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1"/>
  </p:notesMasterIdLst>
  <p:sldIdLst>
    <p:sldId id="256" r:id="rId2"/>
    <p:sldId id="257" r:id="rId3"/>
    <p:sldId id="274" r:id="rId4"/>
    <p:sldId id="258" r:id="rId5"/>
    <p:sldId id="260" r:id="rId6"/>
    <p:sldId id="261" r:id="rId7"/>
    <p:sldId id="262" r:id="rId8"/>
    <p:sldId id="275" r:id="rId9"/>
    <p:sldId id="263" r:id="rId10"/>
    <p:sldId id="264" r:id="rId11"/>
    <p:sldId id="273" r:id="rId12"/>
    <p:sldId id="265" r:id="rId13"/>
    <p:sldId id="272" r:id="rId14"/>
    <p:sldId id="266" r:id="rId15"/>
    <p:sldId id="268" r:id="rId16"/>
    <p:sldId id="269" r:id="rId17"/>
    <p:sldId id="277" r:id="rId18"/>
    <p:sldId id="271"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47" autoAdjust="0"/>
    <p:restoredTop sz="94660"/>
  </p:normalViewPr>
  <p:slideViewPr>
    <p:cSldViewPr>
      <p:cViewPr varScale="1">
        <p:scale>
          <a:sx n="74" d="100"/>
          <a:sy n="74" d="100"/>
        </p:scale>
        <p:origin x="124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69C93B-F164-4E93-9062-84332481DE7F}" type="datetimeFigureOut">
              <a:rPr lang="en-US" smtClean="0"/>
              <a:t>2/6/2021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DACF5A-3AD7-458D-81E1-4A50CB9A2636}" type="slidenum">
              <a:rPr lang="en-US" smtClean="0"/>
              <a:t>‹#›</a:t>
            </a:fld>
            <a:endParaRPr lang="en-US"/>
          </a:p>
        </p:txBody>
      </p:sp>
    </p:spTree>
    <p:extLst>
      <p:ext uri="{BB962C8B-B14F-4D97-AF65-F5344CB8AC3E}">
        <p14:creationId xmlns:p14="http://schemas.microsoft.com/office/powerpoint/2010/main" val="639123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DACF5A-3AD7-458D-81E1-4A50CB9A2636}" type="slidenum">
              <a:rPr lang="en-US" smtClean="0"/>
              <a:t>16</a:t>
            </a:fld>
            <a:endParaRPr lang="en-US"/>
          </a:p>
        </p:txBody>
      </p:sp>
    </p:spTree>
    <p:extLst>
      <p:ext uri="{BB962C8B-B14F-4D97-AF65-F5344CB8AC3E}">
        <p14:creationId xmlns:p14="http://schemas.microsoft.com/office/powerpoint/2010/main" val="3035534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24/06/1442</a:t>
            </a:fld>
            <a:endParaRPr lang="ar-SA"/>
          </a:p>
        </p:txBody>
      </p:sp>
      <p:sp>
        <p:nvSpPr>
          <p:cNvPr id="5" name="Footer Placeholder 4"/>
          <p:cNvSpPr>
            <a:spLocks noGrp="1"/>
          </p:cNvSpPr>
          <p:nvPr>
            <p:ph type="ftr" sz="quarter" idx="11"/>
          </p:nvPr>
        </p:nvSpPr>
        <p:spPr>
          <a:xfrm>
            <a:off x="2396319" y="329308"/>
            <a:ext cx="3086292" cy="309201"/>
          </a:xfrm>
        </p:spPr>
        <p:txBody>
          <a:bodyPr/>
          <a:lstStyle/>
          <a:p>
            <a:endParaRPr lang="ar-SA"/>
          </a:p>
        </p:txBody>
      </p:sp>
      <p:sp>
        <p:nvSpPr>
          <p:cNvPr id="6" name="Slide Number Placeholder 5"/>
          <p:cNvSpPr>
            <a:spLocks noGrp="1"/>
          </p:cNvSpPr>
          <p:nvPr>
            <p:ph type="sldNum" sz="quarter" idx="12"/>
          </p:nvPr>
        </p:nvSpPr>
        <p:spPr>
          <a:xfrm>
            <a:off x="1434703" y="798973"/>
            <a:ext cx="802005" cy="503578"/>
          </a:xfrm>
        </p:spPr>
        <p:txBody>
          <a:bodyPr/>
          <a:lstStyle/>
          <a:p>
            <a:fld id="{0B34F065-1154-456A-91E3-76DE8E75E17B}" type="slidenum">
              <a:rPr lang="ar-SA" smtClean="0"/>
              <a:t>‹#›</a:t>
            </a:fld>
            <a:endParaRPr lang="ar-SA"/>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3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24/06/1442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8482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24/06/1442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060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24/06/1442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491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24/06/1442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846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24/06/1442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376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24/06/1442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1628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24/06/1442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602670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24/06/1442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89038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24/06/1442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8648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1B8ABB09-4A1D-463E-8065-109CC2B7EFAA}" type="datetimeFigureOut">
              <a:rPr lang="ar-SA" smtClean="0"/>
              <a:t>24/06/1442</a:t>
            </a:fld>
            <a:endParaRPr lang="ar-SA"/>
          </a:p>
        </p:txBody>
      </p:sp>
      <p:sp>
        <p:nvSpPr>
          <p:cNvPr id="6" name="Footer Placeholder 5"/>
          <p:cNvSpPr>
            <a:spLocks noGrp="1"/>
          </p:cNvSpPr>
          <p:nvPr>
            <p:ph type="ftr" sz="quarter" idx="11"/>
          </p:nvPr>
        </p:nvSpPr>
        <p:spPr>
          <a:xfrm>
            <a:off x="1437530" y="318641"/>
            <a:ext cx="3251553" cy="320931"/>
          </a:xfrm>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235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B8ABB09-4A1D-463E-8065-109CC2B7EFAA}" type="datetimeFigureOut">
              <a:rPr lang="ar-SA" smtClean="0"/>
              <a:t>24/06/1442</a:t>
            </a:fld>
            <a:endParaRPr lang="ar-SA"/>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03493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A8C690-1AC3-4057-9C3D-3FB6770AAAA5}"/>
              </a:ext>
            </a:extLst>
          </p:cNvPr>
          <p:cNvSpPr>
            <a:spLocks noGrp="1"/>
          </p:cNvSpPr>
          <p:nvPr>
            <p:ph type="ctrTitle"/>
          </p:nvPr>
        </p:nvSpPr>
        <p:spPr>
          <a:xfrm>
            <a:off x="179512" y="802299"/>
            <a:ext cx="8964487" cy="2541431"/>
          </a:xfrm>
        </p:spPr>
        <p:txBody>
          <a:bodyPr>
            <a:normAutofit/>
          </a:bodyPr>
          <a:lstStyle/>
          <a:p>
            <a:r>
              <a:rPr lang="en-US" sz="4800" dirty="0"/>
              <a:t>Acute coronary syndrome</a:t>
            </a:r>
          </a:p>
        </p:txBody>
      </p:sp>
      <p:sp>
        <p:nvSpPr>
          <p:cNvPr id="3" name="Subtitle 2">
            <a:extLst>
              <a:ext uri="{FF2B5EF4-FFF2-40B4-BE49-F238E27FC236}">
                <a16:creationId xmlns="" xmlns:a16="http://schemas.microsoft.com/office/drawing/2014/main" id="{15EBEAC5-8482-4052-9673-6A5E95C962CB}"/>
              </a:ext>
            </a:extLst>
          </p:cNvPr>
          <p:cNvSpPr>
            <a:spLocks noGrp="1"/>
          </p:cNvSpPr>
          <p:nvPr>
            <p:ph type="subTitle" idx="1"/>
          </p:nvPr>
        </p:nvSpPr>
        <p:spPr/>
        <p:txBody>
          <a:bodyPr/>
          <a:lstStyle/>
          <a:p>
            <a:r>
              <a:rPr lang="en-US" dirty="0"/>
              <a:t>Done by: assist. lec. Shaymaa hasan abbas</a:t>
            </a:r>
          </a:p>
        </p:txBody>
      </p:sp>
    </p:spTree>
    <p:extLst>
      <p:ext uri="{BB962C8B-B14F-4D97-AF65-F5344CB8AC3E}">
        <p14:creationId xmlns:p14="http://schemas.microsoft.com/office/powerpoint/2010/main" val="1959429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2E6544-C568-442E-BC20-D2703E0D0D49}"/>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3371AFC0-624C-47F8-AC4A-5C9C87A4194B}"/>
              </a:ext>
            </a:extLst>
          </p:cNvPr>
          <p:cNvSpPr>
            <a:spLocks noGrp="1"/>
          </p:cNvSpPr>
          <p:nvPr>
            <p:ph idx="1"/>
          </p:nvPr>
        </p:nvSpPr>
        <p:spPr/>
        <p:txBody>
          <a:bodyPr>
            <a:normAutofit/>
          </a:bodyPr>
          <a:lstStyle/>
          <a:p>
            <a:r>
              <a:rPr lang="en-US" b="1" u="sng" dirty="0"/>
              <a:t>Primary PCI is the treatment of choice </a:t>
            </a:r>
            <a:r>
              <a:rPr lang="en-US" b="1" dirty="0"/>
              <a:t>when it can be performed rapidly by an experienced cardiologist. The standard “door-to-balloon time” goal is 90 minutes</a:t>
            </a:r>
            <a:r>
              <a:rPr lang="en-US" dirty="0"/>
              <a:t>.</a:t>
            </a:r>
          </a:p>
          <a:p>
            <a:r>
              <a:rPr lang="en-US" dirty="0"/>
              <a:t> </a:t>
            </a:r>
            <a:r>
              <a:rPr lang="en-US" dirty="0">
                <a:solidFill>
                  <a:srgbClr val="FF0000"/>
                </a:solidFill>
              </a:rPr>
              <a:t>Compared to thrombolysis, PCI leads to lower 30-day mortality (4.4% vs 6.5%), nonfatal reinfarction rate (7.2% vs 11.9%), and </a:t>
            </a:r>
            <a:r>
              <a:rPr lang="en-US" b="1" dirty="0">
                <a:solidFill>
                  <a:srgbClr val="FF0000"/>
                </a:solidFill>
              </a:rPr>
              <a:t>fewer hemorrhagic strokes</a:t>
            </a:r>
            <a:r>
              <a:rPr lang="en-US" dirty="0">
                <a:solidFill>
                  <a:srgbClr val="FF0000"/>
                </a:solidFill>
              </a:rPr>
              <a:t>. </a:t>
            </a:r>
          </a:p>
        </p:txBody>
      </p:sp>
    </p:spTree>
    <p:extLst>
      <p:ext uri="{BB962C8B-B14F-4D97-AF65-F5344CB8AC3E}">
        <p14:creationId xmlns:p14="http://schemas.microsoft.com/office/powerpoint/2010/main" val="276521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9FF8C6-4EB8-4519-A718-AE30399E2E7F}"/>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CBDD031A-7019-4274-BB1B-EE3C40151B5F}"/>
              </a:ext>
            </a:extLst>
          </p:cNvPr>
          <p:cNvSpPr>
            <a:spLocks noGrp="1"/>
          </p:cNvSpPr>
          <p:nvPr>
            <p:ph idx="1"/>
          </p:nvPr>
        </p:nvSpPr>
        <p:spPr/>
        <p:txBody>
          <a:bodyPr>
            <a:normAutofit/>
          </a:bodyPr>
          <a:lstStyle/>
          <a:p>
            <a:r>
              <a:rPr lang="en-US" dirty="0" smtClean="0"/>
              <a:t>Administration of low molecular-weight heparin and a </a:t>
            </a:r>
            <a:r>
              <a:rPr lang="en-US" dirty="0" smtClean="0">
                <a:solidFill>
                  <a:srgbClr val="FF0000"/>
                </a:solidFill>
              </a:rPr>
              <a:t>glycoprotein IIB/IIIA inhibitor</a:t>
            </a:r>
            <a:r>
              <a:rPr lang="en-US" dirty="0" smtClean="0"/>
              <a:t> prior to PCI </a:t>
            </a:r>
            <a:r>
              <a:rPr lang="en-US" b="1" dirty="0" smtClean="0"/>
              <a:t>reduces </a:t>
            </a:r>
            <a:r>
              <a:rPr lang="en-US" b="1" dirty="0"/>
              <a:t>the risk of reinfarction. </a:t>
            </a:r>
          </a:p>
          <a:p>
            <a:endParaRPr lang="en-US" dirty="0"/>
          </a:p>
        </p:txBody>
      </p:sp>
    </p:spTree>
    <p:extLst>
      <p:ext uri="{BB962C8B-B14F-4D97-AF65-F5344CB8AC3E}">
        <p14:creationId xmlns:p14="http://schemas.microsoft.com/office/powerpoint/2010/main" val="1583437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764890-CF38-47A4-AD50-0189AF5B6928}"/>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F0137B7B-1CC9-4349-910A-7F6209137EA0}"/>
              </a:ext>
            </a:extLst>
          </p:cNvPr>
          <p:cNvSpPr>
            <a:spLocks noGrp="1"/>
          </p:cNvSpPr>
          <p:nvPr>
            <p:ph idx="1"/>
          </p:nvPr>
        </p:nvSpPr>
        <p:spPr>
          <a:xfrm>
            <a:off x="1" y="2015733"/>
            <a:ext cx="9036496" cy="4037747"/>
          </a:xfrm>
        </p:spPr>
        <p:txBody>
          <a:bodyPr>
            <a:normAutofit fontScale="92500"/>
          </a:bodyPr>
          <a:lstStyle/>
          <a:p>
            <a:r>
              <a:rPr lang="en-US" dirty="0">
                <a:solidFill>
                  <a:srgbClr val="FF0000"/>
                </a:solidFill>
              </a:rPr>
              <a:t>When PCI is not an option</a:t>
            </a:r>
            <a:r>
              <a:rPr lang="en-US" dirty="0"/>
              <a:t>, </a:t>
            </a:r>
            <a:r>
              <a:rPr lang="en-US" u="sng" dirty="0"/>
              <a:t>intravenous thrombolytic agents may be used to achieve reperfusion.</a:t>
            </a:r>
          </a:p>
          <a:p>
            <a:r>
              <a:rPr lang="en-US" dirty="0"/>
              <a:t> Studies of thrombolytic therapy versus placebo for STEMI </a:t>
            </a:r>
            <a:r>
              <a:rPr lang="en-US" u="sng" dirty="0"/>
              <a:t>show an absolute mortality reduction of roughly 3%. </a:t>
            </a:r>
          </a:p>
          <a:p>
            <a:r>
              <a:rPr lang="en-US" b="1" u="sng" dirty="0"/>
              <a:t>The benefit of thrombolysis is greatest when treatment is begun within 4 hours</a:t>
            </a:r>
            <a:r>
              <a:rPr lang="en-US" b="1" dirty="0"/>
              <a:t>, and benefit approaches that of primary PCI when thrombolytics are begun within 30 minutes.</a:t>
            </a:r>
            <a:r>
              <a:rPr lang="en-US" dirty="0"/>
              <a:t> </a:t>
            </a:r>
            <a:r>
              <a:rPr lang="en-US" b="1" dirty="0"/>
              <a:t>However, benefit extends out to 12 hours</a:t>
            </a:r>
            <a:r>
              <a:rPr lang="en-US" dirty="0"/>
              <a:t>. </a:t>
            </a:r>
          </a:p>
          <a:p>
            <a:r>
              <a:rPr lang="en-US" dirty="0"/>
              <a:t>Adjunctive </a:t>
            </a:r>
            <a:r>
              <a:rPr lang="en-US" u="sng" dirty="0"/>
              <a:t>antithrombotic therapy with unfractionated or low-molecular-weight heparin</a:t>
            </a:r>
            <a:r>
              <a:rPr lang="en-US" dirty="0"/>
              <a:t> is required with most thrombolytic agents. </a:t>
            </a:r>
            <a:r>
              <a:rPr lang="en-US" b="1" dirty="0"/>
              <a:t>Table 2–6 lists other measures, in addition to aspirin and reperfusion therapy, that reduce mortality after MI</a:t>
            </a:r>
            <a:r>
              <a:rPr lang="en-US" dirty="0"/>
              <a:t>.</a:t>
            </a:r>
          </a:p>
          <a:p>
            <a:endParaRPr lang="en-US" dirty="0"/>
          </a:p>
        </p:txBody>
      </p:sp>
    </p:spTree>
    <p:extLst>
      <p:ext uri="{BB962C8B-B14F-4D97-AF65-F5344CB8AC3E}">
        <p14:creationId xmlns:p14="http://schemas.microsoft.com/office/powerpoint/2010/main" val="320186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B8C474-DC68-43DB-85FB-9E4C91C91AB4}"/>
              </a:ext>
            </a:extLst>
          </p:cNvPr>
          <p:cNvSpPr>
            <a:spLocks noGrp="1"/>
          </p:cNvSpPr>
          <p:nvPr>
            <p:ph type="title"/>
          </p:nvPr>
        </p:nvSpPr>
        <p:spPr>
          <a:xfrm>
            <a:off x="323529" y="804520"/>
            <a:ext cx="7691306" cy="1049235"/>
          </a:xfrm>
        </p:spPr>
        <p:txBody>
          <a:bodyPr>
            <a:normAutofit fontScale="90000"/>
          </a:bodyPr>
          <a:lstStyle/>
          <a:p>
            <a:r>
              <a:rPr lang="en-US" dirty="0"/>
              <a:t>Table 2–6  •  THERAPIES OF PROVEN BENEFIT FOR MI</a:t>
            </a:r>
            <a:br>
              <a:rPr lang="en-US" dirty="0"/>
            </a:br>
            <a:endParaRPr lang="en-US" dirty="0"/>
          </a:p>
        </p:txBody>
      </p:sp>
      <p:sp>
        <p:nvSpPr>
          <p:cNvPr id="3" name="Content Placeholder 2">
            <a:extLst>
              <a:ext uri="{FF2B5EF4-FFF2-40B4-BE49-F238E27FC236}">
                <a16:creationId xmlns="" xmlns:a16="http://schemas.microsoft.com/office/drawing/2014/main" id="{3BD88350-7B8F-4A46-A4F9-B9784431A354}"/>
              </a:ext>
            </a:extLst>
          </p:cNvPr>
          <p:cNvSpPr>
            <a:spLocks noGrp="1"/>
          </p:cNvSpPr>
          <p:nvPr>
            <p:ph idx="1"/>
          </p:nvPr>
        </p:nvSpPr>
        <p:spPr>
          <a:xfrm>
            <a:off x="0" y="1700809"/>
            <a:ext cx="9144001" cy="5157192"/>
          </a:xfrm>
        </p:spPr>
        <p:txBody>
          <a:bodyPr>
            <a:normAutofit/>
          </a:bodyPr>
          <a:lstStyle/>
          <a:p>
            <a:r>
              <a:rPr lang="en-US" dirty="0"/>
              <a:t>Aspirin (162 mg, chewed immediately, then continued daily for life) </a:t>
            </a:r>
          </a:p>
          <a:p>
            <a:r>
              <a:rPr lang="en-US" dirty="0"/>
              <a:t>Primary percutaneous coronary intervention (angioplasty or stenting the blocked artery)</a:t>
            </a:r>
          </a:p>
          <a:p>
            <a:r>
              <a:rPr lang="en-US" dirty="0"/>
              <a:t> Thrombolysis (if primary PCI not available; most regimens require heparin therapy)</a:t>
            </a:r>
          </a:p>
          <a:p>
            <a:r>
              <a:rPr lang="en-US" dirty="0"/>
              <a:t> β-blockers (immediate IV use and started orally within 24 h; if no contraindications then continued daily)</a:t>
            </a:r>
          </a:p>
          <a:p>
            <a:r>
              <a:rPr lang="en-US" dirty="0"/>
              <a:t> Angiotensin-converting enzyme inhibitor (started within 1-3 d, continued for life) </a:t>
            </a:r>
          </a:p>
          <a:p>
            <a:r>
              <a:rPr lang="en-US" dirty="0"/>
              <a:t>Cholesterol-lowering drugs (started within 1-3 d and continued daily for life) </a:t>
            </a:r>
          </a:p>
          <a:p>
            <a:r>
              <a:rPr lang="en-US" dirty="0"/>
              <a:t>Enoxaparin (dosage given prior to thrombolysis or PCI, for patients less than 75 y of age) </a:t>
            </a:r>
          </a:p>
          <a:p>
            <a:r>
              <a:rPr lang="en-US" dirty="0"/>
              <a:t>Clopidogrel (75 mg daily with or without reperfusion therapy)</a:t>
            </a:r>
          </a:p>
        </p:txBody>
      </p:sp>
    </p:spTree>
    <p:extLst>
      <p:ext uri="{BB962C8B-B14F-4D97-AF65-F5344CB8AC3E}">
        <p14:creationId xmlns:p14="http://schemas.microsoft.com/office/powerpoint/2010/main" val="2561308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A756D9-63A1-4870-9C82-311C5ACADDC0}"/>
              </a:ext>
            </a:extLst>
          </p:cNvPr>
          <p:cNvSpPr>
            <a:spLocks noGrp="1"/>
          </p:cNvSpPr>
          <p:nvPr>
            <p:ph type="title"/>
          </p:nvPr>
        </p:nvSpPr>
        <p:spPr>
          <a:xfrm>
            <a:off x="539552" y="804520"/>
            <a:ext cx="8208911" cy="1049235"/>
          </a:xfrm>
        </p:spPr>
        <p:txBody>
          <a:bodyPr/>
          <a:lstStyle/>
          <a:p>
            <a:r>
              <a:rPr lang="en-US" dirty="0"/>
              <a:t>Unstable Angina/Non-ST Elevation MI</a:t>
            </a:r>
          </a:p>
        </p:txBody>
      </p:sp>
      <p:sp>
        <p:nvSpPr>
          <p:cNvPr id="3" name="Content Placeholder 2">
            <a:extLst>
              <a:ext uri="{FF2B5EF4-FFF2-40B4-BE49-F238E27FC236}">
                <a16:creationId xmlns="" xmlns:a16="http://schemas.microsoft.com/office/drawing/2014/main" id="{75B91CDE-A5D7-4E78-AEC3-2CEDE5230A55}"/>
              </a:ext>
            </a:extLst>
          </p:cNvPr>
          <p:cNvSpPr>
            <a:spLocks noGrp="1"/>
          </p:cNvSpPr>
          <p:nvPr>
            <p:ph idx="1"/>
          </p:nvPr>
        </p:nvSpPr>
        <p:spPr>
          <a:xfrm>
            <a:off x="323529" y="2015733"/>
            <a:ext cx="8820472" cy="4037747"/>
          </a:xfrm>
        </p:spPr>
        <p:txBody>
          <a:bodyPr>
            <a:normAutofit fontScale="92500" lnSpcReduction="10000"/>
          </a:bodyPr>
          <a:lstStyle/>
          <a:p>
            <a:r>
              <a:rPr lang="en-US" dirty="0">
                <a:solidFill>
                  <a:srgbClr val="FF0000"/>
                </a:solidFill>
              </a:rPr>
              <a:t>Cases of ACS lacking ECG criteria for reperfusion </a:t>
            </a:r>
            <a:r>
              <a:rPr lang="en-US" dirty="0"/>
              <a:t>fall into the UA/NSTEMI category. The approach to therapy for UA/NSTEMI tends to be graded, </a:t>
            </a:r>
            <a:r>
              <a:rPr lang="en-US" b="1" u="sng" dirty="0"/>
              <a:t>based on ECG findings, cardiac marker results, </a:t>
            </a:r>
            <a:r>
              <a:rPr lang="en-US" u="sng" dirty="0"/>
              <a:t>TIMI risk score, and whether the patient is likely to undergo early angiography and PCI. </a:t>
            </a:r>
          </a:p>
          <a:p>
            <a:r>
              <a:rPr lang="en-US" dirty="0">
                <a:solidFill>
                  <a:srgbClr val="FF0000"/>
                </a:solidFill>
              </a:rPr>
              <a:t>Aspirin and nitroglycerin </a:t>
            </a:r>
            <a:r>
              <a:rPr lang="en-US" dirty="0"/>
              <a:t>constitute the minimum therapy.</a:t>
            </a:r>
          </a:p>
          <a:p>
            <a:r>
              <a:rPr lang="en-US" dirty="0"/>
              <a:t> </a:t>
            </a:r>
            <a:r>
              <a:rPr lang="en-US" dirty="0">
                <a:solidFill>
                  <a:srgbClr val="FF0000"/>
                </a:solidFill>
              </a:rPr>
              <a:t>Morphine </a:t>
            </a:r>
            <a:r>
              <a:rPr lang="en-US" dirty="0"/>
              <a:t>is added when chest discomfort continues despite nitroglycerin therapy.</a:t>
            </a:r>
          </a:p>
          <a:p>
            <a:r>
              <a:rPr lang="en-US" dirty="0"/>
              <a:t> B-blockers, such as IV metoprolol, are usually added in cases presenting with </a:t>
            </a:r>
            <a:r>
              <a:rPr lang="en-US" b="1" u="sng" dirty="0"/>
              <a:t>hypertension or tachycardia</a:t>
            </a:r>
            <a:r>
              <a:rPr lang="en-US" dirty="0"/>
              <a:t>. </a:t>
            </a:r>
            <a:r>
              <a:rPr lang="en-US" u="sng" dirty="0"/>
              <a:t>While the mortality benefit of chronic β-blocker therapy after MI is well established,</a:t>
            </a:r>
            <a:r>
              <a:rPr lang="en-US" dirty="0"/>
              <a:t> </a:t>
            </a:r>
            <a:r>
              <a:rPr lang="en-US" b="1" dirty="0"/>
              <a:t>in the acute setting, β-blockers should be used with caution because they can place certain patients at risk for </a:t>
            </a:r>
            <a:r>
              <a:rPr lang="en-US" b="1" dirty="0">
                <a:solidFill>
                  <a:srgbClr val="FF0000"/>
                </a:solidFill>
              </a:rPr>
              <a:t>cardiogenic shock</a:t>
            </a:r>
            <a:r>
              <a:rPr lang="en-US" b="1" dirty="0"/>
              <a:t>, such as those presenting with signs of </a:t>
            </a:r>
            <a:r>
              <a:rPr lang="en-US" b="1" dirty="0">
                <a:solidFill>
                  <a:srgbClr val="FF0000"/>
                </a:solidFill>
              </a:rPr>
              <a:t>heart failure</a:t>
            </a:r>
            <a:r>
              <a:rPr lang="en-US" b="1" dirty="0"/>
              <a:t>.</a:t>
            </a:r>
          </a:p>
        </p:txBody>
      </p:sp>
    </p:spTree>
    <p:extLst>
      <p:ext uri="{BB962C8B-B14F-4D97-AF65-F5344CB8AC3E}">
        <p14:creationId xmlns:p14="http://schemas.microsoft.com/office/powerpoint/2010/main" val="185809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56CC87-888D-4565-932E-93CF92A7AC31}"/>
              </a:ext>
            </a:extLst>
          </p:cNvPr>
          <p:cNvSpPr>
            <a:spLocks noGrp="1"/>
          </p:cNvSpPr>
          <p:nvPr>
            <p:ph type="title"/>
          </p:nvPr>
        </p:nvSpPr>
        <p:spPr>
          <a:xfrm>
            <a:off x="467545" y="804520"/>
            <a:ext cx="8352927" cy="1049235"/>
          </a:xfrm>
        </p:spPr>
        <p:txBody>
          <a:bodyPr/>
          <a:lstStyle/>
          <a:p>
            <a:r>
              <a:rPr lang="en-US" dirty="0"/>
              <a:t>Unstable Angina/Non-ST Elevation MI</a:t>
            </a:r>
          </a:p>
        </p:txBody>
      </p:sp>
      <p:sp>
        <p:nvSpPr>
          <p:cNvPr id="3" name="Content Placeholder 2">
            <a:extLst>
              <a:ext uri="{FF2B5EF4-FFF2-40B4-BE49-F238E27FC236}">
                <a16:creationId xmlns="" xmlns:a16="http://schemas.microsoft.com/office/drawing/2014/main" id="{8C37B33F-75DD-4645-9F3E-12187A98E3BA}"/>
              </a:ext>
            </a:extLst>
          </p:cNvPr>
          <p:cNvSpPr>
            <a:spLocks noGrp="1"/>
          </p:cNvSpPr>
          <p:nvPr>
            <p:ph idx="1"/>
          </p:nvPr>
        </p:nvSpPr>
        <p:spPr>
          <a:xfrm>
            <a:off x="467545" y="2015733"/>
            <a:ext cx="8496944" cy="4037747"/>
          </a:xfrm>
        </p:spPr>
        <p:txBody>
          <a:bodyPr>
            <a:normAutofit/>
          </a:bodyPr>
          <a:lstStyle/>
          <a:p>
            <a:r>
              <a:rPr lang="en-US" b="1" u="sng" dirty="0"/>
              <a:t>In high-risk patients</a:t>
            </a:r>
            <a:r>
              <a:rPr lang="en-US" dirty="0"/>
              <a:t>, </a:t>
            </a:r>
            <a:r>
              <a:rPr lang="en-US" b="1" dirty="0"/>
              <a:t>a more aggressive approach to halting the thrombotic process is taken</a:t>
            </a:r>
            <a:r>
              <a:rPr lang="en-US" dirty="0"/>
              <a:t>, by </a:t>
            </a:r>
            <a:r>
              <a:rPr lang="en-US" u="sng" dirty="0">
                <a:solidFill>
                  <a:srgbClr val="FF0000"/>
                </a:solidFill>
              </a:rPr>
              <a:t>adding low-molecular-weight heparin and oral clopidogrel</a:t>
            </a:r>
            <a:r>
              <a:rPr lang="en-US" dirty="0"/>
              <a:t>, an antiplatelet agent. Patients are considered to be high risk if there are </a:t>
            </a:r>
            <a:r>
              <a:rPr lang="en-US" b="1" dirty="0"/>
              <a:t>ischemic ECG changes</a:t>
            </a:r>
            <a:r>
              <a:rPr lang="en-US" dirty="0"/>
              <a:t>, </a:t>
            </a:r>
            <a:r>
              <a:rPr lang="en-US" b="1" dirty="0"/>
              <a:t>elevated cardiac markers</a:t>
            </a:r>
            <a:r>
              <a:rPr lang="en-US" dirty="0"/>
              <a:t>, </a:t>
            </a:r>
            <a:r>
              <a:rPr lang="en-US" b="1" dirty="0"/>
              <a:t>or if the TIMI risk score is 3 or greater. </a:t>
            </a:r>
          </a:p>
          <a:p>
            <a:r>
              <a:rPr lang="en-US" u="sng" dirty="0">
                <a:solidFill>
                  <a:srgbClr val="FF0000"/>
                </a:solidFill>
              </a:rPr>
              <a:t>Intravenous glycoprotein IIB/IIIA inhibitors</a:t>
            </a:r>
            <a:r>
              <a:rPr lang="en-US" dirty="0"/>
              <a:t>, an even </a:t>
            </a:r>
            <a:r>
              <a:rPr lang="en-US" b="1" dirty="0"/>
              <a:t>more potent and expensive type of antiplatelet drug,</a:t>
            </a:r>
            <a:r>
              <a:rPr lang="en-US" dirty="0"/>
              <a:t> </a:t>
            </a:r>
            <a:r>
              <a:rPr lang="en-US" b="1" dirty="0"/>
              <a:t>are reserved for the subset of high-risk patients who will undergo early angiography and PCI</a:t>
            </a:r>
            <a:r>
              <a:rPr lang="en-US" dirty="0"/>
              <a:t>, in whom these agents have been shown to reduce subsequent CHD morbidity</a:t>
            </a:r>
          </a:p>
        </p:txBody>
      </p:sp>
    </p:spTree>
    <p:extLst>
      <p:ext uri="{BB962C8B-B14F-4D97-AF65-F5344CB8AC3E}">
        <p14:creationId xmlns:p14="http://schemas.microsoft.com/office/powerpoint/2010/main" val="2150616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DD8FD7-7B08-4E80-A4A1-AB0D22C44B69}"/>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BDAAA362-3C7E-48BA-8FF1-488AB89F18A0}"/>
              </a:ext>
            </a:extLst>
          </p:cNvPr>
          <p:cNvSpPr>
            <a:spLocks noGrp="1"/>
          </p:cNvSpPr>
          <p:nvPr>
            <p:ph idx="1"/>
          </p:nvPr>
        </p:nvSpPr>
        <p:spPr>
          <a:xfrm>
            <a:off x="251521" y="2015733"/>
            <a:ext cx="8712968" cy="4037747"/>
          </a:xfrm>
        </p:spPr>
        <p:txBody>
          <a:bodyPr>
            <a:normAutofit/>
          </a:bodyPr>
          <a:lstStyle/>
          <a:p>
            <a:r>
              <a:rPr lang="en-US" dirty="0"/>
              <a:t>In the past, </a:t>
            </a:r>
            <a:r>
              <a:rPr lang="en-US" u="sng" dirty="0"/>
              <a:t>angiography was often postponed for a number of days or weeks following an episode of ACS</a:t>
            </a:r>
            <a:r>
              <a:rPr lang="en-US" dirty="0"/>
              <a:t>. </a:t>
            </a:r>
            <a:r>
              <a:rPr lang="en-US" u="sng" dirty="0"/>
              <a:t>However, recent studies have shown that an early invasive strategy, where high-risk patients with UA and NSTEMI are taken for angiography and PCI within 24 to 36 h, </a:t>
            </a:r>
            <a:r>
              <a:rPr lang="en-US" b="1" dirty="0"/>
              <a:t>has slightly superior efficacy to medical therapy and delayed angiography. </a:t>
            </a:r>
          </a:p>
          <a:p>
            <a:r>
              <a:rPr lang="en-US" dirty="0"/>
              <a:t>An early invasive strategy is indicated for any of the following: </a:t>
            </a:r>
            <a:r>
              <a:rPr lang="en-US" b="1" dirty="0"/>
              <a:t>refractory angina</a:t>
            </a:r>
            <a:r>
              <a:rPr lang="en-US" dirty="0"/>
              <a:t>, </a:t>
            </a:r>
            <a:r>
              <a:rPr lang="en-US" b="1" dirty="0"/>
              <a:t>hemodynamic instability, signs of heart failure, ventricular tachycardia, ST depressions on ECG, or elevated cardiac enzymes. </a:t>
            </a:r>
            <a:r>
              <a:rPr lang="en-US" dirty="0"/>
              <a:t>Like primary PCI for STEMI, whether an early invasive strategy is chosen often depends on hospital resources and cardiology expertise</a:t>
            </a:r>
          </a:p>
        </p:txBody>
      </p:sp>
    </p:spTree>
    <p:extLst>
      <p:ext uri="{BB962C8B-B14F-4D97-AF65-F5344CB8AC3E}">
        <p14:creationId xmlns:p14="http://schemas.microsoft.com/office/powerpoint/2010/main" val="3456342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AB8636-002A-49E6-81B0-A06ED182DBB0}"/>
              </a:ext>
            </a:extLst>
          </p:cNvPr>
          <p:cNvSpPr>
            <a:spLocks noGrp="1"/>
          </p:cNvSpPr>
          <p:nvPr>
            <p:ph type="title"/>
          </p:nvPr>
        </p:nvSpPr>
        <p:spPr/>
        <p:txBody>
          <a:bodyPr>
            <a:normAutofit/>
          </a:bodyPr>
          <a:lstStyle/>
          <a:p>
            <a:r>
              <a:rPr lang="en-US" dirty="0"/>
              <a:t>SECONDARY PREVENTION</a:t>
            </a:r>
            <a:br>
              <a:rPr lang="en-US" dirty="0"/>
            </a:br>
            <a:endParaRPr lang="en-US" dirty="0"/>
          </a:p>
        </p:txBody>
      </p:sp>
      <p:sp>
        <p:nvSpPr>
          <p:cNvPr id="3" name="Content Placeholder 2">
            <a:extLst>
              <a:ext uri="{FF2B5EF4-FFF2-40B4-BE49-F238E27FC236}">
                <a16:creationId xmlns="" xmlns:a16="http://schemas.microsoft.com/office/drawing/2014/main" id="{DD1D4DDD-16AF-4DBA-83CA-46887EA9098F}"/>
              </a:ext>
            </a:extLst>
          </p:cNvPr>
          <p:cNvSpPr>
            <a:spLocks noGrp="1"/>
          </p:cNvSpPr>
          <p:nvPr>
            <p:ph idx="1"/>
          </p:nvPr>
        </p:nvSpPr>
        <p:spPr>
          <a:xfrm>
            <a:off x="251521" y="2015733"/>
            <a:ext cx="8784976" cy="4037747"/>
          </a:xfrm>
        </p:spPr>
        <p:txBody>
          <a:bodyPr>
            <a:normAutofit fontScale="92500" lnSpcReduction="10000"/>
          </a:bodyPr>
          <a:lstStyle/>
          <a:p>
            <a:pPr algn="l" rtl="0"/>
            <a:r>
              <a:rPr lang="en-US" dirty="0">
                <a:solidFill>
                  <a:srgbClr val="FF0000"/>
                </a:solidFill>
              </a:rPr>
              <a:t>Risk factors</a:t>
            </a:r>
            <a:r>
              <a:rPr lang="en-US" dirty="0"/>
              <a:t>, including </a:t>
            </a:r>
            <a:r>
              <a:rPr lang="en-US" u="sng" dirty="0"/>
              <a:t>hypertension and diabetes</a:t>
            </a:r>
            <a:r>
              <a:rPr lang="en-US" dirty="0"/>
              <a:t>, should be optimized. Prior o discharge, all patients should leave the hospital on an evidence-based medical regimen to help prevent recurrent events and death. </a:t>
            </a:r>
          </a:p>
          <a:p>
            <a:pPr algn="l" rtl="0"/>
            <a:r>
              <a:rPr lang="en-US" u="sng" dirty="0">
                <a:solidFill>
                  <a:srgbClr val="FF0000"/>
                </a:solidFill>
              </a:rPr>
              <a:t>High-dose statins</a:t>
            </a:r>
            <a:r>
              <a:rPr lang="en-US" dirty="0">
                <a:solidFill>
                  <a:srgbClr val="FF0000"/>
                </a:solidFill>
              </a:rPr>
              <a:t>, </a:t>
            </a:r>
            <a:r>
              <a:rPr lang="en-US" dirty="0"/>
              <a:t>such as atorvastatin 80 mg daily, have been shown to be more effective than low-dose statins, even if their LDL (low-density lipoprotein) cholesterol is already low as statins have beneficial pleiotropic effects aside from lowering cholesterol. </a:t>
            </a:r>
          </a:p>
          <a:p>
            <a:pPr algn="l" rtl="0"/>
            <a:r>
              <a:rPr lang="en-US" dirty="0"/>
              <a:t>All patients with a history of ACS should have a lifelong LDL goal of &lt;70 mg/dL (milligrams per deciliter). </a:t>
            </a:r>
          </a:p>
          <a:p>
            <a:pPr algn="l" rtl="0"/>
            <a:r>
              <a:rPr lang="en-US" dirty="0"/>
              <a:t>Patients should also be prescribed </a:t>
            </a:r>
            <a:r>
              <a:rPr lang="en-US" u="sng" dirty="0">
                <a:solidFill>
                  <a:srgbClr val="FF0000"/>
                </a:solidFill>
              </a:rPr>
              <a:t>antiplatelet agents such as aspirin 81 mg  daily for life and an ADP inhibitor for at least a year</a:t>
            </a:r>
          </a:p>
        </p:txBody>
      </p:sp>
    </p:spTree>
    <p:extLst>
      <p:ext uri="{BB962C8B-B14F-4D97-AF65-F5344CB8AC3E}">
        <p14:creationId xmlns:p14="http://schemas.microsoft.com/office/powerpoint/2010/main" val="2192852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92738F-2919-471C-BAF3-77E7FC1FB1B5}"/>
              </a:ext>
            </a:extLst>
          </p:cNvPr>
          <p:cNvSpPr>
            <a:spLocks noGrp="1"/>
          </p:cNvSpPr>
          <p:nvPr>
            <p:ph type="title"/>
          </p:nvPr>
        </p:nvSpPr>
        <p:spPr/>
        <p:txBody>
          <a:bodyPr/>
          <a:lstStyle/>
          <a:p>
            <a:r>
              <a:rPr lang="en-US" dirty="0"/>
              <a:t>SECONDARY PREVENTION</a:t>
            </a:r>
          </a:p>
        </p:txBody>
      </p:sp>
      <p:sp>
        <p:nvSpPr>
          <p:cNvPr id="3" name="Content Placeholder 2">
            <a:extLst>
              <a:ext uri="{FF2B5EF4-FFF2-40B4-BE49-F238E27FC236}">
                <a16:creationId xmlns="" xmlns:a16="http://schemas.microsoft.com/office/drawing/2014/main" id="{0EE97690-40FA-4400-B7F7-FCDFDE26DD43}"/>
              </a:ext>
            </a:extLst>
          </p:cNvPr>
          <p:cNvSpPr>
            <a:spLocks noGrp="1"/>
          </p:cNvSpPr>
          <p:nvPr>
            <p:ph idx="1"/>
          </p:nvPr>
        </p:nvSpPr>
        <p:spPr>
          <a:xfrm>
            <a:off x="179513" y="2015733"/>
            <a:ext cx="8964488" cy="4037747"/>
          </a:xfrm>
        </p:spPr>
        <p:txBody>
          <a:bodyPr>
            <a:normAutofit fontScale="85000" lnSpcReduction="10000"/>
          </a:bodyPr>
          <a:lstStyle/>
          <a:p>
            <a:pPr algn="l" rtl="0"/>
            <a:r>
              <a:rPr lang="en-US" u="sng" dirty="0">
                <a:solidFill>
                  <a:srgbClr val="FF0000"/>
                </a:solidFill>
              </a:rPr>
              <a:t>Beta-blockers and angiotensin converting enzyme inhibitors (ACEIs</a:t>
            </a:r>
            <a:r>
              <a:rPr lang="en-US" dirty="0"/>
              <a:t>) should be employed to </a:t>
            </a:r>
            <a:r>
              <a:rPr lang="en-US" b="1" u="sng" dirty="0"/>
              <a:t>minimize ventricular remodeling and development of heart failure</a:t>
            </a:r>
            <a:r>
              <a:rPr lang="en-US" dirty="0"/>
              <a:t>.</a:t>
            </a:r>
          </a:p>
          <a:p>
            <a:pPr algn="l" rtl="0"/>
            <a:r>
              <a:rPr lang="en-US" dirty="0"/>
              <a:t> Angiotensin receptor blockers (ARBs) can be used in those intolerant to ACEIs</a:t>
            </a:r>
            <a:r>
              <a:rPr lang="en-US" u="sng" dirty="0"/>
              <a:t>. These medications are particularly important in patients </a:t>
            </a:r>
            <a:r>
              <a:rPr lang="en-US" b="1" u="sng" dirty="0"/>
              <a:t>with an impaired ejection fraction</a:t>
            </a:r>
            <a:r>
              <a:rPr lang="en-US" u="sng" dirty="0"/>
              <a:t>. </a:t>
            </a:r>
          </a:p>
          <a:p>
            <a:pPr algn="l" rtl="0"/>
            <a:r>
              <a:rPr lang="en-US" b="1" dirty="0"/>
              <a:t>Eplerenone, an aldosterone antagonist</a:t>
            </a:r>
            <a:r>
              <a:rPr lang="en-US" dirty="0"/>
              <a:t>, also </a:t>
            </a:r>
            <a:r>
              <a:rPr lang="en-US" u="sng" dirty="0"/>
              <a:t>reduces morbidity and mortality </a:t>
            </a:r>
            <a:r>
              <a:rPr lang="en-US" dirty="0"/>
              <a:t>in post-infarct patients with an EF &lt; 40%, even when added in combination with a ACEI (or ARB) and beta-blocker.</a:t>
            </a:r>
          </a:p>
          <a:p>
            <a:pPr algn="l" rtl="0"/>
            <a:r>
              <a:rPr lang="en-US" dirty="0"/>
              <a:t> After STEMI, all patients are at an increased risk of sudden cardiac death. This is particularly true for patients with a depressed ejection fraction (EF), and thus an implantable cardioverter defibrillator (ICD) should be offered to patients whose EF remains depressed (EF &lt; 35%) 40 days after the infarct event.</a:t>
            </a:r>
          </a:p>
          <a:p>
            <a:pPr algn="l" rtl="0"/>
            <a:endParaRPr lang="en-US" dirty="0"/>
          </a:p>
        </p:txBody>
      </p:sp>
    </p:spTree>
    <p:extLst>
      <p:ext uri="{BB962C8B-B14F-4D97-AF65-F5344CB8AC3E}">
        <p14:creationId xmlns:p14="http://schemas.microsoft.com/office/powerpoint/2010/main" val="201007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he Value Of A Well-Written Thank-You Note">
            <a:extLst>
              <a:ext uri="{FF2B5EF4-FFF2-40B4-BE49-F238E27FC236}">
                <a16:creationId xmlns="" xmlns:a16="http://schemas.microsoft.com/office/drawing/2014/main" id="{23C5274D-E30F-4E37-8A30-84FF5F09C2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8856984" cy="602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15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E07487-9BA4-42F9-84FC-58D62DF03B57}"/>
              </a:ext>
            </a:extLst>
          </p:cNvPr>
          <p:cNvSpPr>
            <a:spLocks noGrp="1"/>
          </p:cNvSpPr>
          <p:nvPr>
            <p:ph type="title"/>
          </p:nvPr>
        </p:nvSpPr>
        <p:spPr/>
        <p:txBody>
          <a:bodyPr/>
          <a:lstStyle/>
          <a:p>
            <a:r>
              <a:rPr lang="en-US" dirty="0"/>
              <a:t>Case </a:t>
            </a:r>
          </a:p>
        </p:txBody>
      </p:sp>
      <p:sp>
        <p:nvSpPr>
          <p:cNvPr id="3" name="Content Placeholder 2">
            <a:extLst>
              <a:ext uri="{FF2B5EF4-FFF2-40B4-BE49-F238E27FC236}">
                <a16:creationId xmlns="" xmlns:a16="http://schemas.microsoft.com/office/drawing/2014/main" id="{F21E2193-1042-4D93-88A8-AEEBAE2C226A}"/>
              </a:ext>
            </a:extLst>
          </p:cNvPr>
          <p:cNvSpPr>
            <a:spLocks noGrp="1"/>
          </p:cNvSpPr>
          <p:nvPr>
            <p:ph idx="1"/>
          </p:nvPr>
        </p:nvSpPr>
        <p:spPr>
          <a:xfrm>
            <a:off x="1443491" y="2015733"/>
            <a:ext cx="6571343" cy="4037747"/>
          </a:xfrm>
        </p:spPr>
        <p:txBody>
          <a:bodyPr>
            <a:normAutofit fontScale="77500" lnSpcReduction="20000"/>
          </a:bodyPr>
          <a:lstStyle/>
          <a:p>
            <a:r>
              <a:rPr lang="en-US" dirty="0"/>
              <a:t>A 58-year-old man arrives at the emergency department complaining of chest pain. The pain began </a:t>
            </a:r>
            <a:r>
              <a:rPr lang="en-US" u="sng" dirty="0"/>
              <a:t>1 hour ago</a:t>
            </a:r>
            <a:r>
              <a:rPr lang="en-US" dirty="0"/>
              <a:t>, during breakfast, and is described as severe, dull, and pressure-like. It is substernal in location, radiates to both shoulders, and is associated with shortness of breath. The patient vomited once. His wife adds that he was very sweaty when the pain began. The patient has </a:t>
            </a:r>
            <a:r>
              <a:rPr lang="en-US" u="sng" dirty="0"/>
              <a:t>diabetes and hypertension </a:t>
            </a:r>
            <a:r>
              <a:rPr lang="en-US" dirty="0"/>
              <a:t>and takes hydrochlorothiazide and glyburide. His blood pressure is 150/100 mm Hg, pulse rate is 95 beats per minute, respiration is 20 breaths per minute, temperature 37.3°C (99.1°F), and oxygen saturation by pulse oximetry is 98%. The patient is diaphoretic and appears anxious. On auscultation, faint crackles are heard at both lung bases. The cardiac examination reveals an S4 gallop and is otherwise normal. The examination of the abdomen reveals no masses or tenderness. The ECG is shown in Figure 2–1.</a:t>
            </a:r>
          </a:p>
          <a:p>
            <a:r>
              <a:rPr lang="en-US" dirty="0"/>
              <a:t>  </a:t>
            </a:r>
          </a:p>
        </p:txBody>
      </p:sp>
    </p:spTree>
    <p:extLst>
      <p:ext uri="{BB962C8B-B14F-4D97-AF65-F5344CB8AC3E}">
        <p14:creationId xmlns:p14="http://schemas.microsoft.com/office/powerpoint/2010/main" val="3430259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A21075-49BC-4007-9479-059581E8934E}"/>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1E6FD6EC-6CF1-4A80-B6D0-7C140090E02D}"/>
              </a:ext>
            </a:extLst>
          </p:cNvPr>
          <p:cNvSpPr>
            <a:spLocks noGrp="1"/>
          </p:cNvSpPr>
          <p:nvPr>
            <p:ph idx="1"/>
          </p:nvPr>
        </p:nvSpPr>
        <p:spPr/>
        <p:txBody>
          <a:bodyPr/>
          <a:lstStyle/>
          <a:p>
            <a:r>
              <a:rPr lang="en-US" dirty="0"/>
              <a:t>What is the most likely diagnosis? </a:t>
            </a:r>
          </a:p>
          <a:p>
            <a:r>
              <a:rPr lang="en-US" dirty="0"/>
              <a:t>  What are the next diagnostic steps? </a:t>
            </a:r>
          </a:p>
          <a:p>
            <a:r>
              <a:rPr lang="en-US" dirty="0"/>
              <a:t>  What therapies should be instituted immediately?</a:t>
            </a:r>
          </a:p>
          <a:p>
            <a:endParaRPr lang="en-US" dirty="0"/>
          </a:p>
        </p:txBody>
      </p:sp>
    </p:spTree>
    <p:extLst>
      <p:ext uri="{BB962C8B-B14F-4D97-AF65-F5344CB8AC3E}">
        <p14:creationId xmlns:p14="http://schemas.microsoft.com/office/powerpoint/2010/main" val="187021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1A5FB375-05F7-48D1-9B60-345D470518AA}"/>
              </a:ext>
            </a:extLst>
          </p:cNvPr>
          <p:cNvPicPr>
            <a:picLocks noChangeAspect="1"/>
          </p:cNvPicPr>
          <p:nvPr/>
        </p:nvPicPr>
        <p:blipFill>
          <a:blip r:embed="rId2"/>
          <a:stretch>
            <a:fillRect/>
          </a:stretch>
        </p:blipFill>
        <p:spPr>
          <a:xfrm>
            <a:off x="1115616" y="908720"/>
            <a:ext cx="8028384" cy="4680520"/>
          </a:xfrm>
          <a:prstGeom prst="rect">
            <a:avLst/>
          </a:prstGeom>
        </p:spPr>
      </p:pic>
    </p:spTree>
    <p:extLst>
      <p:ext uri="{BB962C8B-B14F-4D97-AF65-F5344CB8AC3E}">
        <p14:creationId xmlns:p14="http://schemas.microsoft.com/office/powerpoint/2010/main" val="218774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7AD100-7A17-4D73-9379-5D74283FD17C}"/>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890E079F-1383-478E-A568-37DD770FB18B}"/>
              </a:ext>
            </a:extLst>
          </p:cNvPr>
          <p:cNvSpPr>
            <a:spLocks noGrp="1"/>
          </p:cNvSpPr>
          <p:nvPr>
            <p:ph idx="1"/>
          </p:nvPr>
        </p:nvSpPr>
        <p:spPr/>
        <p:txBody>
          <a:bodyPr>
            <a:normAutofit fontScale="92500" lnSpcReduction="20000"/>
          </a:bodyPr>
          <a:lstStyle/>
          <a:p>
            <a:r>
              <a:rPr lang="en-US" dirty="0"/>
              <a:t>Summary: This is a 58-year-old man presenting with acute severe chest pain, diaphoresis, and dyspnea. </a:t>
            </a:r>
            <a:r>
              <a:rPr lang="en-US" b="1" dirty="0"/>
              <a:t>The patient has a number of risk factors for underlying coronary heart disease and the history and physical examination are typical of an acute coronary syndrome (ACS). • </a:t>
            </a:r>
          </a:p>
          <a:p>
            <a:r>
              <a:rPr lang="en-US" dirty="0"/>
              <a:t>Most likely diagnosis: Acute myocardial infarction. •</a:t>
            </a:r>
          </a:p>
          <a:p>
            <a:r>
              <a:rPr lang="en-US" dirty="0"/>
              <a:t> Next diagnostic steps: Place the patient on a cardiac monitor, establish IV access, and obtain an </a:t>
            </a:r>
            <a:r>
              <a:rPr lang="en-US" u="sng" dirty="0"/>
              <a:t>electrocardiogram (ECG) immediately.  A chest x-ray </a:t>
            </a:r>
            <a:r>
              <a:rPr lang="en-US" dirty="0"/>
              <a:t>and serum levels </a:t>
            </a:r>
            <a:r>
              <a:rPr lang="en-US" u="sng" dirty="0"/>
              <a:t>of cardiac markers </a:t>
            </a:r>
            <a:r>
              <a:rPr lang="en-US" dirty="0"/>
              <a:t>should be obtained as soon as possible. •</a:t>
            </a:r>
          </a:p>
        </p:txBody>
      </p:sp>
    </p:spTree>
    <p:extLst>
      <p:ext uri="{BB962C8B-B14F-4D97-AF65-F5344CB8AC3E}">
        <p14:creationId xmlns:p14="http://schemas.microsoft.com/office/powerpoint/2010/main" val="381552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BE8313-0D4E-4498-974E-1432FAF96FE9}"/>
              </a:ext>
            </a:extLst>
          </p:cNvPr>
          <p:cNvSpPr>
            <a:spLocks noGrp="1"/>
          </p:cNvSpPr>
          <p:nvPr>
            <p:ph type="title"/>
          </p:nvPr>
        </p:nvSpPr>
        <p:spPr/>
        <p:txBody>
          <a:bodyPr/>
          <a:lstStyle/>
          <a:p>
            <a:r>
              <a:rPr lang="en-US" dirty="0"/>
              <a:t> Immediate therapies</a:t>
            </a:r>
          </a:p>
        </p:txBody>
      </p:sp>
      <p:sp>
        <p:nvSpPr>
          <p:cNvPr id="3" name="Content Placeholder 2">
            <a:extLst>
              <a:ext uri="{FF2B5EF4-FFF2-40B4-BE49-F238E27FC236}">
                <a16:creationId xmlns="" xmlns:a16="http://schemas.microsoft.com/office/drawing/2014/main" id="{0B9F3F61-EAF5-45E6-A764-A42055F0CE15}"/>
              </a:ext>
            </a:extLst>
          </p:cNvPr>
          <p:cNvSpPr>
            <a:spLocks noGrp="1"/>
          </p:cNvSpPr>
          <p:nvPr>
            <p:ph idx="1"/>
          </p:nvPr>
        </p:nvSpPr>
        <p:spPr/>
        <p:txBody>
          <a:bodyPr/>
          <a:lstStyle/>
          <a:p>
            <a:r>
              <a:rPr lang="en-US" dirty="0">
                <a:solidFill>
                  <a:srgbClr val="FF0000"/>
                </a:solidFill>
              </a:rPr>
              <a:t>Aspirin</a:t>
            </a:r>
            <a:r>
              <a:rPr lang="en-US" dirty="0"/>
              <a:t> is the most important immediate therapy. </a:t>
            </a:r>
            <a:r>
              <a:rPr lang="en-US" dirty="0">
                <a:solidFill>
                  <a:srgbClr val="FF0000"/>
                </a:solidFill>
              </a:rPr>
              <a:t>Oxygen sublingual nitroglycerin, and </a:t>
            </a:r>
            <a:r>
              <a:rPr lang="en-US" dirty="0" smtClean="0">
                <a:solidFill>
                  <a:srgbClr val="FF0000"/>
                </a:solidFill>
              </a:rPr>
              <a:t>morphine</a:t>
            </a:r>
            <a:r>
              <a:rPr lang="en-US" dirty="0" smtClean="0"/>
              <a:t> </a:t>
            </a:r>
            <a:r>
              <a:rPr lang="en-US" dirty="0"/>
              <a:t>are also standard early therapies. </a:t>
            </a:r>
          </a:p>
          <a:p>
            <a:r>
              <a:rPr lang="en-US" dirty="0"/>
              <a:t>Depending on the result of the ECG, emergency </a:t>
            </a:r>
            <a:r>
              <a:rPr lang="en-US" dirty="0">
                <a:solidFill>
                  <a:srgbClr val="FF0000"/>
                </a:solidFill>
              </a:rPr>
              <a:t>reperfusion therapy</a:t>
            </a:r>
            <a:r>
              <a:rPr lang="en-US" dirty="0"/>
              <a:t>, such as thrombolysis, may be indicated. Intravenous β-blockers, IV nitroglycerin, low-molecular-weight heparin, and additional antiplatelet agents, such as clopidogrel, might also be indicated</a:t>
            </a:r>
          </a:p>
          <a:p>
            <a:endParaRPr lang="en-US" dirty="0"/>
          </a:p>
        </p:txBody>
      </p:sp>
    </p:spTree>
    <p:extLst>
      <p:ext uri="{BB962C8B-B14F-4D97-AF65-F5344CB8AC3E}">
        <p14:creationId xmlns:p14="http://schemas.microsoft.com/office/powerpoint/2010/main" val="178211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8340F6-AF2D-4552-997F-CFA77AF937AF}"/>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 xmlns:a16="http://schemas.microsoft.com/office/drawing/2014/main" id="{EF0B4E51-B9E0-4DE4-9F3D-68004132C520}"/>
              </a:ext>
            </a:extLst>
          </p:cNvPr>
          <p:cNvSpPr>
            <a:spLocks noGrp="1"/>
          </p:cNvSpPr>
          <p:nvPr>
            <p:ph idx="1"/>
          </p:nvPr>
        </p:nvSpPr>
        <p:spPr>
          <a:xfrm>
            <a:off x="1443491" y="2015733"/>
            <a:ext cx="6571343" cy="4037747"/>
          </a:xfrm>
        </p:spPr>
        <p:txBody>
          <a:bodyPr>
            <a:normAutofit lnSpcReduction="10000"/>
          </a:bodyPr>
          <a:lstStyle/>
          <a:p>
            <a:r>
              <a:rPr lang="en-US" dirty="0"/>
              <a:t>When ACS is suspected based on history, treatment should be started immediately. The patient should be placed on a cardiac monitor, IV access established, and an ECG obtained. </a:t>
            </a:r>
          </a:p>
          <a:p>
            <a:r>
              <a:rPr lang="en-US" dirty="0"/>
              <a:t>Unless allergic, affected patients should be immediately given </a:t>
            </a:r>
            <a:r>
              <a:rPr lang="en-US" dirty="0">
                <a:solidFill>
                  <a:srgbClr val="FF0000"/>
                </a:solidFill>
              </a:rPr>
              <a:t>aspirin</a:t>
            </a:r>
            <a:r>
              <a:rPr lang="en-US" dirty="0"/>
              <a:t> to chew (162 mg dose is common). </a:t>
            </a:r>
            <a:r>
              <a:rPr lang="en-US" dirty="0">
                <a:solidFill>
                  <a:srgbClr val="FF0000"/>
                </a:solidFill>
              </a:rPr>
              <a:t>Aspirin</a:t>
            </a:r>
            <a:r>
              <a:rPr lang="en-US" dirty="0"/>
              <a:t> is remarkably beneficial across the entire spectrum of ACS.</a:t>
            </a:r>
          </a:p>
          <a:p>
            <a:r>
              <a:rPr lang="en-US" b="1" dirty="0"/>
              <a:t> For example, in the setting of STEMI, the survival benefit from a single dose of aspirin is roughly equal to that of thrombolytic therapy (but with negligible risk or cost).</a:t>
            </a:r>
          </a:p>
          <a:p>
            <a:endParaRPr lang="en-US" dirty="0"/>
          </a:p>
        </p:txBody>
      </p:sp>
    </p:spTree>
    <p:extLst>
      <p:ext uri="{BB962C8B-B14F-4D97-AF65-F5344CB8AC3E}">
        <p14:creationId xmlns:p14="http://schemas.microsoft.com/office/powerpoint/2010/main" val="2236698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8689F2-0566-496D-94CF-5AF902DA3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702FF04A-307F-4A03-9860-700A1EB7D75B}"/>
              </a:ext>
            </a:extLst>
          </p:cNvPr>
          <p:cNvSpPr>
            <a:spLocks noGrp="1"/>
          </p:cNvSpPr>
          <p:nvPr>
            <p:ph idx="1"/>
          </p:nvPr>
        </p:nvSpPr>
        <p:spPr/>
        <p:txBody>
          <a:bodyPr/>
          <a:lstStyle/>
          <a:p>
            <a:r>
              <a:rPr lang="en-US" dirty="0"/>
              <a:t> Other mainstays of initial treatment are </a:t>
            </a:r>
            <a:r>
              <a:rPr lang="en-US" dirty="0">
                <a:solidFill>
                  <a:srgbClr val="FF0000"/>
                </a:solidFill>
              </a:rPr>
              <a:t>oxygen</a:t>
            </a:r>
            <a:r>
              <a:rPr lang="en-US" dirty="0"/>
              <a:t>, </a:t>
            </a:r>
            <a:r>
              <a:rPr lang="en-US" dirty="0">
                <a:solidFill>
                  <a:srgbClr val="FF0000"/>
                </a:solidFill>
              </a:rPr>
              <a:t>sublingual nitroglycerin,</a:t>
            </a:r>
            <a:r>
              <a:rPr lang="en-US" dirty="0"/>
              <a:t> which </a:t>
            </a:r>
            <a:r>
              <a:rPr lang="en-US" b="1" dirty="0"/>
              <a:t>decreases wall tension and myocardial oxygen demand,</a:t>
            </a:r>
            <a:r>
              <a:rPr lang="en-US" dirty="0"/>
              <a:t> and </a:t>
            </a:r>
            <a:r>
              <a:rPr lang="en-US" dirty="0">
                <a:solidFill>
                  <a:srgbClr val="FF0000"/>
                </a:solidFill>
              </a:rPr>
              <a:t>morphine sulfate</a:t>
            </a:r>
            <a:r>
              <a:rPr lang="en-US" dirty="0"/>
              <a:t>. Together with aspirin these three therapies make up the mnemonic “MONA,” which is said to “greet chest pain patients at the door.” Based on results of the initial ECG, therapy then progresses in one of two directions</a:t>
            </a:r>
          </a:p>
        </p:txBody>
      </p:sp>
    </p:spTree>
    <p:extLst>
      <p:ext uri="{BB962C8B-B14F-4D97-AF65-F5344CB8AC3E}">
        <p14:creationId xmlns:p14="http://schemas.microsoft.com/office/powerpoint/2010/main" val="155501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4CEED3-6777-435C-8177-B5DD7903BB0B}"/>
              </a:ext>
            </a:extLst>
          </p:cNvPr>
          <p:cNvSpPr>
            <a:spLocks noGrp="1"/>
          </p:cNvSpPr>
          <p:nvPr>
            <p:ph type="title"/>
          </p:nvPr>
        </p:nvSpPr>
        <p:spPr/>
        <p:txBody>
          <a:bodyPr/>
          <a:lstStyle/>
          <a:p>
            <a:r>
              <a:rPr lang="en-US" dirty="0"/>
              <a:t>ST-Elevation MI </a:t>
            </a:r>
            <a:br>
              <a:rPr lang="en-US" dirty="0"/>
            </a:br>
            <a:endParaRPr lang="en-US" dirty="0"/>
          </a:p>
        </p:txBody>
      </p:sp>
      <p:sp>
        <p:nvSpPr>
          <p:cNvPr id="3" name="Content Placeholder 2">
            <a:extLst>
              <a:ext uri="{FF2B5EF4-FFF2-40B4-BE49-F238E27FC236}">
                <a16:creationId xmlns="" xmlns:a16="http://schemas.microsoft.com/office/drawing/2014/main" id="{512DFAC6-45D6-44A0-A9D6-E85D63B8D408}"/>
              </a:ext>
            </a:extLst>
          </p:cNvPr>
          <p:cNvSpPr>
            <a:spLocks noGrp="1"/>
          </p:cNvSpPr>
          <p:nvPr>
            <p:ph idx="1"/>
          </p:nvPr>
        </p:nvSpPr>
        <p:spPr/>
        <p:txBody>
          <a:bodyPr>
            <a:normAutofit/>
          </a:bodyPr>
          <a:lstStyle/>
          <a:p>
            <a:pPr marL="0" indent="0">
              <a:buNone/>
            </a:pPr>
            <a:r>
              <a:rPr lang="en-US" dirty="0"/>
              <a:t>When the ECG </a:t>
            </a:r>
            <a:r>
              <a:rPr lang="en-US" u="sng" dirty="0"/>
              <a:t>reveals STEMI and symptoms have been present for less than 12 hours</a:t>
            </a:r>
            <a:r>
              <a:rPr lang="en-US" dirty="0"/>
              <a:t>, immediate reperfusion therapy is indicated. </a:t>
            </a:r>
          </a:p>
          <a:p>
            <a:pPr marL="0" indent="0">
              <a:buNone/>
            </a:pPr>
            <a:r>
              <a:rPr lang="en-US" dirty="0"/>
              <a:t>Optimally, total ischemic time should be limited to less than 120 minutes. There are two ways to achieve reperfusion: </a:t>
            </a:r>
            <a:r>
              <a:rPr lang="en-US" dirty="0">
                <a:solidFill>
                  <a:srgbClr val="FF0000"/>
                </a:solidFill>
              </a:rPr>
              <a:t>primary PCI </a:t>
            </a:r>
            <a:r>
              <a:rPr lang="en-US" dirty="0"/>
              <a:t>(angioplasty or stent placement) and </a:t>
            </a:r>
            <a:r>
              <a:rPr lang="en-US" dirty="0">
                <a:solidFill>
                  <a:srgbClr val="FF0000"/>
                </a:solidFill>
              </a:rPr>
              <a:t>thrombolysis</a:t>
            </a:r>
            <a:r>
              <a:rPr lang="en-US" dirty="0"/>
              <a:t>. </a:t>
            </a:r>
            <a:r>
              <a:rPr lang="en-US" b="1" dirty="0"/>
              <a:t>The choice is largely determined by the capabilities of the hospital.</a:t>
            </a:r>
          </a:p>
        </p:txBody>
      </p:sp>
    </p:spTree>
    <p:extLst>
      <p:ext uri="{BB962C8B-B14F-4D97-AF65-F5344CB8AC3E}">
        <p14:creationId xmlns:p14="http://schemas.microsoft.com/office/powerpoint/2010/main" val="49781054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313</TotalTime>
  <Words>1567</Words>
  <Application>Microsoft Office PowerPoint</Application>
  <PresentationFormat>On-screen Show (4:3)</PresentationFormat>
  <Paragraphs>59</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Gill Sans MT</vt:lpstr>
      <vt:lpstr>Gallery</vt:lpstr>
      <vt:lpstr>Acute coronary syndrome</vt:lpstr>
      <vt:lpstr>Case </vt:lpstr>
      <vt:lpstr>PowerPoint Presentation</vt:lpstr>
      <vt:lpstr>PowerPoint Presentation</vt:lpstr>
      <vt:lpstr>PowerPoint Presentation</vt:lpstr>
      <vt:lpstr> Immediate therapies</vt:lpstr>
      <vt:lpstr>Treatment</vt:lpstr>
      <vt:lpstr>PowerPoint Presentation</vt:lpstr>
      <vt:lpstr>ST-Elevation MI  </vt:lpstr>
      <vt:lpstr>PowerPoint Presentation</vt:lpstr>
      <vt:lpstr>PowerPoint Presentation</vt:lpstr>
      <vt:lpstr>PowerPoint Presentation</vt:lpstr>
      <vt:lpstr>Table 2–6  •  THERAPIES OF PROVEN BENEFIT FOR MI </vt:lpstr>
      <vt:lpstr>Unstable Angina/Non-ST Elevation MI</vt:lpstr>
      <vt:lpstr>Unstable Angina/Non-ST Elevation MI</vt:lpstr>
      <vt:lpstr>PowerPoint Presentation</vt:lpstr>
      <vt:lpstr>SECONDARY PREVENTION </vt:lpstr>
      <vt:lpstr>SECONDARY PREVENTION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33</cp:revision>
  <dcterms:created xsi:type="dcterms:W3CDTF">2020-05-06T19:01:40Z</dcterms:created>
  <dcterms:modified xsi:type="dcterms:W3CDTF">2021-02-07T06:04:06Z</dcterms:modified>
</cp:coreProperties>
</file>