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89" r:id="rId4"/>
    <p:sldId id="293" r:id="rId5"/>
    <p:sldId id="343" r:id="rId6"/>
    <p:sldId id="342" r:id="rId7"/>
    <p:sldId id="294" r:id="rId8"/>
    <p:sldId id="261" r:id="rId9"/>
    <p:sldId id="274" r:id="rId10"/>
    <p:sldId id="276" r:id="rId11"/>
    <p:sldId id="277" r:id="rId12"/>
    <p:sldId id="282" r:id="rId13"/>
    <p:sldId id="344" r:id="rId14"/>
    <p:sldId id="283" r:id="rId15"/>
    <p:sldId id="284" r:id="rId16"/>
    <p:sldId id="280" r:id="rId17"/>
    <p:sldId id="285" r:id="rId18"/>
    <p:sldId id="286" r:id="rId19"/>
    <p:sldId id="345" r:id="rId20"/>
    <p:sldId id="269" r:id="rId21"/>
    <p:sldId id="270" r:id="rId22"/>
    <p:sldId id="263" r:id="rId23"/>
    <p:sldId id="287" r:id="rId24"/>
    <p:sldId id="262" r:id="rId25"/>
    <p:sldId id="311" r:id="rId26"/>
    <p:sldId id="346" r:id="rId27"/>
    <p:sldId id="297" r:id="rId28"/>
    <p:sldId id="299" r:id="rId29"/>
    <p:sldId id="301" r:id="rId30"/>
    <p:sldId id="300" r:id="rId31"/>
    <p:sldId id="302" r:id="rId32"/>
    <p:sldId id="303" r:id="rId33"/>
    <p:sldId id="304" r:id="rId34"/>
    <p:sldId id="306" r:id="rId35"/>
    <p:sldId id="307" r:id="rId36"/>
    <p:sldId id="309" r:id="rId37"/>
    <p:sldId id="313" r:id="rId38"/>
    <p:sldId id="314" r:id="rId39"/>
    <p:sldId id="334" r:id="rId40"/>
    <p:sldId id="335" r:id="rId41"/>
    <p:sldId id="336" r:id="rId42"/>
    <p:sldId id="337" r:id="rId43"/>
    <p:sldId id="338" r:id="rId44"/>
    <p:sldId id="339" r:id="rId45"/>
    <p:sldId id="315" r:id="rId46"/>
    <p:sldId id="316" r:id="rId47"/>
    <p:sldId id="320" r:id="rId48"/>
    <p:sldId id="321" r:id="rId49"/>
    <p:sldId id="322" r:id="rId50"/>
    <p:sldId id="324" r:id="rId51"/>
    <p:sldId id="326" r:id="rId52"/>
    <p:sldId id="330" r:id="rId53"/>
    <p:sldId id="331" r:id="rId54"/>
    <p:sldId id="332" r:id="rId55"/>
    <p:sldId id="333" r:id="rId56"/>
    <p:sldId id="327" r:id="rId57"/>
    <p:sldId id="328" r:id="rId58"/>
    <p:sldId id="329"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82F1262-167A-42FD-B64F-BD353B6FA47F}" type="datetimeFigureOut">
              <a:rPr lang="en-US" smtClean="0"/>
              <a:t>12/22/2020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B948BA7-918F-4D6D-8C76-AB54EF97077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1836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2F1262-167A-42FD-B64F-BD353B6FA47F}" type="datetimeFigureOut">
              <a:rPr lang="en-US" smtClean="0"/>
              <a:t>12/22/2020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48BA7-918F-4D6D-8C76-AB54EF970779}" type="slidenum">
              <a:rPr lang="en-US" smtClean="0"/>
              <a:t>‹#›</a:t>
            </a:fld>
            <a:endParaRPr lang="en-US"/>
          </a:p>
        </p:txBody>
      </p:sp>
    </p:spTree>
    <p:extLst>
      <p:ext uri="{BB962C8B-B14F-4D97-AF65-F5344CB8AC3E}">
        <p14:creationId xmlns:p14="http://schemas.microsoft.com/office/powerpoint/2010/main" val="1642577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2F1262-167A-42FD-B64F-BD353B6FA47F}" type="datetimeFigureOut">
              <a:rPr lang="en-US" smtClean="0"/>
              <a:t>12/22/2020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48BA7-918F-4D6D-8C76-AB54EF97077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9564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2F1262-167A-42FD-B64F-BD353B6FA47F}" type="datetimeFigureOut">
              <a:rPr lang="en-US" smtClean="0"/>
              <a:t>12/22/2020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48BA7-918F-4D6D-8C76-AB54EF97077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6063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2F1262-167A-42FD-B64F-BD353B6FA47F}" type="datetimeFigureOut">
              <a:rPr lang="en-US" smtClean="0"/>
              <a:t>12/22/2020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48BA7-918F-4D6D-8C76-AB54EF970779}" type="slidenum">
              <a:rPr lang="en-US" smtClean="0"/>
              <a:t>‹#›</a:t>
            </a:fld>
            <a:endParaRPr lang="en-US"/>
          </a:p>
        </p:txBody>
      </p:sp>
    </p:spTree>
    <p:extLst>
      <p:ext uri="{BB962C8B-B14F-4D97-AF65-F5344CB8AC3E}">
        <p14:creationId xmlns:p14="http://schemas.microsoft.com/office/powerpoint/2010/main" val="1334843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2F1262-167A-42FD-B64F-BD353B6FA47F}" type="datetimeFigureOut">
              <a:rPr lang="en-US" smtClean="0"/>
              <a:t>12/22/2020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48BA7-918F-4D6D-8C76-AB54EF97077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5769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2F1262-167A-42FD-B64F-BD353B6FA47F}" type="datetimeFigureOut">
              <a:rPr lang="en-US" smtClean="0"/>
              <a:t>12/22/2020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48BA7-918F-4D6D-8C76-AB54EF97077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556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2F1262-167A-42FD-B64F-BD353B6FA47F}" type="datetimeFigureOut">
              <a:rPr lang="en-US" smtClean="0"/>
              <a:t>12/22/2020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48BA7-918F-4D6D-8C76-AB54EF97077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5911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2F1262-167A-42FD-B64F-BD353B6FA47F}" type="datetimeFigureOut">
              <a:rPr lang="en-US" smtClean="0"/>
              <a:t>12/22/2020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48BA7-918F-4D6D-8C76-AB54EF97077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2157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2F1262-167A-42FD-B64F-BD353B6FA47F}" type="datetimeFigureOut">
              <a:rPr lang="en-US" smtClean="0"/>
              <a:t>12/22/2020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48BA7-918F-4D6D-8C76-AB54EF970779}" type="slidenum">
              <a:rPr lang="en-US" smtClean="0"/>
              <a:t>‹#›</a:t>
            </a:fld>
            <a:endParaRPr lang="en-US"/>
          </a:p>
        </p:txBody>
      </p:sp>
    </p:spTree>
    <p:extLst>
      <p:ext uri="{BB962C8B-B14F-4D97-AF65-F5344CB8AC3E}">
        <p14:creationId xmlns:p14="http://schemas.microsoft.com/office/powerpoint/2010/main" val="2798531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2F1262-167A-42FD-B64F-BD353B6FA47F}" type="datetimeFigureOut">
              <a:rPr lang="en-US" smtClean="0"/>
              <a:t>12/22/2020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48BA7-918F-4D6D-8C76-AB54EF97077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6294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2F1262-167A-42FD-B64F-BD353B6FA47F}" type="datetimeFigureOut">
              <a:rPr lang="en-US" smtClean="0"/>
              <a:t>12/22/2020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48BA7-918F-4D6D-8C76-AB54EF970779}" type="slidenum">
              <a:rPr lang="en-US" smtClean="0"/>
              <a:t>‹#›</a:t>
            </a:fld>
            <a:endParaRPr lang="en-US"/>
          </a:p>
        </p:txBody>
      </p:sp>
    </p:spTree>
    <p:extLst>
      <p:ext uri="{BB962C8B-B14F-4D97-AF65-F5344CB8AC3E}">
        <p14:creationId xmlns:p14="http://schemas.microsoft.com/office/powerpoint/2010/main" val="118794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2F1262-167A-42FD-B64F-BD353B6FA47F}" type="datetimeFigureOut">
              <a:rPr lang="en-US" smtClean="0"/>
              <a:t>12/22/2020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948BA7-918F-4D6D-8C76-AB54EF97077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6732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2F1262-167A-42FD-B64F-BD353B6FA47F}" type="datetimeFigureOut">
              <a:rPr lang="en-US" smtClean="0"/>
              <a:t>12/22/2020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948BA7-918F-4D6D-8C76-AB54EF97077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4452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2F1262-167A-42FD-B64F-BD353B6FA47F}" type="datetimeFigureOut">
              <a:rPr lang="en-US" smtClean="0"/>
              <a:t>12/22/2020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948BA7-918F-4D6D-8C76-AB54EF970779}" type="slidenum">
              <a:rPr lang="en-US" smtClean="0"/>
              <a:t>‹#›</a:t>
            </a:fld>
            <a:endParaRPr lang="en-US"/>
          </a:p>
        </p:txBody>
      </p:sp>
    </p:spTree>
    <p:extLst>
      <p:ext uri="{BB962C8B-B14F-4D97-AF65-F5344CB8AC3E}">
        <p14:creationId xmlns:p14="http://schemas.microsoft.com/office/powerpoint/2010/main" val="757584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2F1262-167A-42FD-B64F-BD353B6FA47F}" type="datetimeFigureOut">
              <a:rPr lang="en-US" smtClean="0"/>
              <a:t>12/22/2020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48BA7-918F-4D6D-8C76-AB54EF97077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0405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2F1262-167A-42FD-B64F-BD353B6FA47F}" type="datetimeFigureOut">
              <a:rPr lang="en-US" smtClean="0"/>
              <a:t>12/22/2020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48BA7-918F-4D6D-8C76-AB54EF970779}" type="slidenum">
              <a:rPr lang="en-US" smtClean="0"/>
              <a:t>‹#›</a:t>
            </a:fld>
            <a:endParaRPr lang="en-US"/>
          </a:p>
        </p:txBody>
      </p:sp>
    </p:spTree>
    <p:extLst>
      <p:ext uri="{BB962C8B-B14F-4D97-AF65-F5344CB8AC3E}">
        <p14:creationId xmlns:p14="http://schemas.microsoft.com/office/powerpoint/2010/main" val="1149356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2F1262-167A-42FD-B64F-BD353B6FA47F}" type="datetimeFigureOut">
              <a:rPr lang="en-US" smtClean="0"/>
              <a:t>12/22/2020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B948BA7-918F-4D6D-8C76-AB54EF970779}" type="slidenum">
              <a:rPr lang="en-US" smtClean="0"/>
              <a:t>‹#›</a:t>
            </a:fld>
            <a:endParaRPr lang="en-US"/>
          </a:p>
        </p:txBody>
      </p:sp>
    </p:spTree>
    <p:extLst>
      <p:ext uri="{BB962C8B-B14F-4D97-AF65-F5344CB8AC3E}">
        <p14:creationId xmlns:p14="http://schemas.microsoft.com/office/powerpoint/2010/main" val="257152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a:t>Gastro-</a:t>
            </a:r>
            <a:r>
              <a:rPr lang="en-US" i="1" dirty="0" err="1"/>
              <a:t>oesophageal</a:t>
            </a:r>
            <a:r>
              <a:rPr lang="en-US" i="1" dirty="0"/>
              <a:t> reflux disease</a:t>
            </a:r>
            <a:endParaRPr lang="en-US" dirty="0"/>
          </a:p>
        </p:txBody>
      </p:sp>
      <p:sp>
        <p:nvSpPr>
          <p:cNvPr id="3" name="Subtitle 2"/>
          <p:cNvSpPr>
            <a:spLocks noGrp="1"/>
          </p:cNvSpPr>
          <p:nvPr>
            <p:ph type="subTitle" idx="1"/>
          </p:nvPr>
        </p:nvSpPr>
        <p:spPr/>
        <p:txBody>
          <a:bodyPr/>
          <a:lstStyle/>
          <a:p>
            <a:r>
              <a:rPr lang="en-US" dirty="0" smtClean="0"/>
              <a:t>Done by:</a:t>
            </a:r>
          </a:p>
          <a:p>
            <a:r>
              <a:rPr lang="en-US" dirty="0" err="1" smtClean="0"/>
              <a:t>Shaymaa</a:t>
            </a:r>
            <a:r>
              <a:rPr lang="en-US" dirty="0" smtClean="0"/>
              <a:t> Hasan Abbas</a:t>
            </a:r>
            <a:endParaRPr lang="en-US" dirty="0"/>
          </a:p>
        </p:txBody>
      </p:sp>
    </p:spTree>
    <p:extLst>
      <p:ext uri="{BB962C8B-B14F-4D97-AF65-F5344CB8AC3E}">
        <p14:creationId xmlns:p14="http://schemas.microsoft.com/office/powerpoint/2010/main" val="3982191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95401" y="2415654"/>
            <a:ext cx="9601196" cy="3985146"/>
          </a:xfrm>
        </p:spPr>
        <p:txBody>
          <a:bodyPr>
            <a:normAutofit fontScale="92500" lnSpcReduction="10000"/>
          </a:bodyPr>
          <a:lstStyle/>
          <a:p>
            <a:r>
              <a:rPr lang="en-US" dirty="0">
                <a:solidFill>
                  <a:srgbClr val="FF0000"/>
                </a:solidFill>
              </a:rPr>
              <a:t>Magnesium-containing antacids </a:t>
            </a:r>
            <a:r>
              <a:rPr lang="en-US" dirty="0"/>
              <a:t>tend to be laxative </a:t>
            </a:r>
            <a:r>
              <a:rPr lang="en-US" dirty="0" smtClean="0"/>
              <a:t>whereas </a:t>
            </a:r>
            <a:r>
              <a:rPr lang="en-US" dirty="0" err="1" smtClean="0"/>
              <a:t>aluminium</a:t>
            </a:r>
            <a:r>
              <a:rPr lang="en-US" dirty="0" smtClean="0"/>
              <a:t>-containing </a:t>
            </a:r>
            <a:r>
              <a:rPr lang="en-US" dirty="0"/>
              <a:t>antacids may be </a:t>
            </a:r>
            <a:r>
              <a:rPr lang="en-US" dirty="0" smtClean="0"/>
              <a:t>constipating; </a:t>
            </a:r>
          </a:p>
          <a:p>
            <a:r>
              <a:rPr lang="en-US" dirty="0" smtClean="0"/>
              <a:t>antacids </a:t>
            </a:r>
            <a:r>
              <a:rPr lang="en-US" dirty="0"/>
              <a:t>containing both magnesium and </a:t>
            </a:r>
            <a:r>
              <a:rPr lang="en-US" dirty="0" err="1"/>
              <a:t>aluminium</a:t>
            </a:r>
            <a:r>
              <a:rPr lang="en-US" dirty="0"/>
              <a:t> </a:t>
            </a:r>
            <a:r>
              <a:rPr lang="en-US" dirty="0" smtClean="0"/>
              <a:t>may reduce </a:t>
            </a:r>
            <a:r>
              <a:rPr lang="en-US" dirty="0"/>
              <a:t>these colonic side-effects. Aluminium </a:t>
            </a:r>
            <a:r>
              <a:rPr lang="en-US" dirty="0" smtClean="0"/>
              <a:t>accumulation does </a:t>
            </a:r>
            <a:r>
              <a:rPr lang="en-US" dirty="0"/>
              <a:t>not appear to be a risk if renal function is </a:t>
            </a:r>
            <a:r>
              <a:rPr lang="en-US" dirty="0" smtClean="0"/>
              <a:t>normal. The </a:t>
            </a:r>
            <a:r>
              <a:rPr lang="en-US" dirty="0"/>
              <a:t>acid-</a:t>
            </a:r>
            <a:r>
              <a:rPr lang="en-US" dirty="0" err="1"/>
              <a:t>neutralising</a:t>
            </a:r>
            <a:r>
              <a:rPr lang="en-US" dirty="0"/>
              <a:t> capacity of preparations </a:t>
            </a:r>
            <a:r>
              <a:rPr lang="en-US" dirty="0" smtClean="0"/>
              <a:t>that contain </a:t>
            </a:r>
            <a:r>
              <a:rPr lang="en-US" dirty="0"/>
              <a:t>more than one antacid may be the same as </a:t>
            </a:r>
            <a:r>
              <a:rPr lang="en-US" dirty="0" smtClean="0"/>
              <a:t>simpler preparations</a:t>
            </a:r>
            <a:r>
              <a:rPr lang="en-US" dirty="0"/>
              <a:t>. </a:t>
            </a:r>
            <a:endParaRPr lang="en-US" dirty="0" smtClean="0"/>
          </a:p>
          <a:p>
            <a:r>
              <a:rPr lang="en-US" dirty="0">
                <a:solidFill>
                  <a:srgbClr val="FF0000"/>
                </a:solidFill>
              </a:rPr>
              <a:t>Sodium bicarbonate </a:t>
            </a:r>
            <a:r>
              <a:rPr lang="en-US" dirty="0"/>
              <a:t>should no longer be prescribed alone for the relief of dyspepsia but it is present as an ingredient in many indigestion remedies. However, it retains a place in the management of urinary-tract </a:t>
            </a:r>
            <a:r>
              <a:rPr lang="en-US" dirty="0" smtClean="0"/>
              <a:t>disorders and </a:t>
            </a:r>
            <a:r>
              <a:rPr lang="en-US" dirty="0"/>
              <a:t>acidosis</a:t>
            </a:r>
            <a:r>
              <a:rPr lang="en-US" dirty="0" smtClean="0"/>
              <a:t>.</a:t>
            </a:r>
          </a:p>
          <a:p>
            <a:r>
              <a:rPr lang="en-US" b="1" dirty="0"/>
              <a:t>Antacids containing sod. Bicarbonate should be avoided in patients if sodium intake should be restricted (e.g. in patient with CHF, hypertension</a:t>
            </a:r>
          </a:p>
          <a:p>
            <a:endParaRPr lang="en-US" dirty="0"/>
          </a:p>
        </p:txBody>
      </p:sp>
    </p:spTree>
    <p:extLst>
      <p:ext uri="{BB962C8B-B14F-4D97-AF65-F5344CB8AC3E}">
        <p14:creationId xmlns:p14="http://schemas.microsoft.com/office/powerpoint/2010/main" val="3325260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FF0000"/>
                </a:solidFill>
              </a:rPr>
              <a:t>Bismuth-containing </a:t>
            </a:r>
            <a:r>
              <a:rPr lang="en-US" dirty="0">
                <a:solidFill>
                  <a:srgbClr val="FF0000"/>
                </a:solidFill>
              </a:rPr>
              <a:t>antacids </a:t>
            </a:r>
            <a:r>
              <a:rPr lang="en-US" dirty="0"/>
              <a:t>(unless chelates) are </a:t>
            </a:r>
            <a:r>
              <a:rPr lang="en-US" dirty="0" smtClean="0"/>
              <a:t>not recommended </a:t>
            </a:r>
            <a:r>
              <a:rPr lang="en-US" dirty="0"/>
              <a:t>because absorbed bismuth can be </a:t>
            </a:r>
            <a:r>
              <a:rPr lang="en-US" dirty="0" smtClean="0"/>
              <a:t>neurotoxic, causing </a:t>
            </a:r>
            <a:r>
              <a:rPr lang="en-US" dirty="0"/>
              <a:t>encephalopathy; they tend to be constipating</a:t>
            </a:r>
            <a:r>
              <a:rPr lang="en-US" dirty="0" smtClean="0"/>
              <a:t>.</a:t>
            </a:r>
          </a:p>
          <a:p>
            <a:pPr marL="0" indent="0">
              <a:buNone/>
            </a:pPr>
            <a:r>
              <a:rPr lang="en-US" dirty="0">
                <a:solidFill>
                  <a:srgbClr val="FF0000"/>
                </a:solidFill>
              </a:rPr>
              <a:t>Calcium-containing antacids </a:t>
            </a:r>
            <a:r>
              <a:rPr lang="en-US" dirty="0"/>
              <a:t>can induce rebound acid secretion: with modest doses the clinical significance is doubtful, but prolonged high doses also cause </a:t>
            </a:r>
            <a:r>
              <a:rPr lang="en-US" dirty="0" err="1"/>
              <a:t>hypercalcaemia</a:t>
            </a:r>
            <a:r>
              <a:rPr lang="en-US" dirty="0"/>
              <a:t> and alkalosis, and can precipitate the milk-alkali syndrome.</a:t>
            </a:r>
          </a:p>
          <a:p>
            <a:pPr marL="0" indent="0">
              <a:buNone/>
            </a:pPr>
            <a:r>
              <a:rPr lang="en-US" b="1" dirty="0" err="1">
                <a:solidFill>
                  <a:srgbClr val="FF0000"/>
                </a:solidFill>
              </a:rPr>
              <a:t>Simeticone</a:t>
            </a:r>
            <a:r>
              <a:rPr lang="en-US" b="1" dirty="0"/>
              <a:t> </a:t>
            </a:r>
            <a:r>
              <a:rPr lang="en-US" dirty="0"/>
              <a:t>(activated </a:t>
            </a:r>
            <a:r>
              <a:rPr lang="en-US" dirty="0" err="1"/>
              <a:t>dimeticone</a:t>
            </a:r>
            <a:r>
              <a:rPr lang="en-US" dirty="0"/>
              <a:t>)  is added to an antacid as an antifoaming agent to relieve flatulence. These preparations may be useful for the relief of hiccup in palliative care.</a:t>
            </a:r>
          </a:p>
          <a:p>
            <a:endParaRPr lang="en-US" dirty="0"/>
          </a:p>
          <a:p>
            <a:pPr marL="0" indent="0">
              <a:buNone/>
            </a:pPr>
            <a:endParaRPr lang="en-US" dirty="0"/>
          </a:p>
        </p:txBody>
      </p:sp>
    </p:spTree>
    <p:extLst>
      <p:ext uri="{BB962C8B-B14F-4D97-AF65-F5344CB8AC3E}">
        <p14:creationId xmlns:p14="http://schemas.microsoft.com/office/powerpoint/2010/main" val="3258571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Practical points</a:t>
            </a:r>
          </a:p>
        </p:txBody>
      </p:sp>
      <p:sp>
        <p:nvSpPr>
          <p:cNvPr id="3" name="Content Placeholder 2"/>
          <p:cNvSpPr>
            <a:spLocks noGrp="1"/>
          </p:cNvSpPr>
          <p:nvPr>
            <p:ph idx="1"/>
          </p:nvPr>
        </p:nvSpPr>
        <p:spPr>
          <a:xfrm>
            <a:off x="1295401" y="2402006"/>
            <a:ext cx="9601196" cy="4012442"/>
          </a:xfrm>
        </p:spPr>
        <p:txBody>
          <a:bodyPr>
            <a:normAutofit/>
          </a:bodyPr>
          <a:lstStyle/>
          <a:p>
            <a:pPr marL="0" indent="0">
              <a:buNone/>
            </a:pPr>
            <a:r>
              <a:rPr lang="en-US" b="1" dirty="0" smtClean="0">
                <a:solidFill>
                  <a:srgbClr val="FF0000"/>
                </a:solidFill>
              </a:rPr>
              <a:t>1-Best </a:t>
            </a:r>
            <a:r>
              <a:rPr lang="en-US" b="1" dirty="0">
                <a:solidFill>
                  <a:srgbClr val="FF0000"/>
                </a:solidFill>
              </a:rPr>
              <a:t>time for taking </a:t>
            </a:r>
            <a:r>
              <a:rPr lang="en-US" b="1" dirty="0" smtClean="0">
                <a:solidFill>
                  <a:srgbClr val="FF0000"/>
                </a:solidFill>
              </a:rPr>
              <a:t>Antacids:</a:t>
            </a:r>
          </a:p>
          <a:p>
            <a:pPr marL="0" indent="0">
              <a:buNone/>
            </a:pPr>
            <a:r>
              <a:rPr lang="en-US" b="1" dirty="0"/>
              <a:t>Antacids are best given when symptoms occur or are expected</a:t>
            </a:r>
            <a:r>
              <a:rPr lang="en-US" dirty="0"/>
              <a:t>, usually between meals and at bedtime, although additional doses may be required. </a:t>
            </a:r>
          </a:p>
          <a:p>
            <a:pPr marL="0" indent="0">
              <a:buNone/>
            </a:pPr>
            <a:r>
              <a:rPr lang="en-US" dirty="0"/>
              <a:t>Antacids preferably taken after food by about 1 hour(because gastric emptying is slowed by food thus antacids remain in the </a:t>
            </a:r>
            <a:r>
              <a:rPr lang="en-US" dirty="0" smtClean="0"/>
              <a:t>stomach for prolonged time—acts for about 3 hours), (</a:t>
            </a:r>
            <a:r>
              <a:rPr lang="en-US" dirty="0"/>
              <a:t>taking antacids on an empty stomach ——rapidly emptied from the stomach </a:t>
            </a:r>
            <a:r>
              <a:rPr lang="en-US" dirty="0" smtClean="0"/>
              <a:t>—-*-</a:t>
            </a:r>
            <a:r>
              <a:rPr lang="en-US" dirty="0"/>
              <a:t>short duration of action(&lt; 1 hour)).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40742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marL="0" indent="0">
              <a:buNone/>
            </a:pPr>
            <a:r>
              <a:rPr lang="en-US" sz="2800" b="1" dirty="0">
                <a:solidFill>
                  <a:srgbClr val="FF0000"/>
                </a:solidFill>
              </a:rPr>
              <a:t>2-Dosage form:</a:t>
            </a:r>
          </a:p>
          <a:p>
            <a:pPr marL="0" indent="0">
              <a:buNone/>
            </a:pPr>
            <a:r>
              <a:rPr lang="en-US" dirty="0"/>
              <a:t>*</a:t>
            </a:r>
            <a:r>
              <a:rPr lang="en-US" b="1" dirty="0"/>
              <a:t>Antacid suspensions are more effective and work more quickly than tablets ( of the same type and quantity).</a:t>
            </a:r>
          </a:p>
          <a:p>
            <a:pPr marL="0" indent="0">
              <a:buNone/>
            </a:pPr>
            <a:r>
              <a:rPr lang="en-US" dirty="0"/>
              <a:t>*Patient should be instructed to chew the tablets thoroughly followed by a full glass of water to ensure maximum therapeutic effect.</a:t>
            </a:r>
          </a:p>
          <a:p>
            <a:pPr marL="0" indent="0">
              <a:buNone/>
            </a:pPr>
            <a:r>
              <a:rPr lang="en-US" dirty="0"/>
              <a:t>*Tablet antacid may be taken during a day at the work while suspension is taken at home.</a:t>
            </a:r>
          </a:p>
          <a:p>
            <a:pPr marL="0" indent="0">
              <a:buNone/>
            </a:pPr>
            <a:r>
              <a:rPr lang="en-US" dirty="0"/>
              <a:t>Aluminium- and magnesium-containing antacids (e.g. </a:t>
            </a:r>
            <a:r>
              <a:rPr lang="en-US" dirty="0" err="1"/>
              <a:t>aluminium</a:t>
            </a:r>
            <a:r>
              <a:rPr lang="en-US" dirty="0"/>
              <a:t> hydroxide  magnesium carbonate and magnesium </a:t>
            </a:r>
            <a:r>
              <a:rPr lang="en-US" dirty="0" err="1"/>
              <a:t>trisilicate</a:t>
            </a:r>
            <a:r>
              <a:rPr lang="en-US" dirty="0"/>
              <a:t> ), being relatively insoluble in water, are long-acting if retained in the stomach. They are suitable for most antacid purposes.</a:t>
            </a:r>
          </a:p>
          <a:p>
            <a:pPr marL="0" indent="0">
              <a:buNone/>
            </a:pPr>
            <a:endParaRPr lang="en-US" dirty="0"/>
          </a:p>
        </p:txBody>
      </p:sp>
    </p:spTree>
    <p:extLst>
      <p:ext uri="{BB962C8B-B14F-4D97-AF65-F5344CB8AC3E}">
        <p14:creationId xmlns:p14="http://schemas.microsoft.com/office/powerpoint/2010/main" val="3272786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marL="0" indent="0">
              <a:buNone/>
            </a:pPr>
            <a:r>
              <a:rPr lang="en-US" b="1" i="1" u="sng" dirty="0"/>
              <a:t>Interactions:</a:t>
            </a:r>
            <a:endParaRPr lang="en-US" b="1" dirty="0"/>
          </a:p>
          <a:p>
            <a:pPr marL="0" indent="0">
              <a:buNone/>
            </a:pPr>
            <a:r>
              <a:rPr lang="en-US" dirty="0">
                <a:solidFill>
                  <a:srgbClr val="FF0000"/>
                </a:solidFill>
              </a:rPr>
              <a:t>A-Antacids can affect the absorption of a no. of drugs </a:t>
            </a:r>
            <a:r>
              <a:rPr lang="en-US" dirty="0"/>
              <a:t>( via chelation and adsorption) and the majority of these interactions are easily overcome by leaving a minimum gap of ( 1-2) hours between the doses of each drug(3).</a:t>
            </a:r>
          </a:p>
          <a:p>
            <a:pPr marL="0" indent="0">
              <a:buNone/>
            </a:pPr>
            <a:r>
              <a:rPr lang="en-US" dirty="0"/>
              <a:t>Note: exception of this rule is antacids-</a:t>
            </a:r>
            <a:r>
              <a:rPr lang="en-US" dirty="0" err="1"/>
              <a:t>quinolons</a:t>
            </a:r>
            <a:r>
              <a:rPr lang="en-US" dirty="0"/>
              <a:t> antibiotics interaction:</a:t>
            </a:r>
          </a:p>
          <a:p>
            <a:pPr marL="0" indent="0">
              <a:buNone/>
            </a:pPr>
            <a:r>
              <a:rPr lang="en-US" dirty="0"/>
              <a:t>If </a:t>
            </a:r>
            <a:r>
              <a:rPr lang="en-US" dirty="0" err="1"/>
              <a:t>quinolons</a:t>
            </a:r>
            <a:r>
              <a:rPr lang="en-US" dirty="0"/>
              <a:t> taken 1st —————take antacids at least 2 hours after </a:t>
            </a:r>
            <a:r>
              <a:rPr lang="en-US" dirty="0" err="1"/>
              <a:t>quinolons</a:t>
            </a:r>
            <a:r>
              <a:rPr lang="en-US" dirty="0"/>
              <a:t> If antacids taken 1st—————take </a:t>
            </a:r>
            <a:r>
              <a:rPr lang="en-US" dirty="0" err="1"/>
              <a:t>quinolons</a:t>
            </a:r>
            <a:r>
              <a:rPr lang="en-US" dirty="0"/>
              <a:t> at least 4 hours after antacids </a:t>
            </a:r>
            <a:endParaRPr lang="en-US" dirty="0" smtClean="0"/>
          </a:p>
          <a:p>
            <a:pPr marL="0" indent="0">
              <a:buNone/>
            </a:pPr>
            <a:r>
              <a:rPr lang="en-US" dirty="0" smtClean="0">
                <a:solidFill>
                  <a:srgbClr val="FF0000"/>
                </a:solidFill>
              </a:rPr>
              <a:t>B-antacids </a:t>
            </a:r>
            <a:r>
              <a:rPr lang="en-US" dirty="0">
                <a:solidFill>
                  <a:srgbClr val="FF0000"/>
                </a:solidFill>
              </a:rPr>
              <a:t>———increase the PH of the stomach</a:t>
            </a:r>
            <a:r>
              <a:rPr lang="en-US" dirty="0"/>
              <a:t>————cause a premature release of enteric coated tablets or granules in the stomach rather than the intestine.</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1287794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b="1" i="1" u="sng" dirty="0">
                <a:solidFill>
                  <a:srgbClr val="FF0000"/>
                </a:solidFill>
              </a:rPr>
              <a:t>Use of antacids during </a:t>
            </a:r>
            <a:r>
              <a:rPr lang="en-US" b="1" i="1" u="sng" dirty="0" err="1">
                <a:solidFill>
                  <a:srgbClr val="FF0000"/>
                </a:solidFill>
              </a:rPr>
              <a:t>pregnancv</a:t>
            </a:r>
            <a:r>
              <a:rPr lang="en-US" b="1" dirty="0">
                <a:solidFill>
                  <a:srgbClr val="FF0000"/>
                </a:solidFill>
              </a:rPr>
              <a:t>:</a:t>
            </a:r>
          </a:p>
          <a:p>
            <a:pPr marL="0" indent="0">
              <a:buNone/>
            </a:pPr>
            <a:r>
              <a:rPr lang="en-US" dirty="0"/>
              <a:t>Heartburn is common during the pregnancy especially in the 3rd trimester . Antacids and an alginate  are generally considered safe during pregnancy but its best to avoid sod. bicarbonate because of the risk of sodium loading leading to edema and weight gain </a:t>
            </a:r>
            <a:r>
              <a:rPr lang="en-US" dirty="0" smtClean="0"/>
              <a:t>.</a:t>
            </a:r>
          </a:p>
          <a:p>
            <a:pPr marL="0" indent="0">
              <a:buNone/>
            </a:pPr>
            <a:r>
              <a:rPr lang="en-US" dirty="0" smtClean="0"/>
              <a:t>-If </a:t>
            </a:r>
            <a:r>
              <a:rPr lang="en-US" dirty="0"/>
              <a:t>this is ineffective, ranitidine can be tried. Omeprazole  is reserved for women with severe or complicated reflux disease</a:t>
            </a:r>
            <a:r>
              <a:rPr lang="en-US" dirty="0" smtClean="0"/>
              <a:t>.</a:t>
            </a:r>
            <a:endParaRPr lang="en-US" dirty="0"/>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4242116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Simeticone</a:t>
            </a:r>
            <a:r>
              <a:rPr lang="en-US" dirty="0"/>
              <a:t> with </a:t>
            </a:r>
            <a:r>
              <a:rPr lang="en-US" dirty="0" err="1"/>
              <a:t>aluminium</a:t>
            </a:r>
            <a:r>
              <a:rPr lang="en-US" dirty="0"/>
              <a:t> hydroxide</a:t>
            </a:r>
            <a:br>
              <a:rPr lang="en-US" dirty="0"/>
            </a:br>
            <a:r>
              <a:rPr lang="en-US" dirty="0"/>
              <a:t>and magnesium </a:t>
            </a:r>
            <a:r>
              <a:rPr lang="en-US" dirty="0" smtClean="0"/>
              <a:t>hydroxide(Maalox plus®)</a:t>
            </a:r>
            <a:r>
              <a:rPr lang="en-US" dirty="0"/>
              <a:t/>
            </a:r>
            <a:br>
              <a:rPr lang="en-US" dirty="0"/>
            </a:br>
            <a:endParaRPr lang="en-US" dirty="0"/>
          </a:p>
        </p:txBody>
      </p:sp>
      <p:sp>
        <p:nvSpPr>
          <p:cNvPr id="3" name="Content Placeholder 2"/>
          <p:cNvSpPr>
            <a:spLocks noGrp="1"/>
          </p:cNvSpPr>
          <p:nvPr>
            <p:ph idx="1"/>
          </p:nvPr>
        </p:nvSpPr>
        <p:spPr>
          <a:xfrm>
            <a:off x="1295401" y="2584227"/>
            <a:ext cx="9601196" cy="3693743"/>
          </a:xfrm>
        </p:spPr>
        <p:txBody>
          <a:bodyPr>
            <a:normAutofit fontScale="77500" lnSpcReduction="20000"/>
          </a:bodyPr>
          <a:lstStyle/>
          <a:p>
            <a:pPr marL="0" indent="0">
              <a:buNone/>
            </a:pPr>
            <a:r>
              <a:rPr lang="en-US" dirty="0"/>
              <a:t>l INDICATIONS AND DOSE</a:t>
            </a:r>
          </a:p>
          <a:p>
            <a:pPr marL="0" indent="0">
              <a:buNone/>
            </a:pPr>
            <a:r>
              <a:rPr lang="en-US" dirty="0"/>
              <a:t>Dyspepsia</a:t>
            </a:r>
          </a:p>
          <a:p>
            <a:pPr marL="0" indent="0">
              <a:buNone/>
            </a:pPr>
            <a:r>
              <a:rPr lang="en-US" dirty="0"/>
              <a:t>▶ BY MOUTH</a:t>
            </a:r>
          </a:p>
          <a:p>
            <a:pPr marL="0" indent="0">
              <a:buNone/>
            </a:pPr>
            <a:r>
              <a:rPr lang="en-US" dirty="0"/>
              <a:t>▶ Child 12–17 years: 5–10 mL 4 times a day, to be </a:t>
            </a:r>
            <a:r>
              <a:rPr lang="en-US" dirty="0" smtClean="0"/>
              <a:t>taken after </a:t>
            </a:r>
            <a:r>
              <a:rPr lang="en-US" dirty="0"/>
              <a:t>meals and at bedtime, or when required</a:t>
            </a:r>
          </a:p>
          <a:p>
            <a:pPr marL="0" indent="0">
              <a:buNone/>
            </a:pPr>
            <a:r>
              <a:rPr lang="en-US" dirty="0"/>
              <a:t>▶ Adult: 5–10 mL 4 times a day, to be taken after </a:t>
            </a:r>
            <a:r>
              <a:rPr lang="en-US" dirty="0" smtClean="0"/>
              <a:t>meals and </a:t>
            </a:r>
            <a:r>
              <a:rPr lang="en-US" dirty="0"/>
              <a:t>at bedtime, or when required</a:t>
            </a:r>
          </a:p>
          <a:p>
            <a:pPr marL="0" indent="0">
              <a:buNone/>
            </a:pPr>
            <a:r>
              <a:rPr lang="en-US" dirty="0" smtClean="0"/>
              <a:t> </a:t>
            </a:r>
            <a:r>
              <a:rPr lang="en-US" dirty="0"/>
              <a:t>INTERACTIONS → Appendix 1: </a:t>
            </a:r>
            <a:r>
              <a:rPr lang="en-US" dirty="0" smtClean="0"/>
              <a:t>antacids</a:t>
            </a:r>
          </a:p>
          <a:p>
            <a:pPr marL="0" indent="0">
              <a:buNone/>
            </a:pPr>
            <a:r>
              <a:rPr lang="en-US" dirty="0"/>
              <a:t>- </a:t>
            </a:r>
            <a:r>
              <a:rPr lang="en-US" b="1" dirty="0"/>
              <a:t>Oral </a:t>
            </a:r>
            <a:r>
              <a:rPr lang="en-US" b="1" dirty="0" err="1"/>
              <a:t>suspensionMaalox</a:t>
            </a:r>
            <a:r>
              <a:rPr lang="en-US" b="1" dirty="0"/>
              <a:t> Plus (</a:t>
            </a:r>
            <a:r>
              <a:rPr lang="en-US" b="1" dirty="0" err="1"/>
              <a:t>Sanofi</a:t>
            </a:r>
            <a:r>
              <a:rPr lang="en-US" b="1" dirty="0"/>
              <a:t>)</a:t>
            </a:r>
          </a:p>
          <a:p>
            <a:pPr marL="0" indent="0">
              <a:buNone/>
            </a:pPr>
            <a:r>
              <a:rPr lang="en-US" dirty="0" err="1"/>
              <a:t>Simeticone</a:t>
            </a:r>
            <a:r>
              <a:rPr lang="en-US" dirty="0"/>
              <a:t> 5 mg per 1 ml, Magnesium hydroxide 39 mg per 1 ml,</a:t>
            </a:r>
          </a:p>
          <a:p>
            <a:pPr marL="0" indent="0">
              <a:buNone/>
            </a:pPr>
            <a:r>
              <a:rPr lang="en-US" dirty="0"/>
              <a:t>Aluminium hydroxide gel dried 44 mg per 1 ml</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78265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صور الادويه\maalox plus - بحث Google _files\images(1)"/>
          <p:cNvPicPr/>
          <p:nvPr/>
        </p:nvPicPr>
        <p:blipFill>
          <a:blip r:embed="rId2" cstate="print"/>
          <a:srcRect/>
          <a:stretch>
            <a:fillRect/>
          </a:stretch>
        </p:blipFill>
        <p:spPr bwMode="auto">
          <a:xfrm>
            <a:off x="1214414" y="1643050"/>
            <a:ext cx="6000792" cy="4357718"/>
          </a:xfrm>
          <a:prstGeom prst="rect">
            <a:avLst/>
          </a:prstGeom>
          <a:noFill/>
          <a:ln w="9525">
            <a:noFill/>
            <a:miter lim="800000"/>
            <a:headEnd/>
            <a:tailEnd/>
          </a:ln>
        </p:spPr>
      </p:pic>
      <p:pic>
        <p:nvPicPr>
          <p:cNvPr id="3" name="Picture 2" descr="F:\صور الادويه\maalox plus - بحث Google _files\images(6)"/>
          <p:cNvPicPr/>
          <p:nvPr/>
        </p:nvPicPr>
        <p:blipFill>
          <a:blip r:embed="rId3" cstate="print"/>
          <a:srcRect/>
          <a:stretch>
            <a:fillRect/>
          </a:stretch>
        </p:blipFill>
        <p:spPr bwMode="auto">
          <a:xfrm>
            <a:off x="7215206" y="846161"/>
            <a:ext cx="4000528" cy="5154607"/>
          </a:xfrm>
          <a:prstGeom prst="rect">
            <a:avLst/>
          </a:prstGeom>
          <a:noFill/>
          <a:ln w="9525">
            <a:noFill/>
            <a:miter lim="800000"/>
            <a:headEnd/>
            <a:tailEnd/>
          </a:ln>
        </p:spPr>
      </p:pic>
    </p:spTree>
    <p:extLst>
      <p:ext uri="{BB962C8B-B14F-4D97-AF65-F5344CB8AC3E}">
        <p14:creationId xmlns:p14="http://schemas.microsoft.com/office/powerpoint/2010/main" val="1037377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صور الادويه\تنزيل (4).jpg"/>
          <p:cNvPicPr>
            <a:picLocks noChangeAspect="1" noChangeArrowheads="1"/>
          </p:cNvPicPr>
          <p:nvPr/>
        </p:nvPicPr>
        <p:blipFill>
          <a:blip r:embed="rId2" cstate="print"/>
          <a:srcRect/>
          <a:stretch>
            <a:fillRect/>
          </a:stretch>
        </p:blipFill>
        <p:spPr bwMode="auto">
          <a:xfrm>
            <a:off x="5715008" y="928670"/>
            <a:ext cx="2857520" cy="4643470"/>
          </a:xfrm>
          <a:prstGeom prst="rect">
            <a:avLst/>
          </a:prstGeom>
          <a:noFill/>
        </p:spPr>
      </p:pic>
    </p:spTree>
    <p:extLst>
      <p:ext uri="{BB962C8B-B14F-4D97-AF65-F5344CB8AC3E}">
        <p14:creationId xmlns:p14="http://schemas.microsoft.com/office/powerpoint/2010/main" val="820690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Alginate-containing antacids</a:t>
            </a:r>
          </a:p>
        </p:txBody>
      </p:sp>
      <p:sp>
        <p:nvSpPr>
          <p:cNvPr id="3" name="Content Placeholder 2"/>
          <p:cNvSpPr>
            <a:spLocks noGrp="1"/>
          </p:cNvSpPr>
          <p:nvPr>
            <p:ph idx="1"/>
          </p:nvPr>
        </p:nvSpPr>
        <p:spPr/>
        <p:txBody>
          <a:bodyPr>
            <a:normAutofit/>
          </a:bodyPr>
          <a:lstStyle/>
          <a:p>
            <a:pPr marL="0" indent="0">
              <a:buNone/>
            </a:pPr>
            <a:r>
              <a:rPr lang="en-US" dirty="0" smtClean="0">
                <a:solidFill>
                  <a:srgbClr val="FF0000"/>
                </a:solidFill>
              </a:rPr>
              <a:t>Alginates</a:t>
            </a:r>
            <a:r>
              <a:rPr lang="en-US" dirty="0" smtClean="0"/>
              <a:t> </a:t>
            </a:r>
            <a:r>
              <a:rPr lang="en-US" dirty="0"/>
              <a:t>taken in combination with an antacid </a:t>
            </a:r>
            <a:r>
              <a:rPr lang="en-US" dirty="0" smtClean="0"/>
              <a:t>increases the </a:t>
            </a:r>
            <a:r>
              <a:rPr lang="en-US" dirty="0"/>
              <a:t>viscosity of stomach contents and can protect </a:t>
            </a:r>
            <a:r>
              <a:rPr lang="en-US" dirty="0" smtClean="0"/>
              <a:t>the </a:t>
            </a:r>
            <a:r>
              <a:rPr lang="en-US" dirty="0" err="1" smtClean="0"/>
              <a:t>oesophageal</a:t>
            </a:r>
            <a:r>
              <a:rPr lang="en-US" dirty="0" smtClean="0"/>
              <a:t> </a:t>
            </a:r>
            <a:r>
              <a:rPr lang="en-US" dirty="0"/>
              <a:t>mucosa from acid reflux. </a:t>
            </a:r>
            <a:endParaRPr lang="en-US" dirty="0" smtClean="0"/>
          </a:p>
          <a:p>
            <a:pPr marL="0" indent="0">
              <a:buNone/>
            </a:pPr>
            <a:r>
              <a:rPr lang="en-US" dirty="0" smtClean="0"/>
              <a:t>Some alginate-containing preparations </a:t>
            </a:r>
            <a:r>
              <a:rPr lang="en-US" dirty="0"/>
              <a:t>form a viscous gel (‘raft’) that </a:t>
            </a:r>
            <a:r>
              <a:rPr lang="en-US" dirty="0" smtClean="0"/>
              <a:t>floats on </a:t>
            </a:r>
            <a:r>
              <a:rPr lang="en-US" dirty="0"/>
              <a:t>the surface of the stomach contents, thereby </a:t>
            </a:r>
            <a:r>
              <a:rPr lang="en-US" dirty="0" smtClean="0"/>
              <a:t>reducing symptoms </a:t>
            </a:r>
            <a:r>
              <a:rPr lang="en-US" dirty="0"/>
              <a:t>of reflux.</a:t>
            </a:r>
          </a:p>
          <a:p>
            <a:pPr marL="0" indent="0">
              <a:buNone/>
            </a:pPr>
            <a:endParaRPr lang="en-US" dirty="0"/>
          </a:p>
        </p:txBody>
      </p:sp>
    </p:spTree>
    <p:extLst>
      <p:ext uri="{BB962C8B-B14F-4D97-AF65-F5344CB8AC3E}">
        <p14:creationId xmlns:p14="http://schemas.microsoft.com/office/powerpoint/2010/main" val="1057563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Gastro-</a:t>
            </a:r>
            <a:r>
              <a:rPr lang="en-US" dirty="0" err="1"/>
              <a:t>oesophageal</a:t>
            </a:r>
            <a:r>
              <a:rPr lang="en-US" dirty="0"/>
              <a:t> </a:t>
            </a:r>
            <a:r>
              <a:rPr lang="en-US" dirty="0" smtClean="0"/>
              <a:t>reflux disease</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Gastro-</a:t>
            </a:r>
            <a:r>
              <a:rPr lang="en-US" dirty="0" err="1"/>
              <a:t>oesophageal</a:t>
            </a:r>
            <a:r>
              <a:rPr lang="en-US" dirty="0"/>
              <a:t> reflux disease (including </a:t>
            </a:r>
            <a:r>
              <a:rPr lang="en-US" dirty="0" smtClean="0"/>
              <a:t>non-erosive gastro-</a:t>
            </a:r>
            <a:r>
              <a:rPr lang="en-US" dirty="0" err="1" smtClean="0"/>
              <a:t>oesophageal</a:t>
            </a:r>
            <a:r>
              <a:rPr lang="en-US" dirty="0" smtClean="0"/>
              <a:t> </a:t>
            </a:r>
            <a:r>
              <a:rPr lang="en-US" dirty="0"/>
              <a:t>reflux and erosive </a:t>
            </a:r>
            <a:r>
              <a:rPr lang="en-US" dirty="0" err="1"/>
              <a:t>oesophagitis</a:t>
            </a:r>
            <a:r>
              <a:rPr lang="en-US" dirty="0"/>
              <a:t>) </a:t>
            </a:r>
            <a:r>
              <a:rPr lang="en-US" dirty="0" smtClean="0"/>
              <a:t>is associated </a:t>
            </a:r>
            <a:r>
              <a:rPr lang="en-US" dirty="0"/>
              <a:t>with heartburn, acid regurgitation, </a:t>
            </a:r>
            <a:r>
              <a:rPr lang="en-US" dirty="0" smtClean="0"/>
              <a:t>and sometimes</a:t>
            </a:r>
            <a:r>
              <a:rPr lang="en-US" dirty="0"/>
              <a:t>, difficulty in swallowing (dysphagia</a:t>
            </a:r>
            <a:r>
              <a:rPr lang="en-US" dirty="0" smtClean="0"/>
              <a:t>)</a:t>
            </a:r>
          </a:p>
          <a:p>
            <a:r>
              <a:rPr lang="en-US" dirty="0"/>
              <a:t>The management of gastro-</a:t>
            </a:r>
            <a:r>
              <a:rPr lang="en-US" dirty="0" err="1"/>
              <a:t>oesophageal</a:t>
            </a:r>
            <a:r>
              <a:rPr lang="en-US" dirty="0"/>
              <a:t> reflux </a:t>
            </a:r>
            <a:r>
              <a:rPr lang="en-US" dirty="0" smtClean="0"/>
              <a:t>disease includes </a:t>
            </a:r>
            <a:r>
              <a:rPr lang="en-US" dirty="0"/>
              <a:t>drug treatment, lifestyle changes and, in </a:t>
            </a:r>
            <a:r>
              <a:rPr lang="en-US" dirty="0" smtClean="0"/>
              <a:t>some cases</a:t>
            </a:r>
            <a:r>
              <a:rPr lang="en-US" dirty="0"/>
              <a:t>, surgery. </a:t>
            </a:r>
          </a:p>
          <a:p>
            <a:endParaRPr lang="en-US" dirty="0"/>
          </a:p>
        </p:txBody>
      </p:sp>
    </p:spTree>
    <p:extLst>
      <p:ext uri="{BB962C8B-B14F-4D97-AF65-F5344CB8AC3E}">
        <p14:creationId xmlns:p14="http://schemas.microsoft.com/office/powerpoint/2010/main" val="306945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Sodium alginate with calcium</a:t>
            </a:r>
            <a:br>
              <a:rPr lang="en-US" dirty="0"/>
            </a:br>
            <a:r>
              <a:rPr lang="en-US" dirty="0"/>
              <a:t>carbonate and sodium </a:t>
            </a:r>
            <a:r>
              <a:rPr lang="en-US" dirty="0" smtClean="0"/>
              <a:t>bicarbonate(</a:t>
            </a:r>
            <a:r>
              <a:rPr lang="en-US" dirty="0" smtClean="0">
                <a:solidFill>
                  <a:srgbClr val="FF0000"/>
                </a:solidFill>
              </a:rPr>
              <a:t>Gaviscon®)</a:t>
            </a:r>
            <a:endParaRPr lang="en-US" dirty="0"/>
          </a:p>
        </p:txBody>
      </p:sp>
      <p:sp>
        <p:nvSpPr>
          <p:cNvPr id="3" name="Content Placeholder 2"/>
          <p:cNvSpPr>
            <a:spLocks noGrp="1"/>
          </p:cNvSpPr>
          <p:nvPr>
            <p:ph idx="1"/>
          </p:nvPr>
        </p:nvSpPr>
        <p:spPr/>
        <p:txBody>
          <a:bodyPr>
            <a:normAutofit/>
          </a:bodyPr>
          <a:lstStyle/>
          <a:p>
            <a:pPr marL="0" indent="0">
              <a:buNone/>
            </a:pPr>
            <a:r>
              <a:rPr lang="en-US" b="1" smtClean="0"/>
              <a:t>INDICATIONS AND DOSE:</a:t>
            </a:r>
          </a:p>
          <a:p>
            <a:pPr marL="0" indent="0">
              <a:buNone/>
            </a:pPr>
            <a:r>
              <a:rPr lang="en-US" smtClean="0"/>
              <a:t>Mild symptoms of gastro-oesophageal reflux disease</a:t>
            </a:r>
          </a:p>
          <a:p>
            <a:pPr marL="0" indent="0">
              <a:buNone/>
            </a:pPr>
            <a:r>
              <a:rPr lang="en-US" smtClean="0"/>
              <a:t>▶ BY MOUTH</a:t>
            </a:r>
          </a:p>
          <a:p>
            <a:pPr marL="0" indent="0">
              <a:buNone/>
            </a:pPr>
            <a:r>
              <a:rPr lang="en-US" smtClean="0"/>
              <a:t>▶ Child 6–11 years: 5–10 mL, to be taken after meals andat bedtime</a:t>
            </a:r>
          </a:p>
          <a:p>
            <a:pPr marL="0" indent="0">
              <a:buNone/>
            </a:pPr>
            <a:r>
              <a:rPr lang="en-US" smtClean="0"/>
              <a:t>▶ Child 12–17 years: 10–20 mL, to be taken after meals and at bedtime</a:t>
            </a:r>
          </a:p>
          <a:p>
            <a:pPr marL="0" indent="0">
              <a:buNone/>
            </a:pPr>
            <a:r>
              <a:rPr lang="en-US" smtClean="0"/>
              <a:t>▶ Adult: 10–20 mL, to be taken after meals and at bedtime</a:t>
            </a:r>
          </a:p>
          <a:p>
            <a:pPr marL="0" indent="0">
              <a:buNone/>
            </a:pPr>
            <a:endParaRPr lang="en-US" smtClean="0"/>
          </a:p>
          <a:p>
            <a:pPr marL="0" indent="0">
              <a:buNone/>
            </a:pPr>
            <a:endParaRPr lang="en-US" dirty="0"/>
          </a:p>
        </p:txBody>
      </p:sp>
    </p:spTree>
    <p:extLst>
      <p:ext uri="{BB962C8B-B14F-4D97-AF65-F5344CB8AC3E}">
        <p14:creationId xmlns:p14="http://schemas.microsoft.com/office/powerpoint/2010/main" val="762172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Gaviscon®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INTERACTIONS → Appendix 1: calcium salts . Sodium bicarbonate</a:t>
            </a:r>
          </a:p>
          <a:p>
            <a:pPr marL="0" indent="0">
              <a:buNone/>
            </a:pPr>
            <a:r>
              <a:rPr lang="en-US" dirty="0"/>
              <a:t> PRESCRIBING AND DISPENSING INFORMATION </a:t>
            </a:r>
            <a:r>
              <a:rPr lang="en-US" dirty="0" err="1"/>
              <a:t>Flavours</a:t>
            </a:r>
            <a:r>
              <a:rPr lang="en-US" dirty="0"/>
              <a:t> of</a:t>
            </a:r>
          </a:p>
          <a:p>
            <a:pPr marL="0" indent="0">
              <a:buNone/>
            </a:pPr>
            <a:r>
              <a:rPr lang="en-US" dirty="0"/>
              <a:t>oral liquid formulations may include aniseed or </a:t>
            </a:r>
            <a:r>
              <a:rPr lang="en-US" dirty="0" smtClean="0"/>
              <a:t>peppermint</a:t>
            </a:r>
          </a:p>
          <a:p>
            <a:pPr marL="0" indent="0">
              <a:buNone/>
            </a:pPr>
            <a:r>
              <a:rPr lang="en-US" dirty="0" smtClean="0"/>
              <a:t>ELECTROLYTES</a:t>
            </a:r>
            <a:r>
              <a:rPr lang="en-US" dirty="0"/>
              <a:t>: May contain Sodium</a:t>
            </a:r>
          </a:p>
          <a:p>
            <a:pPr marL="0" indent="0">
              <a:buNone/>
            </a:pPr>
            <a:r>
              <a:rPr lang="en-US" dirty="0"/>
              <a:t>▶ </a:t>
            </a:r>
            <a:r>
              <a:rPr lang="en-US" dirty="0">
                <a:solidFill>
                  <a:srgbClr val="FF0000"/>
                </a:solidFill>
              </a:rPr>
              <a:t>Gaviscon Oral </a:t>
            </a:r>
            <a:r>
              <a:rPr lang="en-US" dirty="0" smtClean="0">
                <a:solidFill>
                  <a:srgbClr val="FF0000"/>
                </a:solidFill>
              </a:rPr>
              <a:t>suspension </a:t>
            </a:r>
            <a:endParaRPr lang="en-US" dirty="0">
              <a:solidFill>
                <a:srgbClr val="FF0000"/>
              </a:solidFill>
            </a:endParaRPr>
          </a:p>
          <a:p>
            <a:pPr marL="0" indent="0">
              <a:buNone/>
            </a:pPr>
            <a:r>
              <a:rPr lang="en-US" dirty="0"/>
              <a:t>Calcium carbonate 16 mg per 1 ml, Sodium bicarbonate 26.7 </a:t>
            </a:r>
            <a:r>
              <a:rPr lang="en-US" dirty="0" smtClean="0"/>
              <a:t>mg per </a:t>
            </a:r>
            <a:r>
              <a:rPr lang="en-US" dirty="0"/>
              <a:t>1 ml, Sodium alginate 50 mg per 1 ml </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19466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normAutofit fontScale="90000"/>
          </a:bodyPr>
          <a:lstStyle/>
          <a:p>
            <a:r>
              <a:rPr lang="en-US" b="1" i="1" dirty="0" smtClean="0"/>
              <a:t>Practical points:</a:t>
            </a:r>
            <a:r>
              <a:rPr lang="en-US" dirty="0" smtClean="0"/>
              <a:t/>
            </a:r>
            <a:br>
              <a:rPr lang="en-US" dirty="0" smtClean="0"/>
            </a:br>
            <a:endParaRPr lang="en-US" dirty="0"/>
          </a:p>
        </p:txBody>
      </p:sp>
      <p:sp>
        <p:nvSpPr>
          <p:cNvPr id="3" name="Content Placeholder 2"/>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pPr>
              <a:buNone/>
            </a:pPr>
            <a:r>
              <a:rPr lang="en-US" dirty="0" smtClean="0"/>
              <a:t>1- They are best given after each main meal and before bedtime, although they can be taken on as needed basis.</a:t>
            </a:r>
          </a:p>
          <a:p>
            <a:pPr>
              <a:buNone/>
            </a:pPr>
            <a:r>
              <a:rPr lang="en-US" dirty="0" smtClean="0"/>
              <a:t>2-Tablets must be chewed and followed by a full glass of water so that foam can float on water in the stomach.</a:t>
            </a:r>
          </a:p>
          <a:p>
            <a:pPr>
              <a:buNone/>
            </a:pPr>
            <a:r>
              <a:rPr lang="en-US" dirty="0" smtClean="0"/>
              <a:t>3-Alginate work when the patient in the upright position and , therefore, must not be taken just before lying down.</a:t>
            </a:r>
          </a:p>
          <a:p>
            <a:pPr>
              <a:buNone/>
            </a:pPr>
            <a:r>
              <a:rPr lang="en-US" dirty="0" smtClean="0"/>
              <a:t>4-they can be given in pregnancy. </a:t>
            </a:r>
          </a:p>
          <a:p>
            <a:endParaRPr lang="en-US" dirty="0"/>
          </a:p>
        </p:txBody>
      </p:sp>
    </p:spTree>
    <p:extLst>
      <p:ext uri="{BB962C8B-B14F-4D97-AF65-F5344CB8AC3E}">
        <p14:creationId xmlns:p14="http://schemas.microsoft.com/office/powerpoint/2010/main" val="1382548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صور الادويه\maalox plus - بحث Google _files\images(11)"/>
          <p:cNvPicPr/>
          <p:nvPr/>
        </p:nvPicPr>
        <p:blipFill>
          <a:blip r:embed="rId2" cstate="print"/>
          <a:srcRect/>
          <a:stretch>
            <a:fillRect/>
          </a:stretch>
        </p:blipFill>
        <p:spPr bwMode="auto">
          <a:xfrm>
            <a:off x="641445" y="571479"/>
            <a:ext cx="10809027" cy="5747433"/>
          </a:xfrm>
          <a:prstGeom prst="rect">
            <a:avLst/>
          </a:prstGeom>
          <a:noFill/>
          <a:ln w="9525">
            <a:noFill/>
            <a:miter lim="800000"/>
            <a:headEnd/>
            <a:tailEnd/>
          </a:ln>
        </p:spPr>
      </p:pic>
    </p:spTree>
    <p:extLst>
      <p:ext uri="{BB962C8B-B14F-4D97-AF65-F5344CB8AC3E}">
        <p14:creationId xmlns:p14="http://schemas.microsoft.com/office/powerpoint/2010/main" val="3756236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H2-receptor antagonists</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dirty="0"/>
              <a:t>Histamine H2-receptor antagonists heal gastric </a:t>
            </a:r>
            <a:r>
              <a:rPr lang="en-US" dirty="0" smtClean="0"/>
              <a:t>and duodenal </a:t>
            </a:r>
            <a:r>
              <a:rPr lang="en-US" dirty="0"/>
              <a:t>ulcers by reducing gastric acid output as a result </a:t>
            </a:r>
            <a:r>
              <a:rPr lang="en-US" dirty="0" smtClean="0"/>
              <a:t>of histamine </a:t>
            </a:r>
            <a:r>
              <a:rPr lang="en-US" dirty="0"/>
              <a:t>H2-receptor blockade; they are also used to </a:t>
            </a:r>
            <a:r>
              <a:rPr lang="en-US" dirty="0" smtClean="0"/>
              <a:t>relieve symptoms </a:t>
            </a:r>
            <a:r>
              <a:rPr lang="en-US" dirty="0"/>
              <a:t>of gastro-</a:t>
            </a:r>
            <a:r>
              <a:rPr lang="en-US" dirty="0" err="1"/>
              <a:t>oesophageal</a:t>
            </a:r>
            <a:r>
              <a:rPr lang="en-US" dirty="0"/>
              <a:t> reflux disease. </a:t>
            </a:r>
            <a:endParaRPr lang="en-US" dirty="0" smtClean="0"/>
          </a:p>
          <a:p>
            <a:pPr marL="0" indent="0">
              <a:buNone/>
            </a:pPr>
            <a:endParaRPr lang="en-US" dirty="0"/>
          </a:p>
        </p:txBody>
      </p:sp>
    </p:spTree>
    <p:extLst>
      <p:ext uri="{BB962C8B-B14F-4D97-AF65-F5344CB8AC3E}">
        <p14:creationId xmlns:p14="http://schemas.microsoft.com/office/powerpoint/2010/main" val="733675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points</a:t>
            </a:r>
            <a:endParaRPr lang="en-US" dirty="0"/>
          </a:p>
        </p:txBody>
      </p:sp>
      <p:sp>
        <p:nvSpPr>
          <p:cNvPr id="3" name="Content Placeholder 2"/>
          <p:cNvSpPr>
            <a:spLocks noGrp="1"/>
          </p:cNvSpPr>
          <p:nvPr>
            <p:ph idx="1"/>
          </p:nvPr>
        </p:nvSpPr>
        <p:spPr/>
        <p:txBody>
          <a:bodyPr>
            <a:normAutofit fontScale="70000" lnSpcReduction="20000"/>
          </a:bodyPr>
          <a:lstStyle/>
          <a:p>
            <a:pPr marL="0" lvl="0" indent="0">
              <a:buNone/>
            </a:pPr>
            <a:r>
              <a:rPr lang="en-US" dirty="0" smtClean="0"/>
              <a:t> </a:t>
            </a:r>
            <a:r>
              <a:rPr lang="en-US" b="1" i="1" dirty="0" smtClean="0"/>
              <a:t>The patients:</a:t>
            </a:r>
            <a:endParaRPr lang="en-US" b="1" dirty="0" smtClean="0"/>
          </a:p>
          <a:p>
            <a:pPr marL="0" indent="0">
              <a:buNone/>
            </a:pPr>
            <a:r>
              <a:rPr lang="en-US" dirty="0" smtClean="0"/>
              <a:t>OTC use of H2RA is restricted to adults and children over the age of 16 years(3'4) They can not be given (as an OTC) to pregnant women.</a:t>
            </a:r>
          </a:p>
          <a:p>
            <a:pPr marL="0" indent="0">
              <a:buNone/>
            </a:pPr>
            <a:r>
              <a:rPr lang="en-US" dirty="0"/>
              <a:t> </a:t>
            </a:r>
            <a:endParaRPr lang="en-US" b="1" dirty="0"/>
          </a:p>
          <a:p>
            <a:pPr marL="0" lvl="0" indent="0">
              <a:buNone/>
            </a:pPr>
            <a:r>
              <a:rPr lang="en-US" b="1" i="1" dirty="0" smtClean="0"/>
              <a:t>When to take H2RA (regarding OTC use for GERD only):</a:t>
            </a:r>
            <a:endParaRPr lang="en-US" b="1" dirty="0" smtClean="0"/>
          </a:p>
          <a:p>
            <a:pPr marL="0" indent="0">
              <a:buNone/>
            </a:pPr>
            <a:r>
              <a:rPr lang="en-US" dirty="0" smtClean="0"/>
              <a:t>Patient can take 1 tablet when symptoms occur(2), but when food is known to precipitate symptoms, H2RA should be taken an hour before food.</a:t>
            </a:r>
          </a:p>
          <a:p>
            <a:pPr marL="0" indent="0">
              <a:buNone/>
            </a:pPr>
            <a:r>
              <a:rPr lang="en-US" dirty="0"/>
              <a:t> </a:t>
            </a:r>
            <a:endParaRPr lang="en-US" b="1" dirty="0"/>
          </a:p>
          <a:p>
            <a:pPr marL="0" lvl="0" indent="0">
              <a:buNone/>
            </a:pPr>
            <a:r>
              <a:rPr lang="en-US" b="1" i="1" dirty="0"/>
              <a:t>Duration for OTC H2RA:</a:t>
            </a:r>
            <a:endParaRPr lang="en-US" b="1" dirty="0"/>
          </a:p>
          <a:p>
            <a:pPr marL="0" indent="0">
              <a:buNone/>
            </a:pPr>
            <a:r>
              <a:rPr lang="en-US" dirty="0"/>
              <a:t>OTC use of H2RA is restricted for short -time use only ( not more than 2 weeks)</a:t>
            </a:r>
          </a:p>
          <a:p>
            <a:pPr marL="0" indent="0">
              <a:buNone/>
            </a:pPr>
            <a:endParaRPr lang="en-US" dirty="0"/>
          </a:p>
        </p:txBody>
      </p:sp>
    </p:spTree>
    <p:extLst>
      <p:ext uri="{BB962C8B-B14F-4D97-AF65-F5344CB8AC3E}">
        <p14:creationId xmlns:p14="http://schemas.microsoft.com/office/powerpoint/2010/main" val="2646045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lvl="0" indent="0">
              <a:buNone/>
            </a:pPr>
            <a:r>
              <a:rPr lang="en-US" i="1" dirty="0"/>
              <a:t>Drug-drug interaction for H2RA;</a:t>
            </a:r>
            <a:endParaRPr lang="en-US" dirty="0"/>
          </a:p>
          <a:p>
            <a:pPr marL="0" indent="0">
              <a:buNone/>
            </a:pPr>
            <a:r>
              <a:rPr lang="en-US" dirty="0"/>
              <a:t>Of the H2RA , cimetidine (enzyme inhibitor) has the greatest potential to</a:t>
            </a:r>
          </a:p>
          <a:p>
            <a:pPr marL="0" indent="0">
              <a:buNone/>
            </a:pPr>
            <a:r>
              <a:rPr lang="en-US" dirty="0"/>
              <a:t>interact with other </a:t>
            </a:r>
            <a:r>
              <a:rPr lang="en-US" dirty="0" smtClean="0"/>
              <a:t>drugs, </a:t>
            </a:r>
            <a:r>
              <a:rPr lang="en-US" dirty="0"/>
              <a:t>including theophylline resulting in toxic level of</a:t>
            </a:r>
          </a:p>
          <a:p>
            <a:pPr marL="0" indent="0">
              <a:buNone/>
            </a:pPr>
            <a:r>
              <a:rPr lang="en-US" dirty="0"/>
              <a:t>theophylline. Other important concurrent drugs to avoid are warfarin, and</a:t>
            </a:r>
          </a:p>
          <a:p>
            <a:pPr marL="0" indent="0">
              <a:buNone/>
            </a:pPr>
            <a:r>
              <a:rPr lang="en-US" dirty="0"/>
              <a:t>phenytoin. Other H2RA do not affect hepatic enzyme significantly and do not inhibit the metabolism of other drugs.</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1235030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H2-receptor antagonists </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CAUTIONS Signs and symptoms of gastric cancer (</a:t>
            </a:r>
            <a:r>
              <a:rPr lang="en-US" dirty="0" smtClean="0"/>
              <a:t>in adults</a:t>
            </a:r>
            <a:r>
              <a:rPr lang="en-US" dirty="0"/>
              <a:t>)</a:t>
            </a:r>
          </a:p>
          <a:p>
            <a:pPr marL="0" indent="0">
              <a:buNone/>
            </a:pPr>
            <a:r>
              <a:rPr lang="en-US" dirty="0">
                <a:solidFill>
                  <a:srgbClr val="FF0000"/>
                </a:solidFill>
              </a:rPr>
              <a:t>CAUTIONS, FURTHER INFORMATION</a:t>
            </a:r>
          </a:p>
          <a:p>
            <a:pPr marL="0" indent="0">
              <a:buNone/>
            </a:pPr>
            <a:r>
              <a:rPr lang="en-US" dirty="0" smtClean="0"/>
              <a:t>▶▶ </a:t>
            </a:r>
            <a:r>
              <a:rPr lang="en-US" dirty="0"/>
              <a:t>In adults H2-receptor antagonists might mask symptoms </a:t>
            </a:r>
            <a:r>
              <a:rPr lang="en-US" dirty="0" smtClean="0"/>
              <a:t>of gastric </a:t>
            </a:r>
            <a:r>
              <a:rPr lang="en-US" dirty="0"/>
              <a:t>cancer; particular care is required in </a:t>
            </a:r>
            <a:r>
              <a:rPr lang="en-US" dirty="0" smtClean="0"/>
              <a:t>patients presenting </a:t>
            </a:r>
            <a:r>
              <a:rPr lang="en-US" dirty="0"/>
              <a:t>with ‘alarm features’ in such cases </a:t>
            </a:r>
            <a:r>
              <a:rPr lang="en-US" dirty="0" smtClean="0"/>
              <a:t>gastric malignancy </a:t>
            </a:r>
            <a:r>
              <a:rPr lang="en-US" dirty="0"/>
              <a:t>should be ruled out before treatment</a:t>
            </a:r>
            <a:r>
              <a:rPr lang="en-US" dirty="0" smtClean="0"/>
              <a:t>.</a:t>
            </a:r>
          </a:p>
          <a:p>
            <a:pPr marL="0" indent="0">
              <a:buNone/>
            </a:pPr>
            <a:r>
              <a:rPr lang="en-US" dirty="0">
                <a:solidFill>
                  <a:srgbClr val="FF0000"/>
                </a:solidFill>
              </a:rPr>
              <a:t>SIDE-EFFECTS</a:t>
            </a:r>
          </a:p>
          <a:p>
            <a:pPr marL="0" indent="0">
              <a:buNone/>
            </a:pPr>
            <a:r>
              <a:rPr lang="en-US" dirty="0"/>
              <a:t>▶ Common or very common Constipation . </a:t>
            </a:r>
            <a:r>
              <a:rPr lang="en-US" dirty="0" err="1"/>
              <a:t>diarrhoea</a:t>
            </a:r>
            <a:r>
              <a:rPr lang="en-US" dirty="0"/>
              <a:t> </a:t>
            </a:r>
            <a:r>
              <a:rPr lang="en-US" dirty="0" smtClean="0"/>
              <a:t>. dizziness </a:t>
            </a:r>
            <a:r>
              <a:rPr lang="en-US" dirty="0"/>
              <a:t>. fatigue . headache . myalgia . skin reactions</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40343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Ranitidine</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solidFill>
                  <a:srgbClr val="FF0000"/>
                </a:solidFill>
              </a:rPr>
              <a:t>INDICATIONS AND </a:t>
            </a:r>
            <a:r>
              <a:rPr lang="en-US" dirty="0" smtClean="0">
                <a:solidFill>
                  <a:srgbClr val="FF0000"/>
                </a:solidFill>
              </a:rPr>
              <a:t>DOSE</a:t>
            </a:r>
          </a:p>
          <a:p>
            <a:r>
              <a:rPr lang="en-US" dirty="0"/>
              <a:t>Benign gastric ulceration | Duodenal ulceration</a:t>
            </a:r>
          </a:p>
          <a:p>
            <a:r>
              <a:rPr lang="en-US" dirty="0"/>
              <a:t>Chronic episodic dyspepsia</a:t>
            </a:r>
          </a:p>
          <a:p>
            <a:r>
              <a:rPr lang="en-US" dirty="0"/>
              <a:t>NSAID-associated gastric ulceration</a:t>
            </a:r>
          </a:p>
          <a:p>
            <a:r>
              <a:rPr lang="en-US" dirty="0" smtClean="0"/>
              <a:t>NSAID-associated </a:t>
            </a:r>
            <a:r>
              <a:rPr lang="en-US" dirty="0"/>
              <a:t>duodenal </a:t>
            </a:r>
            <a:r>
              <a:rPr lang="en-US" dirty="0" smtClean="0"/>
              <a:t>ulcer</a:t>
            </a:r>
          </a:p>
          <a:p>
            <a:r>
              <a:rPr lang="en-US" dirty="0"/>
              <a:t>Prophylaxis of NSAID-associated gastric ulcer |</a:t>
            </a:r>
          </a:p>
          <a:p>
            <a:r>
              <a:rPr lang="en-US" dirty="0"/>
              <a:t>Prophylaxis of NSAID-associated duodenal ulcer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76796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Ranitidine</a:t>
            </a:r>
          </a:p>
        </p:txBody>
      </p:sp>
      <p:sp>
        <p:nvSpPr>
          <p:cNvPr id="3" name="Content Placeholder 2"/>
          <p:cNvSpPr>
            <a:spLocks noGrp="1"/>
          </p:cNvSpPr>
          <p:nvPr>
            <p:ph idx="1"/>
          </p:nvPr>
        </p:nvSpPr>
        <p:spPr/>
        <p:txBody>
          <a:bodyPr>
            <a:normAutofit fontScale="92500" lnSpcReduction="10000"/>
          </a:bodyPr>
          <a:lstStyle/>
          <a:p>
            <a:r>
              <a:rPr lang="en-US" dirty="0"/>
              <a:t>Moderate to severe gastro-</a:t>
            </a:r>
            <a:r>
              <a:rPr lang="en-US" dirty="0" err="1"/>
              <a:t>oesophageal</a:t>
            </a:r>
            <a:r>
              <a:rPr lang="en-US" dirty="0"/>
              <a:t> reflux disease</a:t>
            </a:r>
          </a:p>
          <a:p>
            <a:r>
              <a:rPr lang="en-US" dirty="0" smtClean="0"/>
              <a:t>Long-term </a:t>
            </a:r>
            <a:r>
              <a:rPr lang="en-US" dirty="0"/>
              <a:t>treatment of healed gastro-</a:t>
            </a:r>
            <a:r>
              <a:rPr lang="en-US" dirty="0" err="1"/>
              <a:t>oesophageal</a:t>
            </a:r>
            <a:r>
              <a:rPr lang="en-US" dirty="0"/>
              <a:t> </a:t>
            </a:r>
            <a:r>
              <a:rPr lang="en-US" dirty="0" smtClean="0"/>
              <a:t>reflux disease</a:t>
            </a:r>
            <a:endParaRPr lang="en-US" dirty="0"/>
          </a:p>
          <a:p>
            <a:r>
              <a:rPr lang="en-US" dirty="0"/>
              <a:t>Prophylaxis of stress ulceration</a:t>
            </a:r>
          </a:p>
          <a:p>
            <a:r>
              <a:rPr lang="en-US" dirty="0"/>
              <a:t>Gastric acid reduction (prophylaxis of acid aspiration) in</a:t>
            </a:r>
          </a:p>
          <a:p>
            <a:r>
              <a:rPr lang="en-US" dirty="0"/>
              <a:t>surgical procedures</a:t>
            </a:r>
          </a:p>
          <a:p>
            <a:r>
              <a:rPr lang="en-US" dirty="0"/>
              <a:t>Reflux </a:t>
            </a:r>
            <a:r>
              <a:rPr lang="en-US" dirty="0" err="1"/>
              <a:t>oesophagitis</a:t>
            </a:r>
            <a:r>
              <a:rPr lang="en-US" dirty="0"/>
              <a:t> and other conditions where gastric</a:t>
            </a:r>
          </a:p>
          <a:p>
            <a:r>
              <a:rPr lang="en-US" dirty="0"/>
              <a:t>acid reduction is beneficial</a:t>
            </a:r>
          </a:p>
          <a:p>
            <a:endParaRPr lang="en-US" dirty="0"/>
          </a:p>
        </p:txBody>
      </p:sp>
    </p:spTree>
    <p:extLst>
      <p:ext uri="{BB962C8B-B14F-4D97-AF65-F5344CB8AC3E}">
        <p14:creationId xmlns:p14="http://schemas.microsoft.com/office/powerpoint/2010/main" val="3407595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indent="0">
              <a:buNone/>
            </a:pPr>
            <a:r>
              <a:rPr lang="en-US" dirty="0"/>
              <a:t>For severe symptoms of gastro-</a:t>
            </a:r>
            <a:r>
              <a:rPr lang="en-US" dirty="0" err="1"/>
              <a:t>oesophageal</a:t>
            </a:r>
            <a:r>
              <a:rPr lang="en-US" dirty="0"/>
              <a:t> reflux </a:t>
            </a:r>
            <a:r>
              <a:rPr lang="en-US" dirty="0" smtClean="0"/>
              <a:t>disease or </a:t>
            </a:r>
            <a:r>
              <a:rPr lang="en-US" dirty="0"/>
              <a:t>for patients with a proven or severe pathology (e.g.</a:t>
            </a:r>
          </a:p>
          <a:p>
            <a:pPr marL="0" indent="0">
              <a:buNone/>
            </a:pPr>
            <a:r>
              <a:rPr lang="en-US" dirty="0" err="1"/>
              <a:t>oesophagitis</a:t>
            </a:r>
            <a:r>
              <a:rPr lang="en-US" dirty="0"/>
              <a:t>, </a:t>
            </a:r>
            <a:r>
              <a:rPr lang="en-US" dirty="0" err="1"/>
              <a:t>oesophageal</a:t>
            </a:r>
            <a:r>
              <a:rPr lang="en-US" dirty="0"/>
              <a:t> ulceration, </a:t>
            </a:r>
            <a:r>
              <a:rPr lang="en-US" dirty="0" err="1" smtClean="0"/>
              <a:t>oesophagopharyngeal</a:t>
            </a:r>
            <a:r>
              <a:rPr lang="en-US" dirty="0"/>
              <a:t> </a:t>
            </a:r>
            <a:r>
              <a:rPr lang="en-US" dirty="0" smtClean="0"/>
              <a:t>reflux</a:t>
            </a:r>
            <a:r>
              <a:rPr lang="en-US" dirty="0"/>
              <a:t>, Barrett’s </a:t>
            </a:r>
            <a:r>
              <a:rPr lang="en-US" dirty="0" err="1"/>
              <a:t>oesophagus</a:t>
            </a:r>
            <a:r>
              <a:rPr lang="en-US" dirty="0"/>
              <a:t>), initial management involves </a:t>
            </a:r>
            <a:r>
              <a:rPr lang="en-US" dirty="0" smtClean="0"/>
              <a:t>the use </a:t>
            </a:r>
            <a:r>
              <a:rPr lang="en-US" dirty="0"/>
              <a:t>of a proton pump inhibitor; patients need to </a:t>
            </a:r>
            <a:r>
              <a:rPr lang="en-US" dirty="0" smtClean="0"/>
              <a:t>be reassessed </a:t>
            </a:r>
            <a:r>
              <a:rPr lang="en-US" dirty="0"/>
              <a:t>if symptoms persist despite treatment for</a:t>
            </a:r>
          </a:p>
          <a:p>
            <a:pPr marL="0" indent="0">
              <a:buNone/>
            </a:pPr>
            <a:r>
              <a:rPr lang="en-US" dirty="0"/>
              <a:t>4–6 weeks with a proton pump inhibitor. When </a:t>
            </a:r>
            <a:r>
              <a:rPr lang="en-US" dirty="0" smtClean="0"/>
              <a:t>symptoms abate</a:t>
            </a:r>
            <a:r>
              <a:rPr lang="en-US" dirty="0"/>
              <a:t>, treatment is titrated down to a level which </a:t>
            </a:r>
            <a:r>
              <a:rPr lang="en-US" dirty="0" smtClean="0"/>
              <a:t>maintains remission </a:t>
            </a:r>
            <a:r>
              <a:rPr lang="en-US" dirty="0"/>
              <a:t>(e.g. by reducing the dose of the proton pump</a:t>
            </a:r>
          </a:p>
          <a:p>
            <a:pPr marL="0" indent="0">
              <a:buNone/>
            </a:pPr>
            <a:r>
              <a:rPr lang="en-US" dirty="0"/>
              <a:t>inhibitor or by giving it intermittently, or by </a:t>
            </a:r>
            <a:r>
              <a:rPr lang="en-US" dirty="0" smtClean="0"/>
              <a:t>substituting treatment </a:t>
            </a:r>
            <a:r>
              <a:rPr lang="en-US" dirty="0"/>
              <a:t>with a histamine H2-receptor antagonist).</a:t>
            </a:r>
          </a:p>
          <a:p>
            <a:pPr marL="0" indent="0">
              <a:buNone/>
            </a:pPr>
            <a:endParaRPr lang="en-US" dirty="0"/>
          </a:p>
        </p:txBody>
      </p:sp>
    </p:spTree>
    <p:extLst>
      <p:ext uri="{BB962C8B-B14F-4D97-AF65-F5344CB8AC3E}">
        <p14:creationId xmlns:p14="http://schemas.microsoft.com/office/powerpoint/2010/main" val="2992713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Ranitidine</a:t>
            </a:r>
          </a:p>
        </p:txBody>
      </p:sp>
      <p:sp>
        <p:nvSpPr>
          <p:cNvPr id="3" name="Content Placeholder 2"/>
          <p:cNvSpPr>
            <a:spLocks noGrp="1"/>
          </p:cNvSpPr>
          <p:nvPr>
            <p:ph idx="1"/>
          </p:nvPr>
        </p:nvSpPr>
        <p:spPr/>
        <p:txBody>
          <a:bodyPr/>
          <a:lstStyle/>
          <a:p>
            <a:r>
              <a:rPr lang="en-US" b="1" dirty="0"/>
              <a:t>Gastro-</a:t>
            </a:r>
            <a:r>
              <a:rPr lang="en-US" b="1" dirty="0" err="1"/>
              <a:t>oesophageal</a:t>
            </a:r>
            <a:r>
              <a:rPr lang="en-US" b="1" dirty="0"/>
              <a:t> reflux disease</a:t>
            </a:r>
          </a:p>
          <a:p>
            <a:r>
              <a:rPr lang="en-US" dirty="0"/>
              <a:t>▶ BY MOUTH</a:t>
            </a:r>
          </a:p>
          <a:p>
            <a:r>
              <a:rPr lang="en-US" dirty="0"/>
              <a:t>▶ Adult: 150 mg twice daily for up to 8 weeks or </a:t>
            </a:r>
            <a:r>
              <a:rPr lang="en-US" dirty="0" smtClean="0"/>
              <a:t>if necessary </a:t>
            </a:r>
            <a:r>
              <a:rPr lang="en-US" dirty="0"/>
              <a:t>12 weeks, alternatively 300 mg once daily </a:t>
            </a:r>
            <a:r>
              <a:rPr lang="en-US" dirty="0" smtClean="0"/>
              <a:t>for up </a:t>
            </a:r>
            <a:r>
              <a:rPr lang="en-US" dirty="0"/>
              <a:t>to 8 weeks or if necessary 12 weeks, dose to be </a:t>
            </a:r>
            <a:r>
              <a:rPr lang="en-US" dirty="0" smtClean="0"/>
              <a:t>taken at </a:t>
            </a:r>
            <a:r>
              <a:rPr lang="en-US" dirty="0"/>
              <a:t>night</a:t>
            </a:r>
          </a:p>
          <a:p>
            <a:endParaRPr lang="en-US" dirty="0"/>
          </a:p>
        </p:txBody>
      </p:sp>
    </p:spTree>
    <p:extLst>
      <p:ext uri="{BB962C8B-B14F-4D97-AF65-F5344CB8AC3E}">
        <p14:creationId xmlns:p14="http://schemas.microsoft.com/office/powerpoint/2010/main" val="4105774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Ranitidine</a:t>
            </a:r>
          </a:p>
        </p:txBody>
      </p:sp>
      <p:sp>
        <p:nvSpPr>
          <p:cNvPr id="3" name="Content Placeholder 2"/>
          <p:cNvSpPr>
            <a:spLocks noGrp="1"/>
          </p:cNvSpPr>
          <p:nvPr>
            <p:ph idx="1"/>
          </p:nvPr>
        </p:nvSpPr>
        <p:spPr/>
        <p:txBody>
          <a:bodyPr/>
          <a:lstStyle/>
          <a:p>
            <a:r>
              <a:rPr lang="en-US" dirty="0"/>
              <a:t>UNLICENSED USE</a:t>
            </a:r>
          </a:p>
          <a:p>
            <a:r>
              <a:rPr lang="en-US" dirty="0"/>
              <a:t>▶ In children Oral preparations not licensed for use </a:t>
            </a:r>
            <a:r>
              <a:rPr lang="en-US" dirty="0" smtClean="0"/>
              <a:t>in children </a:t>
            </a:r>
            <a:r>
              <a:rPr lang="en-US" dirty="0"/>
              <a:t>under 3 years.</a:t>
            </a:r>
          </a:p>
          <a:p>
            <a:r>
              <a:rPr lang="en-US" dirty="0"/>
              <a:t>▶ In adults Doses given for prophylaxis of </a:t>
            </a:r>
            <a:r>
              <a:rPr lang="en-US" dirty="0" smtClean="0"/>
              <a:t>NSAID-associated gastric </a:t>
            </a:r>
            <a:r>
              <a:rPr lang="en-US" dirty="0"/>
              <a:t>or duodenal ulcer, and prophylaxis of </a:t>
            </a:r>
            <a:r>
              <a:rPr lang="en-US" dirty="0" smtClean="0"/>
              <a:t>stress ulceration</a:t>
            </a:r>
            <a:r>
              <a:rPr lang="en-US" dirty="0"/>
              <a:t>, are not licensed</a:t>
            </a:r>
          </a:p>
        </p:txBody>
      </p:sp>
    </p:spTree>
    <p:extLst>
      <p:ext uri="{BB962C8B-B14F-4D97-AF65-F5344CB8AC3E}">
        <p14:creationId xmlns:p14="http://schemas.microsoft.com/office/powerpoint/2010/main" val="1012255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Ranitidine</a:t>
            </a:r>
          </a:p>
        </p:txBody>
      </p:sp>
      <p:sp>
        <p:nvSpPr>
          <p:cNvPr id="3" name="Content Placeholder 2"/>
          <p:cNvSpPr>
            <a:spLocks noGrp="1"/>
          </p:cNvSpPr>
          <p:nvPr>
            <p:ph idx="1"/>
          </p:nvPr>
        </p:nvSpPr>
        <p:spPr/>
        <p:txBody>
          <a:bodyPr>
            <a:normAutofit lnSpcReduction="10000"/>
          </a:bodyPr>
          <a:lstStyle/>
          <a:p>
            <a:pPr marL="0" indent="0">
              <a:buNone/>
            </a:pPr>
            <a:r>
              <a:rPr lang="en-US" dirty="0"/>
              <a:t>INTERACTIONS → Appendix 1: H2 receptor antagonists</a:t>
            </a:r>
          </a:p>
          <a:p>
            <a:pPr marL="0" indent="0">
              <a:buNone/>
            </a:pPr>
            <a:r>
              <a:rPr lang="en-US" dirty="0"/>
              <a:t> </a:t>
            </a:r>
            <a:r>
              <a:rPr lang="en-US" dirty="0" smtClean="0"/>
              <a:t> SIDE-EFFECTS</a:t>
            </a:r>
          </a:p>
          <a:p>
            <a:pPr marL="0" indent="0">
              <a:buNone/>
            </a:pPr>
            <a:r>
              <a:rPr lang="en-US" dirty="0"/>
              <a:t>▶ Frequency not known </a:t>
            </a:r>
            <a:r>
              <a:rPr lang="en-US" dirty="0" err="1" smtClean="0"/>
              <a:t>Dyspnoea</a:t>
            </a:r>
            <a:endParaRPr lang="en-US" dirty="0" smtClean="0"/>
          </a:p>
          <a:p>
            <a:pPr marL="0" indent="0">
              <a:buNone/>
            </a:pPr>
            <a:r>
              <a:rPr lang="en-US" dirty="0" smtClean="0"/>
              <a:t> </a:t>
            </a:r>
            <a:r>
              <a:rPr lang="en-US" dirty="0">
                <a:solidFill>
                  <a:srgbClr val="FF0000"/>
                </a:solidFill>
              </a:rPr>
              <a:t>PREGNANCY</a:t>
            </a:r>
            <a:r>
              <a:rPr lang="en-US" dirty="0"/>
              <a:t> Manufacturer advises avoid unless </a:t>
            </a:r>
            <a:r>
              <a:rPr lang="en-US" dirty="0" smtClean="0"/>
              <a:t>essential, but </a:t>
            </a:r>
            <a:r>
              <a:rPr lang="en-US" dirty="0"/>
              <a:t>not known to be harmful.</a:t>
            </a:r>
          </a:p>
          <a:p>
            <a:pPr marL="0" indent="0">
              <a:buNone/>
            </a:pPr>
            <a:r>
              <a:rPr lang="en-US" dirty="0" smtClean="0">
                <a:solidFill>
                  <a:srgbClr val="FF0000"/>
                </a:solidFill>
              </a:rPr>
              <a:t>BREAST </a:t>
            </a:r>
            <a:r>
              <a:rPr lang="en-US" dirty="0">
                <a:solidFill>
                  <a:srgbClr val="FF0000"/>
                </a:solidFill>
              </a:rPr>
              <a:t>FEEDING </a:t>
            </a:r>
            <a:r>
              <a:rPr lang="en-US" dirty="0"/>
              <a:t>Significant amount present in milk, </a:t>
            </a:r>
            <a:r>
              <a:rPr lang="en-US" dirty="0" smtClean="0"/>
              <a:t>but not </a:t>
            </a:r>
            <a:r>
              <a:rPr lang="en-US" dirty="0"/>
              <a:t>known to be harmful.</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55942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Ranitidine</a:t>
            </a:r>
          </a:p>
        </p:txBody>
      </p:sp>
      <p:sp>
        <p:nvSpPr>
          <p:cNvPr id="3" name="Content Placeholder 2"/>
          <p:cNvSpPr>
            <a:spLocks noGrp="1"/>
          </p:cNvSpPr>
          <p:nvPr>
            <p:ph idx="1"/>
          </p:nvPr>
        </p:nvSpPr>
        <p:spPr/>
        <p:txBody>
          <a:bodyPr>
            <a:normAutofit lnSpcReduction="10000"/>
          </a:bodyPr>
          <a:lstStyle/>
          <a:p>
            <a:pPr marL="0" indent="0">
              <a:buNone/>
            </a:pPr>
            <a:r>
              <a:rPr lang="en-US" dirty="0" smtClean="0"/>
              <a:t> </a:t>
            </a:r>
            <a:r>
              <a:rPr lang="en-US" dirty="0"/>
              <a:t>RENAL IMPAIRMENT</a:t>
            </a:r>
          </a:p>
          <a:p>
            <a:pPr marL="0" indent="0">
              <a:buNone/>
            </a:pPr>
            <a:r>
              <a:rPr lang="en-US" dirty="0"/>
              <a:t>Dose adjustments ▶ In adults Use half normal dose if </a:t>
            </a:r>
            <a:r>
              <a:rPr lang="en-US" dirty="0" err="1" smtClean="0"/>
              <a:t>eGFR</a:t>
            </a:r>
            <a:r>
              <a:rPr lang="en-US" dirty="0"/>
              <a:t> </a:t>
            </a:r>
            <a:r>
              <a:rPr lang="en-US" dirty="0" smtClean="0"/>
              <a:t>less </a:t>
            </a:r>
            <a:r>
              <a:rPr lang="en-US" dirty="0"/>
              <a:t>than 50 mL/minute/1.73m2</a:t>
            </a:r>
            <a:r>
              <a:rPr lang="en-US" dirty="0" smtClean="0"/>
              <a:t>.</a:t>
            </a:r>
          </a:p>
          <a:p>
            <a:pPr marL="0" indent="0">
              <a:buNone/>
            </a:pPr>
            <a:r>
              <a:rPr lang="en-US" dirty="0"/>
              <a:t>DIRECTIONS FOR ADMINISTRATION For intravenous </a:t>
            </a:r>
            <a:r>
              <a:rPr lang="en-US" dirty="0" smtClean="0"/>
              <a:t>infusion (Zantac </a:t>
            </a:r>
            <a:r>
              <a:rPr lang="en-US" dirty="0"/>
              <a:t>®), give intermittently in Glucose 5% or </a:t>
            </a:r>
            <a:r>
              <a:rPr lang="en-US" dirty="0" smtClean="0"/>
              <a:t>Sodium Chloride </a:t>
            </a:r>
            <a:r>
              <a:rPr lang="en-US" dirty="0"/>
              <a:t>0.9%.</a:t>
            </a:r>
          </a:p>
          <a:p>
            <a:pPr marL="0" indent="0">
              <a:buNone/>
            </a:pPr>
            <a:r>
              <a:rPr lang="en-US" dirty="0" smtClean="0"/>
              <a:t>PATIENT </a:t>
            </a:r>
            <a:r>
              <a:rPr lang="en-US" dirty="0"/>
              <a:t>AND CARER ADVICE In fat </a:t>
            </a:r>
            <a:r>
              <a:rPr lang="en-US" dirty="0" smtClean="0"/>
              <a:t>malabsorption syndrome</a:t>
            </a:r>
            <a:r>
              <a:rPr lang="en-US" dirty="0"/>
              <a:t>, give oral doses 1–2 hours before food </a:t>
            </a:r>
            <a:r>
              <a:rPr lang="en-US" dirty="0" smtClean="0"/>
              <a:t>to enhance </a:t>
            </a:r>
            <a:r>
              <a:rPr lang="en-US" dirty="0"/>
              <a:t>effects of pancreatic enzyme replacement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49473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Ranitidine</a:t>
            </a:r>
          </a:p>
        </p:txBody>
      </p:sp>
      <p:sp>
        <p:nvSpPr>
          <p:cNvPr id="3" name="Content Placeholder 2"/>
          <p:cNvSpPr>
            <a:spLocks noGrp="1"/>
          </p:cNvSpPr>
          <p:nvPr>
            <p:ph idx="1"/>
          </p:nvPr>
        </p:nvSpPr>
        <p:spPr/>
        <p:txBody>
          <a:bodyPr>
            <a:normAutofit lnSpcReduction="10000"/>
          </a:bodyPr>
          <a:lstStyle/>
          <a:p>
            <a:pPr marL="0" indent="0">
              <a:buNone/>
            </a:pPr>
            <a:r>
              <a:rPr lang="en-US" dirty="0">
                <a:solidFill>
                  <a:srgbClr val="FF0000"/>
                </a:solidFill>
              </a:rPr>
              <a:t>EXCEPTIONS TO LEGAL CATEGORY </a:t>
            </a:r>
            <a:r>
              <a:rPr lang="en-US" dirty="0"/>
              <a:t>Ranitidine can be sold </a:t>
            </a:r>
            <a:r>
              <a:rPr lang="en-US" dirty="0" smtClean="0"/>
              <a:t>to the </a:t>
            </a:r>
            <a:r>
              <a:rPr lang="en-US" dirty="0"/>
              <a:t>public for adults and children over 16 years (</a:t>
            </a:r>
            <a:r>
              <a:rPr lang="en-US" dirty="0" smtClean="0"/>
              <a:t>provided packs </a:t>
            </a:r>
            <a:r>
              <a:rPr lang="en-US" dirty="0"/>
              <a:t>do not contain more than 2 weeks’ supply) for </a:t>
            </a:r>
            <a:r>
              <a:rPr lang="en-US" dirty="0" smtClean="0"/>
              <a:t>the short-term </a:t>
            </a:r>
            <a:r>
              <a:rPr lang="en-US" dirty="0"/>
              <a:t>symptomatic relief of heartburn, </a:t>
            </a:r>
            <a:r>
              <a:rPr lang="en-US" dirty="0" smtClean="0"/>
              <a:t>dyspepsia, and </a:t>
            </a:r>
            <a:r>
              <a:rPr lang="en-US" dirty="0"/>
              <a:t>hyperacidity, and for the prevention of </a:t>
            </a:r>
            <a:r>
              <a:rPr lang="en-US" dirty="0" smtClean="0"/>
              <a:t>these symptoms </a:t>
            </a:r>
            <a:r>
              <a:rPr lang="en-US" dirty="0"/>
              <a:t>when associated with consumption of food </a:t>
            </a:r>
            <a:r>
              <a:rPr lang="en-US" dirty="0" smtClean="0"/>
              <a:t>or drink </a:t>
            </a:r>
            <a:r>
              <a:rPr lang="en-US" dirty="0"/>
              <a:t>(max. single dose 75 mg, max. daily dose 300 mg).</a:t>
            </a:r>
          </a:p>
          <a:p>
            <a:pPr marL="0" indent="0">
              <a:buNone/>
            </a:pPr>
            <a:r>
              <a:rPr lang="en-US" dirty="0" smtClean="0"/>
              <a:t> </a:t>
            </a:r>
            <a:r>
              <a:rPr lang="en-US" dirty="0"/>
              <a:t>MEDICINAL FORMS There can be variation in the licensing </a:t>
            </a:r>
            <a:r>
              <a:rPr lang="en-US" dirty="0" smtClean="0"/>
              <a:t>of different </a:t>
            </a:r>
            <a:r>
              <a:rPr lang="en-US" dirty="0"/>
              <a:t>medicines containing the same drug. Forms </a:t>
            </a:r>
            <a:r>
              <a:rPr lang="en-US" dirty="0" smtClean="0"/>
              <a:t>available from </a:t>
            </a:r>
            <a:r>
              <a:rPr lang="en-US" dirty="0"/>
              <a:t>special-order manufacturers include: oral suspension, </a:t>
            </a:r>
            <a:r>
              <a:rPr lang="en-US" dirty="0" smtClean="0"/>
              <a:t>oral solution</a:t>
            </a:r>
            <a:r>
              <a:rPr lang="en-US" dirty="0"/>
              <a:t>, infusion</a:t>
            </a:r>
          </a:p>
          <a:p>
            <a:pPr marL="0" indent="0">
              <a:buNone/>
            </a:pPr>
            <a:endParaRPr lang="en-US" dirty="0"/>
          </a:p>
        </p:txBody>
      </p:sp>
    </p:spTree>
    <p:extLst>
      <p:ext uri="{BB962C8B-B14F-4D97-AF65-F5344CB8AC3E}">
        <p14:creationId xmlns:p14="http://schemas.microsoft.com/office/powerpoint/2010/main" val="510026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Ranitidine</a:t>
            </a:r>
          </a:p>
        </p:txBody>
      </p:sp>
      <p:sp>
        <p:nvSpPr>
          <p:cNvPr id="3" name="Content Placeholder 2"/>
          <p:cNvSpPr>
            <a:spLocks noGrp="1"/>
          </p:cNvSpPr>
          <p:nvPr>
            <p:ph idx="1"/>
          </p:nvPr>
        </p:nvSpPr>
        <p:spPr/>
        <p:txBody>
          <a:bodyPr>
            <a:normAutofit lnSpcReduction="10000"/>
          </a:bodyPr>
          <a:lstStyle/>
          <a:p>
            <a:pPr marL="0" indent="0">
              <a:buNone/>
            </a:pPr>
            <a:r>
              <a:rPr lang="en-US" dirty="0"/>
              <a:t>Tablet</a:t>
            </a:r>
          </a:p>
          <a:p>
            <a:pPr marL="0" indent="0">
              <a:buNone/>
            </a:pPr>
            <a:r>
              <a:rPr lang="en-US" dirty="0"/>
              <a:t>▶ Ranitidine (</a:t>
            </a:r>
            <a:r>
              <a:rPr lang="en-US" dirty="0" smtClean="0"/>
              <a:t>Zantac </a:t>
            </a:r>
            <a:r>
              <a:rPr lang="en-US" dirty="0"/>
              <a:t>(Omega </a:t>
            </a:r>
            <a:r>
              <a:rPr lang="en-US" dirty="0" err="1"/>
              <a:t>Pharma</a:t>
            </a:r>
            <a:r>
              <a:rPr lang="en-US" dirty="0"/>
              <a:t> Ltd, GlaxoSmithKline UK Ltd</a:t>
            </a:r>
            <a:r>
              <a:rPr lang="en-US" dirty="0" smtClean="0"/>
              <a:t>)</a:t>
            </a:r>
            <a:endParaRPr lang="en-US" dirty="0"/>
          </a:p>
          <a:p>
            <a:pPr marL="0" indent="0">
              <a:buNone/>
            </a:pPr>
            <a:r>
              <a:rPr lang="en-US" dirty="0"/>
              <a:t>Ranitidine (as Ranitidine hydrochloride) </a:t>
            </a:r>
            <a:r>
              <a:rPr lang="en-US" dirty="0" smtClean="0"/>
              <a:t>75 mg,150 mg,300 mg tablet</a:t>
            </a:r>
          </a:p>
          <a:p>
            <a:pPr marL="0" indent="0">
              <a:buNone/>
            </a:pPr>
            <a:r>
              <a:rPr lang="en-US" dirty="0"/>
              <a:t>Solution for injection</a:t>
            </a:r>
          </a:p>
          <a:p>
            <a:pPr marL="0" indent="0">
              <a:buNone/>
            </a:pPr>
            <a:r>
              <a:rPr lang="en-US" dirty="0"/>
              <a:t>▶ Ranitidine (Non-proprietary)</a:t>
            </a:r>
          </a:p>
          <a:p>
            <a:pPr marL="0" indent="0">
              <a:buNone/>
            </a:pPr>
            <a:r>
              <a:rPr lang="en-US" dirty="0"/>
              <a:t>Ranitidine  25 mg per1 ml Ranitidine 50mg/2ml solution for injection ampoules</a:t>
            </a:r>
          </a:p>
          <a:p>
            <a:pPr marL="0" indent="0">
              <a:buNone/>
            </a:pPr>
            <a:endParaRPr lang="en-US" dirty="0"/>
          </a:p>
        </p:txBody>
      </p:sp>
    </p:spTree>
    <p:extLst>
      <p:ext uri="{BB962C8B-B14F-4D97-AF65-F5344CB8AC3E}">
        <p14:creationId xmlns:p14="http://schemas.microsoft.com/office/powerpoint/2010/main" val="1433003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Ranitidine</a:t>
            </a:r>
          </a:p>
        </p:txBody>
      </p:sp>
      <p:sp>
        <p:nvSpPr>
          <p:cNvPr id="3" name="Content Placeholder 2"/>
          <p:cNvSpPr>
            <a:spLocks noGrp="1"/>
          </p:cNvSpPr>
          <p:nvPr>
            <p:ph idx="1"/>
          </p:nvPr>
        </p:nvSpPr>
        <p:spPr/>
        <p:txBody>
          <a:bodyPr>
            <a:normAutofit fontScale="62500" lnSpcReduction="20000"/>
          </a:bodyPr>
          <a:lstStyle/>
          <a:p>
            <a:pPr marL="0" indent="0">
              <a:buNone/>
            </a:pPr>
            <a:r>
              <a:rPr lang="en-US" dirty="0"/>
              <a:t>Effervescent tablet</a:t>
            </a:r>
            <a:endParaRPr lang="en-US" dirty="0">
              <a:solidFill>
                <a:srgbClr val="FF0000"/>
              </a:solidFill>
            </a:endParaRPr>
          </a:p>
          <a:p>
            <a:pPr marL="0" indent="0">
              <a:buNone/>
            </a:pPr>
            <a:r>
              <a:rPr lang="en-US" dirty="0">
                <a:solidFill>
                  <a:srgbClr val="FF0000"/>
                </a:solidFill>
              </a:rPr>
              <a:t>CAUTIONARY AND ADVISORY LABELS 13</a:t>
            </a:r>
          </a:p>
          <a:p>
            <a:pPr marL="0" indent="0">
              <a:buNone/>
            </a:pPr>
            <a:r>
              <a:rPr lang="en-US" dirty="0"/>
              <a:t>ELECTROLYTES: May contain Sodium</a:t>
            </a:r>
          </a:p>
          <a:p>
            <a:pPr marL="0" indent="0">
              <a:buNone/>
            </a:pPr>
            <a:r>
              <a:rPr lang="en-US" dirty="0"/>
              <a:t>▶ </a:t>
            </a:r>
            <a:r>
              <a:rPr lang="en-US" dirty="0" smtClean="0"/>
              <a:t>Ranitidine </a:t>
            </a:r>
            <a:r>
              <a:rPr lang="en-US" dirty="0"/>
              <a:t>(as Ranitidine hydrochloride) 150 </a:t>
            </a:r>
            <a:r>
              <a:rPr lang="en-US" dirty="0" smtClean="0"/>
              <a:t>mg, 300 mg </a:t>
            </a:r>
            <a:r>
              <a:rPr lang="en-US" dirty="0"/>
              <a:t>Ranitidine</a:t>
            </a:r>
          </a:p>
          <a:p>
            <a:pPr marL="0" indent="0">
              <a:buNone/>
            </a:pPr>
            <a:r>
              <a:rPr lang="en-US" dirty="0" smtClean="0"/>
              <a:t> </a:t>
            </a:r>
            <a:r>
              <a:rPr lang="en-US" dirty="0"/>
              <a:t>effervescent tablets | 60 </a:t>
            </a:r>
            <a:r>
              <a:rPr lang="en-US" dirty="0" smtClean="0"/>
              <a:t>tablet</a:t>
            </a:r>
          </a:p>
          <a:p>
            <a:r>
              <a:rPr lang="en-US" dirty="0"/>
              <a:t>Oral solution</a:t>
            </a:r>
          </a:p>
          <a:p>
            <a:r>
              <a:rPr lang="en-US" dirty="0"/>
              <a:t>EXCIPIENTS: May contain Alcohol</a:t>
            </a:r>
          </a:p>
          <a:p>
            <a:r>
              <a:rPr lang="en-US" dirty="0"/>
              <a:t>▶ Ranitidine (Non-proprietary)</a:t>
            </a:r>
          </a:p>
          <a:p>
            <a:r>
              <a:rPr lang="en-US" dirty="0"/>
              <a:t>Ranitidine (as Ranitidine hydrochloride) 15 mg per</a:t>
            </a:r>
          </a:p>
          <a:p>
            <a:r>
              <a:rPr lang="en-US" dirty="0"/>
              <a:t>1 ml Ranitidine 75mg/5ml, 150 mg\5 ml oral solution sugar free sugar-free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805738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صور الادويه\تنزيل (6).jpg"/>
          <p:cNvPicPr>
            <a:picLocks noChangeAspect="1" noChangeArrowheads="1"/>
          </p:cNvPicPr>
          <p:nvPr/>
        </p:nvPicPr>
        <p:blipFill>
          <a:blip r:embed="rId2" cstate="print"/>
          <a:srcRect/>
          <a:stretch>
            <a:fillRect/>
          </a:stretch>
        </p:blipFill>
        <p:spPr bwMode="auto">
          <a:xfrm>
            <a:off x="1017095" y="952767"/>
            <a:ext cx="3418428" cy="4500593"/>
          </a:xfrm>
          <a:prstGeom prst="rect">
            <a:avLst/>
          </a:prstGeom>
          <a:noFill/>
        </p:spPr>
      </p:pic>
      <p:pic>
        <p:nvPicPr>
          <p:cNvPr id="3" name="Picture 2" descr="C:\Users\HP\Pictures\download (7).jpg"/>
          <p:cNvPicPr>
            <a:picLocks noChangeAspect="1" noChangeArrowheads="1"/>
          </p:cNvPicPr>
          <p:nvPr/>
        </p:nvPicPr>
        <p:blipFill>
          <a:blip r:embed="rId3" cstate="print"/>
          <a:srcRect/>
          <a:stretch>
            <a:fillRect/>
          </a:stretch>
        </p:blipFill>
        <p:spPr bwMode="auto">
          <a:xfrm>
            <a:off x="7383439" y="825886"/>
            <a:ext cx="3899798" cy="4714908"/>
          </a:xfrm>
          <a:prstGeom prst="rect">
            <a:avLst/>
          </a:prstGeom>
          <a:noFill/>
        </p:spPr>
      </p:pic>
    </p:spTree>
    <p:extLst>
      <p:ext uri="{BB962C8B-B14F-4D97-AF65-F5344CB8AC3E}">
        <p14:creationId xmlns:p14="http://schemas.microsoft.com/office/powerpoint/2010/main" val="8848420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smtClean="0"/>
              <a:t>Management</a:t>
            </a:r>
            <a:br>
              <a:rPr lang="en-US" dirty="0" smtClean="0"/>
            </a:br>
            <a:r>
              <a:rPr lang="en-US" dirty="0" smtClean="0"/>
              <a:t>                                          </a:t>
            </a:r>
            <a:r>
              <a:rPr lang="en-US" sz="3200" dirty="0"/>
              <a:t>continue</a:t>
            </a:r>
            <a:endParaRPr lang="en-US" dirty="0"/>
          </a:p>
        </p:txBody>
      </p:sp>
      <p:sp>
        <p:nvSpPr>
          <p:cNvPr id="3" name="Content Placeholder 2"/>
          <p:cNvSpPr>
            <a:spLocks noGrp="1"/>
          </p:cNvSpPr>
          <p:nvPr>
            <p:ph idx="1"/>
          </p:nvPr>
        </p:nvSpPr>
        <p:spPr>
          <a:xfrm>
            <a:off x="1981200" y="2593075"/>
            <a:ext cx="8229600" cy="2121810"/>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a:buNone/>
            </a:pPr>
            <a:endParaRPr lang="en-US" dirty="0" smtClean="0"/>
          </a:p>
          <a:p>
            <a:pPr lvl="0">
              <a:buNone/>
            </a:pPr>
            <a:r>
              <a:rPr lang="en-US" sz="4400" i="1" dirty="0"/>
              <a:t>       Proton pump inhibitors</a:t>
            </a:r>
          </a:p>
          <a:p>
            <a:pPr lvl="0">
              <a:buNone/>
            </a:pPr>
            <a:r>
              <a:rPr lang="en-US" sz="4400" i="1" dirty="0"/>
              <a:t>          </a:t>
            </a:r>
            <a:endParaRPr lang="en-US" sz="4400" dirty="0"/>
          </a:p>
          <a:p>
            <a:endParaRPr lang="en-US" dirty="0"/>
          </a:p>
        </p:txBody>
      </p:sp>
    </p:spTree>
    <p:extLst>
      <p:ext uri="{BB962C8B-B14F-4D97-AF65-F5344CB8AC3E}">
        <p14:creationId xmlns:p14="http://schemas.microsoft.com/office/powerpoint/2010/main" val="34586293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Proton pump inhibitors</a:t>
            </a:r>
            <a:endParaRPr lang="en-US" dirty="0"/>
          </a:p>
        </p:txBody>
      </p:sp>
      <p:sp>
        <p:nvSpPr>
          <p:cNvPr id="3" name="Content Placeholder 2"/>
          <p:cNvSpPr>
            <a:spLocks noGrp="1"/>
          </p:cNvSpPr>
          <p:nvPr>
            <p:ph idx="1"/>
          </p:nvPr>
        </p:nvSpPr>
        <p:spPr>
          <a:xfrm>
            <a:off x="1295400" y="2060812"/>
            <a:ext cx="9923059" cy="4244454"/>
          </a:xfrm>
        </p:spPr>
        <p:txBody>
          <a:bodyPr>
            <a:normAutofit fontScale="70000" lnSpcReduction="20000"/>
          </a:bodyPr>
          <a:lstStyle/>
          <a:p>
            <a:pPr marL="0" lvl="0" indent="0">
              <a:buNone/>
            </a:pPr>
            <a:r>
              <a:rPr lang="en-US" b="1" i="1" dirty="0"/>
              <a:t>Proton pump inhibitors(omeprazole):</a:t>
            </a:r>
            <a:endParaRPr lang="en-US" b="1" dirty="0"/>
          </a:p>
          <a:p>
            <a:pPr marL="0" indent="0">
              <a:buNone/>
            </a:pPr>
            <a:r>
              <a:rPr lang="en-US" dirty="0"/>
              <a:t>Following reclassification from prescription-only to pharmacy medicine status, omeprazole 10 mg is now available for sale over the counter for heartburn sufferers (18 years or over) who experience intermittent and relapsing symptoms.</a:t>
            </a:r>
          </a:p>
          <a:p>
            <a:pPr marL="0" indent="0">
              <a:buNone/>
            </a:pPr>
            <a:endParaRPr lang="en-US" b="1" dirty="0"/>
          </a:p>
          <a:p>
            <a:pPr marL="0" indent="0">
              <a:buNone/>
            </a:pPr>
            <a:r>
              <a:rPr lang="en-US" b="1" i="1" u="sng" dirty="0"/>
              <a:t>How to take OTC omeprazole :</a:t>
            </a:r>
            <a:endParaRPr lang="en-US" b="1" dirty="0"/>
          </a:p>
          <a:p>
            <a:pPr marL="0" indent="0">
              <a:buNone/>
            </a:pPr>
            <a:r>
              <a:rPr lang="en-US" dirty="0"/>
              <a:t>1-Omeprazole is available over the counter as a l0mg gastro-resistant tablet. The tablets should be swallowed whole with plenty of liquid (e.g. water or fruit juice)before a meal. It is important that the tablets should not be crushed or chewed..</a:t>
            </a:r>
          </a:p>
          <a:p>
            <a:pPr marL="0" indent="0">
              <a:buNone/>
            </a:pPr>
            <a:r>
              <a:rPr lang="en-US" dirty="0"/>
              <a:t> 3- If continuous treatment for more than 4 weeks is required to prevent symptoms or no relief is obtained within two weeks then the patients should be referred to their doctor</a:t>
            </a:r>
            <a:r>
              <a:rPr lang="en-US" dirty="0" smtClean="0"/>
              <a:t>.</a:t>
            </a:r>
          </a:p>
          <a:p>
            <a:pPr marL="0" indent="0">
              <a:buNone/>
            </a:pPr>
            <a:endParaRPr lang="en-US" dirty="0"/>
          </a:p>
          <a:p>
            <a:pPr marL="0" indent="0">
              <a:buNone/>
            </a:pPr>
            <a:r>
              <a:rPr lang="en-US" dirty="0"/>
              <a:t>4-Patients requiring immediate symptomatic relief can be advised to take a simple antacid or antacid/alginate at the same time for the first few days of treatment if necessary.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89399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normAutofit fontScale="90000"/>
          </a:bodyPr>
          <a:lstStyle/>
          <a:p>
            <a:r>
              <a:rPr lang="en-US" dirty="0" smtClean="0"/>
              <a:t> </a:t>
            </a:r>
            <a:br>
              <a:rPr lang="en-US" dirty="0" smtClean="0"/>
            </a:br>
            <a:r>
              <a:rPr lang="en-US" i="1" dirty="0" smtClean="0"/>
              <a:t>Precipitating or aggravating factors.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Diagnosis of GERD can be helped greatly by asking about the Precipitating factors.</a:t>
            </a:r>
            <a:r>
              <a:rPr lang="ar-IQ" dirty="0" smtClean="0"/>
              <a:t> </a:t>
            </a:r>
            <a:r>
              <a:rPr lang="en-US" dirty="0" smtClean="0"/>
              <a:t>These are:</a:t>
            </a:r>
          </a:p>
          <a:p>
            <a:pPr>
              <a:buNone/>
            </a:pPr>
            <a:r>
              <a:rPr lang="en-US" dirty="0" smtClean="0"/>
              <a:t>A-Bending or lying down(e.g. at night).</a:t>
            </a:r>
          </a:p>
          <a:p>
            <a:pPr>
              <a:buNone/>
            </a:pPr>
            <a:r>
              <a:rPr lang="en-US" dirty="0" smtClean="0"/>
              <a:t>B- Overweight.</a:t>
            </a:r>
          </a:p>
          <a:p>
            <a:pPr>
              <a:buNone/>
            </a:pPr>
            <a:r>
              <a:rPr lang="en-US" dirty="0" smtClean="0"/>
              <a:t>C- After large meal.</a:t>
            </a:r>
          </a:p>
          <a:p>
            <a:pPr>
              <a:buNone/>
            </a:pPr>
            <a:r>
              <a:rPr lang="en-US" dirty="0" smtClean="0"/>
              <a:t>D- Pregnancy(mechanical and hormonal</a:t>
            </a:r>
          </a:p>
          <a:p>
            <a:pPr>
              <a:buNone/>
            </a:pPr>
            <a:r>
              <a:rPr lang="en-US" dirty="0" smtClean="0"/>
              <a:t>influence).</a:t>
            </a:r>
          </a:p>
          <a:p>
            <a:pPr>
              <a:buNone/>
            </a:pPr>
            <a:r>
              <a:rPr lang="en-US" dirty="0" smtClean="0"/>
              <a:t>E -It can be aggravated or even caused by belching.</a:t>
            </a:r>
          </a:p>
          <a:p>
            <a:endParaRPr lang="en-US" dirty="0"/>
          </a:p>
        </p:txBody>
      </p:sp>
    </p:spTree>
    <p:extLst>
      <p:ext uri="{BB962C8B-B14F-4D97-AF65-F5344CB8AC3E}">
        <p14:creationId xmlns:p14="http://schemas.microsoft.com/office/powerpoint/2010/main" val="41346646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95401" y="2556932"/>
            <a:ext cx="9601196" cy="3830220"/>
          </a:xfrm>
        </p:spPr>
        <p:txBody>
          <a:bodyPr>
            <a:normAutofit fontScale="32500" lnSpcReduction="20000"/>
          </a:bodyPr>
          <a:lstStyle/>
          <a:p>
            <a:pPr marL="0" indent="0">
              <a:buNone/>
            </a:pPr>
            <a:r>
              <a:rPr lang="en-US" sz="5600" dirty="0">
                <a:solidFill>
                  <a:srgbClr val="FF0000"/>
                </a:solidFill>
              </a:rPr>
              <a:t>IMPORTANT SAFETY INFORMATION</a:t>
            </a:r>
          </a:p>
          <a:p>
            <a:pPr marL="0" indent="0">
              <a:buNone/>
            </a:pPr>
            <a:r>
              <a:rPr lang="en-US" sz="5600" dirty="0"/>
              <a:t>MHRA ADVICE: PROTON PUMP INHIBITORS (PPIS): VERY LOW </a:t>
            </a:r>
            <a:r>
              <a:rPr lang="en-US" sz="5600" dirty="0" smtClean="0"/>
              <a:t>RISK OF </a:t>
            </a:r>
            <a:r>
              <a:rPr lang="en-US" sz="5600" dirty="0"/>
              <a:t>SUBACUTE CUTANEOUS LUPUS ERYTHEMATOSUS (</a:t>
            </a:r>
            <a:r>
              <a:rPr lang="en-US" sz="5600" dirty="0" smtClean="0"/>
              <a:t>SEPTEMBER 2015</a:t>
            </a:r>
            <a:r>
              <a:rPr lang="en-US" sz="5600" dirty="0"/>
              <a:t>)</a:t>
            </a:r>
          </a:p>
          <a:p>
            <a:pPr marL="0" indent="0">
              <a:buNone/>
            </a:pPr>
            <a:r>
              <a:rPr lang="en-US" sz="5600" dirty="0"/>
              <a:t>V</a:t>
            </a:r>
            <a:r>
              <a:rPr lang="en-US" sz="6400" dirty="0"/>
              <a:t>ery infrequent cases of </a:t>
            </a:r>
            <a:r>
              <a:rPr lang="en-US" sz="6400" dirty="0" err="1"/>
              <a:t>subacute</a:t>
            </a:r>
            <a:r>
              <a:rPr lang="en-US" sz="6400" dirty="0"/>
              <a:t> cutaneous </a:t>
            </a:r>
            <a:r>
              <a:rPr lang="en-US" sz="6400" dirty="0" smtClean="0"/>
              <a:t>lupus erythematosus </a:t>
            </a:r>
            <a:r>
              <a:rPr lang="en-US" sz="6400" dirty="0"/>
              <a:t>(SCLE) have been reported in </a:t>
            </a:r>
            <a:r>
              <a:rPr lang="en-US" sz="6400" dirty="0" smtClean="0"/>
              <a:t>patients taking </a:t>
            </a:r>
            <a:r>
              <a:rPr lang="en-US" sz="6400" dirty="0"/>
              <a:t>PPIs. Drug-induced SCLE can occur </a:t>
            </a:r>
            <a:r>
              <a:rPr lang="en-US" sz="6400" dirty="0" smtClean="0"/>
              <a:t>weeks, months </a:t>
            </a:r>
            <a:r>
              <a:rPr lang="en-US" sz="6400" dirty="0"/>
              <a:t>or even years after exposure to the </a:t>
            </a:r>
            <a:r>
              <a:rPr lang="en-US" sz="6400" dirty="0" smtClean="0"/>
              <a:t>drug. If </a:t>
            </a:r>
            <a:r>
              <a:rPr lang="en-US" sz="6400" dirty="0"/>
              <a:t>a patient treated with a PPI develops </a:t>
            </a:r>
            <a:r>
              <a:rPr lang="en-US" sz="6400" dirty="0" smtClean="0"/>
              <a:t>lesions— especially </a:t>
            </a:r>
            <a:r>
              <a:rPr lang="en-US" sz="6400" dirty="0"/>
              <a:t>in sun-exposed areas of the skin—and it </a:t>
            </a:r>
            <a:r>
              <a:rPr lang="en-US" sz="6400" dirty="0" smtClean="0"/>
              <a:t>is accompanied </a:t>
            </a:r>
            <a:r>
              <a:rPr lang="en-US" sz="6400" dirty="0"/>
              <a:t>by arthralgia</a:t>
            </a:r>
            <a:r>
              <a:rPr lang="en-US" sz="6400" dirty="0" smtClean="0"/>
              <a:t>:. </a:t>
            </a:r>
            <a:r>
              <a:rPr lang="en-US" sz="6400" dirty="0"/>
              <a:t>advise them to avoid exposing the skin to sunlight;</a:t>
            </a:r>
          </a:p>
          <a:p>
            <a:pPr marL="0" indent="0">
              <a:buNone/>
            </a:pPr>
            <a:r>
              <a:rPr lang="en-US" sz="6400" dirty="0"/>
              <a:t>. consider SCLE as a possible diagnosis</a:t>
            </a:r>
            <a:r>
              <a:rPr lang="en-US" sz="6400" dirty="0" smtClean="0"/>
              <a:t>;. </a:t>
            </a:r>
            <a:r>
              <a:rPr lang="en-US" sz="6400" dirty="0"/>
              <a:t>consider discontinuing PPI treatment unless it </a:t>
            </a:r>
            <a:r>
              <a:rPr lang="en-US" sz="6400" dirty="0" smtClean="0"/>
              <a:t>is imperative </a:t>
            </a:r>
            <a:r>
              <a:rPr lang="en-US" sz="6400" dirty="0"/>
              <a:t>for a serious acid-related condition; </a:t>
            </a:r>
            <a:r>
              <a:rPr lang="en-US" sz="6400" b="1" dirty="0" smtClean="0"/>
              <a:t>a patient </a:t>
            </a:r>
            <a:r>
              <a:rPr lang="en-US" sz="6400" b="1" dirty="0"/>
              <a:t>who develops SCLE with a particular PPI </a:t>
            </a:r>
            <a:r>
              <a:rPr lang="en-US" sz="6400" b="1" dirty="0" smtClean="0"/>
              <a:t>may be </a:t>
            </a:r>
            <a:r>
              <a:rPr lang="en-US" sz="6400" b="1" dirty="0"/>
              <a:t>at risk of the same reaction with another</a:t>
            </a:r>
            <a:r>
              <a:rPr lang="en-US" sz="6400" dirty="0" smtClean="0"/>
              <a:t>; . </a:t>
            </a:r>
            <a:r>
              <a:rPr lang="en-US" sz="6400" dirty="0"/>
              <a:t>in most cases, </a:t>
            </a:r>
            <a:r>
              <a:rPr lang="en-US" sz="6400" b="1" dirty="0"/>
              <a:t>symptoms resolve on PPI </a:t>
            </a:r>
            <a:r>
              <a:rPr lang="en-US" sz="6400" b="1" dirty="0" smtClean="0"/>
              <a:t>withdrawal; topical </a:t>
            </a:r>
            <a:r>
              <a:rPr lang="en-US" sz="6400" b="1" dirty="0"/>
              <a:t>or systemic steroids </a:t>
            </a:r>
            <a:r>
              <a:rPr lang="en-US" sz="6400" dirty="0"/>
              <a:t>might be necessary </a:t>
            </a:r>
            <a:r>
              <a:rPr lang="en-US" sz="6400" dirty="0" smtClean="0"/>
              <a:t>for treatment </a:t>
            </a:r>
            <a:r>
              <a:rPr lang="en-US" sz="6400" dirty="0"/>
              <a:t>of SCLE only if there are no signs </a:t>
            </a:r>
            <a:r>
              <a:rPr lang="en-US" sz="6400" dirty="0" smtClean="0"/>
              <a:t>of remission </a:t>
            </a:r>
            <a:r>
              <a:rPr lang="en-US" sz="6400" dirty="0"/>
              <a:t>after a few weeks or months</a:t>
            </a:r>
          </a:p>
        </p:txBody>
      </p:sp>
    </p:spTree>
    <p:extLst>
      <p:ext uri="{BB962C8B-B14F-4D97-AF65-F5344CB8AC3E}">
        <p14:creationId xmlns:p14="http://schemas.microsoft.com/office/powerpoint/2010/main" val="24137731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solidFill>
                  <a:srgbClr val="FF0000"/>
                </a:solidFill>
              </a:rPr>
              <a:t>CAUTIONS</a:t>
            </a:r>
            <a:r>
              <a:rPr lang="en-US" dirty="0"/>
              <a:t> Can increase the risk of </a:t>
            </a:r>
            <a:r>
              <a:rPr lang="en-US" b="1" dirty="0"/>
              <a:t>fractures</a:t>
            </a:r>
            <a:r>
              <a:rPr lang="en-US" dirty="0"/>
              <a:t> (</a:t>
            </a:r>
            <a:r>
              <a:rPr lang="en-US" dirty="0" smtClean="0"/>
              <a:t>particularly when </a:t>
            </a:r>
            <a:r>
              <a:rPr lang="en-US" dirty="0"/>
              <a:t>used at high doses for over a year in the elderly) </a:t>
            </a:r>
            <a:r>
              <a:rPr lang="en-US" dirty="0" smtClean="0"/>
              <a:t>. may </a:t>
            </a:r>
            <a:r>
              <a:rPr lang="en-US" dirty="0"/>
              <a:t>increase the risk of </a:t>
            </a:r>
            <a:r>
              <a:rPr lang="en-US" b="1" dirty="0"/>
              <a:t>gastro-intestinal </a:t>
            </a:r>
            <a:r>
              <a:rPr lang="en-US" b="1" dirty="0" smtClean="0"/>
              <a:t>infections </a:t>
            </a:r>
            <a:r>
              <a:rPr lang="en-US" dirty="0" smtClean="0"/>
              <a:t>(including </a:t>
            </a:r>
            <a:r>
              <a:rPr lang="en-US" dirty="0"/>
              <a:t>Clostridium </a:t>
            </a:r>
            <a:r>
              <a:rPr lang="en-US" dirty="0" err="1"/>
              <a:t>difficile</a:t>
            </a:r>
            <a:r>
              <a:rPr lang="en-US" dirty="0"/>
              <a:t> infection) . </a:t>
            </a:r>
            <a:r>
              <a:rPr lang="en-US" b="1" dirty="0"/>
              <a:t>may mask </a:t>
            </a:r>
            <a:r>
              <a:rPr lang="en-US" b="1" dirty="0" smtClean="0"/>
              <a:t>the symptoms </a:t>
            </a:r>
            <a:r>
              <a:rPr lang="en-US" b="1" dirty="0"/>
              <a:t>of gastric cancer (</a:t>
            </a:r>
            <a:r>
              <a:rPr lang="en-US" dirty="0"/>
              <a:t>in adults) . patients at risk </a:t>
            </a:r>
            <a:r>
              <a:rPr lang="en-US" dirty="0" smtClean="0"/>
              <a:t>of osteoporosis</a:t>
            </a:r>
            <a:endParaRPr lang="en-US" dirty="0"/>
          </a:p>
        </p:txBody>
      </p:sp>
    </p:spTree>
    <p:extLst>
      <p:ext uri="{BB962C8B-B14F-4D97-AF65-F5344CB8AC3E}">
        <p14:creationId xmlns:p14="http://schemas.microsoft.com/office/powerpoint/2010/main" val="12016403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a:t>CAUTIONS, FURTHER INFORMATION</a:t>
            </a:r>
          </a:p>
          <a:p>
            <a:pPr marL="0" indent="0">
              <a:buNone/>
            </a:pPr>
            <a:r>
              <a:rPr lang="en-US" dirty="0"/>
              <a:t>▶ </a:t>
            </a:r>
            <a:r>
              <a:rPr lang="en-US" b="1" dirty="0"/>
              <a:t>Risk of </a:t>
            </a:r>
            <a:r>
              <a:rPr lang="en-US" b="1" dirty="0" smtClean="0"/>
              <a:t>osteoporosis: </a:t>
            </a:r>
            <a:r>
              <a:rPr lang="en-US" dirty="0"/>
              <a:t>Patients at risk of osteoporosis </a:t>
            </a:r>
            <a:r>
              <a:rPr lang="en-US" dirty="0" smtClean="0"/>
              <a:t>should maintain </a:t>
            </a:r>
            <a:r>
              <a:rPr lang="en-US" dirty="0"/>
              <a:t>an adequate intake of calcium and vitamin </a:t>
            </a:r>
            <a:r>
              <a:rPr lang="en-US" dirty="0" smtClean="0"/>
              <a:t>D, and </a:t>
            </a:r>
            <a:r>
              <a:rPr lang="en-US" dirty="0"/>
              <a:t>if necessary, receive other preventative therapy.</a:t>
            </a:r>
          </a:p>
          <a:p>
            <a:pPr marL="0" indent="0">
              <a:buNone/>
            </a:pPr>
            <a:r>
              <a:rPr lang="en-US" dirty="0"/>
              <a:t>▶ </a:t>
            </a:r>
            <a:r>
              <a:rPr lang="en-US" b="1" dirty="0"/>
              <a:t>Gastric cancer</a:t>
            </a:r>
          </a:p>
          <a:p>
            <a:pPr marL="0" indent="0">
              <a:buNone/>
            </a:pPr>
            <a:r>
              <a:rPr lang="en-US" dirty="0"/>
              <a:t>▶ In adults Particular care is required in those </a:t>
            </a:r>
            <a:r>
              <a:rPr lang="en-US" dirty="0" smtClean="0"/>
              <a:t>presenting with </a:t>
            </a:r>
            <a:r>
              <a:rPr lang="en-US" dirty="0"/>
              <a:t>‘alarm features’, in such cases gastric </a:t>
            </a:r>
            <a:r>
              <a:rPr lang="en-US" dirty="0" smtClean="0"/>
              <a:t>malignancy should </a:t>
            </a:r>
            <a:r>
              <a:rPr lang="en-US" dirty="0"/>
              <a:t>be ruled out before treatment.</a:t>
            </a:r>
          </a:p>
        </p:txBody>
      </p:sp>
    </p:spTree>
    <p:extLst>
      <p:ext uri="{BB962C8B-B14F-4D97-AF65-F5344CB8AC3E}">
        <p14:creationId xmlns:p14="http://schemas.microsoft.com/office/powerpoint/2010/main" val="4091794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a:t>SIDE-EFFECTS</a:t>
            </a:r>
          </a:p>
          <a:p>
            <a:pPr marL="0" indent="0">
              <a:buNone/>
            </a:pPr>
            <a:r>
              <a:rPr lang="en-US" b="1" dirty="0">
                <a:solidFill>
                  <a:srgbClr val="FF0000"/>
                </a:solidFill>
              </a:rPr>
              <a:t>▶ Common or very common </a:t>
            </a:r>
            <a:r>
              <a:rPr lang="en-US" dirty="0"/>
              <a:t>Abdominal pain . constipation </a:t>
            </a:r>
            <a:r>
              <a:rPr lang="en-US" dirty="0" smtClean="0"/>
              <a:t>. </a:t>
            </a:r>
            <a:r>
              <a:rPr lang="en-US" dirty="0" err="1" smtClean="0"/>
              <a:t>diarrhoea</a:t>
            </a:r>
            <a:r>
              <a:rPr lang="en-US" dirty="0" smtClean="0"/>
              <a:t> </a:t>
            </a:r>
            <a:r>
              <a:rPr lang="en-US" dirty="0"/>
              <a:t>. dizziness . dry mouth . </a:t>
            </a:r>
            <a:r>
              <a:rPr lang="en-US" dirty="0" smtClean="0"/>
              <a:t>Gastrointestinal disorders </a:t>
            </a:r>
            <a:r>
              <a:rPr lang="en-US" dirty="0"/>
              <a:t>. headache . insomnia . nausea . skin reactions </a:t>
            </a:r>
            <a:r>
              <a:rPr lang="en-US" dirty="0" smtClean="0"/>
              <a:t>. Vomiting</a:t>
            </a:r>
            <a:endParaRPr lang="en-US" dirty="0" smtClean="0"/>
          </a:p>
          <a:p>
            <a:pPr marL="0" indent="0">
              <a:buNone/>
            </a:pPr>
            <a:r>
              <a:rPr lang="en-US" dirty="0"/>
              <a:t>Frequency not known </a:t>
            </a:r>
            <a:r>
              <a:rPr lang="en-US" dirty="0">
                <a:solidFill>
                  <a:srgbClr val="FF0000"/>
                </a:solidFill>
              </a:rPr>
              <a:t>Hypomagnesaemia </a:t>
            </a:r>
            <a:r>
              <a:rPr lang="en-US" dirty="0"/>
              <a:t>(more </a:t>
            </a:r>
            <a:r>
              <a:rPr lang="en-US" dirty="0" smtClean="0"/>
              <a:t>common after </a:t>
            </a:r>
            <a:r>
              <a:rPr lang="en-US" dirty="0"/>
              <a:t>1 year of treatment, but sometimes after 3 months </a:t>
            </a:r>
            <a:r>
              <a:rPr lang="en-US" dirty="0" smtClean="0"/>
              <a:t>of treatment</a:t>
            </a:r>
            <a:r>
              <a:rPr lang="en-US" dirty="0"/>
              <a:t>) . </a:t>
            </a:r>
            <a:r>
              <a:rPr lang="en-US" dirty="0" err="1"/>
              <a:t>subacute</a:t>
            </a:r>
            <a:r>
              <a:rPr lang="en-US" dirty="0"/>
              <a:t> cutaneous lupus erythematosus</a:t>
            </a:r>
          </a:p>
        </p:txBody>
      </p:sp>
    </p:spTree>
    <p:extLst>
      <p:ext uri="{BB962C8B-B14F-4D97-AF65-F5344CB8AC3E}">
        <p14:creationId xmlns:p14="http://schemas.microsoft.com/office/powerpoint/2010/main" val="15325410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dirty="0"/>
              <a:t>MONITORING REQUIREMENTS </a:t>
            </a:r>
            <a:endParaRPr lang="en-US" dirty="0" smtClean="0"/>
          </a:p>
          <a:p>
            <a:pPr marL="0" indent="0">
              <a:buNone/>
            </a:pPr>
            <a:r>
              <a:rPr lang="en-US" dirty="0" smtClean="0"/>
              <a:t>Measurement </a:t>
            </a:r>
            <a:r>
              <a:rPr lang="en-US" dirty="0"/>
              <a:t>of </a:t>
            </a:r>
            <a:r>
              <a:rPr lang="en-US" dirty="0" smtClean="0"/>
              <a:t>serum magnesium</a:t>
            </a:r>
            <a:r>
              <a:rPr lang="en-US" dirty="0"/>
              <a:t> </a:t>
            </a:r>
            <a:r>
              <a:rPr lang="en-US" dirty="0" smtClean="0"/>
              <a:t>concentrations </a:t>
            </a:r>
            <a:r>
              <a:rPr lang="en-US" dirty="0"/>
              <a:t>should be considered </a:t>
            </a:r>
            <a:r>
              <a:rPr lang="en-US" dirty="0" smtClean="0"/>
              <a:t>before and </a:t>
            </a:r>
            <a:r>
              <a:rPr lang="en-US" dirty="0"/>
              <a:t>during prolonged treatment with a proton </a:t>
            </a:r>
            <a:r>
              <a:rPr lang="en-US" dirty="0" smtClean="0"/>
              <a:t>pump inhibitor</a:t>
            </a:r>
            <a:r>
              <a:rPr lang="en-US" dirty="0"/>
              <a:t>, especially when used with other drugs that </a:t>
            </a:r>
            <a:r>
              <a:rPr lang="en-US" dirty="0" smtClean="0"/>
              <a:t>cause hypomagnesaemia </a:t>
            </a:r>
            <a:r>
              <a:rPr lang="en-US" dirty="0"/>
              <a:t>or with digoxin.</a:t>
            </a:r>
          </a:p>
          <a:p>
            <a:pPr marL="0" indent="0">
              <a:buNone/>
            </a:pPr>
            <a:r>
              <a:rPr lang="en-US" dirty="0"/>
              <a:t>l PRESCRIBING AND DISPENSING INFORMATION A proton</a:t>
            </a:r>
          </a:p>
          <a:p>
            <a:pPr marL="0" indent="0">
              <a:buNone/>
            </a:pPr>
            <a:r>
              <a:rPr lang="en-US" dirty="0"/>
              <a:t>pump inhibitor should be prescribed for </a:t>
            </a:r>
            <a:r>
              <a:rPr lang="en-US" dirty="0" smtClean="0"/>
              <a:t>appropriate indications </a:t>
            </a:r>
            <a:r>
              <a:rPr lang="en-US" dirty="0"/>
              <a:t>at the lowest effective dose for the </a:t>
            </a:r>
            <a:r>
              <a:rPr lang="en-US" dirty="0" smtClean="0"/>
              <a:t>shortest period</a:t>
            </a:r>
            <a:r>
              <a:rPr lang="en-US" dirty="0"/>
              <a:t>; the need for long-term treatment should </a:t>
            </a:r>
            <a:r>
              <a:rPr lang="en-US" dirty="0" smtClean="0"/>
              <a:t>be reviewed </a:t>
            </a:r>
            <a:r>
              <a:rPr lang="en-US" dirty="0"/>
              <a:t>periodically.</a:t>
            </a:r>
          </a:p>
        </p:txBody>
      </p:sp>
    </p:spTree>
    <p:extLst>
      <p:ext uri="{BB962C8B-B14F-4D97-AF65-F5344CB8AC3E}">
        <p14:creationId xmlns:p14="http://schemas.microsoft.com/office/powerpoint/2010/main" val="29675309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Omeprazole </a:t>
            </a:r>
          </a:p>
        </p:txBody>
      </p:sp>
      <p:sp>
        <p:nvSpPr>
          <p:cNvPr id="3" name="Content Placeholder 2"/>
          <p:cNvSpPr>
            <a:spLocks noGrp="1"/>
          </p:cNvSpPr>
          <p:nvPr>
            <p:ph idx="1"/>
          </p:nvPr>
        </p:nvSpPr>
        <p:spPr/>
        <p:txBody>
          <a:bodyPr>
            <a:normAutofit/>
          </a:bodyPr>
          <a:lstStyle/>
          <a:p>
            <a:pPr marL="0" indent="0">
              <a:buNone/>
            </a:pPr>
            <a:r>
              <a:rPr lang="en-US" b="1" dirty="0">
                <a:solidFill>
                  <a:srgbClr val="FF0000"/>
                </a:solidFill>
              </a:rPr>
              <a:t>INDICATIONS AND DOSE</a:t>
            </a:r>
          </a:p>
          <a:p>
            <a:r>
              <a:rPr lang="en-US" dirty="0"/>
              <a:t>Helicobacter pylori eradication </a:t>
            </a:r>
            <a:endParaRPr lang="en-US" dirty="0" smtClean="0"/>
          </a:p>
          <a:p>
            <a:r>
              <a:rPr lang="en-US" dirty="0"/>
              <a:t>Benign gastric </a:t>
            </a:r>
            <a:r>
              <a:rPr lang="en-US" dirty="0" smtClean="0"/>
              <a:t>ulceration and Duodenal </a:t>
            </a:r>
            <a:r>
              <a:rPr lang="en-US" dirty="0"/>
              <a:t>ulceration</a:t>
            </a:r>
          </a:p>
          <a:p>
            <a:r>
              <a:rPr lang="en-US" dirty="0" smtClean="0"/>
              <a:t>Prevention </a:t>
            </a:r>
            <a:r>
              <a:rPr lang="en-US" dirty="0"/>
              <a:t>of relapse in gastric </a:t>
            </a:r>
            <a:r>
              <a:rPr lang="en-US" dirty="0" smtClean="0"/>
              <a:t>ulcer and duodenal </a:t>
            </a:r>
            <a:r>
              <a:rPr lang="en-US" dirty="0"/>
              <a:t>ulcer</a:t>
            </a:r>
          </a:p>
          <a:p>
            <a:r>
              <a:rPr lang="en-US" dirty="0" smtClean="0"/>
              <a:t>NSAID-associated </a:t>
            </a:r>
            <a:r>
              <a:rPr lang="en-US" dirty="0"/>
              <a:t>duodenal ulcer | NSAID-associated</a:t>
            </a:r>
          </a:p>
          <a:p>
            <a:pPr marL="0" indent="0">
              <a:buNone/>
            </a:pPr>
            <a:r>
              <a:rPr lang="en-US" dirty="0"/>
              <a:t>gastric ulcer | NSAID-associated </a:t>
            </a:r>
            <a:r>
              <a:rPr lang="en-US" dirty="0" err="1"/>
              <a:t>gastroduodenal</a:t>
            </a:r>
            <a:r>
              <a:rPr lang="en-US" dirty="0"/>
              <a:t> erosions</a:t>
            </a:r>
          </a:p>
        </p:txBody>
      </p:sp>
    </p:spTree>
    <p:extLst>
      <p:ext uri="{BB962C8B-B14F-4D97-AF65-F5344CB8AC3E}">
        <p14:creationId xmlns:p14="http://schemas.microsoft.com/office/powerpoint/2010/main" val="18528444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Prophylaxis in patients with a history of </a:t>
            </a:r>
            <a:r>
              <a:rPr lang="en-US" dirty="0" smtClean="0"/>
              <a:t>NSAID-associated duodenal </a:t>
            </a:r>
            <a:r>
              <a:rPr lang="en-US" dirty="0"/>
              <a:t>ulcer </a:t>
            </a:r>
            <a:r>
              <a:rPr lang="en-US" dirty="0" smtClean="0"/>
              <a:t>,gastric ulcer, </a:t>
            </a:r>
            <a:r>
              <a:rPr lang="en-US" dirty="0"/>
              <a:t>and  </a:t>
            </a:r>
            <a:r>
              <a:rPr lang="en-US" dirty="0" err="1"/>
              <a:t>gastroduodenal</a:t>
            </a:r>
            <a:r>
              <a:rPr lang="en-US" dirty="0"/>
              <a:t> lesions</a:t>
            </a:r>
            <a:r>
              <a:rPr lang="en-US" dirty="0" smtClean="0"/>
              <a:t> </a:t>
            </a:r>
            <a:r>
              <a:rPr lang="en-US" dirty="0"/>
              <a:t>who require continued </a:t>
            </a:r>
            <a:r>
              <a:rPr lang="en-US" dirty="0" smtClean="0"/>
              <a:t>NSAID Treatment</a:t>
            </a:r>
          </a:p>
          <a:p>
            <a:r>
              <a:rPr lang="en-US" dirty="0" err="1"/>
              <a:t>Zollinger</a:t>
            </a:r>
            <a:r>
              <a:rPr lang="en-US" dirty="0"/>
              <a:t>–Ellison </a:t>
            </a:r>
            <a:r>
              <a:rPr lang="en-US" dirty="0" smtClean="0"/>
              <a:t>syndrome</a:t>
            </a:r>
          </a:p>
          <a:p>
            <a:r>
              <a:rPr lang="en-US" dirty="0"/>
              <a:t>Acid reflux disease (long-term management</a:t>
            </a:r>
            <a:r>
              <a:rPr lang="en-US" dirty="0" smtClean="0"/>
              <a:t>)</a:t>
            </a:r>
          </a:p>
          <a:p>
            <a:r>
              <a:rPr lang="en-US" dirty="0"/>
              <a:t>Acid-related dyspepsia</a:t>
            </a:r>
          </a:p>
          <a:p>
            <a:r>
              <a:rPr lang="en-US" dirty="0"/>
              <a:t>Major peptic ulcer bleeding (following endoscopic treatment)</a:t>
            </a: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894215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solidFill>
                  <a:srgbClr val="FF0000"/>
                </a:solidFill>
              </a:rPr>
              <a:t>Gastro-</a:t>
            </a:r>
            <a:r>
              <a:rPr lang="en-US" dirty="0" err="1">
                <a:solidFill>
                  <a:srgbClr val="FF0000"/>
                </a:solidFill>
              </a:rPr>
              <a:t>oesophageal</a:t>
            </a:r>
            <a:r>
              <a:rPr lang="en-US" dirty="0">
                <a:solidFill>
                  <a:srgbClr val="FF0000"/>
                </a:solidFill>
              </a:rPr>
              <a:t> reflux disease</a:t>
            </a:r>
          </a:p>
          <a:p>
            <a:r>
              <a:rPr lang="en-US" dirty="0"/>
              <a:t>▶ BY MOUTH</a:t>
            </a:r>
          </a:p>
          <a:p>
            <a:r>
              <a:rPr lang="en-US" dirty="0"/>
              <a:t>▶ Adult: 20 mg once daily for 4 weeks, continued for a</a:t>
            </a:r>
          </a:p>
          <a:p>
            <a:r>
              <a:rPr lang="en-US" dirty="0"/>
              <a:t>further 4–8 weeks if not fully healed; maintenance</a:t>
            </a:r>
          </a:p>
          <a:p>
            <a:r>
              <a:rPr lang="en-US" dirty="0"/>
              <a:t>20 mg once </a:t>
            </a:r>
            <a:r>
              <a:rPr lang="en-US" dirty="0" smtClean="0"/>
              <a:t>daily</a:t>
            </a:r>
          </a:p>
          <a:p>
            <a:r>
              <a:rPr lang="en-US" dirty="0"/>
              <a:t>l</a:t>
            </a:r>
            <a:r>
              <a:rPr lang="en-US" dirty="0">
                <a:solidFill>
                  <a:srgbClr val="FF0000"/>
                </a:solidFill>
              </a:rPr>
              <a:t> INTERACTIONS </a:t>
            </a:r>
            <a:r>
              <a:rPr lang="en-US" dirty="0"/>
              <a:t>→ Appendix 1: proton pump inhibitors</a:t>
            </a:r>
          </a:p>
          <a:p>
            <a:endParaRPr lang="en-US" dirty="0"/>
          </a:p>
          <a:p>
            <a:endParaRPr lang="en-US" dirty="0"/>
          </a:p>
        </p:txBody>
      </p:sp>
    </p:spTree>
    <p:extLst>
      <p:ext uri="{BB962C8B-B14F-4D97-AF65-F5344CB8AC3E}">
        <p14:creationId xmlns:p14="http://schemas.microsoft.com/office/powerpoint/2010/main" val="36311808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dirty="0"/>
              <a:t>l</a:t>
            </a:r>
            <a:r>
              <a:rPr lang="en-US" dirty="0">
                <a:solidFill>
                  <a:srgbClr val="FF0000"/>
                </a:solidFill>
              </a:rPr>
              <a:t> PREGNANCY </a:t>
            </a:r>
            <a:r>
              <a:rPr lang="en-US" dirty="0"/>
              <a:t>Not known to be harmful.</a:t>
            </a:r>
          </a:p>
          <a:p>
            <a:pPr marL="0" indent="0">
              <a:buNone/>
            </a:pPr>
            <a:r>
              <a:rPr lang="en-US" dirty="0"/>
              <a:t>l </a:t>
            </a:r>
            <a:r>
              <a:rPr lang="en-US" dirty="0">
                <a:solidFill>
                  <a:srgbClr val="FF0000"/>
                </a:solidFill>
              </a:rPr>
              <a:t>BREAST FEEDING </a:t>
            </a:r>
            <a:r>
              <a:rPr lang="en-US" dirty="0"/>
              <a:t>Present in milk but not known to </a:t>
            </a:r>
            <a:r>
              <a:rPr lang="en-US" dirty="0" smtClean="0"/>
              <a:t>be harmful</a:t>
            </a:r>
            <a:r>
              <a:rPr lang="en-US" dirty="0"/>
              <a:t>.</a:t>
            </a:r>
          </a:p>
          <a:p>
            <a:pPr marL="0" indent="0">
              <a:buNone/>
            </a:pPr>
            <a:r>
              <a:rPr lang="en-US" dirty="0" smtClean="0"/>
              <a:t> </a:t>
            </a:r>
            <a:r>
              <a:rPr lang="en-US" dirty="0">
                <a:solidFill>
                  <a:srgbClr val="FF0000"/>
                </a:solidFill>
              </a:rPr>
              <a:t>HEPATIC IMPAIRMENT</a:t>
            </a:r>
          </a:p>
          <a:p>
            <a:pPr marL="0" indent="0">
              <a:buNone/>
            </a:pPr>
            <a:r>
              <a:rPr lang="en-US" dirty="0"/>
              <a:t>Dose adjustments Not more than 20 mg daily should </a:t>
            </a:r>
            <a:r>
              <a:rPr lang="en-US" dirty="0" err="1" smtClean="0"/>
              <a:t>beneeded</a:t>
            </a:r>
            <a:r>
              <a:rPr lang="en-US" dirty="0" smtClean="0"/>
              <a:t>.</a:t>
            </a:r>
          </a:p>
          <a:p>
            <a:pPr marL="0" indent="0">
              <a:buNone/>
            </a:pPr>
            <a:r>
              <a:rPr lang="en-US" dirty="0"/>
              <a:t>DIRECTIONS FOR ADMINISTRATION For administration by mouth, swallow whole, or disperse </a:t>
            </a:r>
            <a:r>
              <a:rPr lang="en-US" dirty="0" err="1"/>
              <a:t>Losec</a:t>
            </a:r>
            <a:r>
              <a:rPr lang="en-US" dirty="0"/>
              <a:t> MUPS® tablets </a:t>
            </a:r>
            <a:r>
              <a:rPr lang="en-US" dirty="0" smtClean="0"/>
              <a:t>in water</a:t>
            </a:r>
            <a:r>
              <a:rPr lang="en-US" dirty="0"/>
              <a:t>, or mix capsule contents or </a:t>
            </a:r>
            <a:r>
              <a:rPr lang="en-US" dirty="0" err="1"/>
              <a:t>Losec</a:t>
            </a:r>
            <a:r>
              <a:rPr lang="en-US" dirty="0"/>
              <a:t> MUPS® tablets with fruit juice or yoghurt. Preparations consisting of </a:t>
            </a:r>
            <a:r>
              <a:rPr lang="en-US" dirty="0" smtClean="0"/>
              <a:t>an e/c </a:t>
            </a:r>
            <a:r>
              <a:rPr lang="en-US" dirty="0"/>
              <a:t>tablet within a capsule should not be opened.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537399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 </a:t>
            </a:r>
            <a:r>
              <a:rPr lang="en-US" dirty="0"/>
              <a:t>With intravenous use For intravenous infusion (</a:t>
            </a:r>
            <a:r>
              <a:rPr lang="en-US" dirty="0" err="1"/>
              <a:t>Losec</a:t>
            </a:r>
            <a:r>
              <a:rPr lang="en-US" dirty="0"/>
              <a:t> ®), </a:t>
            </a:r>
            <a:r>
              <a:rPr lang="en-US" dirty="0" smtClean="0"/>
              <a:t>give intermittently </a:t>
            </a:r>
            <a:r>
              <a:rPr lang="en-US" dirty="0"/>
              <a:t>or continuously in Glucose 5% or </a:t>
            </a:r>
            <a:r>
              <a:rPr lang="en-US" dirty="0" smtClean="0"/>
              <a:t>Sodium chloride </a:t>
            </a:r>
            <a:r>
              <a:rPr lang="en-US" dirty="0"/>
              <a:t>0.9%; reconstitute each 40 mg vial with </a:t>
            </a:r>
            <a:r>
              <a:rPr lang="en-US" dirty="0" smtClean="0"/>
              <a:t>infusion fluid </a:t>
            </a:r>
            <a:r>
              <a:rPr lang="en-US" dirty="0"/>
              <a:t>and dilute to 100 mL; for intermittent infusion give</a:t>
            </a:r>
          </a:p>
          <a:p>
            <a:pPr marL="0" indent="0">
              <a:buNone/>
            </a:pPr>
            <a:r>
              <a:rPr lang="en-US" dirty="0"/>
              <a:t>40 mg over 20–30 minutes; stable for 3 hours in </a:t>
            </a:r>
            <a:r>
              <a:rPr lang="en-US" dirty="0" smtClean="0"/>
              <a:t>glucose 5%or </a:t>
            </a:r>
            <a:r>
              <a:rPr lang="en-US" dirty="0"/>
              <a:t>12 hours in sodium chloride 0.9</a:t>
            </a:r>
            <a:r>
              <a:rPr lang="en-US" dirty="0" smtClean="0"/>
              <a:t>%.</a:t>
            </a:r>
          </a:p>
          <a:p>
            <a:pPr marL="0" indent="0">
              <a:buNone/>
            </a:pPr>
            <a:r>
              <a:rPr lang="en-US" dirty="0">
                <a:solidFill>
                  <a:srgbClr val="FF0000"/>
                </a:solidFill>
              </a:rPr>
              <a:t>EXCEPTIONS TO LEGAL CATEGORY</a:t>
            </a:r>
          </a:p>
          <a:p>
            <a:pPr marL="0" indent="0">
              <a:buNone/>
            </a:pPr>
            <a:r>
              <a:rPr lang="en-US" dirty="0"/>
              <a:t>▶ With oral use Omeprazole 10mg tablets can be sold to </a:t>
            </a:r>
            <a:r>
              <a:rPr lang="en-US" dirty="0" smtClean="0"/>
              <a:t>the public </a:t>
            </a:r>
            <a:r>
              <a:rPr lang="en-US" dirty="0"/>
              <a:t>for the short-term relief of reflux-like </a:t>
            </a:r>
            <a:r>
              <a:rPr lang="en-US" dirty="0" smtClean="0"/>
              <a:t>symptoms (e.g</a:t>
            </a:r>
            <a:r>
              <a:rPr lang="en-US" dirty="0"/>
              <a:t>. heartburn) in adults over 18 years, max. daily </a:t>
            </a:r>
            <a:r>
              <a:rPr lang="en-US" dirty="0" smtClean="0"/>
              <a:t>dose 20 </a:t>
            </a:r>
            <a:r>
              <a:rPr lang="en-US" dirty="0"/>
              <a:t>mg for max. 4 weeks, and a pack size of 28 tablets.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06096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Gastro-</a:t>
            </a:r>
            <a:r>
              <a:rPr lang="en-US" dirty="0" err="1"/>
              <a:t>oesophageal</a:t>
            </a:r>
            <a:r>
              <a:rPr lang="en-US" dirty="0"/>
              <a:t> reflux disease in children</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Gastro-</a:t>
            </a:r>
            <a:r>
              <a:rPr lang="en-US" dirty="0" err="1" smtClean="0"/>
              <a:t>oesophageal</a:t>
            </a:r>
            <a:r>
              <a:rPr lang="en-US" dirty="0" smtClean="0"/>
              <a:t> reflux disease is common in infancy but most symptoms resolve without treatment between 12 and 18 months of age. In infants, mild or moderate reflux without complications can be managed initially by changing the frequency and volume of feed;</a:t>
            </a:r>
          </a:p>
          <a:p>
            <a:pPr marL="0" indent="0">
              <a:buNone/>
            </a:pPr>
            <a:r>
              <a:rPr lang="en-US" dirty="0" smtClean="0"/>
              <a:t> - A feed thickener or thickened formula feed can be used (with advice of a dietitian). If necessary, a suitable alginate-containing preparation can be used instead of thickened feeds. </a:t>
            </a:r>
          </a:p>
          <a:p>
            <a:pPr marL="0" indent="0">
              <a:buNone/>
            </a:pPr>
            <a:r>
              <a:rPr lang="en-US" dirty="0" smtClean="0"/>
              <a:t>For older children, life-style changes similar to those for adults may be helpful followed if necessary by treatment with an alginate-containing preparation.</a:t>
            </a:r>
            <a:endParaRPr lang="en-US" dirty="0"/>
          </a:p>
        </p:txBody>
      </p:sp>
    </p:spTree>
    <p:extLst>
      <p:ext uri="{BB962C8B-B14F-4D97-AF65-F5344CB8AC3E}">
        <p14:creationId xmlns:p14="http://schemas.microsoft.com/office/powerpoint/2010/main" val="24089379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a:t>Gastro-resistant capsule</a:t>
            </a:r>
          </a:p>
          <a:p>
            <a:pPr marL="0" indent="0">
              <a:buNone/>
            </a:pPr>
            <a:r>
              <a:rPr lang="en-US" dirty="0"/>
              <a:t>▶ Omeprazole (Non-proprietary)</a:t>
            </a:r>
          </a:p>
          <a:p>
            <a:pPr marL="0" indent="0">
              <a:buNone/>
            </a:pPr>
            <a:r>
              <a:rPr lang="en-US" dirty="0"/>
              <a:t>Omeprazole 10 mg Omeprazole </a:t>
            </a:r>
            <a:r>
              <a:rPr lang="en-US" dirty="0" smtClean="0"/>
              <a:t>10mg, 20 mg,40 mg </a:t>
            </a:r>
            <a:r>
              <a:rPr lang="en-US" dirty="0"/>
              <a:t>gastro-resistant capsules |</a:t>
            </a:r>
          </a:p>
          <a:p>
            <a:pPr marL="0" indent="0">
              <a:buNone/>
            </a:pPr>
            <a:r>
              <a:rPr lang="en-US" dirty="0"/>
              <a:t>CAUTIONARY AND ADVISORY LABELS 25</a:t>
            </a:r>
          </a:p>
          <a:p>
            <a:pPr marL="0" indent="0">
              <a:buNone/>
            </a:pPr>
            <a:r>
              <a:rPr lang="en-US" dirty="0"/>
              <a:t>▶ Omeprazole (Non-proprietary)</a:t>
            </a:r>
          </a:p>
          <a:p>
            <a:pPr marL="0" indent="0">
              <a:buNone/>
            </a:pPr>
            <a:r>
              <a:rPr lang="en-US" dirty="0"/>
              <a:t>Omeprazole 10 </a:t>
            </a:r>
            <a:r>
              <a:rPr lang="en-US" dirty="0" smtClean="0"/>
              <a:t>mg,20 mg, 40 mg </a:t>
            </a:r>
            <a:r>
              <a:rPr lang="en-US" dirty="0"/>
              <a:t>Omeprazole 10mg gastro-resistant tablets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180674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Powder for solution for infusion</a:t>
            </a:r>
          </a:p>
          <a:p>
            <a:r>
              <a:rPr lang="en-US" dirty="0" smtClean="0"/>
              <a:t>Omeprazole 40mg powder </a:t>
            </a:r>
            <a:r>
              <a:rPr lang="en-US" dirty="0"/>
              <a:t>for solution for infusion </a:t>
            </a:r>
            <a:r>
              <a:rPr lang="en-US" dirty="0" smtClean="0"/>
              <a:t>vials</a:t>
            </a:r>
            <a:endParaRPr lang="en-US" dirty="0"/>
          </a:p>
        </p:txBody>
      </p:sp>
    </p:spTree>
    <p:extLst>
      <p:ext uri="{BB962C8B-B14F-4D97-AF65-F5344CB8AC3E}">
        <p14:creationId xmlns:p14="http://schemas.microsoft.com/office/powerpoint/2010/main" val="545401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Pantoprazole</a:t>
            </a:r>
            <a:br>
              <a:rPr lang="en-US" dirty="0"/>
            </a:br>
            <a:endParaRPr lang="en-US" dirty="0"/>
          </a:p>
        </p:txBody>
      </p:sp>
      <p:sp>
        <p:nvSpPr>
          <p:cNvPr id="3" name="Content Placeholder 2"/>
          <p:cNvSpPr>
            <a:spLocks noGrp="1"/>
          </p:cNvSpPr>
          <p:nvPr>
            <p:ph idx="1"/>
          </p:nvPr>
        </p:nvSpPr>
        <p:spPr/>
        <p:txBody>
          <a:bodyPr/>
          <a:lstStyle/>
          <a:p>
            <a:r>
              <a:rPr lang="en-US" dirty="0"/>
              <a:t>Gastro-</a:t>
            </a:r>
            <a:r>
              <a:rPr lang="en-US" dirty="0" err="1"/>
              <a:t>oesophageal</a:t>
            </a:r>
            <a:r>
              <a:rPr lang="en-US" dirty="0"/>
              <a:t> reflux disease</a:t>
            </a:r>
          </a:p>
          <a:p>
            <a:r>
              <a:rPr lang="en-US" dirty="0"/>
              <a:t>▶ BY MOUTH</a:t>
            </a:r>
          </a:p>
          <a:p>
            <a:r>
              <a:rPr lang="en-US" dirty="0"/>
              <a:t>▶ Adult: 20–80 mg daily for 4 weeks, continued for</a:t>
            </a:r>
          </a:p>
          <a:p>
            <a:r>
              <a:rPr lang="en-US" dirty="0"/>
              <a:t>further 4 weeks if not fully healed, dose to be taken in</a:t>
            </a:r>
          </a:p>
          <a:p>
            <a:r>
              <a:rPr lang="en-US" dirty="0"/>
              <a:t>the morning; maintenance 20 mg daily and increased</a:t>
            </a:r>
          </a:p>
          <a:p>
            <a:r>
              <a:rPr lang="en-US" dirty="0"/>
              <a:t>to 40 mg daily, increased only if symptoms return</a:t>
            </a:r>
          </a:p>
          <a:p>
            <a:endParaRPr lang="en-US" dirty="0"/>
          </a:p>
        </p:txBody>
      </p:sp>
    </p:spTree>
    <p:extLst>
      <p:ext uri="{BB962C8B-B14F-4D97-AF65-F5344CB8AC3E}">
        <p14:creationId xmlns:p14="http://schemas.microsoft.com/office/powerpoint/2010/main" val="9891394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SPECIFIC SIDE-EFFECTS</a:t>
            </a:r>
          </a:p>
          <a:p>
            <a:r>
              <a:rPr lang="en-US" dirty="0"/>
              <a:t>▶ With intravenous use Electrolyte imbalance . muscle spasms</a:t>
            </a:r>
          </a:p>
          <a:p>
            <a:r>
              <a:rPr lang="en-US" dirty="0"/>
              <a:t>l PREGNANCY Manufacturer advises avoid unless potential</a:t>
            </a:r>
          </a:p>
          <a:p>
            <a:r>
              <a:rPr lang="en-US" dirty="0"/>
              <a:t>benefit outweighs risk—</a:t>
            </a:r>
            <a:r>
              <a:rPr lang="en-US" dirty="0" err="1"/>
              <a:t>fetotoxic</a:t>
            </a:r>
            <a:r>
              <a:rPr lang="en-US" dirty="0"/>
              <a:t> in animals.</a:t>
            </a:r>
          </a:p>
          <a:p>
            <a:r>
              <a:rPr lang="en-US" dirty="0"/>
              <a:t>l BREAST FEEDING Manufacturer advises avoid unless</a:t>
            </a:r>
          </a:p>
          <a:p>
            <a:r>
              <a:rPr lang="en-US" dirty="0"/>
              <a:t>potential benefit outweighs risk—small amount present in</a:t>
            </a:r>
          </a:p>
          <a:p>
            <a:r>
              <a:rPr lang="en-US" dirty="0"/>
              <a:t>milk.</a:t>
            </a:r>
          </a:p>
          <a:p>
            <a:endParaRPr lang="en-US" dirty="0"/>
          </a:p>
        </p:txBody>
      </p:sp>
    </p:spTree>
    <p:extLst>
      <p:ext uri="{BB962C8B-B14F-4D97-AF65-F5344CB8AC3E}">
        <p14:creationId xmlns:p14="http://schemas.microsoft.com/office/powerpoint/2010/main" val="28867006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dirty="0"/>
              <a:t>HEPATIC IMPAIRMENT</a:t>
            </a:r>
          </a:p>
          <a:p>
            <a:pPr marL="0" indent="0">
              <a:buNone/>
            </a:pPr>
            <a:r>
              <a:rPr lang="en-US" dirty="0"/>
              <a:t>Dose adjustments Max. 20mg daily in severe impairment</a:t>
            </a:r>
          </a:p>
          <a:p>
            <a:pPr marL="0" indent="0">
              <a:buNone/>
            </a:pPr>
            <a:r>
              <a:rPr lang="en-US" dirty="0"/>
              <a:t>and cirrhosis.</a:t>
            </a:r>
          </a:p>
          <a:p>
            <a:pPr marL="0" indent="0">
              <a:buNone/>
            </a:pPr>
            <a:r>
              <a:rPr lang="en-US" dirty="0"/>
              <a:t>RENAL IMPAIRMENT</a:t>
            </a:r>
          </a:p>
          <a:p>
            <a:pPr marL="0" indent="0">
              <a:buNone/>
            </a:pPr>
            <a:r>
              <a:rPr lang="en-US" dirty="0"/>
              <a:t>Dose adjustments Max. oral dose 40mg daily</a:t>
            </a:r>
            <a:r>
              <a:rPr lang="en-US" dirty="0" smtClean="0"/>
              <a:t>.</a:t>
            </a:r>
          </a:p>
          <a:p>
            <a:pPr marL="0" indent="0">
              <a:buNone/>
            </a:pPr>
            <a:r>
              <a:rPr lang="en-US" b="1" dirty="0"/>
              <a:t>EXCEPTIONS TO LEGAL CATEGORY Pantoprazole 20 </a:t>
            </a:r>
            <a:r>
              <a:rPr lang="en-US" b="1" dirty="0" smtClean="0"/>
              <a:t>mg tablets </a:t>
            </a:r>
            <a:r>
              <a:rPr lang="en-US" b="1" dirty="0"/>
              <a:t>can be sold to the public for the </a:t>
            </a:r>
            <a:r>
              <a:rPr lang="en-US" b="1" dirty="0" smtClean="0"/>
              <a:t>short-term treatment </a:t>
            </a:r>
            <a:r>
              <a:rPr lang="en-US" b="1" dirty="0"/>
              <a:t>of reflux symptoms (e.g. heartburn) in </a:t>
            </a:r>
            <a:r>
              <a:rPr lang="en-US" b="1" dirty="0" smtClean="0"/>
              <a:t>adults over </a:t>
            </a:r>
            <a:r>
              <a:rPr lang="en-US" b="1" dirty="0"/>
              <a:t>18 years, max. daily dose 20mg for max. 4 weeks.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911276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5141973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صور الادويه\تنزيل.jpg"/>
          <p:cNvPicPr>
            <a:picLocks noChangeAspect="1" noChangeArrowheads="1"/>
          </p:cNvPicPr>
          <p:nvPr/>
        </p:nvPicPr>
        <p:blipFill>
          <a:blip r:embed="rId2" cstate="print"/>
          <a:srcRect/>
          <a:stretch>
            <a:fillRect/>
          </a:stretch>
        </p:blipFill>
        <p:spPr bwMode="auto">
          <a:xfrm>
            <a:off x="3167044" y="928671"/>
            <a:ext cx="3571899" cy="4643469"/>
          </a:xfrm>
          <a:prstGeom prst="rect">
            <a:avLst/>
          </a:prstGeom>
          <a:noFill/>
        </p:spPr>
      </p:pic>
      <p:pic>
        <p:nvPicPr>
          <p:cNvPr id="1027" name="Picture 3" descr="F:\صور الادويه\تنزيل (5).jpg"/>
          <p:cNvPicPr>
            <a:picLocks noChangeAspect="1" noChangeArrowheads="1"/>
          </p:cNvPicPr>
          <p:nvPr/>
        </p:nvPicPr>
        <p:blipFill>
          <a:blip r:embed="rId3" cstate="print"/>
          <a:srcRect/>
          <a:stretch>
            <a:fillRect/>
          </a:stretch>
        </p:blipFill>
        <p:spPr bwMode="auto">
          <a:xfrm>
            <a:off x="6953257" y="1214422"/>
            <a:ext cx="2143125" cy="4000528"/>
          </a:xfrm>
          <a:prstGeom prst="rect">
            <a:avLst/>
          </a:prstGeom>
          <a:noFill/>
        </p:spPr>
      </p:pic>
    </p:spTree>
    <p:extLst>
      <p:ext uri="{BB962C8B-B14F-4D97-AF65-F5344CB8AC3E}">
        <p14:creationId xmlns:p14="http://schemas.microsoft.com/office/powerpoint/2010/main" val="25372566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Pictures\download.jpg"/>
          <p:cNvPicPr>
            <a:picLocks noChangeAspect="1" noChangeArrowheads="1"/>
          </p:cNvPicPr>
          <p:nvPr/>
        </p:nvPicPr>
        <p:blipFill>
          <a:blip r:embed="rId2" cstate="print"/>
          <a:srcRect/>
          <a:stretch>
            <a:fillRect/>
          </a:stretch>
        </p:blipFill>
        <p:spPr bwMode="auto">
          <a:xfrm>
            <a:off x="2309787" y="1214423"/>
            <a:ext cx="4000521" cy="3643331"/>
          </a:xfrm>
          <a:prstGeom prst="rect">
            <a:avLst/>
          </a:prstGeom>
          <a:noFill/>
        </p:spPr>
      </p:pic>
      <p:pic>
        <p:nvPicPr>
          <p:cNvPr id="1027" name="Picture 3" descr="C:\Users\HP\Pictures\download (3).jpg"/>
          <p:cNvPicPr>
            <a:picLocks noChangeAspect="1" noChangeArrowheads="1"/>
          </p:cNvPicPr>
          <p:nvPr/>
        </p:nvPicPr>
        <p:blipFill>
          <a:blip r:embed="rId3" cstate="print"/>
          <a:srcRect/>
          <a:stretch>
            <a:fillRect/>
          </a:stretch>
        </p:blipFill>
        <p:spPr bwMode="auto">
          <a:xfrm>
            <a:off x="7310446" y="285728"/>
            <a:ext cx="2714644" cy="5929354"/>
          </a:xfrm>
          <a:prstGeom prst="rect">
            <a:avLst/>
          </a:prstGeom>
          <a:noFill/>
        </p:spPr>
      </p:pic>
    </p:spTree>
    <p:extLst>
      <p:ext uri="{BB962C8B-B14F-4D97-AF65-F5344CB8AC3E}">
        <p14:creationId xmlns:p14="http://schemas.microsoft.com/office/powerpoint/2010/main" val="41520452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Pictures\download (4).jpg"/>
          <p:cNvPicPr>
            <a:picLocks noChangeAspect="1" noChangeArrowheads="1"/>
          </p:cNvPicPr>
          <p:nvPr/>
        </p:nvPicPr>
        <p:blipFill>
          <a:blip r:embed="rId2" cstate="print"/>
          <a:srcRect/>
          <a:stretch>
            <a:fillRect/>
          </a:stretch>
        </p:blipFill>
        <p:spPr bwMode="auto">
          <a:xfrm>
            <a:off x="3167042" y="714356"/>
            <a:ext cx="5286412" cy="5643602"/>
          </a:xfrm>
          <a:prstGeom prst="rect">
            <a:avLst/>
          </a:prstGeom>
          <a:noFill/>
        </p:spPr>
      </p:pic>
    </p:spTree>
    <p:extLst>
      <p:ext uri="{BB962C8B-B14F-4D97-AF65-F5344CB8AC3E}">
        <p14:creationId xmlns:p14="http://schemas.microsoft.com/office/powerpoint/2010/main" val="1840315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Children who do not respond to these measures or who have problems such as respiratory disorders or suspected </a:t>
            </a:r>
            <a:r>
              <a:rPr lang="en-US" dirty="0" err="1" smtClean="0"/>
              <a:t>oesophagitis</a:t>
            </a:r>
            <a:r>
              <a:rPr lang="en-US" dirty="0" smtClean="0"/>
              <a:t> need to be referred to hospital; </a:t>
            </a:r>
          </a:p>
          <a:p>
            <a:pPr marL="0" indent="0">
              <a:buNone/>
            </a:pPr>
            <a:r>
              <a:rPr lang="en-US" dirty="0" smtClean="0"/>
              <a:t>an H2-receptor antagonist may be needed to reduce acid secretion.</a:t>
            </a:r>
          </a:p>
          <a:p>
            <a:pPr marL="0" indent="0">
              <a:buNone/>
            </a:pPr>
            <a:r>
              <a:rPr lang="en-US" dirty="0" smtClean="0"/>
              <a:t> If the </a:t>
            </a:r>
            <a:r>
              <a:rPr lang="en-US" dirty="0" err="1" smtClean="0"/>
              <a:t>oesophagitis</a:t>
            </a:r>
            <a:r>
              <a:rPr lang="en-US" dirty="0" smtClean="0"/>
              <a:t> is resistant to H2-receptor blockade, the proton pump inhibitor omeprazole can be tried.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12495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en-US" dirty="0" smtClean="0"/>
              <a:t>Management</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i="1" dirty="0" smtClean="0"/>
              <a:t>A-Non-</a:t>
            </a:r>
            <a:r>
              <a:rPr lang="en-US" b="1" i="1" dirty="0" err="1" smtClean="0"/>
              <a:t>pharmacoIogical</a:t>
            </a:r>
            <a:r>
              <a:rPr lang="en-US" b="1" i="1" dirty="0" smtClean="0"/>
              <a:t> advices:</a:t>
            </a:r>
            <a:endParaRPr lang="en-US" b="1" dirty="0" smtClean="0"/>
          </a:p>
          <a:p>
            <a:pPr>
              <a:buNone/>
            </a:pPr>
            <a:r>
              <a:rPr lang="en-US" dirty="0" smtClean="0"/>
              <a:t>1-Eat small and frequent meals( to avoid distending the stomach).</a:t>
            </a:r>
          </a:p>
          <a:p>
            <a:pPr>
              <a:buNone/>
            </a:pPr>
            <a:r>
              <a:rPr lang="en-US" dirty="0" smtClean="0"/>
              <a:t>2-Do not eat within 3 hours of going to bed and do not lie down for about 3 hours after eating.</a:t>
            </a:r>
          </a:p>
          <a:p>
            <a:pPr>
              <a:buNone/>
            </a:pPr>
            <a:r>
              <a:rPr lang="en-US" dirty="0" smtClean="0"/>
              <a:t>3-Use extra pillow to elevate the head of the bed.</a:t>
            </a:r>
          </a:p>
          <a:p>
            <a:pPr>
              <a:buNone/>
            </a:pPr>
            <a:r>
              <a:rPr lang="en-US" dirty="0" smtClean="0"/>
              <a:t>4-Do not wear tight fitting clothing.</a:t>
            </a:r>
          </a:p>
          <a:p>
            <a:pPr>
              <a:buNone/>
            </a:pPr>
            <a:r>
              <a:rPr lang="en-US" dirty="0" smtClean="0"/>
              <a:t>5-Avoid smoking , alcohol, caffeine and foods that exacerbate symptoms of GERD.</a:t>
            </a:r>
          </a:p>
          <a:p>
            <a:pPr>
              <a:buNone/>
            </a:pPr>
            <a:r>
              <a:rPr lang="en-US" dirty="0" smtClean="0"/>
              <a:t>6-Weight reduction should be advised.</a:t>
            </a:r>
            <a:endParaRPr lang="en-US" dirty="0"/>
          </a:p>
        </p:txBody>
      </p:sp>
    </p:spTree>
    <p:extLst>
      <p:ext uri="{BB962C8B-B14F-4D97-AF65-F5344CB8AC3E}">
        <p14:creationId xmlns:p14="http://schemas.microsoft.com/office/powerpoint/2010/main" val="564526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Management</a:t>
            </a:r>
            <a:r>
              <a:rPr lang="en-US" dirty="0"/>
              <a:t/>
            </a:r>
            <a:br>
              <a:rPr lang="en-US" dirty="0"/>
            </a:br>
            <a:r>
              <a:rPr lang="en-US" dirty="0"/>
              <a:t>                                                </a:t>
            </a:r>
            <a:r>
              <a:rPr lang="en-US" sz="3100" dirty="0"/>
              <a:t>continue</a:t>
            </a:r>
            <a:endParaRPr lang="en-US" dirty="0"/>
          </a:p>
        </p:txBody>
      </p:sp>
      <p:sp>
        <p:nvSpPr>
          <p:cNvPr id="3" name="Content Placeholder 2"/>
          <p:cNvSpPr>
            <a:spLocks noGrp="1"/>
          </p:cNvSpPr>
          <p:nvPr>
            <p:ph idx="1"/>
          </p:nvPr>
        </p:nvSpPr>
        <p:spPr>
          <a:xfrm>
            <a:off x="1295401" y="2142699"/>
            <a:ext cx="9601196" cy="3733169"/>
          </a:xfrm>
        </p:spPr>
        <p:txBody>
          <a:bodyPr>
            <a:normAutofit fontScale="92500" lnSpcReduction="10000"/>
          </a:bodyPr>
          <a:lstStyle/>
          <a:p>
            <a:pPr marL="0" indent="0">
              <a:buNone/>
            </a:pPr>
            <a:r>
              <a:rPr lang="en-US" b="1" i="1" dirty="0"/>
              <a:t>B-pharmacological therapy</a:t>
            </a:r>
            <a:endParaRPr lang="en-US" b="1" dirty="0"/>
          </a:p>
          <a:p>
            <a:pPr marL="0" indent="0">
              <a:buNone/>
            </a:pPr>
            <a:r>
              <a:rPr lang="en-US" i="1" dirty="0"/>
              <a:t> </a:t>
            </a:r>
            <a:r>
              <a:rPr lang="en-US" i="1" dirty="0" smtClean="0"/>
              <a:t>Antacids: (</a:t>
            </a:r>
            <a:r>
              <a:rPr lang="en-US" i="1" dirty="0"/>
              <a:t>AL salts, Mg salts, Ca-carbonate, Na-bicarbonate,...):</a:t>
            </a:r>
          </a:p>
          <a:p>
            <a:r>
              <a:rPr lang="en-US" dirty="0"/>
              <a:t>For mild symptoms of gastro-</a:t>
            </a:r>
            <a:r>
              <a:rPr lang="en-US" dirty="0" err="1"/>
              <a:t>oesophageal</a:t>
            </a:r>
            <a:r>
              <a:rPr lang="en-US" dirty="0"/>
              <a:t> reflux </a:t>
            </a:r>
            <a:r>
              <a:rPr lang="en-US" dirty="0" smtClean="0"/>
              <a:t>disease, initial </a:t>
            </a:r>
            <a:r>
              <a:rPr lang="en-US" dirty="0"/>
              <a:t>management may include the use of antacids </a:t>
            </a:r>
            <a:r>
              <a:rPr lang="en-US" dirty="0" smtClean="0"/>
              <a:t>and alginates</a:t>
            </a:r>
            <a:r>
              <a:rPr lang="en-US" dirty="0"/>
              <a:t>. </a:t>
            </a:r>
            <a:endParaRPr lang="en-US" dirty="0" smtClean="0"/>
          </a:p>
          <a:p>
            <a:r>
              <a:rPr lang="en-US" dirty="0"/>
              <a:t>Histamine H2- receptor antagonists may relieve symptoms and </a:t>
            </a:r>
            <a:r>
              <a:rPr lang="en-US" dirty="0" smtClean="0"/>
              <a:t>permit reduction </a:t>
            </a:r>
            <a:r>
              <a:rPr lang="en-US" dirty="0"/>
              <a:t>in antacid consumption. </a:t>
            </a:r>
          </a:p>
          <a:p>
            <a:r>
              <a:rPr lang="en-US" dirty="0"/>
              <a:t> proton pump inhibitors provide more effective relief of symptoms </a:t>
            </a:r>
            <a:r>
              <a:rPr lang="en-US" dirty="0" smtClean="0"/>
              <a:t>than H2-receptor </a:t>
            </a:r>
            <a:r>
              <a:rPr lang="en-US" dirty="0"/>
              <a:t>antagonists. When symptoms abate, </a:t>
            </a:r>
            <a:r>
              <a:rPr lang="en-US" dirty="0" smtClean="0"/>
              <a:t>treatment is </a:t>
            </a:r>
            <a:r>
              <a:rPr lang="en-US" dirty="0"/>
              <a:t>titrated down to a level which maintains remission (e.g. </a:t>
            </a:r>
            <a:r>
              <a:rPr lang="en-US" dirty="0" smtClean="0"/>
              <a:t>by giving </a:t>
            </a:r>
            <a:r>
              <a:rPr lang="en-US" dirty="0"/>
              <a:t>treatment intermittently).</a:t>
            </a:r>
          </a:p>
          <a:p>
            <a:endParaRPr lang="en-US" dirty="0" smtClean="0"/>
          </a:p>
          <a:p>
            <a:endParaRPr lang="en-US" dirty="0"/>
          </a:p>
        </p:txBody>
      </p:sp>
    </p:spTree>
    <p:extLst>
      <p:ext uri="{BB962C8B-B14F-4D97-AF65-F5344CB8AC3E}">
        <p14:creationId xmlns:p14="http://schemas.microsoft.com/office/powerpoint/2010/main" val="4026726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a:t>
            </a:r>
            <a:br>
              <a:rPr lang="en-US" dirty="0"/>
            </a:br>
            <a:endParaRPr lang="en-US" dirty="0"/>
          </a:p>
        </p:txBody>
      </p:sp>
      <p:sp>
        <p:nvSpPr>
          <p:cNvPr id="3" name="Content Placeholder 2"/>
          <p:cNvSpPr>
            <a:spLocks noGrp="1"/>
          </p:cNvSpPr>
          <p:nvPr>
            <p:ph idx="1"/>
          </p:nvPr>
        </p:nvSpPr>
        <p:spPr>
          <a:xfrm>
            <a:off x="1295401" y="2285999"/>
            <a:ext cx="9601196" cy="3589869"/>
          </a:xfrm>
        </p:spPr>
        <p:txBody>
          <a:bodyPr>
            <a:normAutofit/>
          </a:bodyPr>
          <a:lstStyle/>
          <a:p>
            <a:pPr marL="0" indent="0">
              <a:buNone/>
            </a:pPr>
            <a:r>
              <a:rPr lang="en-US" dirty="0" smtClean="0"/>
              <a:t>Antacids </a:t>
            </a:r>
            <a:r>
              <a:rPr lang="en-US" dirty="0"/>
              <a:t>(usually containing </a:t>
            </a:r>
            <a:r>
              <a:rPr lang="en-US" dirty="0" err="1"/>
              <a:t>aluminium</a:t>
            </a:r>
            <a:r>
              <a:rPr lang="en-US" dirty="0"/>
              <a:t> or </a:t>
            </a:r>
            <a:r>
              <a:rPr lang="en-US" dirty="0" smtClean="0"/>
              <a:t>magnesium compounds</a:t>
            </a:r>
            <a:r>
              <a:rPr lang="en-US" dirty="0"/>
              <a:t>) can often relieve symptoms in ulcer </a:t>
            </a:r>
            <a:r>
              <a:rPr lang="en-US" dirty="0" smtClean="0"/>
              <a:t>dyspepsia and </a:t>
            </a:r>
            <a:r>
              <a:rPr lang="en-US" dirty="0"/>
              <a:t>in non-erosive gastro-</a:t>
            </a:r>
            <a:r>
              <a:rPr lang="en-US" dirty="0" err="1"/>
              <a:t>oesophageal</a:t>
            </a:r>
            <a:r>
              <a:rPr lang="en-US" dirty="0"/>
              <a:t> reflux ; they are </a:t>
            </a:r>
            <a:r>
              <a:rPr lang="en-US" dirty="0" smtClean="0"/>
              <a:t>also sometimes </a:t>
            </a:r>
            <a:r>
              <a:rPr lang="en-US" dirty="0"/>
              <a:t>used in functional (non-ulcer) dyspepsia but </a:t>
            </a:r>
            <a:r>
              <a:rPr lang="en-US" dirty="0" smtClean="0"/>
              <a:t>the evidence </a:t>
            </a:r>
            <a:r>
              <a:rPr lang="en-US" dirty="0"/>
              <a:t>of benefit is </a:t>
            </a:r>
            <a:r>
              <a:rPr lang="en-US" dirty="0" smtClean="0"/>
              <a:t>uncertain</a:t>
            </a:r>
          </a:p>
          <a:p>
            <a:r>
              <a:rPr lang="en-US" dirty="0"/>
              <a:t>. </a:t>
            </a:r>
            <a:r>
              <a:rPr lang="en-US" dirty="0" smtClean="0"/>
              <a:t>Conventional </a:t>
            </a:r>
            <a:r>
              <a:rPr lang="en-US" dirty="0"/>
              <a:t>doses of liquid magnesium– </a:t>
            </a:r>
            <a:r>
              <a:rPr lang="en-US" dirty="0" err="1"/>
              <a:t>aluminium</a:t>
            </a:r>
            <a:r>
              <a:rPr lang="en-US" dirty="0"/>
              <a:t> antacids promote ulcer healing, but less well than </a:t>
            </a:r>
            <a:r>
              <a:rPr lang="en-US" dirty="0" err="1"/>
              <a:t>antisecretory</a:t>
            </a:r>
            <a:r>
              <a:rPr lang="en-US" dirty="0"/>
              <a:t> drugs; proof of a relationship between healing and </a:t>
            </a:r>
            <a:r>
              <a:rPr lang="en-US" dirty="0" err="1"/>
              <a:t>neutralising</a:t>
            </a:r>
            <a:r>
              <a:rPr lang="en-US" dirty="0"/>
              <a:t> capacity is lacking</a:t>
            </a:r>
          </a:p>
          <a:p>
            <a:endParaRPr lang="en-US" dirty="0"/>
          </a:p>
        </p:txBody>
      </p:sp>
    </p:spTree>
    <p:extLst>
      <p:ext uri="{BB962C8B-B14F-4D97-AF65-F5344CB8AC3E}">
        <p14:creationId xmlns:p14="http://schemas.microsoft.com/office/powerpoint/2010/main" val="255040761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462</TotalTime>
  <Words>3194</Words>
  <Application>Microsoft Office PowerPoint</Application>
  <PresentationFormat>Widescreen</PresentationFormat>
  <Paragraphs>266</Paragraphs>
  <Slides>58</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Garamond</vt:lpstr>
      <vt:lpstr>Times New Roman</vt:lpstr>
      <vt:lpstr>Organic</vt:lpstr>
      <vt:lpstr>Gastro-oesophageal reflux disease</vt:lpstr>
      <vt:lpstr>Gastro-oesophageal reflux disease </vt:lpstr>
      <vt:lpstr>PowerPoint Presentation</vt:lpstr>
      <vt:lpstr>  Precipitating or aggravating factors.</vt:lpstr>
      <vt:lpstr>Gastro-oesophageal reflux disease in children</vt:lpstr>
      <vt:lpstr>PowerPoint Presentation</vt:lpstr>
      <vt:lpstr>Management</vt:lpstr>
      <vt:lpstr>Management                                                 continue</vt:lpstr>
      <vt:lpstr>Overview </vt:lpstr>
      <vt:lpstr>PowerPoint Presentation</vt:lpstr>
      <vt:lpstr>PowerPoint Presentation</vt:lpstr>
      <vt:lpstr>Practical points</vt:lpstr>
      <vt:lpstr>PowerPoint Presentation</vt:lpstr>
      <vt:lpstr>PowerPoint Presentation</vt:lpstr>
      <vt:lpstr>PowerPoint Presentation</vt:lpstr>
      <vt:lpstr>Simeticone with aluminium hydroxide and magnesium hydroxide(Maalox plus®) </vt:lpstr>
      <vt:lpstr>PowerPoint Presentation</vt:lpstr>
      <vt:lpstr>PowerPoint Presentation</vt:lpstr>
      <vt:lpstr>Alginate-containing antacids</vt:lpstr>
      <vt:lpstr>Sodium alginate with calcium carbonate and sodium bicarbonate(Gaviscon®)</vt:lpstr>
      <vt:lpstr>Gaviscon®</vt:lpstr>
      <vt:lpstr>Practical points: </vt:lpstr>
      <vt:lpstr>PowerPoint Presentation</vt:lpstr>
      <vt:lpstr>H2-receptor antagonists </vt:lpstr>
      <vt:lpstr>Practical points</vt:lpstr>
      <vt:lpstr>PowerPoint Presentation</vt:lpstr>
      <vt:lpstr>H2-receptor antagonists </vt:lpstr>
      <vt:lpstr>Ranitidine</vt:lpstr>
      <vt:lpstr>Ranitidine</vt:lpstr>
      <vt:lpstr>Ranitidine</vt:lpstr>
      <vt:lpstr>Ranitidine</vt:lpstr>
      <vt:lpstr>Ranitidine</vt:lpstr>
      <vt:lpstr>Ranitidine</vt:lpstr>
      <vt:lpstr>Ranitidine</vt:lpstr>
      <vt:lpstr>Ranitidine</vt:lpstr>
      <vt:lpstr>Ranitidine</vt:lpstr>
      <vt:lpstr>PowerPoint Presentation</vt:lpstr>
      <vt:lpstr>Management                                           continue</vt:lpstr>
      <vt:lpstr>Proton pump inhibitors</vt:lpstr>
      <vt:lpstr>PowerPoint Presentation</vt:lpstr>
      <vt:lpstr>PowerPoint Presentation</vt:lpstr>
      <vt:lpstr>PowerPoint Presentation</vt:lpstr>
      <vt:lpstr>PowerPoint Presentation</vt:lpstr>
      <vt:lpstr>PowerPoint Presentation</vt:lpstr>
      <vt:lpstr>Omeprazole </vt:lpstr>
      <vt:lpstr>PowerPoint Presentation</vt:lpstr>
      <vt:lpstr>PowerPoint Presentation</vt:lpstr>
      <vt:lpstr>PowerPoint Presentation</vt:lpstr>
      <vt:lpstr>PowerPoint Presentation</vt:lpstr>
      <vt:lpstr>PowerPoint Presentation</vt:lpstr>
      <vt:lpstr>PowerPoint Presentation</vt:lpstr>
      <vt:lpstr>Pantoprazole </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72</cp:revision>
  <dcterms:created xsi:type="dcterms:W3CDTF">2020-12-15T08:34:24Z</dcterms:created>
  <dcterms:modified xsi:type="dcterms:W3CDTF">2020-12-22T18:45:57Z</dcterms:modified>
</cp:coreProperties>
</file>