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419" r:id="rId3"/>
    <p:sldId id="292" r:id="rId4"/>
    <p:sldId id="360" r:id="rId5"/>
    <p:sldId id="420" r:id="rId6"/>
    <p:sldId id="362" r:id="rId7"/>
    <p:sldId id="421" r:id="rId8"/>
    <p:sldId id="422" r:id="rId9"/>
    <p:sldId id="423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24" r:id="rId20"/>
    <p:sldId id="425" r:id="rId21"/>
    <p:sldId id="447" r:id="rId22"/>
    <p:sldId id="448" r:id="rId23"/>
    <p:sldId id="449" r:id="rId24"/>
    <p:sldId id="450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1" r:id="rId35"/>
    <p:sldId id="462" r:id="rId36"/>
    <p:sldId id="463" r:id="rId37"/>
    <p:sldId id="464" r:id="rId38"/>
    <p:sldId id="466" r:id="rId39"/>
    <p:sldId id="465" r:id="rId40"/>
    <p:sldId id="467" r:id="rId41"/>
    <p:sldId id="430" r:id="rId42"/>
    <p:sldId id="468" r:id="rId43"/>
    <p:sldId id="469" r:id="rId44"/>
    <p:sldId id="471" r:id="rId45"/>
    <p:sldId id="472" r:id="rId46"/>
    <p:sldId id="433" r:id="rId47"/>
    <p:sldId id="474" r:id="rId48"/>
    <p:sldId id="473" r:id="rId49"/>
    <p:sldId id="475" r:id="rId50"/>
    <p:sldId id="476" r:id="rId51"/>
    <p:sldId id="437" r:id="rId52"/>
    <p:sldId id="477" r:id="rId53"/>
    <p:sldId id="479" r:id="rId54"/>
    <p:sldId id="478" r:id="rId55"/>
    <p:sldId id="480" r:id="rId56"/>
    <p:sldId id="481" r:id="rId57"/>
    <p:sldId id="482" r:id="rId58"/>
    <p:sldId id="483" r:id="rId59"/>
    <p:sldId id="484" r:id="rId60"/>
    <p:sldId id="485" r:id="rId61"/>
    <p:sldId id="486" r:id="rId62"/>
    <p:sldId id="487" r:id="rId63"/>
    <p:sldId id="488" r:id="rId64"/>
    <p:sldId id="489" r:id="rId65"/>
    <p:sldId id="490" r:id="rId66"/>
    <p:sldId id="491" r:id="rId67"/>
    <p:sldId id="492" r:id="rId68"/>
    <p:sldId id="493" r:id="rId69"/>
    <p:sldId id="494" r:id="rId70"/>
    <p:sldId id="495" r:id="rId71"/>
    <p:sldId id="277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ider raheem" initials="hr" lastIdx="1" clrIdx="0">
    <p:extLst>
      <p:ext uri="{19B8F6BF-5375-455C-9EA6-DF929625EA0E}">
        <p15:presenceInfo xmlns="" xmlns:p15="http://schemas.microsoft.com/office/powerpoint/2012/main" userId="f8b80a2ed401f3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86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58F60-045C-4144-A009-5CC6D2B497E5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0F9A-B1B0-4644-8934-A4469ED4A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14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70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70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55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02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37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0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743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3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18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7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7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F6B4-414E-41D1-A6A9-E808EF34E874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A9F1-8DAD-4748-ABA1-38B4C2CDF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8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308941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6600" b="1" dirty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Aminoglycoside </a:t>
            </a:r>
            <a:r>
              <a:rPr lang="en-US" sz="6600" b="1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Antibiotics </a:t>
            </a:r>
            <a:r>
              <a:rPr lang="en-US" sz="6600" b="1" dirty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3673"/>
            <a:ext cx="9144000" cy="152399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Dr. Haider 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Raheem Mohammad</a:t>
            </a:r>
            <a:endParaRPr lang="en-US" sz="3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7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12221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6618"/>
            <a:ext cx="10515600" cy="4821383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 is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35-year-old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150-kg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ft 5 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an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intraabdominal infection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 current serum creatinine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mg/dL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stable. A tobramycin dose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every 8 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prescribed and expected to achieve steady-state peak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trough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equal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fifth dose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steady-state peak and trough concentrations were measured and were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μg/mL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&lt;0.5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(e.g., below assay limits), respectively.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a new tobramycin dose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would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 steady-state peak of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0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491"/>
            <a:ext cx="10515600" cy="99752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0873"/>
                <a:ext cx="10515600" cy="5417128"/>
              </a:xfrm>
            </p:spPr>
            <p:txBody>
              <a:bodyPr>
                <a:noAutofit/>
              </a:bodyPr>
              <a:lstStyle/>
              <a:p>
                <a:pPr marL="342900" lvl="0" indent="-342900" algn="just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sz="2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</a:t>
                </a:r>
                <a:r>
                  <a:rPr lang="en-US" sz="26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6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§"/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creatinine clearance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patient has a stable serum creatinine and is obese [IBW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females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 kg) = 45 + 2.3(Ht − 60 in) = 45 + 2.3(65 − 60) = 57 kg].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Salazar and Corcoran equation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used to estimate creatinine clearance: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CrCl</m:t>
                      </m:r>
                      <m:r>
                        <m:rPr>
                          <m:sty m:val="p"/>
                        </m:rPr>
                        <a:rPr lang="en-US" sz="2400" i="1" baseline="-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est</m:t>
                      </m:r>
                      <m:r>
                        <a:rPr lang="en-US" sz="2400" baseline="-2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1" baseline="-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females</m:t>
                      </m:r>
                      <m:r>
                        <a:rPr lang="en-US" sz="2400" baseline="-2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46 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age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)[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287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Wt</m:t>
                              </m:r>
                            </m:e>
                          </m:d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74 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 </m:t>
                          </m:r>
                          <m:r>
                            <m:rPr>
                              <m:sty m:val="p"/>
                            </m:rP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Ht</m:t>
                          </m:r>
                          <m:r>
                            <a:rPr lang="en-US" sz="2400" i="1" baseline="30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)]</m:t>
                          </m:r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baseline="-30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cr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CrCl</m:t>
                      </m:r>
                      <m:r>
                        <m:rPr>
                          <m:sty m:val="p"/>
                        </m:rPr>
                        <a:rPr lang="en-US" sz="2400" i="1" baseline="-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est</m:t>
                      </m:r>
                      <m:r>
                        <a:rPr lang="en-US" sz="2400" baseline="-2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1" baseline="-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females</m:t>
                      </m:r>
                      <m:r>
                        <a:rPr lang="en-US" sz="2400" baseline="-2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46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)[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287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150</m:t>
                              </m:r>
                              <m: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kg</m:t>
                              </m:r>
                            </m:e>
                          </m:d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74 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 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65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US" sz="2400" i="1" baseline="30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)]</m:t>
                          </m:r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mg</m:t>
                              </m:r>
                              <m: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dL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CrCl</m:t>
                    </m:r>
                    <m:r>
                      <m:rPr>
                        <m:sty m:val="p"/>
                      </m:rPr>
                      <a:rPr lang="en-US" sz="2400" i="1" baseline="-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est</m:t>
                    </m:r>
                    <m:r>
                      <a:rPr lang="en-US" sz="2400" baseline="-2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baseline="-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females</m:t>
                    </m:r>
                    <m:r>
                      <a:rPr lang="en-US" sz="2400" baseline="-2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117 mL/min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Height is converted from inches to meters: Ht = (65 in ⋅ 2.54 cm/in) / (100 cm/m) = 1.65 m.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0873"/>
                <a:ext cx="10515600" cy="5417128"/>
              </a:xfrm>
              <a:blipFill>
                <a:blip r:embed="rId2"/>
                <a:stretch>
                  <a:fillRect l="-1043" t="-1012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805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665018"/>
            <a:ext cx="10515600" cy="127046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5480"/>
            <a:ext cx="10515600" cy="492252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elimination rate constant (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half-life (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elimination rate constant versus creatinine clearance relationship is used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estimate the gentamicin elimination rate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patient: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0.00293(CrCl) + 0.014 = 0.00293(117 mL/min) + 0.014 = 0.357 h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0.357 h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1.9 h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patient has been receiving gentamicin for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3–5 estimated half-lives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is likely that the measured serum concentrations are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values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3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1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9760"/>
            <a:ext cx="10515600" cy="496824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dose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desired serum concentration.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linear pharmacokinetics,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dose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attain the desired concentration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proportional to the old dose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produced the measured concentration: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ss,new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)D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(6 μg/mL / 4 μg/mL) 165 mg = 247 mg, round to 250 mg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suggested dose would be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mg every 8 hours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started at next scheduled dosing time.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2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054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0545"/>
            <a:ext cx="10515600" cy="5957457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steady-state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concentration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new dosage regimen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linear pharmacokinetics, 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steady-state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can be estimated 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proportional to the old dose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produced the measured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concentration. However, in this situation the trough concentration is below assay limits and was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reported as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&lt;0.5 μg/mL. Because of this,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value that the steady-state trough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possibly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is 0.5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this value can be used to compute a rough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 of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expected concentration: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ss,new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(D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D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ss,old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(250 mg / 165 mg) 0.5 μg/mL = 0.8 μg/mL</a:t>
            </a: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the steady-state trough concentration should be no greater than 0.8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steady-state trough concentration should be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infection that is being treated.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7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771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7720"/>
            <a:ext cx="10515600" cy="6050282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3</a:t>
            </a: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QZ is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50-year-old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ft 10 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gram-negative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serum creatinine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 mg/dL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it has been stable over the last 3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since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admission. A gentamicin dose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 mg every 24 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prescribed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expected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steady-state peak and trough concentrations equal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μg/mL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third dose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steady-state peak and trough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were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and were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a new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gentamicin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would provide a steady-state peak of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steady-state trough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patient has a stable serum creatinine and 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obese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Cockcroft-Gault equation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creatinine clearance: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[(140 − age)BW] / (72 ⋅ S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[(140 − 50 y)70 kg] / (72 ⋅ 0.9 mg/dL) = 97 mL/min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692727"/>
            <a:ext cx="10515600" cy="124275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5480"/>
            <a:ext cx="10515600" cy="492252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3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elimination rate constant (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half-life (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elimination rate constant versus creatinine clearance relationship is used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estimate the gentamicin elimination rate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patient: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0.00293(CrCl) + 0.014 = 0.00293(97 mL/min) + 0.014 = 0.298 h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0.298 h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2.3 h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patient has been receiving gentamicin for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3–5 estimated half-lives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is likely that the measured serum concentrations are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values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3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1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9760"/>
            <a:ext cx="10515600" cy="496824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3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dose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desired serum concentration.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linear pharmacokinetics,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dose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attain the desired concentration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proportional to the old dose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produced the measured concentration: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ss,new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)D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(30 μg/mL / 37 μg/mL) 550 mg = 446 mg, round to 450 mg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suggested dose would be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mg every 24 hours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started at next scheduled dosing time.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5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1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9760"/>
            <a:ext cx="10515600" cy="496824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3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steady-state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concentration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new dosage regimen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linear pharmacokinetics, 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steady-state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can be estimated 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proportional to the old dose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produced the measured concentration: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ss,new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(D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D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ss,old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(450 mg / 550 mg) 1 μg/mL = 0.8 μg/mL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steady-state trough concentration should be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infection that is being treated.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7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88264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implied by the name, this technique derives alternate doses by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estimating actual pharmacokinetic parameters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surrogates for pharmacokinetic parameters. 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useful way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drug doses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Linear Pharmacokinetic method is not sufficient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a dosage change that will produce a proportional change in steady-state peak and trough concentrations is not appropriate.</a:t>
            </a:r>
          </a:p>
          <a:p>
            <a:pPr marL="0" lvl="0" indent="0" algn="just">
              <a:buNone/>
            </a:pP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requirement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steady-state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 serum concentration pair obtained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a dose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method can be used to adjust doses for either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dosing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extended-interval dosing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0763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Use of Aminoglycoside Serum Concentrations to Alter Dosages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764"/>
            <a:ext cx="10515600" cy="5597236"/>
          </a:xfrm>
        </p:spPr>
        <p:txBody>
          <a:bodyPr>
            <a:norm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pharmacokinetic variability among patients, it is likely that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doses computed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patient population characteristics will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always produce aminoglycoside serum concentrations that are expected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Because of this, aminoglycoside serum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are measured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most patients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that therapeutic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nontoxic levels are present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all patients may require serum concentration monitoring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For example, if it is expected that only a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number of doses will be administered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is the case for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prophylaxis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 dose for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function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states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patient is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prescribed, aminoglycoside serum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monitoring may not be necessary.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Choosing aminoglycoside serum concentrations that will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 avoid toxicities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will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achieve target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/MIC values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infection.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5479473" cy="588264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steps are used to compute new aminoglycoside doses: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a rough sketch of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log concentration/time curve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hand, keeping track of the relative time between the serum concentrations.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patient is at steady state,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concentration can be extrapolated to the next trough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 time.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curve between the steady-state peak concentration and the extrapolated trough concentration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Use this line to estimate half-life.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990" y="2062351"/>
            <a:ext cx="5697010" cy="37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5479473" cy="588264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a patient receives a gentamicin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of 80 mg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8 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produces a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equal to 7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equal to 3.2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is infused over ½ hour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peak concentration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drawn ½ hour later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between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measured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and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extrapolated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8 hour dosage interval minus the 1-hour combined infusion and waiting time).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990" y="2062351"/>
            <a:ext cx="5697010" cy="37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04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1164"/>
            <a:ext cx="10515600" cy="116239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2351"/>
            <a:ext cx="5479473" cy="4795650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 is the time needed for serum concentrations to decrease by ½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Because the serum concentration declined by approximately ½ from the peak concentration to the trough concentration, the aminoglycoside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 for this patient is approximately 7 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990" y="2062351"/>
            <a:ext cx="5697010" cy="37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2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5479473" cy="588264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concentration between the steady-state peak and trough concentrations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difference in concentration will 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proportionally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dose size. </a:t>
            </a:r>
            <a:endParaRPr lang="en-US" sz="2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example the patient is receiving a gentamicin dose equal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mg every 8 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produced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the peak and trough values is 3.8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change in serum concentration is proportional to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74" y="2062351"/>
            <a:ext cx="5874326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0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419"/>
            <a:ext cx="10515600" cy="11083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2351"/>
            <a:ext cx="5479473" cy="4795650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steady-state peak and trough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concentrations. </a:t>
            </a:r>
            <a:endParaRPr lang="en-US" sz="2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purposes of this example, the desired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will be approximately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74" y="2062351"/>
            <a:ext cx="5874326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1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7116"/>
            <a:ext cx="10515600" cy="108065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109"/>
            <a:ext cx="5479473" cy="5153892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dosage interval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desired concentrations. </a:t>
            </a:r>
            <a:endParaRPr lang="en-US" sz="2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example, the patient currently has the desired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 half-life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serum concentration will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decline to 3.5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 additional half-life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gentamicin concentration will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to 1.8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 more half-life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will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decline to 0.9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74" y="2062351"/>
            <a:ext cx="5874326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7116"/>
            <a:ext cx="10515600" cy="108065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109"/>
            <a:ext cx="5479473" cy="5153892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approximate half-life is 7 hours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half-lives are required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serum concentrations to decrease from the desired peak concentration to the desired trough concentration,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dosage interval should be 21 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hours × 3 half-lives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This value would be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rounded off to the clinically acceptable value of 24 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actual trough concentration would be expected to be slightly lower than 0.9 μg/mL.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74" y="2062351"/>
            <a:ext cx="5874326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9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248"/>
            <a:ext cx="10515600" cy="108065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2903"/>
            <a:ext cx="5479473" cy="5515098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dose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desired concentrations. </a:t>
            </a:r>
            <a:endParaRPr lang="en-US" sz="2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peak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trough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concentration between these values is 6.1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is known from measured serum concentrations that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of 80 mg changes serum concentrations by 3.8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the change in serum concentration between the peak and trough values is proportional to the size of the dose.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74" y="2062351"/>
            <a:ext cx="5874326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1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367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3673"/>
            <a:ext cx="5479473" cy="5874328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a simple ratio will be used to compute the required dose: 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(ΔC</a:t>
            </a:r>
            <a:r>
              <a:rPr lang="en-US" sz="26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ΔC</a:t>
            </a:r>
            <a:r>
              <a:rPr lang="en-US" sz="2600" b="1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)D</a:t>
            </a:r>
            <a:r>
              <a:rPr lang="en-US" sz="26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D</a:t>
            </a:r>
            <a:r>
              <a:rPr lang="en-US" sz="2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</a:t>
            </a:r>
            <a:r>
              <a:rPr lang="en-US" sz="2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new and old doses, respectively; ΔC</a:t>
            </a:r>
            <a:r>
              <a:rPr lang="en-US" sz="2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change in concentration between the peak and trough for the new dose; and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ΔC</a:t>
            </a:r>
            <a:r>
              <a:rPr lang="en-US" sz="26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change in concentration between the peak and trough for the old dose. For this example: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(6.1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/ 3.8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μg/mL) 80 mg = 128 mg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would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rounded to 130 mg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Gentamicin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mg every 24 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started 24 hours after the last dose of the previous dosage regimen.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74" y="2062351"/>
            <a:ext cx="5874326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4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7720"/>
            <a:ext cx="10515600" cy="605028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 is a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50-year-old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70-kg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ft 10 in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gram-negative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His current serum creatinine 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mg/dL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it has been stable over the last 5 days since admission. A gentamicin dose of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mg every 24 hours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prescribed and expected to achieve steady-state peak and trough concentrations equal to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8-10 μg/mL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third dose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steady-state peak and trough conc. were measured and were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μg/mL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a new gentamicin dose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would provide a steady-state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of 9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of &lt;2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patient has a stable serum creatinine and 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obese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Cockcroft-Gault equation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creatinine clearance: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[(140 − age)BW] / (72 ⋅ S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[(140 − 50 y)70 kg] / (72 ⋅ 3.5 mg/dL)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CrCl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 mL/min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1"/>
            <a:ext cx="10515600" cy="124690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Use of Aminoglycoside Serum Concentrations to Alter Dosages</a:t>
            </a:r>
            <a:endParaRPr lang="en-US" sz="2800" b="1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6880"/>
            <a:ext cx="10515600" cy="5151120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most cases, a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dosage ratio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change aminoglycoside doses as these antibiotics follow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pharmacokinetics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possible to simply change the dose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dosage interval must also be changed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desired serum concentrations. In this case, it may be possible to use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 concepts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alter the aminoglycoside dose that the patient needs. 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some situations, it may be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to compute the aminoglycoside pharmacokinetic parameters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patient using the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Sawchuk-Zaske method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utilize these to calculate the best drug dose. 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5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692727"/>
            <a:ext cx="10515600" cy="124275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5480"/>
            <a:ext cx="10515600" cy="492252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elimination rate constant (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half-life (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elimination rate constant versus creatinine clearance relationship is used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estimate the gentamicin elimination rate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patient: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0.00293(CrCl) + 0.014 = 0.00293(25 mL/min) + 0.014 = 0.087 h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0.087 h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 h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patient has been receiving gentamicin for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3–5 estimated half-lives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is likely that the measured serum concentrations are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values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0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15600" cy="97536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5479473" cy="588264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Pharmacokinetic Concepts method to compute a new dose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a rough sketch of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log concentration/time curve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hand, keeping track of the relative time between the serum concentrations.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 patient is at steady state,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concentration can be extrapolated to the next trough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 time.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curve between the steady-state peak concentration and the extrapolated trough concentration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Use this line to estimate half-life.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990" y="2062351"/>
            <a:ext cx="5697010" cy="37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0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15600" cy="97536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5479473" cy="588264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receiving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gentamicin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of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produces a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equal to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equal to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 is infused over ½ hour and the peak concentration is drawn ½ hour later. </a:t>
            </a:r>
          </a:p>
          <a:p>
            <a:pPr lvl="0" algn="just"/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between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measured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and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extrapolated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 dosage interval minus the 1-hour combined infusion and waiting time).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990" y="2062351"/>
            <a:ext cx="5697010" cy="37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2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898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0436"/>
            <a:ext cx="5479473" cy="6137565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 is the time needed for serum concentrations to decrease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half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would take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half-life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peak serum concentration to decline from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an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half-life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serum concentration to decrease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to 3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concentration of 3 μg/mL is very close to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extrapolated trough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of 3.5 μg/mL. Therefore,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half-lives expired during the 23-hour time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peak concentration and extrapolated trough concentration, and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half-life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12 hours (23 hours / 2 half-lives = ~12 hours).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990" y="2058223"/>
            <a:ext cx="5697010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0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5479473" cy="588264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concentration between the steady-state peak and trough concentrations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difference in concentration will 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proportionally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dose size. </a:t>
            </a:r>
            <a:endParaRPr lang="en-US" sz="2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example,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receiving a gentamicin dose equal to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every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produced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of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the peak and trough values is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8.5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change in serum concentration is proportional to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55" y="1986149"/>
            <a:ext cx="5777345" cy="37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0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419"/>
            <a:ext cx="10515600" cy="11083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2351"/>
            <a:ext cx="5479473" cy="4795650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steady-state peak and trough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concentrations. </a:t>
            </a:r>
            <a:endParaRPr lang="en-US" sz="2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purposes of this example, the desired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will be approximately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493" y="1925781"/>
            <a:ext cx="5779507" cy="38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8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7116"/>
            <a:ext cx="10515600" cy="108065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109"/>
            <a:ext cx="5479473" cy="5153892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dosage interval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desired concentrations. </a:t>
            </a:r>
            <a:endParaRPr lang="en-US" sz="2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desired concentrations, it will take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half-life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peak concentration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to decrease to 4.5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more half-life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serum concentration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decrease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an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half-life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serum concentrations to decline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54" y="1814945"/>
            <a:ext cx="5777345" cy="395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8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7116"/>
            <a:ext cx="10515600" cy="108065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109"/>
            <a:ext cx="5479473" cy="5153892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dosage interval will need to be approximately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half-lives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36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 hours × 3 half-lives = 36 hours). When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such as 36 hours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care must be taken that the scheduled doses are actually administered as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will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be given every other day and sometimes this type of administration schedule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overlooked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doses are missed.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54" y="1814945"/>
            <a:ext cx="5777345" cy="395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53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248"/>
            <a:ext cx="10515600" cy="108065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2903"/>
            <a:ext cx="5479473" cy="5515098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dose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desired concentrations. </a:t>
            </a:r>
            <a:endParaRPr lang="en-US" sz="2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peak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trough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concentration between these values is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7.8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is known from measured serum concentrations that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of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changes serum concentrations by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8.5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the change in serum concentration between the peak and trough values is proportional to the size of the dose.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74" y="2062351"/>
            <a:ext cx="5874326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9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5358"/>
            <a:ext cx="10515600" cy="98367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Pharmacokinetic Concepts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2351"/>
            <a:ext cx="5479473" cy="4795650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case: 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ΔC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ΔC</a:t>
            </a:r>
            <a:r>
              <a:rPr lang="en-US" sz="2600" b="1" baseline="-25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)D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(7.8 μg/mL / 8.7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μg/mL)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=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mg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Gentamicin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every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started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after the last dose of the previous dosage regimen.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74" y="2062351"/>
            <a:ext cx="5874326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3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675"/>
            <a:ext cx="10515600" cy="15240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Use of Aminoglycoside Serum Concentrations to Alter Dosages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4547"/>
            <a:ext cx="10515600" cy="4239490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 startAt="4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clinicians advocate using individualized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under the concentration-time curve</a:t>
            </a:r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individualize aminoglycoside doses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lvl="0" indent="-514350" algn="just">
              <a:buFont typeface="+mj-lt"/>
              <a:buAutoNum type="arabicPeriod" startAt="4"/>
            </a:pP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 startAt="4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computerized methods that incorporate expected population pharmacokinetic characteristics (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Bayesian pharmacokinetic computer programs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can be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in difficult cases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renal function is changing,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concentrations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obtained at suboptimal times, or the patient was not at steady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when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concentrations were measured.</a:t>
            </a:r>
          </a:p>
        </p:txBody>
      </p:sp>
    </p:spTree>
    <p:extLst>
      <p:ext uri="{BB962C8B-B14F-4D97-AF65-F5344CB8AC3E}">
        <p14:creationId xmlns:p14="http://schemas.microsoft.com/office/powerpoint/2010/main" xmlns="" val="22084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67454" y="2551837"/>
            <a:ext cx="2244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Semilog graph paper</a:t>
            </a:r>
          </a:p>
        </p:txBody>
      </p:sp>
    </p:spTree>
    <p:extLst>
      <p:ext uri="{BB962C8B-B14F-4D97-AF65-F5344CB8AC3E}">
        <p14:creationId xmlns:p14="http://schemas.microsoft.com/office/powerpoint/2010/main" xmlns="" val="33198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"/>
            <a:ext cx="10515600" cy="76292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921"/>
            <a:ext cx="10515600" cy="609508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Sawchuk-Zaske method of adjusting aminoglycoside doses was among 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techniques available to change doses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using serum concentrations.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allows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individual’s own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pharmacokinetic constants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uses those to calculate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desired aminoglycoside concentrations.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146" y="2663460"/>
            <a:ext cx="3512128" cy="351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6327" y="2666999"/>
            <a:ext cx="4702233" cy="3508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0764" y="6175588"/>
            <a:ext cx="324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Ronald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J. 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Sawchuk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88382" y="6175588"/>
            <a:ext cx="324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Darwin E. zaske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903527" y="3200400"/>
            <a:ext cx="435033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2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149"/>
            <a:ext cx="10515600" cy="97536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364"/>
            <a:ext cx="10515600" cy="5749637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Sawchuk-Zaske method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conducts a small pharmacokinetic experiment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3-4 aminoglycoside serum concentrations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during a dosage interval 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require steady-state conditions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Sawchuk-Zaske methods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that steady state has been achieved and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only a pair of steady-state concentrations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obtained during a dosage interval. 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method can be utilized to adjust doses for either </a:t>
            </a:r>
            <a:r>
              <a:rPr lang="en-US" sz="2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extended-interval dosing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Sawchuk-Zaske method has also been successfully used to dose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vancomycin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theophylline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248"/>
            <a:ext cx="10515600" cy="108065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Standard Sawchuk-Zaske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2903"/>
            <a:ext cx="5479473" cy="5515098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version of the Sawchuk-Zaske method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require steady-state concentrations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aminoglycoside concentration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before a dose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aminoglycoside concentration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after the dose is infused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(immediately after a 1-hour infusion or ½ hour after a ½-hour infusion),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to two additional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postdose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aminoglycoside concentrations are obtained. 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09" y="2062350"/>
            <a:ext cx="5763491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2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8612"/>
            <a:ext cx="10515600" cy="108065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Standard Sawchuk-Zaske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7235"/>
            <a:ext cx="5479473" cy="5070765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Ideally, the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to two postdose concentrations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should be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at least 1 estimated half-life from each other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minimize the influence of assay error.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postdose serum concentrations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used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aminoglycoside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rate constant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09" y="2062350"/>
            <a:ext cx="5763491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5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512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Standard Sawchuk-Zaske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127"/>
            <a:ext cx="5479473" cy="6012874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Sawchuk-Zaske method for individualization of aminoglycoside doses uses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and one or two additional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postdose concentrations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compute a patient’s own, unique pharmacokinetic parameters. </a:t>
            </a: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conc.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used to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volume of distribution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postdose concentrations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sz="2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 used to 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half-life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Once volume of distribution and half-life have been measured, they can be used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the exact dose needed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desired aminoglycoside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09" y="2062350"/>
            <a:ext cx="5763491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5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072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Standard Sawchuk-Zaske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7018"/>
                <a:ext cx="10515600" cy="5430983"/>
              </a:xfrm>
            </p:spPr>
            <p:txBody>
              <a:bodyPr>
                <a:noAutofit/>
              </a:bodyPr>
              <a:lstStyle/>
              <a:p>
                <a:pPr lvl="0" algn="just"/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elimination rate constant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directly calculated using the postdose serum concentrations 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[k</a:t>
                </a:r>
                <a:r>
                  <a:rPr lang="en-US" sz="26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(ln C</a:t>
                </a:r>
                <a:r>
                  <a:rPr lang="en-US" sz="26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ln C</a:t>
                </a:r>
                <a:r>
                  <a:rPr lang="en-US" sz="26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)]/Δt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lvl="0" algn="just"/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 C</a:t>
                </a:r>
                <a:r>
                  <a:rPr lang="en-US" sz="26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</a:t>
                </a:r>
                <a:r>
                  <a:rPr lang="en-US" sz="26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postdose serum concentrations and Δt is the time that expired between the times that C</a:t>
                </a:r>
                <a:r>
                  <a:rPr lang="en-US" sz="26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</a:t>
                </a:r>
                <a:r>
                  <a:rPr lang="en-US" sz="26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were obtained, and </a:t>
                </a:r>
              </a:p>
              <a:p>
                <a:pPr lvl="0" algn="just"/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half-life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computed using the elimination rate constant (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6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0.693/</a:t>
                </a:r>
                <a:r>
                  <a:rPr lang="en-US" sz="2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600" b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lvl="0" algn="just"/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of distribution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(V) is calculated using the following equation: </a:t>
                </a:r>
              </a:p>
              <a:p>
                <a:pPr marL="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𝐭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′ (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3200" b="1" baseline="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200" b="1" baseline="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ket</m:t>
                          </m:r>
                          <m:r>
                            <m:rPr>
                              <m:nor/>
                            </m:rPr>
                            <a:rPr lang="en-US" sz="3200" b="1" baseline="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𝐤</m:t>
                          </m:r>
                          <m: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𝐞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[</m:t>
                          </m:r>
                          <m:r>
                            <a:rPr lang="en-US" sz="3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𝐂</m:t>
                          </m:r>
                          <m: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𝐦𝐚𝐱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− (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3200" b="1" i="0" baseline="-3000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min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3200" b="1" baseline="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200" b="1" baseline="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ket</m:t>
                          </m:r>
                          <m:r>
                            <m:rPr>
                              <m:nor/>
                            </m:rPr>
                            <a:rPr lang="en-US" sz="3200" b="1" baseline="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D is the aminoglycoside dose, t′ is the infusion time, ke is the elimination rate constant, C</a:t>
                </a:r>
                <a:r>
                  <a:rPr lang="en-US" sz="26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peak concentration, and </a:t>
                </a:r>
                <a:r>
                  <a:rPr lang="en-US" sz="2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600" baseline="-25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trough concentration.</a:t>
                </a:r>
              </a:p>
              <a:p>
                <a:pPr lvl="0" algn="just"/>
                <a:endParaRPr lang="en-US" sz="2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7018"/>
                <a:ext cx="10515600" cy="5430983"/>
              </a:xfrm>
              <a:blipFill>
                <a:blip r:embed="rId2"/>
                <a:stretch>
                  <a:fillRect l="-928" t="-1684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32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0218"/>
            <a:ext cx="10515600" cy="131618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Steady-State Sawchuk-Zaske Method: Peak/Trough Version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4945"/>
            <a:ext cx="5479473" cy="5043055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peak/trough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of the Sawchuk-Zaske method uses a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pair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individualize aminoglycoside therapy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patient is at steady state,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consecutive trough concentrations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identical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the trough concentration can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extrapolated to the next predose time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09" y="2062350"/>
            <a:ext cx="5763491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5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072"/>
            <a:ext cx="10515600" cy="131618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Steady-State Sawchuk-Zaske Method: Peak/Trough Version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7235"/>
            <a:ext cx="5479473" cy="5070765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peak and trough concentrations are used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distribution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distribution and half-life have been measured, they can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compute the exact dose needed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desired aminoglycoside concentrations.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09" y="2062350"/>
            <a:ext cx="5763491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7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6472"/>
            <a:ext cx="10515600" cy="131618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Steady-State Sawchuk-Zaske Method: Two Postdose Concentrations Version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2350"/>
            <a:ext cx="5479473" cy="4795650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Sometimes,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will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the assay limit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it is not possible to measure a predose concentration.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concentrations that are too low to accurately measure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 especially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therapy with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extended-interval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aminoglycoside dosing.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09" y="2062350"/>
            <a:ext cx="5763491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5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4967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577840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aminoglycoside antibiotics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linear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dose-proportional pharmacokinetics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steady-state serum concentrations change in proportion to dose according to the following equation: </a:t>
            </a:r>
          </a:p>
          <a:p>
            <a:pPr lvl="0" algn="just"/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600" b="1" baseline="-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D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600" b="1" baseline="-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(C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ss,new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ss,old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dose,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steady-state peak or trough concentration,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indicates the dose that produced the steady-state concentration that the patient is currently receiving, 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denotes the dose necessary to produce the desired steady-state concentration. 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this method are that it is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that steady-state concentrations are required and that it may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 possible to attain desired serum concentrations by only changing the dose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1"/>
            <a:ext cx="10515600" cy="131618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Steady-State Sawchuk-Zaske Method: Two Postdose Concentrations Version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3382"/>
            <a:ext cx="5479473" cy="5084618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these cases, it may be preferable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two postdose steady-state concentrations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use these to compute values that can be used in the Sawchuk-Zaske method.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two postdose steady-state concentrations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drawn at least 1 estimated half-life apart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minimize the effect of assay error on the calculations.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09" y="2062350"/>
            <a:ext cx="5763491" cy="3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0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0"/>
            <a:ext cx="10515600" cy="109728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Steady-State Sawchuk-Zaske Method: Two Postdose Concentrations Version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5500256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rate constant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calculated using the measured concentrations: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(ln C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ln C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)/Δt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concentrations is a peak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concentration, it 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unnecessary to extrapolate it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only the trough concentration needs to be computed. 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neither concentration is a peak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steady-state peak and trough concentrations need to be calculated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(e</a:t>
            </a:r>
            <a:r>
              <a:rPr lang="en-US" sz="2600" b="1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−ket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first measured steady-state concentration,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elimination rate constant, and t is the time between 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Css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just"/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  <a:r>
              <a:rPr lang="en-US" sz="26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b="1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−ket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second measured steady-state concentration, </a:t>
            </a:r>
            <a:r>
              <a:rPr lang="en-US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elimination rate constant, and t is the time between 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Css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32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803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Standard Sawchuk-Zaske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8036"/>
            <a:ext cx="10515600" cy="6289966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24-year-old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ft 0 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gram-negative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serum creatinine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mg/dL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it has been stable over the last 7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since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admission. An amikacin dose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mg every 8 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prescribed.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third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following amikacin serum concentrations were obtained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sheets were checked,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dose was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2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early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 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previous day). Because of this, it is known that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steady state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a new amikacin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would provide a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of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trough between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8688359"/>
              </p:ext>
            </p:extLst>
          </p:nvPr>
        </p:nvGraphicFramePr>
        <p:xfrm>
          <a:off x="2239818" y="2922539"/>
          <a:ext cx="812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230708736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275299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Amikacin concentration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l-G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g/mL)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870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 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94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0800-0900 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Amikacin 400 mg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9786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 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227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643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 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830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15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113607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327"/>
            <a:ext cx="5313218" cy="5555674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Plot serum concentration/time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data.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serum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decrease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 line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any two postdose concentrations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compute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patient’s elimination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constant and half-life.</a:t>
            </a: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 −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t′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(ln 22.1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− ln 2.5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g/mL) / (16 H − 09 H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0.311 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0.693 / 0.311 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2.2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lvl="0" algn="just"/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112" y="2119747"/>
            <a:ext cx="5943888" cy="33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6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406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Standard Sawchuk-Zaske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4068"/>
                <a:ext cx="10515600" cy="5863934"/>
              </a:xfrm>
            </p:spPr>
            <p:txBody>
              <a:bodyPr>
                <a:noAutofit/>
              </a:bodyPr>
              <a:lstStyle/>
              <a:p>
                <a:pPr lvl="0" algn="just"/>
                <a:r>
                  <a:rPr lang="en-US" sz="26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lvl="0" algn="just"/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26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the patient’s volume of distribution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D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t</m:t>
                        </m:r>
                        <m:r>
                          <a:rPr lang="en-US" b="0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ket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b="0" i="1" baseline="-30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[</m:t>
                        </m:r>
                        <m:r>
                          <m:rPr>
                            <m:sty m:val="p"/>
                          </m:rP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Cmax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− (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aseline="-30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ket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sz="26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400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6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6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6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311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6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311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en-US" sz="2600" b="0" i="0" baseline="20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600" b="0" i="0" baseline="30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6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[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22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mg</m:t>
                          </m:r>
                          <m:r>
                            <a:rPr lang="en-US" sz="2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L</m:t>
                          </m:r>
                          <m:r>
                            <a:rPr lang="en-US" sz="2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 (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mg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−(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311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16.7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4068"/>
                <a:ext cx="10515600" cy="5863934"/>
              </a:xfrm>
              <a:blipFill>
                <a:blip r:embed="rId2"/>
                <a:stretch>
                  <a:fillRect l="-1043" t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662" y="3650096"/>
            <a:ext cx="5770676" cy="32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7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1"/>
            <a:ext cx="10515600" cy="113607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Standard Sawchuk-Zaske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747"/>
            <a:ext cx="5313218" cy="4738254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new steady-state peak and trough concentrations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purposes of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example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desired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will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μg/mL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112" y="2119747"/>
            <a:ext cx="5943888" cy="33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0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113607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Standard Sawchuk-Zaske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327"/>
            <a:ext cx="5313218" cy="5555674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dosage interval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desired concentrations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dosage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section,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dosage interval (τ) is computed using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equation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 1-hour infusion time (t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′):</a:t>
            </a:r>
          </a:p>
          <a:p>
            <a:pPr lvl="0" algn="just"/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[(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k</a:t>
            </a:r>
            <a:r>
              <a:rPr lang="en-US" sz="2600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l-G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t′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[(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− ln 3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g/mL) /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0.311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+ 1 h = 8 h</a:t>
            </a:r>
            <a:endParaRPr lang="en-US" sz="26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112" y="2119747"/>
            <a:ext cx="5943888" cy="33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0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5017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Standard Sawchuk-Zaske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5018"/>
                <a:ext cx="10515600" cy="6192984"/>
              </a:xfrm>
            </p:spPr>
            <p:txBody>
              <a:bodyPr>
                <a:noAutofit/>
              </a:bodyPr>
              <a:lstStyle/>
              <a:p>
                <a:pPr lvl="0" algn="just"/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new dose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desired concentrations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one-compartment model intravenous infusion equation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Css</a:t>
                </a:r>
                <a:r>
                  <a:rPr lang="en-US" sz="2600" baseline="-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en-US" sz="2600" baseline="-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[(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1 − e</a:t>
                </a:r>
                <a:r>
                  <a:rPr lang="en-US" sz="2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−keτ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/ (1 − e</a:t>
                </a:r>
                <a:r>
                  <a:rPr lang="en-US" sz="2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−ket</a:t>
                </a:r>
                <a:r>
                  <a:rPr lang="en-US" sz="2600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(28 mg/L ⋅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0.311 h</a:t>
                </a:r>
                <a:r>
                  <a:rPr lang="en-US" sz="2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⋅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16.7 L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[(1 − e</a:t>
                </a:r>
                <a:r>
                  <a:rPr lang="en-US" sz="2600" baseline="30000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0.311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8 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="0" i="0" baseline="300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/ (1 − e</a:t>
                </a:r>
                <a:r>
                  <a:rPr lang="en-US" sz="2600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0.311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="0" i="0" baseline="300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499 mg, rounded to 500 mg</a:t>
                </a: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dose of amikacin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 mg every 8 hours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would be prescribed to begin 8 hours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the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last dose of the previous regimen.</a:t>
                </a: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5018"/>
                <a:ext cx="10515600" cy="6192984"/>
              </a:xfrm>
              <a:blipFill>
                <a:blip r:embed="rId2"/>
                <a:stretch>
                  <a:fillRect l="-928" t="-1476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662" y="3860038"/>
            <a:ext cx="5393011" cy="299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5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Method: Peak/Trough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7720"/>
            <a:ext cx="10515600" cy="605028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 is a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50-year-old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70-kg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ft 10 in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gram-negative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His current serum creatinine 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mg/dL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it has been stable over the last 5 days since admission. A gentamicin dose of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mg every 24 hours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prescribed and expected to achieve steady-state peak and trough concentrations equal to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8-10 μg/mL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third dose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steady-state peak and trough conc. were measured and were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μg/mL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a new gentamicin dose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would provide a steady-state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of 9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of &lt;2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patient has a stable serum creatinine and 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obese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Cockcroft-Gault equation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creatinine clearance: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[(140 − age)BW] / (72 ⋅ S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[(140 − 50 y)70 kg] / (72 ⋅ 3.5 mg/dL)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CrCl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 mL/min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4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692727"/>
            <a:ext cx="10515600" cy="124275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Method: Peak/Trough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5480"/>
            <a:ext cx="10515600" cy="492252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</a:p>
          <a:p>
            <a:pPr lvl="0" algn="just"/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elimination rate constant (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half-life (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elimination rate constant versus creatinine clearance relationship is used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estimate the gentamicin elimination rate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patient: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0.00293(CrCl) + 0.014 = 0.00293(25 mL/min) + 0.014 = 0.087 h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0.087 h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 h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patient has been receiving gentamicin for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3–5 estimated half-lives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is likely that the measured serum concentrations are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values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0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7720"/>
            <a:ext cx="10515600" cy="605028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 is a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50-year-old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70-kg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ft 10 in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gram-negative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His current serum creatinine 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 mg/dL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it has been stable over the last 5 days since admission. A gentamicin dose of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mg every 8 hours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prescribed and expected to achieve steady-state peak and trough concentrations equal to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μg/mL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third dose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steady-state peak and trough concentrations were measured and were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μg/mL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a new gentamicin dose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would provide a steady-state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of 9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patient has a stable serum creatinine and 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obese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Cockcroft-Gault equation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creatinine clearance: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[(140 − age)BW] / (72 ⋅ S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[(140 − 50 y)70 kg] / (72 ⋅ 0.9 mg/dL)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CrCl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97 mL/min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5856"/>
            <a:ext cx="10515600" cy="11637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Method: Peak/Trough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9636"/>
            <a:ext cx="10515600" cy="4918365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</a:p>
          <a:p>
            <a:pPr lvl="0" algn="just"/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Sawchuk-Zaske method to compute a new dose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the patient’s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rate constant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(Note: For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infusion times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1 hour, t′ is considered to be the sum of the infusion and waiting times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 −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t′ </a:t>
            </a:r>
          </a:p>
          <a:p>
            <a:pPr marL="0" lvl="0" indent="0" algn="just"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(ln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− ln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g/mL) /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0.054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0.693 /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0.054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12.8 h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9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1"/>
            <a:ext cx="10515600" cy="11637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Method: Peak/Trough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8582"/>
                <a:ext cx="10515600" cy="5389420"/>
              </a:xfrm>
            </p:spPr>
            <p:txBody>
              <a:bodyPr>
                <a:noAutofit/>
              </a:bodyPr>
              <a:lstStyle/>
              <a:p>
                <a:pPr lvl="0" algn="just"/>
                <a:r>
                  <a:rPr lang="en-US" sz="26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</a:t>
                </a: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the patient’s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of distribution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D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t</m:t>
                        </m:r>
                        <m:r>
                          <a:rPr lang="en-US" baseline="30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ket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i="1" baseline="-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[</m:t>
                        </m:r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Cmax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− (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aseline="-300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ket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sz="2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115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−(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054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2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054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en-US" sz="2600" baseline="20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[</m:t>
                          </m:r>
                          <m:r>
                            <a:rPr lang="en-US" sz="2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mg</m:t>
                          </m:r>
                          <m:r>
                            <a:rPr lang="en-US" sz="2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L</m:t>
                          </m:r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− (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mg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−(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054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12.9 L</a:t>
                </a:r>
              </a:p>
              <a:p>
                <a:pPr marL="0" lvl="0" indent="0" algn="just">
                  <a:buNone/>
                </a:pP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new steady-state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 and trough concentrations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purposes of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example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desired steady-state peak and trough concentrations will be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approximately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μg/mL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1.5 μg/mL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respectively.</a:t>
                </a:r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8582"/>
                <a:ext cx="10515600" cy="5389420"/>
              </a:xfrm>
              <a:blipFill>
                <a:blip r:embed="rId2"/>
                <a:stretch>
                  <a:fillRect l="-1043" t="-1697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585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5965"/>
            <a:ext cx="10515600" cy="11637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Method: Peak/Trough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746"/>
            <a:ext cx="10515600" cy="4738256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dosage interval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desired concentrations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in the initial dosage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section,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dosage interval (τ) is computed using the following equation using a 1-hour infusion time (t′):</a:t>
            </a:r>
          </a:p>
          <a:p>
            <a:pPr lvl="0" algn="just"/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[(ln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t′ </a:t>
            </a:r>
          </a:p>
          <a:p>
            <a:pPr marL="0" lvl="0" indent="0" algn="just"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[(ln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− ln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g/mL) /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0.054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+ 1 h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34 h, rounded to 36 h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6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7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2"/>
            <a:ext cx="10515600" cy="11637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Method: Peak/Trough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8582"/>
                <a:ext cx="10515600" cy="5389420"/>
              </a:xfrm>
            </p:spPr>
            <p:txBody>
              <a:bodyPr>
                <a:noAutofit/>
              </a:bodyPr>
              <a:lstStyle/>
              <a:p>
                <a:pPr lvl="0" algn="just"/>
                <a:r>
                  <a:rPr lang="en-US" sz="26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</a:t>
                </a:r>
              </a:p>
              <a:p>
                <a:pPr lvl="0" algn="just"/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new dose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desired concentrations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dose is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computed using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one-compartment model intravenous infusion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equation:</a:t>
                </a:r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Css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[(1 − e</a:t>
                </a:r>
                <a:r>
                  <a:rPr lang="en-US" sz="2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−keτ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/ (1 − e</a:t>
                </a:r>
                <a:r>
                  <a:rPr lang="en-US" sz="2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−ket′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(9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mg/L ⋅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0.054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⋅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12.9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[(1 − e</a:t>
                </a:r>
                <a:r>
                  <a:rPr lang="en-US" sz="2600" baseline="30000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0.054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36 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/ (1 − e</a:t>
                </a:r>
                <a:r>
                  <a:rPr lang="en-US" sz="2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0.054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102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mg, rounded to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</a:t>
                </a: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dose of gentamicin 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mg every 36 hours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would be prescribed to begin 36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hours after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last dose of the previous regimen. This dose is very similar to that derived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patient using the Pharmacokinetic Concepts method (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 mg every 36 hours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en-US" sz="26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8582"/>
                <a:ext cx="10515600" cy="5389420"/>
              </a:xfrm>
              <a:blipFill>
                <a:blip r:embed="rId2"/>
                <a:stretch>
                  <a:fillRect l="-928" t="-1697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180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4292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Method: Two Postdose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1818"/>
            <a:ext cx="10515600" cy="5126183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4</a:t>
            </a: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 is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52-year-old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67-kg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ft 6 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neutropenia and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gram-negative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sepsis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 current serum creatinine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mg/dL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it has been stable over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days. A gentamicin dose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mg every 12 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prescribed and expected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peak and trough concentrations equal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8–10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&lt;2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third dose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steady-state concentrations were measured and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1 hour after the end of a 1-hour infusion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 μg/mL 4 hours after 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concentration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gentamicin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would provide a steady-state peak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trough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&lt;2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039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5237"/>
            <a:ext cx="10515600" cy="12053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Method: Two Postdose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0582"/>
            <a:ext cx="10515600" cy="4627419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4</a:t>
            </a:r>
          </a:p>
          <a:p>
            <a:pPr lvl="0" algn="just"/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patient has a stable serum creatinine and 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obese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Cockcroft-Gault equation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creatinine clearance: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{[(140 − age)BW]0.85}/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 ⋅ S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{[(140 − 52 y)67 kg]0.85}/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 ⋅ 1.5 mg/dL)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CrCl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46 mL/min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7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692727"/>
            <a:ext cx="10515600" cy="124275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Method: Two Postdose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5480"/>
            <a:ext cx="10515600" cy="492252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4</a:t>
            </a:r>
          </a:p>
          <a:p>
            <a:pPr lvl="0" algn="just"/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elimination rate constant (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half-life (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elimination rate constant versus creatinine clearance relationship is used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estimate the gentamicin elimination rate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patient: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0.00293(CrCl) + 0.014 = 0.00293(46 mL/min) + 0.014 = 0.149 h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0.149 h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4.7 h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patient has been receiving gentamicin for </a:t>
            </a:r>
            <a:r>
              <a:rPr lang="en-US" sz="2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3–5 estimated half-lives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is likely that the measured serum concentrations are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values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9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35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Method: Two Postdose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3565"/>
                <a:ext cx="10515600" cy="6054437"/>
              </a:xfrm>
            </p:spPr>
            <p:txBody>
              <a:bodyPr>
                <a:noAutofit/>
              </a:bodyPr>
              <a:lstStyle/>
              <a:p>
                <a:pPr lvl="0" algn="just"/>
                <a:r>
                  <a:rPr lang="en-US" sz="26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4</a:t>
                </a:r>
              </a:p>
              <a:p>
                <a:pPr lvl="0" algn="just"/>
                <a:r>
                  <a:rPr lang="en-US" sz="2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Steady-state Sawchuk-Zaske method to compute a new dose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the patient’s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elimination rate constant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half-life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(Note: For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infusion times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 than 1 hour, t′ is considered to be the sum of the infusion and waiting times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</a:p>
              <a:p>
                <a:pPr lvl="0" algn="just"/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600" baseline="-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(ln Css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ln Css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)/</a:t>
                </a:r>
                <a:r>
                  <a:rPr lang="el-GR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</a:p>
              <a:p>
                <a:pPr marL="0" lvl="0" indent="0" algn="just"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(ln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3.8 </a:t>
                </a:r>
                <a:r>
                  <a:rPr lang="el-GR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g/mL − ln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 </a:t>
                </a:r>
                <a:r>
                  <a:rPr lang="el-GR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g/mL) /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 h)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0.216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0.693 / k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0.693 /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0.216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3.2 h</a:t>
                </a:r>
              </a:p>
              <a:p>
                <a:pPr lvl="0" algn="just"/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Extrapolate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 concentrations to steady-state peak and trough values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/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Css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(e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2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(3.8</a:t>
                </a:r>
                <a:r>
                  <a:rPr lang="el-GR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μ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g/mL)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</a:t>
                </a:r>
                <a:r>
                  <a:rPr lang="en-US" sz="2600" baseline="30000" dirty="0" smtClean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0.216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4.7</a:t>
                </a:r>
                <a:r>
                  <a:rPr lang="el-GR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μ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g/mL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Css</a:t>
                </a:r>
                <a:r>
                  <a:rPr lang="en-US" sz="2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C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2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ket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(1.6</a:t>
                </a:r>
                <a:r>
                  <a:rPr lang="el-GR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l-GR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g/mL) /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</a:t>
                </a:r>
                <a:r>
                  <a:rPr lang="en-US" sz="2600" baseline="30000" dirty="0" smtClean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0.216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6 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</a:t>
                </a:r>
                <a:r>
                  <a:rPr lang="el-GR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l-GR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g/mL</a:t>
                </a:r>
              </a:p>
              <a:p>
                <a:pPr lvl="0" algn="just"/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3565"/>
                <a:ext cx="10515600" cy="6054437"/>
              </a:xfrm>
              <a:blipFill>
                <a:blip r:embed="rId2"/>
                <a:stretch>
                  <a:fillRect l="-1043" t="-151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282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1"/>
            <a:ext cx="10515600" cy="11637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Method: Two Postdose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8582"/>
                <a:ext cx="10515600" cy="5389420"/>
              </a:xfrm>
            </p:spPr>
            <p:txBody>
              <a:bodyPr>
                <a:noAutofit/>
              </a:bodyPr>
              <a:lstStyle/>
              <a:p>
                <a:pPr lvl="0" algn="just"/>
                <a:r>
                  <a:rPr lang="en-US" sz="26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4</a:t>
                </a:r>
              </a:p>
              <a:p>
                <a:pPr lvl="0" algn="just"/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the patient’s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of distribution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D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t</m:t>
                        </m:r>
                        <m:r>
                          <a:rPr lang="en-US" baseline="30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ket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i="1" baseline="-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[</m:t>
                        </m:r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Cmax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− (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aseline="-300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ket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sz="2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110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mg</m:t>
                          </m:r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−(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216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2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216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en-US" sz="2600" baseline="20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[</m:t>
                          </m:r>
                          <m:r>
                            <a:rPr lang="en-US" sz="2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2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2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mg</m:t>
                          </m:r>
                          <m:r>
                            <a:rPr lang="en-US" sz="2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L</m:t>
                          </m:r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− (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mg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−(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600" b="0" i="0" baseline="30000" dirty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216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6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22.6 L</a:t>
                </a:r>
              </a:p>
              <a:p>
                <a:pPr marL="0" lvl="0" indent="0" algn="just">
                  <a:buNone/>
                </a:pP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new steady-state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 and trough concentrations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purposes of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example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desired steady-state peak and trough concentrations will be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approximately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μg/mL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1.5 μg/mL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respectively.</a:t>
                </a:r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8582"/>
                <a:ext cx="10515600" cy="5389420"/>
              </a:xfrm>
              <a:blipFill>
                <a:blip r:embed="rId2"/>
                <a:stretch>
                  <a:fillRect l="-1043" t="-1697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241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5965"/>
            <a:ext cx="10515600" cy="11637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Method: Two Postdose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746"/>
            <a:ext cx="10515600" cy="4738256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4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dosage interval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desired concentrations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in the initial dosage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section,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dosage interval (τ) is computed using the following equation using a 1-hour infusion time (t′):</a:t>
            </a:r>
          </a:p>
          <a:p>
            <a:pPr lvl="0" algn="just"/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[(ln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t′ </a:t>
            </a:r>
          </a:p>
          <a:p>
            <a:pPr marL="0" lvl="0" indent="0" algn="just"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[(ln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− ln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g/mL) /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0.216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+ 1 h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9.3 h, rounded to 8 h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6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5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692727"/>
            <a:ext cx="10515600" cy="124275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5480"/>
            <a:ext cx="10515600" cy="492252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elimination rate constant (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half-life (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elimination rate constant versus creatinine clearance relationship is used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estimate the gentamicin elimination rate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patient: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0.00293(CrCl) + 0.014 = 0.00293(97 mL/min) + 0.014 = 0.298 h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pPr marL="0" lvl="0" indent="0" algn="just"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 / 0.298 h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2.3 h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patient has been receiving gentamicin for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3–5 estimated half-lives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is likely that the measured serum concentrations are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values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8874"/>
            <a:ext cx="10515600" cy="11637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Sawchuk-Zaske Method: Two Postdose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2654"/>
                <a:ext cx="10515600" cy="5015347"/>
              </a:xfrm>
            </p:spPr>
            <p:txBody>
              <a:bodyPr>
                <a:noAutofit/>
              </a:bodyPr>
              <a:lstStyle/>
              <a:p>
                <a:pPr lvl="0" algn="just"/>
                <a:r>
                  <a:rPr lang="en-US" sz="26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4</a:t>
                </a:r>
              </a:p>
              <a:p>
                <a:pPr lvl="0" algn="just"/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new dose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desired concentrations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dose is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computed using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one-compartment model intravenous infusion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equation:</a:t>
                </a:r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Css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[(1 − e</a:t>
                </a:r>
                <a:r>
                  <a:rPr lang="en-US" sz="2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−keτ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/ (1 − e</a:t>
                </a:r>
                <a:r>
                  <a:rPr lang="en-US" sz="2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−ket′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(9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mg/L ⋅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0.216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⋅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22.6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[(1 − e</a:t>
                </a:r>
                <a:r>
                  <a:rPr lang="en-US" sz="2600" baseline="30000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0.216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8 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/ (1 − e</a:t>
                </a:r>
                <a:r>
                  <a:rPr lang="en-US" sz="2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0.216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186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mg, rounded to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185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</a:t>
                </a:r>
              </a:p>
              <a:p>
                <a:pPr lvl="0" algn="just"/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dose of gentamicin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185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 every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hours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would be prescribed to begin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hours after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last dose of the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regimen. </a:t>
                </a:r>
                <a:endParaRPr lang="en-US" sz="26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2654"/>
                <a:ext cx="10515600" cy="5015347"/>
              </a:xfrm>
              <a:blipFill>
                <a:blip r:embed="rId2"/>
                <a:stretch>
                  <a:fillRect l="-928" t="-1823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434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38"/>
          </a:xfrm>
        </p:spPr>
      </p:pic>
    </p:spTree>
    <p:extLst>
      <p:ext uri="{BB962C8B-B14F-4D97-AF65-F5344CB8AC3E}">
        <p14:creationId xmlns:p14="http://schemas.microsoft.com/office/powerpoint/2010/main" xmlns="" val="4671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1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9760"/>
            <a:ext cx="10515600" cy="496824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dose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desired serum concentration.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linear pharmacokinetics,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dose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attain the desired concentration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proportional to the old dose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produced the measured concentration: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ss,new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)D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(9 μg/mL / 12 μg/mL) 170 mg = 128 mg, round to 130 mg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suggested dose would be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mg every 8 hours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started at next scheduled dosing time.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1"/>
            <a:ext cx="10515600" cy="8991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Pharmacokinetics Method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9760"/>
            <a:ext cx="10515600" cy="496824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steady-state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 concentration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new dosage regimen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linear pharmacokinetics, 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steady-state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can be estimated 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proportional to the old dose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produced the measured concentration:</a:t>
            </a:r>
          </a:p>
          <a:p>
            <a:pPr lvl="0" algn="just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ss,new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(D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D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ss,old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(130 mg / 170 mg) 1.4 μg/mL = 1.1 μg/mL</a:t>
            </a:r>
          </a:p>
          <a:p>
            <a:pPr lvl="0"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steady-state trough concentration should be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infection that is being treated.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5479</Words>
  <Application>Microsoft Office PowerPoint</Application>
  <PresentationFormat>Custom</PresentationFormat>
  <Paragraphs>336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The Aminoglycoside Antibiotics II</vt:lpstr>
      <vt:lpstr>Use of Aminoglycoside Serum Concentrations to Alter Dosages</vt:lpstr>
      <vt:lpstr>Use of Aminoglycoside Serum Concentrations to Alter Dosages</vt:lpstr>
      <vt:lpstr>Use of Aminoglycoside Serum Concentrations to Alter Dosages</vt:lpstr>
      <vt:lpstr>Linear Pharmacokinetics Method</vt:lpstr>
      <vt:lpstr>Linear Pharmacokinetics Method</vt:lpstr>
      <vt:lpstr>Linear Pharmacokinetics Method</vt:lpstr>
      <vt:lpstr>Linear Pharmacokinetics Method</vt:lpstr>
      <vt:lpstr>Linear Pharmacokinetics Method</vt:lpstr>
      <vt:lpstr>Linear Pharmacokinetics Method</vt:lpstr>
      <vt:lpstr>Linear Pharmacokinetics Method</vt:lpstr>
      <vt:lpstr>Linear Pharmacokinetics Method</vt:lpstr>
      <vt:lpstr>Linear Pharmacokinetics Method</vt:lpstr>
      <vt:lpstr>Linear Pharmacokinetics Method</vt:lpstr>
      <vt:lpstr>Linear Pharmacokinetics Method</vt:lpstr>
      <vt:lpstr>Linear Pharmacokinetics Method</vt:lpstr>
      <vt:lpstr>Linear Pharmacokinetics Method</vt:lpstr>
      <vt:lpstr>Linear Pharmacokinetics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Pharmacokinetic Concepts Method</vt:lpstr>
      <vt:lpstr>Slide 40</vt:lpstr>
      <vt:lpstr>Sawchuk-Zaske Method</vt:lpstr>
      <vt:lpstr>Sawchuk-Zaske Method</vt:lpstr>
      <vt:lpstr>Standard Sawchuk-Zaske Method</vt:lpstr>
      <vt:lpstr>Standard Sawchuk-Zaske Method</vt:lpstr>
      <vt:lpstr>Standard Sawchuk-Zaske Method</vt:lpstr>
      <vt:lpstr>Standard Sawchuk-Zaske Method</vt:lpstr>
      <vt:lpstr>Steady-State Sawchuk-Zaske Method: Peak/Trough Version</vt:lpstr>
      <vt:lpstr>Steady-State Sawchuk-Zaske Method: Peak/Trough Version</vt:lpstr>
      <vt:lpstr>Steady-State Sawchuk-Zaske Method: Two Postdose Concentrations Version</vt:lpstr>
      <vt:lpstr>Steady-State Sawchuk-Zaske Method: Two Postdose Concentrations Version</vt:lpstr>
      <vt:lpstr>Steady-State Sawchuk-Zaske Method: Two Postdose Concentrations Version</vt:lpstr>
      <vt:lpstr>Standard Sawchuk-Zaske Method</vt:lpstr>
      <vt:lpstr>Standard Sawchuk-Zaske Method</vt:lpstr>
      <vt:lpstr>Standard Sawchuk-Zaske Method</vt:lpstr>
      <vt:lpstr>Standard Sawchuk-Zaske Method</vt:lpstr>
      <vt:lpstr>Standard Sawchuk-Zaske Method</vt:lpstr>
      <vt:lpstr>Standard Sawchuk-Zaske Method</vt:lpstr>
      <vt:lpstr>Sawchuk-Zaske Method: Peak/Trough</vt:lpstr>
      <vt:lpstr>Sawchuk-Zaske Method: Peak/Trough</vt:lpstr>
      <vt:lpstr>Sawchuk-Zaske Method: Peak/Trough</vt:lpstr>
      <vt:lpstr>Sawchuk-Zaske Method: Peak/Trough</vt:lpstr>
      <vt:lpstr>Sawchuk-Zaske Method: Peak/Trough</vt:lpstr>
      <vt:lpstr>Sawchuk-Zaske Method: Peak/Trough</vt:lpstr>
      <vt:lpstr>Sawchuk-Zaske Method: Two Postdose </vt:lpstr>
      <vt:lpstr>Sawchuk-Zaske Method: Two Postdose </vt:lpstr>
      <vt:lpstr>Sawchuk-Zaske Method: Two Postdose </vt:lpstr>
      <vt:lpstr>Sawchuk-Zaske Method: Two Postdose </vt:lpstr>
      <vt:lpstr>Sawchuk-Zaske Method: Two Postdose </vt:lpstr>
      <vt:lpstr>Sawchuk-Zaske Method: Two Postdose </vt:lpstr>
      <vt:lpstr>Sawchuk-Zaske Method: Two Postdose </vt:lpstr>
      <vt:lpstr>Slide 71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Historic Background  of Pharmacy Practice</dc:title>
  <dc:creator>haider raheem</dc:creator>
  <cp:lastModifiedBy>IRAQ_ISP</cp:lastModifiedBy>
  <cp:revision>172</cp:revision>
  <dcterms:created xsi:type="dcterms:W3CDTF">2021-10-05T20:56:32Z</dcterms:created>
  <dcterms:modified xsi:type="dcterms:W3CDTF">2023-04-19T08:19:05Z</dcterms:modified>
</cp:coreProperties>
</file>