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4" r:id="rId3"/>
    <p:sldId id="257" r:id="rId4"/>
    <p:sldId id="258" r:id="rId5"/>
    <p:sldId id="266" r:id="rId6"/>
    <p:sldId id="267" r:id="rId7"/>
    <p:sldId id="265" r:id="rId8"/>
    <p:sldId id="263" r:id="rId9"/>
    <p:sldId id="259" r:id="rId10"/>
    <p:sldId id="260" r:id="rId11"/>
    <p:sldId id="261" r:id="rId12"/>
    <p:sldId id="262"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20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1D5E7A82-6F41-463B-9B4C-F72A4162A0E4}" type="datetimeFigureOut">
              <a:rPr lang="ar-IQ" smtClean="0"/>
              <a:t>22/09/1444</a:t>
            </a:fld>
            <a:endParaRPr lang="ar-IQ"/>
          </a:p>
        </p:txBody>
      </p:sp>
      <p:sp>
        <p:nvSpPr>
          <p:cNvPr id="4" name="عنصر نائب لصورة الشريحة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4610E4CC-0DE6-441E-8300-673FBADB7861}" type="slidenum">
              <a:rPr lang="ar-IQ" smtClean="0"/>
              <a:t>‹#›</a:t>
            </a:fld>
            <a:endParaRPr lang="ar-IQ"/>
          </a:p>
        </p:txBody>
      </p:sp>
    </p:spTree>
    <p:extLst>
      <p:ext uri="{BB962C8B-B14F-4D97-AF65-F5344CB8AC3E}">
        <p14:creationId xmlns:p14="http://schemas.microsoft.com/office/powerpoint/2010/main" val="275588469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5"/>
          </p:nvPr>
        </p:nvSpPr>
        <p:spPr/>
        <p:txBody>
          <a:bodyPr/>
          <a:lstStyle/>
          <a:p>
            <a:fld id="{4610E4CC-0DE6-441E-8300-673FBADB7861}" type="slidenum">
              <a:rPr lang="ar-IQ" smtClean="0"/>
              <a:t>9</a:t>
            </a:fld>
            <a:endParaRPr lang="ar-IQ"/>
          </a:p>
        </p:txBody>
      </p:sp>
    </p:spTree>
    <p:extLst>
      <p:ext uri="{BB962C8B-B14F-4D97-AF65-F5344CB8AC3E}">
        <p14:creationId xmlns:p14="http://schemas.microsoft.com/office/powerpoint/2010/main" val="2643776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4/12/2023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4/12/2023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4/12/2023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4/12/2023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4/12/2023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Mass" TargetMode="External"/><Relationship Id="rId2" Type="http://schemas.openxmlformats.org/officeDocument/2006/relationships/hyperlink" Target="https://en.wikipedia.org/wiki/Heat_capacity"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1470025"/>
          </a:xfrm>
        </p:spPr>
        <p:txBody>
          <a:bodyPr/>
          <a:lstStyle/>
          <a:p>
            <a:r>
              <a:rPr lang="en-US" dirty="0"/>
              <a:t>Heat and temperature</a:t>
            </a:r>
            <a:br>
              <a:rPr lang="en-US" dirty="0"/>
            </a:br>
            <a:endParaRPr lang="en-US" dirty="0"/>
          </a:p>
        </p:txBody>
      </p:sp>
      <p:sp>
        <p:nvSpPr>
          <p:cNvPr id="3" name="Subtitle 2"/>
          <p:cNvSpPr>
            <a:spLocks noGrp="1"/>
          </p:cNvSpPr>
          <p:nvPr>
            <p:ph type="subTitle" idx="1"/>
          </p:nvPr>
        </p:nvSpPr>
        <p:spPr>
          <a:xfrm>
            <a:off x="1295400" y="2667000"/>
            <a:ext cx="6400800" cy="3429000"/>
          </a:xfrm>
        </p:spPr>
        <p:txBody>
          <a:bodyPr>
            <a:normAutofit/>
          </a:bodyPr>
          <a:lstStyle/>
          <a:p>
            <a:pPr fontAlgn="base"/>
            <a:r>
              <a:rPr lang="en-US" b="1" dirty="0"/>
              <a:t>Heat</a:t>
            </a:r>
            <a:r>
              <a:rPr lang="en-US" dirty="0"/>
              <a:t>, q, is thermal energy transferred (between two systems that are different in temperature) or from hotter system to cooler system that are in contact.</a:t>
            </a:r>
          </a:p>
          <a:p>
            <a:pPr fontAlgn="base"/>
            <a:endParaRPr lang="en-US" dirty="0"/>
          </a:p>
          <a:p>
            <a:pPr fontAlgn="base"/>
            <a:endParaRPr lang="en-US" dirty="0"/>
          </a:p>
          <a:p>
            <a:pPr fontAlgn="base"/>
            <a:endParaRPr lang="en-US" dirty="0"/>
          </a:p>
          <a:p>
            <a:pPr fontAlgn="base"/>
            <a:endParaRPr lang="en-US" dirty="0"/>
          </a:p>
          <a:p>
            <a:endParaRPr lang="en-US" dirty="0"/>
          </a:p>
        </p:txBody>
      </p:sp>
      <p:pic>
        <p:nvPicPr>
          <p:cNvPr id="1027" name="Picture 3" descr="C:\Users\USER\Pictures\hea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86113" y="609600"/>
            <a:ext cx="2771775" cy="164782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fontAlgn="base"/>
            <a:r>
              <a:rPr lang="en-US" dirty="0"/>
              <a:t>We are going to assume that the tea is mostly water, so we can use the density and heat capacity of water in our calculations. The specific heat capacity of water is 4.18 J/​</a:t>
            </a:r>
            <a:r>
              <a:rPr lang="en-US" dirty="0" err="1"/>
              <a:t>g⋅K</a:t>
            </a:r>
            <a:r>
              <a:rPr lang="en-US" dirty="0"/>
              <a:t>, and the density of water is 1.00 g/ml. We can calculate the energy transferred in the process of cooling the tea using the following steps:</a:t>
            </a:r>
          </a:p>
          <a:p>
            <a:pPr fontAlgn="base"/>
            <a:r>
              <a:rPr lang="en-US" b="1" dirty="0"/>
              <a:t>1. Calculate the mass of the substance</a:t>
            </a:r>
          </a:p>
          <a:p>
            <a:pPr fontAlgn="base"/>
            <a:r>
              <a:rPr lang="en-US" dirty="0"/>
              <a:t>We can calculate the mass of the tea/water using the volume and density of water: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fontAlgn="base"/>
            <a:r>
              <a:rPr lang="en-US" dirty="0"/>
              <a:t>m=250 mL×1.00 g/</a:t>
            </a:r>
            <a:r>
              <a:rPr lang="en-US" dirty="0" err="1"/>
              <a:t>mL</a:t>
            </a:r>
            <a:r>
              <a:rPr lang="en-US" dirty="0"/>
              <a:t>=250g</a:t>
            </a:r>
          </a:p>
          <a:p>
            <a:pPr fontAlgn="base"/>
            <a:r>
              <a:rPr lang="en-US" b="1" dirty="0"/>
              <a:t>2. Calculate the change in temperature </a:t>
            </a:r>
            <a:r>
              <a:rPr lang="el-GR" dirty="0"/>
              <a:t>Δ</a:t>
            </a:r>
            <a:r>
              <a:rPr lang="en-US" dirty="0"/>
              <a:t>T</a:t>
            </a:r>
            <a:r>
              <a:rPr lang="en-US" b="1" dirty="0"/>
              <a:t> </a:t>
            </a:r>
          </a:p>
          <a:p>
            <a:pPr fontAlgn="base"/>
            <a:r>
              <a:rPr lang="en-US" dirty="0"/>
              <a:t>We can calculate the change in temperature, </a:t>
            </a:r>
            <a:r>
              <a:rPr lang="el-GR" dirty="0"/>
              <a:t>Δ</a:t>
            </a:r>
            <a:r>
              <a:rPr lang="en-US" dirty="0"/>
              <a:t>T, from the initial and final temperatures:</a:t>
            </a:r>
          </a:p>
          <a:p>
            <a:pPr fontAlgn="base"/>
            <a:r>
              <a:rPr lang="el-GR" dirty="0"/>
              <a:t>Δ</a:t>
            </a:r>
            <a:r>
              <a:rPr lang="en-US" dirty="0"/>
              <a:t>T= </a:t>
            </a:r>
            <a:r>
              <a:rPr lang="en-US" dirty="0" err="1"/>
              <a:t>T</a:t>
            </a:r>
            <a:r>
              <a:rPr lang="en-US" baseline="-25000" dirty="0" err="1"/>
              <a:t>final</a:t>
            </a:r>
            <a:r>
              <a:rPr lang="en-US" dirty="0"/>
              <a:t> – </a:t>
            </a:r>
            <a:r>
              <a:rPr lang="en-US" dirty="0" err="1"/>
              <a:t>T</a:t>
            </a:r>
            <a:r>
              <a:rPr lang="en-US" baseline="-25000" dirty="0" err="1"/>
              <a:t>initial</a:t>
            </a:r>
            <a:r>
              <a:rPr lang="en-US" dirty="0"/>
              <a:t>  </a:t>
            </a:r>
          </a:p>
          <a:p>
            <a:pPr fontAlgn="base"/>
            <a:r>
              <a:rPr lang="en-US" dirty="0"/>
              <a:t>​=350K−370K</a:t>
            </a:r>
          </a:p>
          <a:p>
            <a:pPr fontAlgn="base"/>
            <a:r>
              <a:rPr lang="en-US" dirty="0"/>
              <a:t>​=−20K</a:t>
            </a:r>
            <a:br>
              <a:rPr lang="en-US" dirty="0"/>
            </a:br>
            <a:r>
              <a:rPr lang="en-US" b="1" dirty="0"/>
              <a:t>3. Solve for q</a:t>
            </a:r>
          </a:p>
          <a:p>
            <a:pPr fontAlgn="base"/>
            <a:r>
              <a:rPr lang="en-US" dirty="0"/>
              <a:t>Now we can solve for the heat transferred from the hot tea using the equation for heat:</a:t>
            </a:r>
          </a:p>
          <a:p>
            <a:pPr fontAlgn="base"/>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Q= m x c x ∆T</a:t>
            </a:r>
          </a:p>
          <a:p>
            <a:r>
              <a:rPr lang="en-US" dirty="0"/>
              <a:t>   = 250 g X 4.18 J/ </a:t>
            </a:r>
            <a:r>
              <a:rPr lang="en-US" dirty="0" err="1"/>
              <a:t>g.K</a:t>
            </a:r>
            <a:r>
              <a:rPr lang="en-US" dirty="0"/>
              <a:t> X (-20) K </a:t>
            </a:r>
          </a:p>
          <a:p>
            <a:r>
              <a:rPr lang="en-US" dirty="0"/>
              <a:t>= -21000J</a:t>
            </a:r>
          </a:p>
          <a:p>
            <a:r>
              <a:rPr lang="en-US" dirty="0"/>
              <a:t>Thus, we calculated that the tea will transfer 21000 J of energy to the surroundings when it cools down from 370 K to 350 K.</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6CE62022-5B86-0EA4-E2FE-89B71EDD2F31}"/>
              </a:ext>
            </a:extLst>
          </p:cNvPr>
          <p:cNvSpPr>
            <a:spLocks noGrp="1"/>
          </p:cNvSpPr>
          <p:nvPr>
            <p:ph idx="1"/>
          </p:nvPr>
        </p:nvSpPr>
        <p:spPr/>
        <p:txBody>
          <a:bodyPr/>
          <a:lstStyle/>
          <a:p>
            <a:pPr fontAlgn="base"/>
            <a:r>
              <a:rPr lang="en-US" dirty="0"/>
              <a:t>Heat and temperature are two different but closely related concepts. Note that they have different units: temperature typically has units of degrees or Kelvin (K), and heat has units of energy, Joules (J). Temperature is a measure of the average kinetic energy of the atoms or molecules in the system.</a:t>
            </a:r>
          </a:p>
          <a:p>
            <a:pPr fontAlgn="base"/>
            <a:r>
              <a:rPr lang="en-US" dirty="0"/>
              <a:t>T (C˚) + 273.15  = T (K)</a:t>
            </a:r>
          </a:p>
          <a:p>
            <a:endParaRPr lang="ar-IQ" dirty="0"/>
          </a:p>
        </p:txBody>
      </p:sp>
      <p:sp>
        <p:nvSpPr>
          <p:cNvPr id="5" name="عنوان 4">
            <a:extLst>
              <a:ext uri="{FF2B5EF4-FFF2-40B4-BE49-F238E27FC236}">
                <a16:creationId xmlns:a16="http://schemas.microsoft.com/office/drawing/2014/main" id="{8BD2A628-6FC4-7C4F-0576-7F619A4D1D86}"/>
              </a:ext>
            </a:extLst>
          </p:cNvPr>
          <p:cNvSpPr>
            <a:spLocks noGrp="1"/>
          </p:cNvSpPr>
          <p:nvPr>
            <p:ph type="title"/>
          </p:nvPr>
        </p:nvSpPr>
        <p:spPr/>
        <p:txBody>
          <a:bodyPr>
            <a:normAutofit fontScale="90000"/>
          </a:bodyPr>
          <a:lstStyle/>
          <a:p>
            <a:r>
              <a:rPr lang="en-US" dirty="0"/>
              <a:t>Relationship between heat and temperature</a:t>
            </a:r>
            <a:endParaRPr lang="ar-IQ" dirty="0"/>
          </a:p>
        </p:txBody>
      </p:sp>
    </p:spTree>
    <p:extLst>
      <p:ext uri="{BB962C8B-B14F-4D97-AF65-F5344CB8AC3E}">
        <p14:creationId xmlns:p14="http://schemas.microsoft.com/office/powerpoint/2010/main" val="1399602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10"/>
            <a:ext cx="8229600" cy="986589"/>
          </a:xfrm>
        </p:spPr>
        <p:txBody>
          <a:bodyPr>
            <a:normAutofit/>
          </a:bodyPr>
          <a:lstStyle/>
          <a:p>
            <a:r>
              <a:rPr lang="en-US" dirty="0"/>
              <a:t>Heat capacity</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762000"/>
                <a:ext cx="8229600" cy="5943600"/>
              </a:xfrm>
            </p:spPr>
            <p:txBody>
              <a:bodyPr>
                <a:normAutofit/>
              </a:bodyPr>
              <a:lstStyle/>
              <a:p>
                <a:pPr fontAlgn="base"/>
                <a:r>
                  <a:rPr lang="en-US" dirty="0"/>
                  <a:t>Heat capacity is the amount of heat to be supplied to material to produce a unit change in its temperature.  </a:t>
                </a:r>
                <a:r>
                  <a:rPr lang="en-US" b="1" dirty="0"/>
                  <a:t>C = </a:t>
                </a:r>
                <a14:m>
                  <m:oMath xmlns:m="http://schemas.openxmlformats.org/officeDocument/2006/math">
                    <m:f>
                      <m:fPr>
                        <m:ctrlPr>
                          <a:rPr lang="en-US" b="1" i="1" smtClean="0">
                            <a:latin typeface="Cambria Math" panose="02040503050406030204" pitchFamily="18" charset="0"/>
                          </a:rPr>
                        </m:ctrlPr>
                      </m:fPr>
                      <m:num>
                        <m:r>
                          <m:rPr>
                            <m:nor/>
                          </m:rPr>
                          <a:rPr lang="en-US" dirty="0"/>
                          <m:t>∆</m:t>
                        </m:r>
                        <m:r>
                          <a:rPr lang="en-US" b="1" i="1" dirty="0" smtClean="0">
                            <a:latin typeface="Cambria Math" panose="02040503050406030204" pitchFamily="18" charset="0"/>
                          </a:rPr>
                          <m:t>𝑸</m:t>
                        </m:r>
                      </m:num>
                      <m:den>
                        <m:r>
                          <m:rPr>
                            <m:nor/>
                          </m:rPr>
                          <a:rPr lang="en-US" dirty="0"/>
                          <m:t>∆</m:t>
                        </m:r>
                        <m:r>
                          <a:rPr lang="en-US" b="1" i="1" dirty="0" smtClean="0">
                            <a:latin typeface="Cambria Math" panose="02040503050406030204" pitchFamily="18" charset="0"/>
                          </a:rPr>
                          <m:t>𝑻</m:t>
                        </m:r>
                      </m:den>
                    </m:f>
                  </m:oMath>
                </a14:m>
                <a:r>
                  <a:rPr lang="en-US" dirty="0"/>
                  <a:t> </a:t>
                </a:r>
              </a:p>
              <a:p>
                <a:pPr fontAlgn="base"/>
                <a:r>
                  <a:rPr lang="en-US" dirty="0"/>
                  <a:t>The unit of heat capacity is joule per kelvin.</a:t>
                </a:r>
              </a:p>
              <a:p>
                <a:pPr fontAlgn="base"/>
                <a:endParaRPr lang="en-US" dirty="0"/>
              </a:p>
              <a:p>
                <a:pPr fontAlgn="base"/>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762000"/>
                <a:ext cx="8229600" cy="5943600"/>
              </a:xfrm>
              <a:blipFill>
                <a:blip r:embed="rId2"/>
                <a:stretch>
                  <a:fillRect l="-1704" t="-1333" r="-741"/>
                </a:stretch>
              </a:blipFill>
            </p:spPr>
            <p:txBody>
              <a:bodyPr/>
              <a:lstStyle/>
              <a:p>
                <a:r>
                  <a:rPr lang="ar-IQ">
                    <a:noFill/>
                  </a:rPr>
                  <a:t> </a:t>
                </a:r>
              </a:p>
            </p:txBody>
          </p:sp>
        </mc:Fallback>
      </mc:AlternateContent>
      <p:pic>
        <p:nvPicPr>
          <p:cNvPr id="1026" name="Picture 2" descr="Heat Capacity and Specific Heat Capacity - Definition, Difference - Embibe">
            <a:extLst>
              <a:ext uri="{FF2B5EF4-FFF2-40B4-BE49-F238E27FC236}">
                <a16:creationId xmlns:a16="http://schemas.microsoft.com/office/drawing/2014/main" id="{713B5C74-41BE-C940-D3D2-BA618C33CA5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1" y="3048745"/>
            <a:ext cx="5410200" cy="365685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SPECIFIC HEAT CAPACITY</a:t>
            </a:r>
          </a:p>
        </p:txBody>
      </p:sp>
      <p:sp>
        <p:nvSpPr>
          <p:cNvPr id="3" name="Content Placeholder 2"/>
          <p:cNvSpPr>
            <a:spLocks noGrp="1"/>
          </p:cNvSpPr>
          <p:nvPr>
            <p:ph idx="1"/>
          </p:nvPr>
        </p:nvSpPr>
        <p:spPr>
          <a:xfrm>
            <a:off x="168442" y="1219200"/>
            <a:ext cx="8518358" cy="4682374"/>
          </a:xfrm>
        </p:spPr>
        <p:txBody>
          <a:bodyPr>
            <a:normAutofit/>
          </a:bodyPr>
          <a:lstStyle/>
          <a:p>
            <a:pPr marL="0" indent="0" algn="just">
              <a:buNone/>
            </a:pPr>
            <a:r>
              <a:rPr lang="en-US" b="0" i="0" dirty="0">
                <a:solidFill>
                  <a:srgbClr val="202122"/>
                </a:solidFill>
                <a:effectLst/>
                <a:latin typeface="Arial" panose="020B0604020202020204" pitchFamily="34" charset="0"/>
              </a:rPr>
              <a:t> the </a:t>
            </a:r>
            <a:r>
              <a:rPr lang="en-US" b="1" i="0" dirty="0">
                <a:solidFill>
                  <a:srgbClr val="202122"/>
                </a:solidFill>
                <a:effectLst/>
                <a:latin typeface="Arial" panose="020B0604020202020204" pitchFamily="34" charset="0"/>
              </a:rPr>
              <a:t>specific heat capacity</a:t>
            </a:r>
            <a:r>
              <a:rPr lang="en-US" b="0" i="0" dirty="0">
                <a:solidFill>
                  <a:srgbClr val="202122"/>
                </a:solidFill>
                <a:effectLst/>
                <a:latin typeface="Arial" panose="020B0604020202020204" pitchFamily="34" charset="0"/>
              </a:rPr>
              <a:t> of a substance is the </a:t>
            </a:r>
            <a:r>
              <a:rPr lang="en-US" b="0" i="0" u="none" strike="noStrike" dirty="0">
                <a:solidFill>
                  <a:srgbClr val="3366CC"/>
                </a:solidFill>
                <a:effectLst/>
                <a:latin typeface="Arial" panose="020B0604020202020204" pitchFamily="34" charset="0"/>
                <a:hlinkClick r:id="rId2" tooltip="Heat capacity"/>
              </a:rPr>
              <a:t>heat capacity</a:t>
            </a:r>
            <a:r>
              <a:rPr lang="en-US" b="0" i="0" dirty="0">
                <a:solidFill>
                  <a:srgbClr val="202122"/>
                </a:solidFill>
                <a:effectLst/>
                <a:latin typeface="Arial" panose="020B0604020202020204" pitchFamily="34" charset="0"/>
              </a:rPr>
              <a:t> of a sample of the substance divided by the </a:t>
            </a:r>
            <a:r>
              <a:rPr lang="en-US" b="0" i="0" u="none" strike="noStrike" dirty="0">
                <a:solidFill>
                  <a:srgbClr val="3366CC"/>
                </a:solidFill>
                <a:effectLst/>
                <a:latin typeface="Arial" panose="020B0604020202020204" pitchFamily="34" charset="0"/>
                <a:hlinkClick r:id="rId3" tooltip="Mass"/>
              </a:rPr>
              <a:t>mass</a:t>
            </a:r>
            <a:r>
              <a:rPr lang="en-US" b="0" i="0" dirty="0">
                <a:solidFill>
                  <a:srgbClr val="202122"/>
                </a:solidFill>
                <a:effectLst/>
                <a:latin typeface="Arial" panose="020B0604020202020204" pitchFamily="34" charset="0"/>
              </a:rPr>
              <a:t> of the sample.</a:t>
            </a:r>
            <a:endParaRPr lang="en-US" dirty="0"/>
          </a:p>
        </p:txBody>
      </p:sp>
      <p:pic>
        <p:nvPicPr>
          <p:cNvPr id="2050" name="Picture 2" descr="Heat Capacity and Specific Heat">
            <a:extLst>
              <a:ext uri="{FF2B5EF4-FFF2-40B4-BE49-F238E27FC236}">
                <a16:creationId xmlns:a16="http://schemas.microsoft.com/office/drawing/2014/main" id="{7238D8B2-4FF9-416E-12DA-1E79EF56203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7535" y="3433883"/>
            <a:ext cx="7368931" cy="235731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Specific Heat Capacity (3.2.2) | AQA GCSE Physics: Combined Science  Revision Notes 2018 | Save My Exams">
            <a:extLst>
              <a:ext uri="{FF2B5EF4-FFF2-40B4-BE49-F238E27FC236}">
                <a16:creationId xmlns:a16="http://schemas.microsoft.com/office/drawing/2014/main" id="{11978B05-47F1-7F6B-A1A7-C9BB6C8FAD82}"/>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b="22153"/>
          <a:stretch/>
        </p:blipFill>
        <p:spPr bwMode="auto">
          <a:xfrm>
            <a:off x="990600" y="990600"/>
            <a:ext cx="6286059" cy="3523330"/>
          </a:xfrm>
          <a:prstGeom prst="rect">
            <a:avLst/>
          </a:prstGeom>
          <a:extLst>
            <a:ext uri="{909E8E84-426E-40DD-AFC4-6F175D3DCCD1}">
              <a14:hiddenFill xmlns:a14="http://schemas.microsoft.com/office/drawing/2010/main">
                <a:solidFill>
                  <a:srgbClr val="FFFFFF"/>
                </a:solidFill>
              </a14:hiddenFill>
            </a:ext>
          </a:extLst>
        </p:spPr>
      </p:pic>
      <p:sp>
        <p:nvSpPr>
          <p:cNvPr id="4" name="مربع نص 3">
            <a:extLst>
              <a:ext uri="{FF2B5EF4-FFF2-40B4-BE49-F238E27FC236}">
                <a16:creationId xmlns:a16="http://schemas.microsoft.com/office/drawing/2014/main" id="{0DAB6B70-557E-4756-746E-2313C99DB52F}"/>
              </a:ext>
            </a:extLst>
          </p:cNvPr>
          <p:cNvSpPr txBox="1"/>
          <p:nvPr/>
        </p:nvSpPr>
        <p:spPr>
          <a:xfrm>
            <a:off x="304800" y="4648200"/>
            <a:ext cx="3581400" cy="1477328"/>
          </a:xfrm>
          <a:prstGeom prst="rect">
            <a:avLst/>
          </a:prstGeom>
          <a:noFill/>
          <a:ln>
            <a:solidFill>
              <a:schemeClr val="accent2"/>
            </a:solidFill>
          </a:ln>
        </p:spPr>
        <p:txBody>
          <a:bodyPr wrap="square" rtlCol="1">
            <a:spAutoFit/>
          </a:bodyPr>
          <a:lstStyle/>
          <a:p>
            <a:r>
              <a:rPr lang="en-US" sz="1800" dirty="0"/>
              <a:t>Lower specific heat capacity heats up and cools down quickly because it takes less energy to change its temperature one degree.</a:t>
            </a:r>
          </a:p>
          <a:p>
            <a:endParaRPr lang="ar-IQ" dirty="0"/>
          </a:p>
        </p:txBody>
      </p:sp>
      <p:sp>
        <p:nvSpPr>
          <p:cNvPr id="5" name="مربع نص 4">
            <a:extLst>
              <a:ext uri="{FF2B5EF4-FFF2-40B4-BE49-F238E27FC236}">
                <a16:creationId xmlns:a16="http://schemas.microsoft.com/office/drawing/2014/main" id="{C72B6CAF-975A-8442-EF58-5598CBF2ABB7}"/>
              </a:ext>
            </a:extLst>
          </p:cNvPr>
          <p:cNvSpPr txBox="1"/>
          <p:nvPr/>
        </p:nvSpPr>
        <p:spPr>
          <a:xfrm>
            <a:off x="4114800" y="4648200"/>
            <a:ext cx="4038600" cy="1477328"/>
          </a:xfrm>
          <a:prstGeom prst="rect">
            <a:avLst/>
          </a:prstGeom>
          <a:noFill/>
          <a:ln>
            <a:solidFill>
              <a:schemeClr val="tx2"/>
            </a:solidFill>
          </a:ln>
        </p:spPr>
        <p:txBody>
          <a:bodyPr wrap="square" rtlCol="1">
            <a:spAutoFit/>
          </a:bodyPr>
          <a:lstStyle/>
          <a:p>
            <a:r>
              <a:rPr lang="en-US" sz="1800" dirty="0"/>
              <a:t>Higher specific heat capacity heats up and cools down slowly because it takes more energy to change its temperature one degree.</a:t>
            </a:r>
            <a:endParaRPr lang="ar-IQ" sz="1800" dirty="0"/>
          </a:p>
          <a:p>
            <a:endParaRPr lang="ar-IQ" dirty="0"/>
          </a:p>
        </p:txBody>
      </p:sp>
    </p:spTree>
    <p:extLst>
      <p:ext uri="{BB962C8B-B14F-4D97-AF65-F5344CB8AC3E}">
        <p14:creationId xmlns:p14="http://schemas.microsoft.com/office/powerpoint/2010/main" val="1311552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2349722-722B-8F5F-367A-0B13D80C8904}"/>
              </a:ext>
            </a:extLst>
          </p:cNvPr>
          <p:cNvSpPr>
            <a:spLocks noGrp="1"/>
          </p:cNvSpPr>
          <p:nvPr>
            <p:ph type="title"/>
          </p:nvPr>
        </p:nvSpPr>
        <p:spPr/>
        <p:txBody>
          <a:bodyPr/>
          <a:lstStyle/>
          <a:p>
            <a:endParaRPr lang="ar-IQ"/>
          </a:p>
        </p:txBody>
      </p:sp>
      <p:sp>
        <p:nvSpPr>
          <p:cNvPr id="9" name="AutoShape 12" descr="Heat Capacity - Definition, Formula, Unit, Examples, FAQs">
            <a:extLst>
              <a:ext uri="{FF2B5EF4-FFF2-40B4-BE49-F238E27FC236}">
                <a16:creationId xmlns:a16="http://schemas.microsoft.com/office/drawing/2014/main" id="{942E7A7A-892B-8061-9EDD-0C78516CC537}"/>
              </a:ext>
            </a:extLst>
          </p:cNvPr>
          <p:cNvSpPr>
            <a:spLocks noGrp="1" noChangeAspect="1" noChangeArrowheads="1"/>
          </p:cNvSpPr>
          <p:nvPr>
            <p:ph idx="1"/>
          </p:nvPr>
        </p:nvSpPr>
        <p:spPr bwMode="auto">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r>
              <a:rPr lang="en-US" dirty="0"/>
              <a:t>Smaller mass, heats up faster and cool down faster. </a:t>
            </a:r>
            <a:r>
              <a:rPr lang="en-US"/>
              <a:t>Larger </a:t>
            </a:r>
            <a:r>
              <a:rPr lang="en-US" dirty="0"/>
              <a:t>mass heats up slower and cool down slower.</a:t>
            </a:r>
            <a:endParaRPr lang="ar-IQ" dirty="0"/>
          </a:p>
        </p:txBody>
      </p:sp>
    </p:spTree>
    <p:extLst>
      <p:ext uri="{BB962C8B-B14F-4D97-AF65-F5344CB8AC3E}">
        <p14:creationId xmlns:p14="http://schemas.microsoft.com/office/powerpoint/2010/main" val="780319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AB5E3A4-95ED-5FD2-FCBA-63409AE4F716}"/>
              </a:ext>
            </a:extLst>
          </p:cNvPr>
          <p:cNvSpPr>
            <a:spLocks noGrp="1"/>
          </p:cNvSpPr>
          <p:nvPr>
            <p:ph type="title"/>
          </p:nvPr>
        </p:nvSpPr>
        <p:spPr/>
        <p:txBody>
          <a:bodyPr/>
          <a:lstStyle/>
          <a:p>
            <a:endParaRPr lang="ar-IQ"/>
          </a:p>
        </p:txBody>
      </p:sp>
      <p:sp>
        <p:nvSpPr>
          <p:cNvPr id="3" name="عنصر نائب للمحتوى 2">
            <a:extLst>
              <a:ext uri="{FF2B5EF4-FFF2-40B4-BE49-F238E27FC236}">
                <a16:creationId xmlns:a16="http://schemas.microsoft.com/office/drawing/2014/main" id="{705FF633-BA7C-F5F7-8C31-6D407F38852E}"/>
              </a:ext>
            </a:extLst>
          </p:cNvPr>
          <p:cNvSpPr>
            <a:spLocks noGrp="1"/>
          </p:cNvSpPr>
          <p:nvPr>
            <p:ph idx="1"/>
          </p:nvPr>
        </p:nvSpPr>
        <p:spPr/>
        <p:txBody>
          <a:bodyPr/>
          <a:lstStyle/>
          <a:p>
            <a:pPr fontAlgn="base"/>
            <a:r>
              <a:rPr lang="en-US" dirty="0"/>
              <a:t>We can calculate the heat released or absorbed using the specific heat capacity C equation:  </a:t>
            </a:r>
          </a:p>
          <a:p>
            <a:pPr fontAlgn="base"/>
            <a:r>
              <a:rPr lang="en-US" dirty="0"/>
              <a:t> q = m × C × ΔT</a:t>
            </a:r>
          </a:p>
          <a:p>
            <a:r>
              <a:rPr lang="en-US" dirty="0"/>
              <a:t>M is the mass of the substance</a:t>
            </a:r>
          </a:p>
          <a:p>
            <a:r>
              <a:rPr lang="en-US" dirty="0"/>
              <a:t>ΔT is the change in temperature</a:t>
            </a:r>
          </a:p>
          <a:p>
            <a:r>
              <a:rPr lang="en-US" dirty="0"/>
              <a:t>The unit of heat is </a:t>
            </a:r>
            <a:r>
              <a:rPr lang="en-US" dirty="0" err="1"/>
              <a:t>joul</a:t>
            </a:r>
            <a:r>
              <a:rPr lang="en-US" dirty="0"/>
              <a:t> J or KJ</a:t>
            </a:r>
            <a:br>
              <a:rPr lang="en-US" dirty="0"/>
            </a:br>
            <a:endParaRPr lang="en-US" dirty="0"/>
          </a:p>
          <a:p>
            <a:endParaRPr lang="ar-IQ" dirty="0"/>
          </a:p>
        </p:txBody>
      </p:sp>
    </p:spTree>
    <p:extLst>
      <p:ext uri="{BB962C8B-B14F-4D97-AF65-F5344CB8AC3E}">
        <p14:creationId xmlns:p14="http://schemas.microsoft.com/office/powerpoint/2010/main" val="7571596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28600"/>
            <a:ext cx="8229600" cy="4572000"/>
          </a:xfrm>
        </p:spPr>
        <p:txBody>
          <a:bodyPr>
            <a:normAutofit fontScale="90000"/>
          </a:bodyPr>
          <a:lstStyle/>
          <a:p>
            <a:r>
              <a:rPr lang="en-US" dirty="0"/>
              <a:t>For example, if we have a cup of hot coffee and cold tea. Water molecules in a cup of hot coffee have a higher average kinetic energy than water molecules in a cup of cold tea, which means that they are moving at a higher velocity.</a:t>
            </a:r>
            <a:br>
              <a:rPr lang="en-US" dirty="0"/>
            </a:br>
            <a:endParaRPr lang="en-GB"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67000" y="4486275"/>
            <a:ext cx="3509963" cy="2143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31494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754563"/>
          </a:xfrm>
        </p:spPr>
        <p:txBody>
          <a:bodyPr>
            <a:normAutofit fontScale="92500" lnSpcReduction="20000"/>
          </a:bodyPr>
          <a:lstStyle/>
          <a:p>
            <a:pPr algn="just" fontAlgn="base"/>
            <a:r>
              <a:rPr lang="en-US" dirty="0"/>
              <a:t>When a system absorbs or loses heat, the average kinetic energy of the molecules will change. Thus, heat transfer results in change in the system's temperature </a:t>
            </a:r>
            <a:r>
              <a:rPr lang="en-US" i="1" dirty="0"/>
              <a:t>as long as the system is not undergoing a phase change.</a:t>
            </a:r>
          </a:p>
          <a:p>
            <a:pPr fontAlgn="base"/>
            <a:r>
              <a:rPr lang="en-US" i="1" dirty="0"/>
              <a:t>Example:</a:t>
            </a:r>
          </a:p>
          <a:p>
            <a:pPr fontAlgn="base"/>
            <a:r>
              <a:rPr lang="en-US" dirty="0"/>
              <a:t> we have 250 mL of hot tea which we would like to cool down before we drink it. The tea is currently at 370 K, and we'd like to cool it down to 350 K. How much thermal energy has to be transferred from the tea to the surroundings to cool the tea?</a:t>
            </a:r>
            <a:endParaRPr lang="en-US" i="1" dirty="0"/>
          </a:p>
          <a:p>
            <a:pPr fontAlgn="base"/>
            <a:endParaRPr lang="en-US" dirty="0"/>
          </a:p>
          <a:p>
            <a:endParaRPr lang="en-US" dirty="0"/>
          </a:p>
        </p:txBody>
      </p:sp>
      <p:sp>
        <p:nvSpPr>
          <p:cNvPr id="4" name="Title 3"/>
          <p:cNvSpPr>
            <a:spLocks noGrp="1"/>
          </p:cNvSpPr>
          <p:nvPr>
            <p:ph type="title"/>
          </p:nvPr>
        </p:nvSpPr>
        <p:spPr/>
        <p:txBody>
          <a:bodyPr/>
          <a:lstStyle/>
          <a:p>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970</TotalTime>
  <Words>667</Words>
  <Application>Microsoft Office PowerPoint</Application>
  <PresentationFormat>عرض على الشاشة (4:3)</PresentationFormat>
  <Paragraphs>40</Paragraphs>
  <Slides>12</Slides>
  <Notes>1</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12</vt:i4>
      </vt:variant>
    </vt:vector>
  </HeadingPairs>
  <TitlesOfParts>
    <vt:vector size="16" baseType="lpstr">
      <vt:lpstr>Arial</vt:lpstr>
      <vt:lpstr>Calibri</vt:lpstr>
      <vt:lpstr>Cambria Math</vt:lpstr>
      <vt:lpstr>Office Theme</vt:lpstr>
      <vt:lpstr>Heat and temperature </vt:lpstr>
      <vt:lpstr>Relationship between heat and temperature</vt:lpstr>
      <vt:lpstr>Heat capacity</vt:lpstr>
      <vt:lpstr>SPECIFIC HEAT CAPACITY</vt:lpstr>
      <vt:lpstr>عرض تقديمي في PowerPoint</vt:lpstr>
      <vt:lpstr>عرض تقديمي في PowerPoint</vt:lpstr>
      <vt:lpstr>عرض تقديمي في PowerPoint</vt:lpstr>
      <vt:lpstr>For example, if we have a cup of hot coffee and cold tea. Water molecules in a cup of hot coffee have a higher average kinetic energy than water molecules in a cup of cold tea, which means that they are moving at a higher velocity. </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Heat and temperature </dc:title>
  <dc:creator>HUSSEIN ALQAZAZ</dc:creator>
  <cp:lastModifiedBy>abbas alqazaz</cp:lastModifiedBy>
  <cp:revision>13</cp:revision>
  <dcterms:created xsi:type="dcterms:W3CDTF">2006-08-16T00:00:00Z</dcterms:created>
  <dcterms:modified xsi:type="dcterms:W3CDTF">2023-04-12T11:23:08Z</dcterms:modified>
</cp:coreProperties>
</file>