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42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EDBFC-376D-4D26-8F8A-9F9E5914DD32}" type="datetimeFigureOut">
              <a:rPr lang="en-GB" smtClean="0"/>
              <a:pPr/>
              <a:t>08/04/2023</a:t>
            </a:fld>
            <a:endParaRPr lang="en-GB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0DD71-F5F8-4ED7-B978-26AD8CE7F9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78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0DD71-F5F8-4ED7-B978-26AD8CE7F9D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0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Gasses laws</a:t>
            </a:r>
            <a:endParaRPr lang="en-GB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841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the general equation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We can combine the previous laws in one equation:</a:t>
            </a:r>
          </a:p>
          <a:p>
            <a:pPr algn="l" rtl="0"/>
            <a:r>
              <a:rPr lang="en-US" dirty="0"/>
              <a:t>PV= n R T   </a:t>
            </a:r>
          </a:p>
          <a:p>
            <a:pPr algn="l" rtl="0"/>
            <a:r>
              <a:rPr lang="en-US" dirty="0"/>
              <a:t>N is number of moles</a:t>
            </a:r>
          </a:p>
          <a:p>
            <a:pPr algn="l" rtl="0"/>
            <a:r>
              <a:rPr lang="en-US" dirty="0"/>
              <a:t>R is the general gasses constant.</a:t>
            </a:r>
          </a:p>
          <a:p>
            <a:pPr algn="l" rtl="0"/>
            <a:r>
              <a:rPr lang="en-US" dirty="0"/>
              <a:t>This equation is for ideal gas not for real gas because this equation assumed the molecules of gas as points and there are no forces among molecules, </a:t>
            </a:r>
            <a:r>
              <a:rPr lang="en-US" dirty="0" err="1"/>
              <a:t>i</a:t>
            </a:r>
            <a:r>
              <a:rPr lang="en-US" dirty="0"/>
              <a:t>. e., motion is elastic.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14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dirty="0"/>
              <a:t>Real equation	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89319"/>
                <a:ext cx="8229600" cy="6024057"/>
              </a:xfrm>
            </p:spPr>
            <p:txBody>
              <a:bodyPr>
                <a:normAutofit lnSpcReduction="10000"/>
              </a:bodyPr>
              <a:lstStyle/>
              <a:p>
                <a:pPr algn="l" rtl="0"/>
                <a:r>
                  <a:rPr lang="en-US" dirty="0"/>
                  <a:t>Van der walls solved the problem by adding two terms: </a:t>
                </a:r>
              </a:p>
              <a:p>
                <a:pPr algn="l" rtl="0"/>
                <a:r>
                  <a:rPr lang="en-US" dirty="0"/>
                  <a:t>He add (-b) to the volume to become (v-b) assuming molecule has a volume and add the term a/2v to pressure to become (p + a/v2 ) considering attractive forces between molecules. The equation became:</a:t>
                </a:r>
              </a:p>
              <a:p>
                <a:pPr algn="l" rtl="0"/>
                <a:r>
                  <a:rPr lang="en-GB" dirty="0"/>
                  <a:t>(v-b) (p+ a/v2) =</a:t>
                </a:r>
                <a:r>
                  <a:rPr lang="en-GB" dirty="0" err="1"/>
                  <a:t>nRT</a:t>
                </a:r>
                <a:endParaRPr lang="en-GB" dirty="0"/>
              </a:p>
              <a:p>
                <a:pPr algn="l" rtl="0"/>
                <a:r>
                  <a:rPr lang="en-GB" dirty="0"/>
                  <a:t>P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𝑅𝑇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𝑉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r>
                  <a:rPr lang="en-GB" dirty="0"/>
                  <a:t> -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dirty="0"/>
                  <a:t> </a:t>
                </a:r>
              </a:p>
              <a:p>
                <a:pPr algn="l" rtl="0"/>
                <a:r>
                  <a:rPr lang="en-US" dirty="0"/>
                  <a:t>Where a , b are constants.</a:t>
                </a:r>
              </a:p>
              <a:p>
                <a:pPr algn="l" rtl="0"/>
                <a:r>
                  <a:rPr lang="en-US" dirty="0"/>
                  <a:t>This equation is called equation </a:t>
                </a:r>
                <a:r>
                  <a:rPr lang="en-US"/>
                  <a:t>of state.</a:t>
                </a:r>
                <a:endParaRPr lang="en-GB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89319"/>
                <a:ext cx="8229600" cy="6024057"/>
              </a:xfrm>
              <a:blipFill rotWithShape="1">
                <a:blip r:embed="rId2" cstate="print"/>
                <a:stretch>
                  <a:fillRect l="-1630" t="-2123" r="-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88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Boyle's law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0"/>
            <a:r>
              <a:rPr lang="en-US" dirty="0"/>
              <a:t>Boyle observed that volume of a given mass of a real gas is inversely proportional to its pressure at constant temperature and in a closed system.</a:t>
            </a:r>
          </a:p>
          <a:p>
            <a:pPr algn="just" rtl="0"/>
            <a:r>
              <a:rPr lang="en-US" dirty="0"/>
              <a:t>In another form, product of pressure and volume of a given mass of a gas is constant , at constant temperature.</a:t>
            </a:r>
          </a:p>
          <a:p>
            <a:pPr algn="l" rtl="0"/>
            <a:r>
              <a:rPr lang="en-US" dirty="0"/>
              <a:t>P V = C  where C  is constant</a:t>
            </a:r>
          </a:p>
          <a:p>
            <a:pPr algn="l" rtl="0"/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V</a:t>
            </a:r>
            <a:r>
              <a:rPr lang="en-US" baseline="-25000" dirty="0"/>
              <a:t>1</a:t>
            </a:r>
            <a:r>
              <a:rPr lang="en-US" dirty="0"/>
              <a:t> = P</a:t>
            </a:r>
            <a:r>
              <a:rPr lang="en-US" baseline="-25000" dirty="0"/>
              <a:t>2</a:t>
            </a:r>
            <a:r>
              <a:rPr lang="en-US" dirty="0"/>
              <a:t> V</a:t>
            </a:r>
            <a:r>
              <a:rPr lang="en-US" baseline="-25000" dirty="0"/>
              <a:t>2</a:t>
            </a:r>
            <a:r>
              <a:rPr lang="en-US" dirty="0"/>
              <a:t>    ------------ (1)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52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17" y="980728"/>
            <a:ext cx="4671567" cy="54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58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890" y="1652048"/>
            <a:ext cx="6942219" cy="442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52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Charles law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 rtl="0"/>
                <a:r>
                  <a:rPr lang="en-US" dirty="0"/>
                  <a:t>Charles said that for a real gas in a closed system “	volume of a gas is directly proportional to its absolute temperature at constant pressure.”</a:t>
                </a:r>
              </a:p>
              <a:p>
                <a:pPr algn="just" rtl="0"/>
                <a:r>
                  <a:rPr lang="en-US" dirty="0"/>
                  <a:t> V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∞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endParaRPr lang="en-US" b="0" i="1" dirty="0">
                  <a:latin typeface="Cambria Math"/>
                  <a:ea typeface="Cambria Math"/>
                </a:endParaRPr>
              </a:p>
              <a:p>
                <a:pPr algn="just" rtl="0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  <m:r>
                      <a:rPr lang="en-US" b="0" i="0" smtClean="0"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en-US" b="0" dirty="0">
                    <a:ea typeface="Cambria Math"/>
                  </a:rPr>
                  <a:t>= k        where k is constant</a:t>
                </a:r>
              </a:p>
              <a:p>
                <a:pPr algn="just" rtl="0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b="0" dirty="0">
                    <a:ea typeface="Cambria Math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𝑜𝑟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 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 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 </m:t>
                    </m:r>
                  </m:oMath>
                </a14:m>
                <a:r>
                  <a:rPr lang="en-US" b="0" dirty="0">
                    <a:ea typeface="Cambria Math"/>
                  </a:rPr>
                  <a:t> </a:t>
                </a:r>
              </a:p>
              <a:p>
                <a:pPr algn="just" rtl="0"/>
                <a:endParaRPr lang="en-US" b="0" dirty="0">
                  <a:ea typeface="Cambria Math"/>
                </a:endParaRPr>
              </a:p>
            </p:txBody>
          </p:sp>
        </mc:Choice>
        <mc:Fallback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 r="-18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630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08" y="1376583"/>
            <a:ext cx="7473382" cy="497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19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Gay-</a:t>
            </a:r>
            <a:r>
              <a:rPr lang="en-US" dirty="0" err="1"/>
              <a:t>lusaac`s</a:t>
            </a:r>
            <a:r>
              <a:rPr lang="en-US" dirty="0"/>
              <a:t> law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 rtl="0"/>
                <a:r>
                  <a:rPr lang="en-US" dirty="0"/>
                  <a:t>For a given mass and constant  volume of an ideal gas, the pressure exerted on the container sides is directly proportional to its absolute temperature. </a:t>
                </a:r>
              </a:p>
              <a:p>
                <a:pPr algn="just" rtl="0"/>
                <a:r>
                  <a:rPr lang="en-US" dirty="0"/>
                  <a:t>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/>
                  <a:t>  T </a:t>
                </a:r>
              </a:p>
              <a:p>
                <a:pPr algn="just" rtl="0"/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box>
                  </m:oMath>
                </a14:m>
                <a:r>
                  <a:rPr lang="en-GB" dirty="0"/>
                  <a:t> =  Z where Z is constant. i.e., </a:t>
                </a:r>
              </a:p>
              <a:p>
                <a:pPr algn="just" rtl="0"/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dirty="0"/>
                  <a:t>    </a:t>
                </a:r>
              </a:p>
              <a:p>
                <a:pPr algn="just" rtl="0"/>
                <a:endParaRPr lang="en-GB" dirty="0"/>
              </a:p>
            </p:txBody>
          </p:sp>
        </mc:Choice>
        <mc:Fallback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 r="-18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269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BD1356-C54F-01F2-BF2A-E828E1ADB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Gay-</a:t>
            </a:r>
            <a:r>
              <a:rPr lang="en-US" dirty="0" err="1"/>
              <a:t>lusaac`s</a:t>
            </a:r>
            <a:r>
              <a:rPr lang="en-US" dirty="0"/>
              <a:t> law</a:t>
            </a: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77698C-8A1C-185D-C5D6-D93782FAE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endParaRPr lang="en-US" b="1" dirty="0"/>
          </a:p>
          <a:p>
            <a:pPr algn="just" rtl="0"/>
            <a:r>
              <a:rPr lang="en-US" b="1" dirty="0"/>
              <a:t> 1 atm = 760 torr  (conversion equation)</a:t>
            </a:r>
          </a:p>
          <a:p>
            <a:pPr algn="just" rtl="0"/>
            <a:endParaRPr lang="en-US" b="1" dirty="0"/>
          </a:p>
        </p:txBody>
      </p:sp>
      <p:pic>
        <p:nvPicPr>
          <p:cNvPr id="1026" name="Picture 2" descr="Charles' Law and Gay-Lussac's Law | Let's Talk Science">
            <a:extLst>
              <a:ext uri="{FF2B5EF4-FFF2-40B4-BE49-F238E27FC236}">
                <a16:creationId xmlns:a16="http://schemas.microsoft.com/office/drawing/2014/main" id="{DA446A52-B3BC-B11F-6136-8684B9992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582" y="1628800"/>
            <a:ext cx="5906836" cy="428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58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 of Gay-</a:t>
            </a:r>
            <a:r>
              <a:rPr lang="en-US" dirty="0" err="1"/>
              <a:t>lusaac`s</a:t>
            </a:r>
            <a:r>
              <a:rPr lang="en-US" dirty="0"/>
              <a:t> law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0080"/>
            <a:ext cx="8229600" cy="6165304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endParaRPr lang="en-US" b="1" dirty="0"/>
          </a:p>
          <a:p>
            <a:pPr marL="0" indent="0" algn="just" rtl="0">
              <a:buNone/>
            </a:pPr>
            <a:br>
              <a:rPr lang="en-US" dirty="0"/>
            </a:br>
            <a:endParaRPr lang="en-US" dirty="0"/>
          </a:p>
          <a:p>
            <a:pPr marL="0" indent="0" algn="just" rtl="0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nunito sans" panose="020B0604020202020204" pitchFamily="2" charset="0"/>
            </a:endParaRPr>
          </a:p>
          <a:p>
            <a:pPr marL="0" indent="0" algn="just" rtl="0">
              <a:buNone/>
            </a:pPr>
            <a:endParaRPr lang="en-US" sz="2400" dirty="0">
              <a:solidFill>
                <a:srgbClr val="333333"/>
              </a:solidFill>
              <a:latin typeface="nunito sans" panose="020B0604020202020204" pitchFamily="2" charset="0"/>
            </a:endParaRPr>
          </a:p>
          <a:p>
            <a:pPr marL="0" indent="0" algn="just" rtl="0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nunito sans" panose="020B0604020202020204" pitchFamily="2" charset="0"/>
            </a:endParaRPr>
          </a:p>
          <a:p>
            <a:pPr marL="0" indent="0" algn="just" rtl="0">
              <a:buNone/>
            </a:pPr>
            <a:endParaRPr lang="en-US" sz="2400" dirty="0">
              <a:solidFill>
                <a:srgbClr val="333333"/>
              </a:solidFill>
              <a:latin typeface="nunito sans" panose="020B0604020202020204" pitchFamily="2" charset="0"/>
            </a:endParaRPr>
          </a:p>
          <a:p>
            <a:pPr marL="0" indent="0" algn="just" rtl="0">
              <a:buNone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As the temperature of the liquid water is increased, 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water </a:t>
            </a:r>
            <a:r>
              <a:rPr lang="en-US" sz="2400" b="1" i="0" dirty="0" err="1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vapour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 is produced. The pressure of the water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vapour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 keeps rising until the temperature of the water reach 100 °C and the water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vapour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 exceed the normal 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boiling point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nunito sans" panose="020B0604020202020204" pitchFamily="2" charset="0"/>
              </a:rPr>
              <a:t> of water. At this higher temperature food can be cooked much faster. Tough meat also will be much more tender after being cooked in a pressure cooker.</a:t>
            </a:r>
            <a:endParaRPr lang="ar-IQ" sz="2400" dirty="0"/>
          </a:p>
        </p:txBody>
      </p:sp>
      <p:pic>
        <p:nvPicPr>
          <p:cNvPr id="2052" name="Picture 4" descr="Pressure cooker">
            <a:extLst>
              <a:ext uri="{FF2B5EF4-FFF2-40B4-BE49-F238E27FC236}">
                <a16:creationId xmlns:a16="http://schemas.microsoft.com/office/drawing/2014/main" id="{AEEBFBBE-ED13-EC6E-34B1-6509469B2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744" y="548680"/>
            <a:ext cx="3778513" cy="351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3658</TotalTime>
  <Words>421</Words>
  <Application>Microsoft Office PowerPoint</Application>
  <PresentationFormat>عرض على الشاشة 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nunito sans</vt:lpstr>
      <vt:lpstr>سمة Office</vt:lpstr>
      <vt:lpstr>Gasses laws</vt:lpstr>
      <vt:lpstr>Boyle's law</vt:lpstr>
      <vt:lpstr>عرض تقديمي في PowerPoint</vt:lpstr>
      <vt:lpstr>عرض تقديمي في PowerPoint</vt:lpstr>
      <vt:lpstr>Charles law</vt:lpstr>
      <vt:lpstr>عرض تقديمي في PowerPoint</vt:lpstr>
      <vt:lpstr>Gay-lusaac`s law</vt:lpstr>
      <vt:lpstr>Gay-lusaac`s law</vt:lpstr>
      <vt:lpstr>Application of Gay-lusaac`s law</vt:lpstr>
      <vt:lpstr>   the general equation</vt:lpstr>
      <vt:lpstr>Real equation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Gasses laws</dc:title>
  <dc:creator>DELL</dc:creator>
  <cp:lastModifiedBy>abbas alqazaz</cp:lastModifiedBy>
  <cp:revision>40</cp:revision>
  <dcterms:created xsi:type="dcterms:W3CDTF">2019-03-01T12:02:35Z</dcterms:created>
  <dcterms:modified xsi:type="dcterms:W3CDTF">2023-04-08T11:41:52Z</dcterms:modified>
</cp:coreProperties>
</file>