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327" r:id="rId4"/>
    <p:sldId id="328" r:id="rId5"/>
    <p:sldId id="296" r:id="rId6"/>
    <p:sldId id="329" r:id="rId7"/>
    <p:sldId id="330" r:id="rId8"/>
    <p:sldId id="331" r:id="rId9"/>
    <p:sldId id="300" r:id="rId10"/>
    <p:sldId id="301" r:id="rId11"/>
    <p:sldId id="308" r:id="rId12"/>
    <p:sldId id="305" r:id="rId13"/>
    <p:sldId id="306" r:id="rId14"/>
    <p:sldId id="332" r:id="rId15"/>
    <p:sldId id="333" r:id="rId16"/>
    <p:sldId id="334" r:id="rId17"/>
    <p:sldId id="335" r:id="rId18"/>
    <p:sldId id="336" r:id="rId19"/>
    <p:sldId id="312" r:id="rId20"/>
    <p:sldId id="337" r:id="rId21"/>
    <p:sldId id="338" r:id="rId22"/>
    <p:sldId id="339" r:id="rId23"/>
    <p:sldId id="340" r:id="rId24"/>
    <p:sldId id="341" r:id="rId25"/>
    <p:sldId id="342" r:id="rId26"/>
    <p:sldId id="343" r:id="rId27"/>
    <p:sldId id="344" r:id="rId28"/>
    <p:sldId id="345" r:id="rId29"/>
    <p:sldId id="346"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26"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695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7812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39702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2569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14E9-20C6-4029-9FBF-ECC0B8CD558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4271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614E9-20C6-4029-9FBF-ECC0B8CD558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7987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614E9-20C6-4029-9FBF-ECC0B8CD5583}"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699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14E9-20C6-4029-9FBF-ECC0B8CD5583}"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79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14E9-20C6-4029-9FBF-ECC0B8CD5583}"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643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348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3774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14E9-20C6-4029-9FBF-ECC0B8CD5583}" type="datetimeFigureOut">
              <a:rPr lang="en-US" smtClean="0"/>
              <a:t>4/12/2023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D349-70C0-4B52-95F9-435339F33960}" type="slidenum">
              <a:rPr lang="en-US" smtClean="0"/>
              <a:t>‹#›</a:t>
            </a:fld>
            <a:endParaRPr lang="en-US"/>
          </a:p>
        </p:txBody>
      </p:sp>
    </p:spTree>
    <p:extLst>
      <p:ext uri="{BB962C8B-B14F-4D97-AF65-F5344CB8AC3E}">
        <p14:creationId xmlns:p14="http://schemas.microsoft.com/office/powerpoint/2010/main" val="32794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218" y="914401"/>
            <a:ext cx="9892146" cy="2798617"/>
          </a:xfrm>
        </p:spPr>
        <p:txBody>
          <a:bodyPr>
            <a:noAutofit/>
          </a:bodyPr>
          <a:lstStyle/>
          <a:p>
            <a:r>
              <a:rPr lang="en-US" sz="9600" b="1" dirty="0" smtClean="0">
                <a:ln w="0"/>
                <a:solidFill>
                  <a:srgbClr val="0070C0"/>
                </a:solidFill>
                <a:effectLst>
                  <a:reflection blurRad="6350" stA="53000" endA="300" endPos="35500" dir="5400000" sy="-90000" algn="bl" rotWithShape="0"/>
                </a:effectLst>
                <a:latin typeface="Rockwell Condensed" panose="02060603050405020104" pitchFamily="18" charset="0"/>
                <a:ea typeface="Verdana" panose="020B0604030504040204" pitchFamily="34" charset="0"/>
                <a:cs typeface="Times New Roman" panose="02020603050405020304" pitchFamily="18" charset="0"/>
              </a:rPr>
              <a:t>Markov Modeling</a:t>
            </a:r>
            <a:endParaRPr lang="en-US" sz="11500" dirty="0"/>
          </a:p>
        </p:txBody>
      </p:sp>
      <p:sp>
        <p:nvSpPr>
          <p:cNvPr id="3" name="Subtitle 2"/>
          <p:cNvSpPr>
            <a:spLocks noGrp="1"/>
          </p:cNvSpPr>
          <p:nvPr>
            <p:ph type="subTitle" idx="1"/>
          </p:nvPr>
        </p:nvSpPr>
        <p:spPr>
          <a:xfrm>
            <a:off x="1496291" y="4364181"/>
            <a:ext cx="9144000" cy="1108363"/>
          </a:xfrm>
        </p:spPr>
        <p:txBody>
          <a:bodyPr/>
          <a:lstStyle/>
          <a:p>
            <a:pPr lvl="0">
              <a:lnSpc>
                <a:spcPct val="100000"/>
              </a:lnSpc>
              <a:spcBef>
                <a:spcPct val="20000"/>
              </a:spcBef>
            </a:pPr>
            <a:r>
              <a:rPr lang="en-US" sz="3600" b="1" dirty="0">
                <a:solidFill>
                  <a:srgbClr val="FF0000"/>
                </a:solidFill>
                <a:latin typeface="Lucida Calligraphy" panose="03010101010101010101" pitchFamily="66" charset="0"/>
              </a:rPr>
              <a:t>Dr. Haider Raheem Mohammad</a:t>
            </a:r>
            <a:endParaRPr lang="ar-SA" sz="3600" dirty="0">
              <a:solidFill>
                <a:srgbClr val="FF0000"/>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val="12259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solidFill>
                  <a:srgbClr val="0D0D0D"/>
                </a:solidFill>
                <a:latin typeface="Times New Roman" panose="02020603050405020304" pitchFamily="18" charset="0"/>
                <a:ea typeface="Calibri" panose="020F0502020204030204" pitchFamily="34" charset="0"/>
                <a:cs typeface="Arial" panose="020B0604020202020204" pitchFamily="34" charset="0"/>
              </a:rPr>
              <a:t>Figure </a:t>
            </a:r>
            <a:r>
              <a:rPr lang="en-US" b="1" dirty="0" smtClean="0">
                <a:solidFill>
                  <a:srgbClr val="0D0D0D"/>
                </a:solidFill>
                <a:latin typeface="Times New Roman" panose="02020603050405020304" pitchFamily="18" charset="0"/>
                <a:ea typeface="Calibri" panose="020F0502020204030204" pitchFamily="34" charset="0"/>
                <a:cs typeface="Arial" panose="020B0604020202020204" pitchFamily="34" charset="0"/>
              </a:rPr>
              <a:t>8.3: </a:t>
            </a:r>
            <a:r>
              <a:rPr lang="en-US" b="1" dirty="0">
                <a:solidFill>
                  <a:srgbClr val="0D0D0D"/>
                </a:solidFill>
                <a:latin typeface="Times New Roman" panose="02020603050405020304" pitchFamily="18" charset="0"/>
                <a:ea typeface="Calibri" panose="020F0502020204030204" pitchFamily="34" charset="0"/>
                <a:cs typeface="Arial" panose="020B0604020202020204" pitchFamily="34" charset="0"/>
              </a:rPr>
              <a:t>Incorporating Markov model into decision tree model.</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23999" y="152401"/>
            <a:ext cx="9144001" cy="6137564"/>
          </a:xfrm>
          <a:prstGeom prst="rect">
            <a:avLst/>
          </a:prstGeom>
        </p:spPr>
      </p:pic>
    </p:spTree>
    <p:extLst>
      <p:ext uri="{BB962C8B-B14F-4D97-AF65-F5344CB8AC3E}">
        <p14:creationId xmlns:p14="http://schemas.microsoft.com/office/powerpoint/2010/main" val="2307671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511636"/>
            <a:ext cx="9144001" cy="346364"/>
          </a:xfrm>
        </p:spPr>
        <p:txBody>
          <a:bodyPr>
            <a:normAutofit fontScale="70000" lnSpcReduction="20000"/>
          </a:bodyPr>
          <a:lstStyle/>
          <a:p>
            <a:pPr algn="just">
              <a:lnSpc>
                <a:spcPct val="115000"/>
              </a:lnSpc>
              <a:spcBef>
                <a:spcPts val="0"/>
              </a:spcBef>
            </a:pPr>
            <a:r>
              <a:rPr lang="en-US" b="1" dirty="0">
                <a:solidFill>
                  <a:srgbClr val="0D0D0D"/>
                </a:solidFill>
                <a:latin typeface="Times New Roman" panose="02020603050405020304" pitchFamily="18" charset="0"/>
                <a:ea typeface="Calibri" panose="020F0502020204030204" pitchFamily="34" charset="0"/>
                <a:cs typeface="Arial" panose="020B0604020202020204" pitchFamily="34" charset="0"/>
              </a:rPr>
              <a:t>Figure </a:t>
            </a:r>
            <a:r>
              <a:rPr lang="en-US" b="1" dirty="0" smtClean="0">
                <a:solidFill>
                  <a:srgbClr val="0D0D0D"/>
                </a:solidFill>
                <a:latin typeface="Times New Roman" panose="02020603050405020304" pitchFamily="18" charset="0"/>
                <a:ea typeface="Calibri" panose="020F0502020204030204" pitchFamily="34" charset="0"/>
                <a:cs typeface="Arial" panose="020B0604020202020204" pitchFamily="34" charset="0"/>
              </a:rPr>
              <a:t>8.4: </a:t>
            </a:r>
            <a:r>
              <a:rPr lang="en-US" b="1" dirty="0">
                <a:solidFill>
                  <a:srgbClr val="0D0D0D"/>
                </a:solidFill>
                <a:latin typeface="Times New Roman" panose="02020603050405020304" pitchFamily="18" charset="0"/>
                <a:ea typeface="Calibri" panose="020F0502020204030204" pitchFamily="34" charset="0"/>
                <a:cs typeface="Arial" panose="020B0604020202020204" pitchFamily="34" charset="0"/>
              </a:rPr>
              <a:t>Bubble diagram for a general Markov model.</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23999" y="96982"/>
            <a:ext cx="9144001" cy="6414654"/>
          </a:xfrm>
          <a:prstGeom prst="rect">
            <a:avLst/>
          </a:prstGeom>
        </p:spPr>
      </p:pic>
    </p:spTree>
    <p:extLst>
      <p:ext uri="{BB962C8B-B14F-4D97-AF65-F5344CB8AC3E}">
        <p14:creationId xmlns:p14="http://schemas.microsoft.com/office/powerpoint/2010/main" val="4088322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45718"/>
            <a:ext cx="10515600" cy="45719"/>
          </a:xfrm>
        </p:spPr>
        <p:txBody>
          <a:bodyPr>
            <a:normAutofit fontScale="90000"/>
          </a:bodyPr>
          <a:lstStyle/>
          <a:p>
            <a:pPr algn="just">
              <a:lnSpc>
                <a:spcPct val="115000"/>
              </a:lnSpc>
              <a:spcBef>
                <a:spcPts val="0"/>
              </a:spcBef>
            </a:pP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
            <a:ext cx="10515600" cy="6857999"/>
          </a:xfrm>
        </p:spPr>
        <p:txBody>
          <a:bodyPr>
            <a:normAutofit fontScale="850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Example Calculations: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Cycle 1 to Cycle 2</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70% of 100% stay well = 70% well</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 of 100% get sick = 20% sick</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10% of 100% die = 10% dead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Cycle 2 to Cycle 3</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70% of 70% stay well = 49% well</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 of 70% (14%) get sick plus 60% of 20% stay sick (12%) = 26% sick</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10% of 70% (7%) die plus 40% of 20% (8%) die + 100% of 10% (10%) stay dead = 25% dead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Cycle 3 to Cycle 4</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70% of 49% stay well = 34% well</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 of 49% (10%) get sick plus 60% of 26% (16%) stay sick = 26% sick</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10% of 49% (5%) die plus 40% of 26% (10%) die + 100% of 25% stay dead (25%) = 40% dead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QALY Calculations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Cycle 1 = 100% × 1.0 QALY = 1.00 QALY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Cycle 2 = (70% × 1.0 QALY) + 20% (0.5 QALY) + 10% (0 QALY) = 0.80 QALY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Cycle 3 = (49% × 1.0 QALY) + 26% (0.5 QALY) + 25% (0 QALY) = 0.62 QALY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Cycle 4 = (34% × 1.0 QALY) + 26% (0.5 QALY) + 40% (0 QALY) = 0.47 QALY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5362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There are five steps for Markov modeling: (1) choose the health states that represent the possible outcomes from each intervention; (2) determine possible transitions between health states; (3) choose how long each cycle should be and how many cycles will be analyzed; (4) estimate the probabilities associated with moving</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rPr>
              <a:t>(i.e., transitioning) in and out of health states; and (5) estimate the costs and outcomes associated with each option.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7257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Figure </a:t>
            </a:r>
            <a:r>
              <a:rPr lang="en-US" dirty="0" smtClean="0">
                <a:latin typeface="Times New Roman" panose="02020603050405020304" pitchFamily="18" charset="0"/>
                <a:ea typeface="Calibri" panose="020F0502020204030204" pitchFamily="34" charset="0"/>
              </a:rPr>
              <a:t>8.5 </a:t>
            </a:r>
            <a:r>
              <a:rPr lang="en-US" dirty="0">
                <a:latin typeface="Times New Roman" panose="02020603050405020304" pitchFamily="18" charset="0"/>
                <a:ea typeface="Calibri" panose="020F0502020204030204" pitchFamily="34" charset="0"/>
              </a:rPr>
              <a:t>shows a schematic of the Markov model used in the HIV example. The model is structured in terms of four Markov states. Two of these are related to a patient’s CD4 count, which indicates the strength of their immune system. State A represents the healthiest patients with relatively high CD4 counts, and State B includes patients with lower CD4 counts. State C includes patients who have progressed to AIDS, and the patient moves to State D when they die.</a:t>
            </a:r>
            <a:r>
              <a:rPr lang="en-US" b="1" dirty="0">
                <a:latin typeface="Times New Roman" panose="02020603050405020304" pitchFamily="18"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8683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For </a:t>
            </a:r>
            <a:r>
              <a:rPr lang="en-US" dirty="0">
                <a:latin typeface="Times New Roman" panose="02020603050405020304" pitchFamily="18" charset="0"/>
                <a:ea typeface="Calibri" panose="020F0502020204030204" pitchFamily="34" charset="0"/>
              </a:rPr>
              <a:t>example, if a patient is in State A on monotherapy, there is a probability of 0.721 that they will remain in that state in the next cycle, of 0.202 that they will progress to State B, of 0.067 that they will progress to State C, and of 0.01 that they will die. The zeros in the matrix represent situations where backwards transitions are not considered feasible in this particular model. It can be seen that, because a patient always has to be in one of the states, the sum of the</a:t>
            </a:r>
            <a:r>
              <a:rPr lang="en-US" sz="1600" dirty="0">
                <a:latin typeface="MinionPro-Regular"/>
                <a:cs typeface="MinionPro-Regular"/>
              </a:rPr>
              <a:t> </a:t>
            </a:r>
            <a:r>
              <a:rPr lang="en-US" dirty="0">
                <a:latin typeface="Times New Roman" panose="02020603050405020304" pitchFamily="18" charset="0"/>
                <a:ea typeface="Calibri" panose="020F0502020204030204" pitchFamily="34" charset="0"/>
              </a:rPr>
              <a:t>probabilities across the lines must always equal 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6417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317673"/>
            <a:ext cx="9144001" cy="540327"/>
          </a:xfrm>
        </p:spPr>
        <p:txBody>
          <a:bodyPr>
            <a:normAutofit fontScale="625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a:t>
            </a:r>
            <a:r>
              <a:rPr lang="en-US" b="1" dirty="0" smtClean="0">
                <a:latin typeface="Times New Roman" panose="02020603050405020304" pitchFamily="18" charset="0"/>
                <a:ea typeface="Calibri" panose="020F0502020204030204" pitchFamily="34" charset="0"/>
                <a:cs typeface="Arial" panose="020B0604020202020204" pitchFamily="34" charset="0"/>
              </a:rPr>
              <a:t>8.5: </a:t>
            </a:r>
            <a:r>
              <a:rPr lang="en-US" b="1" dirty="0">
                <a:latin typeface="Times New Roman" panose="02020603050405020304" pitchFamily="18" charset="0"/>
                <a:ea typeface="Calibri" panose="020F0502020204030204" pitchFamily="34" charset="0"/>
                <a:cs typeface="Arial" panose="020B0604020202020204" pitchFamily="34" charset="0"/>
              </a:rPr>
              <a:t>Markov diagram for a cost-effectiveness model in HIV. Below the diagram are the transition probabilities used for the monotherapy treatment.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523999" y="1"/>
            <a:ext cx="9144001" cy="6294368"/>
          </a:xfrm>
          <a:prstGeom prst="rect">
            <a:avLst/>
          </a:prstGeom>
        </p:spPr>
      </p:pic>
    </p:spTree>
    <p:extLst>
      <p:ext uri="{BB962C8B-B14F-4D97-AF65-F5344CB8AC3E}">
        <p14:creationId xmlns:p14="http://schemas.microsoft.com/office/powerpoint/2010/main" val="2804530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Figure </a:t>
            </a:r>
            <a:r>
              <a:rPr lang="en-US" dirty="0" smtClean="0">
                <a:latin typeface="Times New Roman" panose="02020603050405020304" pitchFamily="18" charset="0"/>
                <a:ea typeface="Calibri" panose="020F0502020204030204" pitchFamily="34" charset="0"/>
              </a:rPr>
              <a:t>8.6 </a:t>
            </a:r>
            <a:r>
              <a:rPr lang="en-US" dirty="0">
                <a:latin typeface="Times New Roman" panose="02020603050405020304" pitchFamily="18" charset="0"/>
                <a:ea typeface="Calibri" panose="020F0502020204030204" pitchFamily="34" charset="0"/>
              </a:rPr>
              <a:t>with respect to the monotherapy intervention in the HIV example, using a time horizon of 20 annual cycles. It is assumed that 1000 patients begin in the cohort, but the number is irrelevant in a cohort model as the focus is the average patient and only the proportions of the cohort in particular states at a given time point matter. One patient or one million patients could be used as the starting cohort, and the answer will be the same. For each cycle, the proportion of the cohort in each state is calculated on the basis of the proportions in the various states in the last cycle and the transition probabilities.</a:t>
            </a:r>
            <a:r>
              <a:rPr lang="en-US" b="1" dirty="0">
                <a:latin typeface="Times New Roman" panose="02020603050405020304" pitchFamily="18"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6959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317673"/>
            <a:ext cx="9144001" cy="540327"/>
          </a:xfrm>
        </p:spPr>
        <p:txBody>
          <a:bodyPr>
            <a:normAutofit fontScale="625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a:t>
            </a:r>
            <a:r>
              <a:rPr lang="en-US" b="1" dirty="0" smtClean="0">
                <a:latin typeface="Times New Roman" panose="02020603050405020304" pitchFamily="18" charset="0"/>
                <a:ea typeface="Calibri" panose="020F0502020204030204" pitchFamily="34" charset="0"/>
                <a:cs typeface="Arial" panose="020B0604020202020204" pitchFamily="34" charset="0"/>
              </a:rPr>
              <a:t>8.6: </a:t>
            </a:r>
            <a:r>
              <a:rPr lang="en-US" b="1" dirty="0">
                <a:latin typeface="Times New Roman" panose="02020603050405020304" pitchFamily="18" charset="0"/>
                <a:ea typeface="Calibri" panose="020F0502020204030204" pitchFamily="34" charset="0"/>
                <a:cs typeface="Arial" panose="020B0604020202020204" pitchFamily="34" charset="0"/>
              </a:rPr>
              <a:t>The results of the Markov trace for the monotherapy group in the HIV example shown in Figure 5.7. The trace assumes a starting cohort of 1000 beginning in State A.</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23999" y="1"/>
            <a:ext cx="9144001" cy="6367526"/>
          </a:xfrm>
          <a:prstGeom prst="rect">
            <a:avLst/>
          </a:prstGeom>
        </p:spPr>
      </p:pic>
    </p:spTree>
    <p:extLst>
      <p:ext uri="{BB962C8B-B14F-4D97-AF65-F5344CB8AC3E}">
        <p14:creationId xmlns:p14="http://schemas.microsoft.com/office/powerpoint/2010/main" val="1954055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 for Metabolic Syndrome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sz="3200" b="1" dirty="0">
                <a:latin typeface="Times New Roman" panose="02020603050405020304" pitchFamily="18" charset="0"/>
                <a:ea typeface="Calibri" panose="020F0502020204030204" pitchFamily="34" charset="0"/>
                <a:cs typeface="Arial" panose="020B0604020202020204" pitchFamily="34" charset="0"/>
              </a:rPr>
              <a:t>Example</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To model the changes in the health state of a 40-year-old male patient diagnosed with metabolic syndrome from the current condition to diabetes, consider a Markov chain consisting of four clinical states: metabolic syndrome, borderline diabetes, diabetes, and dead. This patient has a 10% probability of progressing to borderline diabetes or developing diabetes and a 0.01% probability of dying after 1 year.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263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Modeling</a:t>
            </a:r>
            <a:r>
              <a:rPr lang="en-US" dirty="0">
                <a:latin typeface="Times New Roman" panose="02020603050405020304" pitchFamily="18" charset="0"/>
                <a:ea typeface="Calibri" panose="020F0502020204030204" pitchFamily="34" charset="0"/>
                <a:cs typeface="Arial" panose="020B0604020202020204" pitchFamily="34" charset="0"/>
              </a:rPr>
              <a:t> may use approaches 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decision trees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Markov models</a:t>
            </a:r>
            <a:r>
              <a:rPr lang="en-US" dirty="0">
                <a:latin typeface="Times New Roman" panose="02020603050405020304" pitchFamily="18" charset="0"/>
                <a:ea typeface="Calibri" panose="020F0502020204030204" pitchFamily="34" charset="0"/>
                <a:cs typeface="Arial" panose="020B0604020202020204" pitchFamily="34" charset="0"/>
              </a:rPr>
              <a:t>. Although decision tree modeling is a fundamental approach used in cost effectiveness analysis as described in Lecture 3, </a:t>
            </a:r>
            <a:r>
              <a:rPr lang="en-US" b="1" dirty="0">
                <a:latin typeface="Times New Roman" panose="02020603050405020304" pitchFamily="18" charset="0"/>
                <a:ea typeface="Calibri" panose="020F0502020204030204" pitchFamily="34" charset="0"/>
                <a:cs typeface="Arial" panose="020B0604020202020204" pitchFamily="34" charset="0"/>
              </a:rPr>
              <a:t>a decision tree does not always clearly model changes in conditions over time</a:t>
            </a:r>
            <a:r>
              <a:rPr lang="en-US" dirty="0">
                <a:latin typeface="Times New Roman" panose="02020603050405020304" pitchFamily="18" charset="0"/>
                <a:ea typeface="Calibri" panose="020F0502020204030204" pitchFamily="34" charset="0"/>
                <a:cs typeface="Arial" panose="020B0604020202020204" pitchFamily="34" charset="0"/>
              </a:rPr>
              <a:t>. By contrast,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Markov modeling represents such changes over time </a:t>
            </a:r>
            <a:r>
              <a:rPr lang="en-US" dirty="0">
                <a:latin typeface="Times New Roman" panose="02020603050405020304" pitchFamily="18" charset="0"/>
                <a:ea typeface="Calibri" panose="020F0502020204030204" pitchFamily="34" charset="0"/>
                <a:cs typeface="Arial" panose="020B0604020202020204" pitchFamily="34" charset="0"/>
              </a:rPr>
              <a:t>and is thus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suitable for predicting long-term outcomes of chronic illnesses </a:t>
            </a:r>
            <a:r>
              <a:rPr lang="en-US" dirty="0">
                <a:latin typeface="Times New Roman" panose="02020603050405020304" pitchFamily="18" charset="0"/>
                <a:ea typeface="Calibri" panose="020F0502020204030204" pitchFamily="34" charset="0"/>
                <a:cs typeface="Arial" panose="020B0604020202020204" pitchFamily="34" charset="0"/>
              </a:rPr>
              <a:t>as well as illnesses that involve complicated changes in the disease state over time.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7205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 for Metabolic Syndrome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sz="3200" b="1" dirty="0">
                <a:latin typeface="Times New Roman" panose="02020603050405020304" pitchFamily="18" charset="0"/>
                <a:ea typeface="Calibri" panose="020F0502020204030204" pitchFamily="34" charset="0"/>
                <a:cs typeface="Arial" panose="020B0604020202020204" pitchFamily="34" charset="0"/>
              </a:rPr>
              <a:t>Example</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Patients </a:t>
            </a:r>
            <a:r>
              <a:rPr lang="en-US" dirty="0">
                <a:latin typeface="Times New Roman" panose="02020603050405020304" pitchFamily="18" charset="0"/>
                <a:ea typeface="Calibri" panose="020F0502020204030204" pitchFamily="34" charset="0"/>
                <a:cs typeface="Arial" panose="020B0604020202020204" pitchFamily="34" charset="0"/>
              </a:rPr>
              <a:t>with borderline diabetes generally have a 10% probability of returning to the original metabolic syndrome state after 1 year but also have a roughly 20% probability of progressing to diabetes and a risk of around 0.1% of dying. Patients with diabetes still have an around 10% probability of returning to borderline diabetes after 1 year but little chance of returning to the original state of metabolic syndrome with no glucose metabolism disorders. Patients with diabetes also have a 1% risk of dying.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321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 for Metabolic Syndrome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1. </a:t>
            </a:r>
            <a:r>
              <a:rPr lang="en-US" dirty="0">
                <a:latin typeface="Times New Roman" panose="02020603050405020304" pitchFamily="18" charset="0"/>
                <a:ea typeface="Calibri" panose="020F0502020204030204" pitchFamily="34" charset="0"/>
                <a:cs typeface="Arial" panose="020B0604020202020204" pitchFamily="34" charset="0"/>
              </a:rPr>
              <a:t>Draw a state transition diagram with transition probabilities assigned to the respective states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1. </a:t>
            </a:r>
            <a:r>
              <a:rPr lang="en-US" dirty="0">
                <a:latin typeface="Times New Roman" panose="02020603050405020304" pitchFamily="18" charset="0"/>
                <a:ea typeface="Calibri" panose="020F0502020204030204" pitchFamily="34" charset="0"/>
                <a:cs typeface="Arial" panose="020B0604020202020204" pitchFamily="34" charset="0"/>
              </a:rPr>
              <a:t>See Fig. </a:t>
            </a:r>
            <a:r>
              <a:rPr lang="en-US" dirty="0" smtClean="0">
                <a:latin typeface="Times New Roman" panose="02020603050405020304" pitchFamily="18" charset="0"/>
                <a:ea typeface="Calibri" panose="020F0502020204030204" pitchFamily="34" charset="0"/>
                <a:cs typeface="Arial" panose="020B0604020202020204" pitchFamily="34" charset="0"/>
              </a:rPr>
              <a:t>8.7 </a:t>
            </a:r>
            <a:r>
              <a:rPr lang="en-US" dirty="0">
                <a:latin typeface="Times New Roman" panose="02020603050405020304" pitchFamily="18" charset="0"/>
                <a:ea typeface="Calibri" panose="020F0502020204030204" pitchFamily="34" charset="0"/>
                <a:cs typeface="Arial" panose="020B0604020202020204" pitchFamily="34" charset="0"/>
              </a:rPr>
              <a:t>and Table </a:t>
            </a:r>
            <a:r>
              <a:rPr lang="en-US" dirty="0" smtClean="0">
                <a:latin typeface="Times New Roman" panose="02020603050405020304" pitchFamily="18" charset="0"/>
                <a:ea typeface="Calibri" panose="020F0502020204030204" pitchFamily="34" charset="0"/>
                <a:cs typeface="Arial" panose="020B0604020202020204" pitchFamily="34" charset="0"/>
              </a:rPr>
              <a:t>8.2.</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2982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317673"/>
            <a:ext cx="9144001" cy="540327"/>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a:t>
            </a:r>
            <a:r>
              <a:rPr lang="en-US" b="1" dirty="0" smtClean="0">
                <a:latin typeface="Times New Roman" panose="02020603050405020304" pitchFamily="18" charset="0"/>
                <a:ea typeface="Calibri" panose="020F0502020204030204" pitchFamily="34" charset="0"/>
                <a:cs typeface="Arial" panose="020B0604020202020204" pitchFamily="34" charset="0"/>
              </a:rPr>
              <a:t>8.7: </a:t>
            </a:r>
            <a:r>
              <a:rPr lang="en-US" b="1" dirty="0">
                <a:latin typeface="Times New Roman" panose="02020603050405020304" pitchFamily="18" charset="0"/>
                <a:ea typeface="Calibri" panose="020F0502020204030204" pitchFamily="34" charset="0"/>
                <a:cs typeface="Arial" panose="020B0604020202020204" pitchFamily="34" charset="0"/>
              </a:rPr>
              <a:t>State transition diagram of Markov model.</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524000" y="401781"/>
            <a:ext cx="9144000" cy="5749637"/>
          </a:xfrm>
          <a:prstGeom prst="rect">
            <a:avLst/>
          </a:prstGeom>
        </p:spPr>
      </p:pic>
    </p:spTree>
    <p:extLst>
      <p:ext uri="{BB962C8B-B14F-4D97-AF65-F5344CB8AC3E}">
        <p14:creationId xmlns:p14="http://schemas.microsoft.com/office/powerpoint/2010/main" val="4232273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10474036" y="249382"/>
            <a:ext cx="1011382" cy="193963"/>
          </a:xfrm>
        </p:spPr>
        <p:txBody>
          <a:bodyPr>
            <a:normAutofit fontScale="90000"/>
          </a:bodyPr>
          <a:lstStyle/>
          <a:p>
            <a:endParaRPr lang="en-US" dirty="0"/>
          </a:p>
        </p:txBody>
      </p:sp>
      <p:sp>
        <p:nvSpPr>
          <p:cNvPr id="3" name="Subtitle 2"/>
          <p:cNvSpPr>
            <a:spLocks noGrp="1"/>
          </p:cNvSpPr>
          <p:nvPr>
            <p:ph type="subTitle" idx="1"/>
          </p:nvPr>
        </p:nvSpPr>
        <p:spPr>
          <a:xfrm>
            <a:off x="969819" y="2951017"/>
            <a:ext cx="10183090" cy="568037"/>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a:t>
            </a:r>
            <a:r>
              <a:rPr lang="en-US" b="1" dirty="0" smtClean="0">
                <a:latin typeface="Times New Roman" panose="02020603050405020304" pitchFamily="18" charset="0"/>
                <a:ea typeface="Calibri" panose="020F0502020204030204" pitchFamily="34" charset="0"/>
                <a:cs typeface="Arial" panose="020B0604020202020204" pitchFamily="34" charset="0"/>
              </a:rPr>
              <a:t>8.2: </a:t>
            </a:r>
            <a:r>
              <a:rPr lang="en-US" b="1" dirty="0">
                <a:latin typeface="Times New Roman" panose="02020603050405020304" pitchFamily="18" charset="0"/>
                <a:ea typeface="Calibri" panose="020F0502020204030204" pitchFamily="34" charset="0"/>
                <a:cs typeface="Arial" panose="020B0604020202020204" pitchFamily="34" charset="0"/>
              </a:rPr>
              <a:t>State transition probability (untreated group).</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69819" y="3519055"/>
            <a:ext cx="10183090" cy="3034145"/>
          </a:xfrm>
          <a:prstGeom prst="rect">
            <a:avLst/>
          </a:prstGeom>
        </p:spPr>
      </p:pic>
      <p:pic>
        <p:nvPicPr>
          <p:cNvPr id="6" name="Picture 5"/>
          <p:cNvPicPr>
            <a:picLocks noChangeAspect="1"/>
          </p:cNvPicPr>
          <p:nvPr/>
        </p:nvPicPr>
        <p:blipFill>
          <a:blip r:embed="rId3"/>
          <a:stretch>
            <a:fillRect/>
          </a:stretch>
        </p:blipFill>
        <p:spPr>
          <a:xfrm>
            <a:off x="6400800" y="83432"/>
            <a:ext cx="5791201" cy="2867584"/>
          </a:xfrm>
          <a:prstGeom prst="rect">
            <a:avLst/>
          </a:prstGeom>
        </p:spPr>
      </p:pic>
    </p:spTree>
    <p:extLst>
      <p:ext uri="{BB962C8B-B14F-4D97-AF65-F5344CB8AC3E}">
        <p14:creationId xmlns:p14="http://schemas.microsoft.com/office/powerpoint/2010/main" val="528848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 for Metabolic Syndrome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2. </a:t>
            </a:r>
            <a:r>
              <a:rPr lang="en-US" dirty="0">
                <a:latin typeface="Times New Roman" panose="02020603050405020304" pitchFamily="18" charset="0"/>
                <a:ea typeface="Calibri" panose="020F0502020204030204" pitchFamily="34" charset="0"/>
                <a:cs typeface="Arial" panose="020B0604020202020204" pitchFamily="34" charset="0"/>
              </a:rPr>
              <a:t>Assume a cohort of 10,000 patients, and draw a state transition table for the 2nd and 3rd years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2. </a:t>
            </a:r>
            <a:r>
              <a:rPr lang="en-US" dirty="0">
                <a:latin typeface="Times New Roman" panose="02020603050405020304" pitchFamily="18" charset="0"/>
                <a:ea typeface="Calibri" panose="020F0502020204030204" pitchFamily="34" charset="0"/>
                <a:cs typeface="Arial" panose="020B0604020202020204" pitchFamily="34" charset="0"/>
              </a:rPr>
              <a:t>See Table </a:t>
            </a:r>
            <a:r>
              <a:rPr lang="en-US" dirty="0" smtClean="0">
                <a:latin typeface="Times New Roman" panose="02020603050405020304" pitchFamily="18" charset="0"/>
                <a:ea typeface="Calibri" panose="020F0502020204030204" pitchFamily="34" charset="0"/>
                <a:cs typeface="Arial" panose="020B0604020202020204" pitchFamily="34" charset="0"/>
              </a:rPr>
              <a:t>8.3 </a:t>
            </a:r>
            <a:r>
              <a:rPr lang="en-US" dirty="0">
                <a:latin typeface="Times New Roman" panose="02020603050405020304" pitchFamily="18" charset="0"/>
                <a:ea typeface="Calibri" panose="020F0502020204030204" pitchFamily="34" charset="0"/>
                <a:cs typeface="Arial" panose="020B0604020202020204" pitchFamily="34" charset="0"/>
              </a:rPr>
              <a:t>(based on matrix calculations in Excel).</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7507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5417" y="249382"/>
            <a:ext cx="166255" cy="124691"/>
          </a:xfrm>
        </p:spPr>
        <p:txBody>
          <a:bodyPr>
            <a:normAutofit fontScale="90000"/>
          </a:bodyPr>
          <a:lstStyle/>
          <a:p>
            <a:endParaRPr lang="en-US" dirty="0"/>
          </a:p>
        </p:txBody>
      </p:sp>
      <p:sp>
        <p:nvSpPr>
          <p:cNvPr id="3" name="Subtitle 2"/>
          <p:cNvSpPr>
            <a:spLocks noGrp="1"/>
          </p:cNvSpPr>
          <p:nvPr>
            <p:ph type="subTitle" idx="1"/>
          </p:nvPr>
        </p:nvSpPr>
        <p:spPr>
          <a:xfrm>
            <a:off x="969819" y="2064327"/>
            <a:ext cx="10183090" cy="651164"/>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a:t>
            </a:r>
            <a:r>
              <a:rPr lang="en-US" b="1" dirty="0" smtClean="0">
                <a:latin typeface="Times New Roman" panose="02020603050405020304" pitchFamily="18" charset="0"/>
                <a:ea typeface="Calibri" panose="020F0502020204030204" pitchFamily="34" charset="0"/>
                <a:cs typeface="Arial" panose="020B0604020202020204" pitchFamily="34" charset="0"/>
              </a:rPr>
              <a:t>8.3: </a:t>
            </a:r>
            <a:r>
              <a:rPr lang="en-US" b="1" dirty="0">
                <a:latin typeface="Times New Roman" panose="02020603050405020304" pitchFamily="18" charset="0"/>
                <a:ea typeface="Calibri" panose="020F0502020204030204" pitchFamily="34" charset="0"/>
                <a:cs typeface="Arial" panose="020B0604020202020204" pitchFamily="34" charset="0"/>
              </a:rPr>
              <a:t>State transition table (untreated group).</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69819" y="2881592"/>
            <a:ext cx="10183090" cy="3630004"/>
          </a:xfrm>
          <a:prstGeom prst="rect">
            <a:avLst/>
          </a:prstGeom>
        </p:spPr>
      </p:pic>
      <p:pic>
        <p:nvPicPr>
          <p:cNvPr id="6" name="Picture 5"/>
          <p:cNvPicPr>
            <a:picLocks noChangeAspect="1"/>
          </p:cNvPicPr>
          <p:nvPr/>
        </p:nvPicPr>
        <p:blipFill>
          <a:blip r:embed="rId3"/>
          <a:stretch>
            <a:fillRect/>
          </a:stretch>
        </p:blipFill>
        <p:spPr>
          <a:xfrm>
            <a:off x="5874327" y="0"/>
            <a:ext cx="6317673" cy="2064327"/>
          </a:xfrm>
          <a:prstGeom prst="rect">
            <a:avLst/>
          </a:prstGeom>
        </p:spPr>
      </p:pic>
    </p:spTree>
    <p:extLst>
      <p:ext uri="{BB962C8B-B14F-4D97-AF65-F5344CB8AC3E}">
        <p14:creationId xmlns:p14="http://schemas.microsoft.com/office/powerpoint/2010/main" val="542744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 for Metabolic Syndrome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3. </a:t>
            </a:r>
            <a:r>
              <a:rPr lang="en-US" dirty="0">
                <a:latin typeface="Times New Roman" panose="02020603050405020304" pitchFamily="18" charset="0"/>
                <a:ea typeface="Calibri" panose="020F0502020204030204" pitchFamily="34" charset="0"/>
                <a:cs typeface="Arial" panose="020B0604020202020204" pitchFamily="34" charset="0"/>
              </a:rPr>
              <a:t>Assume the utilities of the four states, metabolic syndrome, borderline diabetes, diabetes, and dead,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0.9</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0.8</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0.6</a:t>
            </a:r>
            <a:r>
              <a:rPr lang="en-US" dirty="0">
                <a:latin typeface="Times New Roman" panose="02020603050405020304" pitchFamily="18" charset="0"/>
                <a:ea typeface="Calibri" panose="020F0502020204030204" pitchFamily="34" charset="0"/>
                <a:cs typeface="Arial" panose="020B0604020202020204" pitchFamily="34" charset="0"/>
              </a:rPr>
              <a:t>, and 0, respectively. Assign these utilities to the respective states in the state transition table, and find the cumulative utility</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3.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25,860 QALYs</a:t>
            </a:r>
            <a:r>
              <a:rPr lang="en-US" dirty="0">
                <a:latin typeface="Times New Roman" panose="02020603050405020304" pitchFamily="18" charset="0"/>
                <a:ea typeface="Calibri" panose="020F0502020204030204" pitchFamily="34" charset="0"/>
                <a:cs typeface="Arial" panose="020B0604020202020204" pitchFamily="34" charset="0"/>
              </a:rPr>
              <a:t>, as shown in Table </a:t>
            </a:r>
            <a:r>
              <a:rPr lang="en-US" dirty="0" smtClean="0">
                <a:latin typeface="Times New Roman" panose="02020603050405020304" pitchFamily="18" charset="0"/>
                <a:ea typeface="Calibri" panose="020F0502020204030204" pitchFamily="34" charset="0"/>
                <a:cs typeface="Arial" panose="020B0604020202020204" pitchFamily="34" charset="0"/>
              </a:rPr>
              <a:t>8.4.</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1518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5418" y="249382"/>
            <a:ext cx="193964" cy="45719"/>
          </a:xfrm>
        </p:spPr>
        <p:txBody>
          <a:bodyPr>
            <a:normAutofit fontScale="90000"/>
          </a:bodyPr>
          <a:lstStyle/>
          <a:p>
            <a:endParaRPr lang="en-US" dirty="0"/>
          </a:p>
        </p:txBody>
      </p:sp>
      <p:sp>
        <p:nvSpPr>
          <p:cNvPr id="3" name="Subtitle 2"/>
          <p:cNvSpPr>
            <a:spLocks noGrp="1"/>
          </p:cNvSpPr>
          <p:nvPr>
            <p:ph type="subTitle" idx="1"/>
          </p:nvPr>
        </p:nvSpPr>
        <p:spPr>
          <a:xfrm>
            <a:off x="969819" y="3186546"/>
            <a:ext cx="10183090" cy="637310"/>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a:t>
            </a:r>
            <a:r>
              <a:rPr lang="en-US" b="1" dirty="0" smtClean="0">
                <a:latin typeface="Times New Roman" panose="02020603050405020304" pitchFamily="18" charset="0"/>
                <a:ea typeface="Calibri" panose="020F0502020204030204" pitchFamily="34" charset="0"/>
                <a:cs typeface="Arial" panose="020B0604020202020204" pitchFamily="34" charset="0"/>
              </a:rPr>
              <a:t>8.4: </a:t>
            </a:r>
            <a:r>
              <a:rPr lang="en-US" b="1" dirty="0">
                <a:latin typeface="Times New Roman" panose="02020603050405020304" pitchFamily="18" charset="0"/>
                <a:ea typeface="Calibri" panose="020F0502020204030204" pitchFamily="34" charset="0"/>
                <a:cs typeface="Arial" panose="020B0604020202020204" pitchFamily="34" charset="0"/>
              </a:rPr>
              <a:t>Utility values (untreated group).</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41769" y="3823856"/>
            <a:ext cx="11037613" cy="2147453"/>
          </a:xfrm>
          <a:prstGeom prst="rect">
            <a:avLst/>
          </a:prstGeom>
        </p:spPr>
      </p:pic>
      <p:pic>
        <p:nvPicPr>
          <p:cNvPr id="5" name="Picture 4"/>
          <p:cNvPicPr>
            <a:picLocks noChangeAspect="1"/>
          </p:cNvPicPr>
          <p:nvPr/>
        </p:nvPicPr>
        <p:blipFill>
          <a:blip r:embed="rId3"/>
          <a:stretch>
            <a:fillRect/>
          </a:stretch>
        </p:blipFill>
        <p:spPr>
          <a:xfrm>
            <a:off x="5223163" y="249382"/>
            <a:ext cx="6797758" cy="2420506"/>
          </a:xfrm>
          <a:prstGeom prst="rect">
            <a:avLst/>
          </a:prstGeom>
        </p:spPr>
      </p:pic>
    </p:spTree>
    <p:extLst>
      <p:ext uri="{BB962C8B-B14F-4D97-AF65-F5344CB8AC3E}">
        <p14:creationId xmlns:p14="http://schemas.microsoft.com/office/powerpoint/2010/main" val="675365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 for Metabolic Syndrome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4. </a:t>
            </a:r>
            <a:r>
              <a:rPr lang="en-US" dirty="0">
                <a:latin typeface="Times New Roman" panose="02020603050405020304" pitchFamily="18" charset="0"/>
                <a:ea typeface="Calibri" panose="020F0502020204030204" pitchFamily="34" charset="0"/>
                <a:cs typeface="Arial" panose="020B0604020202020204" pitchFamily="34" charset="0"/>
              </a:rPr>
              <a:t>Assuming the annual costs incurred in the four states are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JPY 2</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100</a:t>
            </a:r>
            <a:r>
              <a:rPr lang="en-US" dirty="0">
                <a:latin typeface="Times New Roman" panose="02020603050405020304" pitchFamily="18" charset="0"/>
                <a:ea typeface="Calibri" panose="020F0502020204030204" pitchFamily="34" charset="0"/>
                <a:cs typeface="Arial" panose="020B0604020202020204" pitchFamily="34" charset="0"/>
              </a:rPr>
              <a:t> (respectively,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10K</a:t>
            </a:r>
            <a:r>
              <a:rPr lang="en-US" dirty="0">
                <a:latin typeface="Times New Roman" panose="02020603050405020304" pitchFamily="18" charset="0"/>
                <a:ea typeface="Calibri" panose="020F0502020204030204" pitchFamily="34" charset="0"/>
                <a:cs typeface="Arial" panose="020B0604020202020204" pitchFamily="34" charset="0"/>
              </a:rPr>
              <a:t>), and 0, find the cumulative cost</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4.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JPY 3,509,790,000</a:t>
            </a:r>
            <a:r>
              <a:rPr lang="en-US" dirty="0">
                <a:latin typeface="Times New Roman" panose="02020603050405020304" pitchFamily="18" charset="0"/>
                <a:ea typeface="Calibri" panose="020F0502020204030204" pitchFamily="34" charset="0"/>
                <a:cs typeface="Arial" panose="020B0604020202020204" pitchFamily="34" charset="0"/>
              </a:rPr>
              <a:t>, as shown in Table </a:t>
            </a:r>
            <a:r>
              <a:rPr lang="en-US" dirty="0" smtClean="0">
                <a:latin typeface="Times New Roman" panose="02020603050405020304" pitchFamily="18" charset="0"/>
                <a:ea typeface="Calibri" panose="020F0502020204030204" pitchFamily="34" charset="0"/>
                <a:cs typeface="Arial" panose="020B0604020202020204" pitchFamily="34" charset="0"/>
              </a:rPr>
              <a:t>8.5.</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8044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5418" y="249382"/>
            <a:ext cx="193964" cy="45719"/>
          </a:xfrm>
        </p:spPr>
        <p:txBody>
          <a:bodyPr>
            <a:normAutofit fontScale="90000"/>
          </a:bodyPr>
          <a:lstStyle/>
          <a:p>
            <a:endParaRPr lang="en-US" dirty="0"/>
          </a:p>
        </p:txBody>
      </p:sp>
      <p:sp>
        <p:nvSpPr>
          <p:cNvPr id="3" name="Subtitle 2"/>
          <p:cNvSpPr>
            <a:spLocks noGrp="1"/>
          </p:cNvSpPr>
          <p:nvPr>
            <p:ph type="subTitle" idx="1"/>
          </p:nvPr>
        </p:nvSpPr>
        <p:spPr>
          <a:xfrm>
            <a:off x="969819" y="3020291"/>
            <a:ext cx="10183090" cy="665018"/>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a:t>
            </a:r>
            <a:r>
              <a:rPr lang="en-US" b="1" dirty="0" smtClean="0">
                <a:latin typeface="Times New Roman" panose="02020603050405020304" pitchFamily="18" charset="0"/>
                <a:ea typeface="Calibri" panose="020F0502020204030204" pitchFamily="34" charset="0"/>
                <a:cs typeface="Arial" panose="020B0604020202020204" pitchFamily="34" charset="0"/>
              </a:rPr>
              <a:t>8.5: </a:t>
            </a:r>
            <a:r>
              <a:rPr lang="en-US" b="1" dirty="0">
                <a:latin typeface="Times New Roman" panose="02020603050405020304" pitchFamily="18" charset="0"/>
                <a:ea typeface="Calibri" panose="020F0502020204030204" pitchFamily="34" charset="0"/>
                <a:cs typeface="Arial" panose="020B0604020202020204" pitchFamily="34" charset="0"/>
              </a:rPr>
              <a:t>Cost [JPY × 10K] (untreated group).</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27300" y="3685309"/>
            <a:ext cx="11668127" cy="2286000"/>
          </a:xfrm>
          <a:prstGeom prst="rect">
            <a:avLst/>
          </a:prstGeom>
        </p:spPr>
      </p:pic>
      <p:pic>
        <p:nvPicPr>
          <p:cNvPr id="4" name="Picture 3"/>
          <p:cNvPicPr>
            <a:picLocks noChangeAspect="1"/>
          </p:cNvPicPr>
          <p:nvPr/>
        </p:nvPicPr>
        <p:blipFill>
          <a:blip r:embed="rId3"/>
          <a:stretch>
            <a:fillRect/>
          </a:stretch>
        </p:blipFill>
        <p:spPr>
          <a:xfrm>
            <a:off x="4973781" y="0"/>
            <a:ext cx="7088704" cy="2524104"/>
          </a:xfrm>
          <a:prstGeom prst="rect">
            <a:avLst/>
          </a:prstGeom>
        </p:spPr>
      </p:pic>
    </p:spTree>
    <p:extLst>
      <p:ext uri="{BB962C8B-B14F-4D97-AF65-F5344CB8AC3E}">
        <p14:creationId xmlns:p14="http://schemas.microsoft.com/office/powerpoint/2010/main" val="3718658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Andrei Andreevich Markov, a </a:t>
            </a:r>
            <a:r>
              <a:rPr lang="en-US" dirty="0">
                <a:solidFill>
                  <a:srgbClr val="FF0000"/>
                </a:solidFill>
                <a:latin typeface="Times New Roman" panose="02020603050405020304" pitchFamily="18" charset="0"/>
                <a:ea typeface="Calibri" panose="020F0502020204030204" pitchFamily="34" charset="0"/>
              </a:rPr>
              <a:t>Russian mathematician</a:t>
            </a:r>
            <a:r>
              <a:rPr lang="en-US" dirty="0">
                <a:latin typeface="Times New Roman" panose="02020603050405020304" pitchFamily="18" charset="0"/>
                <a:ea typeface="Calibri" panose="020F0502020204030204" pitchFamily="34" charset="0"/>
              </a:rPr>
              <a:t>, originally characterized such processes in the first decade of the 20th century.</a:t>
            </a:r>
            <a:r>
              <a:rPr lang="en-US" sz="1600" dirty="0">
                <a:latin typeface="AdvOTb343a17f"/>
                <a:ea typeface="Calibri" panose="020F0502020204030204" pitchFamily="34" charset="0"/>
                <a:cs typeface="AdvOTb343a17f"/>
              </a:rPr>
              <a:t> </a:t>
            </a:r>
            <a:r>
              <a:rPr lang="en-US" dirty="0">
                <a:latin typeface="Times New Roman" panose="02020603050405020304" pitchFamily="18" charset="0"/>
                <a:ea typeface="Calibri" panose="020F0502020204030204" pitchFamily="34" charset="0"/>
              </a:rPr>
              <a:t>A Markov process is a special type of </a:t>
            </a:r>
            <a:r>
              <a:rPr lang="en-US" dirty="0">
                <a:solidFill>
                  <a:srgbClr val="FF0000"/>
                </a:solidFill>
                <a:latin typeface="Times New Roman" panose="02020603050405020304" pitchFamily="18" charset="0"/>
                <a:ea typeface="Calibri" panose="020F0502020204030204" pitchFamily="34" charset="0"/>
              </a:rPr>
              <a:t>stochastic model</a:t>
            </a:r>
            <a:r>
              <a:rPr lang="en-US" dirty="0">
                <a:latin typeface="Times New Roman" panose="02020603050405020304" pitchFamily="18" charset="0"/>
                <a:ea typeface="Calibri" panose="020F0502020204030204" pitchFamily="34" charset="0"/>
              </a:rPr>
              <a:t>. A stochastic process is a mathematical system that evolves over time with some element of uncertainty.</a:t>
            </a:r>
            <a:r>
              <a:rPr lang="en-US" sz="1600" dirty="0">
                <a:latin typeface="AdvOTb343a17f"/>
                <a:ea typeface="Calibri" panose="020F0502020204030204" pitchFamily="34" charset="0"/>
                <a:cs typeface="AdvOTb343a17f"/>
              </a:rPr>
              <a:t> </a:t>
            </a:r>
            <a:r>
              <a:rPr lang="en-US" dirty="0">
                <a:latin typeface="Times New Roman" panose="02020603050405020304" pitchFamily="18" charset="0"/>
                <a:ea typeface="Calibri" panose="020F0502020204030204" pitchFamily="34" charset="0"/>
              </a:rPr>
              <a:t>The simplest example of a stochastic process is </a:t>
            </a:r>
            <a:r>
              <a:rPr lang="en-US" dirty="0">
                <a:solidFill>
                  <a:srgbClr val="FF0000"/>
                </a:solidFill>
                <a:latin typeface="Times New Roman" panose="02020603050405020304" pitchFamily="18" charset="0"/>
                <a:ea typeface="Calibri" panose="020F0502020204030204" pitchFamily="34" charset="0"/>
              </a:rPr>
              <a:t>coin flipping</a:t>
            </a:r>
            <a:r>
              <a:rPr lang="en-US" dirty="0">
                <a:latin typeface="Times New Roman" panose="02020603050405020304" pitchFamily="18" charset="0"/>
                <a:ea typeface="Calibri" panose="020F0502020204030204" pitchFamily="34" charset="0"/>
              </a:rPr>
              <a:t>.</a:t>
            </a:r>
            <a:r>
              <a:rPr lang="en-US" sz="1600" dirty="0">
                <a:latin typeface="AdvOTb343a17f"/>
                <a:ea typeface="Calibri" panose="020F0502020204030204" pitchFamily="34" charset="0"/>
                <a:cs typeface="AdvOTb343a17f"/>
              </a:rPr>
              <a:t> </a:t>
            </a:r>
            <a:r>
              <a:rPr lang="en-US" dirty="0">
                <a:solidFill>
                  <a:srgbClr val="FF0000"/>
                </a:solidFill>
                <a:latin typeface="Times New Roman" panose="02020603050405020304" pitchFamily="18" charset="0"/>
                <a:ea typeface="Calibri" panose="020F0502020204030204" pitchFamily="34" charset="0"/>
              </a:rPr>
              <a:t>Dice rolling </a:t>
            </a:r>
            <a:r>
              <a:rPr lang="en-US" dirty="0">
                <a:latin typeface="Times New Roman" panose="02020603050405020304" pitchFamily="18" charset="0"/>
                <a:ea typeface="Calibri" panose="020F0502020204030204" pitchFamily="34" charset="0"/>
              </a:rPr>
              <a:t>is another example of this type of stochastic system, known as an independent trial experiment.</a:t>
            </a:r>
            <a:r>
              <a:rPr lang="en-US" sz="1600" dirty="0">
                <a:latin typeface="AdvOTb343a17f"/>
                <a:ea typeface="Calibri" panose="020F0502020204030204" pitchFamily="34" charset="0"/>
                <a:cs typeface="AdvOTb343a17f"/>
              </a:rPr>
              <a:t> </a:t>
            </a:r>
            <a:r>
              <a:rPr lang="en-US" dirty="0">
                <a:latin typeface="Times New Roman" panose="02020603050405020304" pitchFamily="18" charset="0"/>
                <a:ea typeface="Calibri" panose="020F0502020204030204" pitchFamily="34" charset="0"/>
              </a:rPr>
              <a:t>The Markov process relaxes this assumption a bit. In a Markov model, </a:t>
            </a:r>
            <a:r>
              <a:rPr lang="en-US" dirty="0">
                <a:solidFill>
                  <a:srgbClr val="FF0000"/>
                </a:solidFill>
                <a:latin typeface="Times New Roman" panose="02020603050405020304" pitchFamily="18" charset="0"/>
                <a:ea typeface="Calibri" panose="020F0502020204030204" pitchFamily="34" charset="0"/>
              </a:rPr>
              <a:t>the probability of a trial outcome varies depending on the current result</a:t>
            </a:r>
            <a:r>
              <a:rPr lang="en-US" dirty="0">
                <a:latin typeface="Times New Roman" panose="02020603050405020304" pitchFamily="18" charset="0"/>
                <a:ea typeface="Calibri" panose="020F0502020204030204" pitchFamily="34" charset="0"/>
              </a:rPr>
              <a:t> (generally</a:t>
            </a:r>
            <a:r>
              <a:rPr lang="en-US" sz="1600" dirty="0">
                <a:latin typeface="AdvOTb343a17f"/>
                <a:ea typeface="Calibri" panose="020F0502020204030204" pitchFamily="34" charset="0"/>
                <a:cs typeface="AdvOTb343a17f"/>
              </a:rPr>
              <a:t> </a:t>
            </a:r>
            <a:r>
              <a:rPr lang="en-US" dirty="0">
                <a:latin typeface="Times New Roman" panose="02020603050405020304" pitchFamily="18" charset="0"/>
                <a:ea typeface="Calibri" panose="020F0502020204030204" pitchFamily="34" charset="0"/>
              </a:rPr>
              <a:t>known as a “</a:t>
            </a:r>
            <a:r>
              <a:rPr lang="en-US" dirty="0">
                <a:solidFill>
                  <a:srgbClr val="FF0000"/>
                </a:solidFill>
                <a:latin typeface="Times New Roman" panose="02020603050405020304" pitchFamily="18" charset="0"/>
                <a:ea typeface="Calibri" panose="020F0502020204030204" pitchFamily="34" charset="0"/>
              </a:rPr>
              <a:t>state</a:t>
            </a:r>
            <a:r>
              <a:rPr lang="en-US" dirty="0">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6010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4232"/>
            <a:ext cx="10515600" cy="6813767"/>
          </a:xfrm>
        </p:spPr>
      </p:pic>
    </p:spTree>
    <p:extLst>
      <p:ext uri="{BB962C8B-B14F-4D97-AF65-F5344CB8AC3E}">
        <p14:creationId xmlns:p14="http://schemas.microsoft.com/office/powerpoint/2010/main" val="4221866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Let us consider a simple Markov model involving three clinical states: </a:t>
            </a:r>
            <a:r>
              <a:rPr lang="en-US" dirty="0">
                <a:solidFill>
                  <a:srgbClr val="FF0000"/>
                </a:solidFill>
                <a:latin typeface="Times New Roman" panose="02020603050405020304" pitchFamily="18" charset="0"/>
                <a:ea typeface="Calibri" panose="020F0502020204030204" pitchFamily="34" charset="0"/>
              </a:rPr>
              <a:t>healthy</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disabled</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dead</a:t>
            </a:r>
            <a:r>
              <a:rPr lang="en-US" dirty="0">
                <a:latin typeface="Times New Roman" panose="02020603050405020304" pitchFamily="18" charset="0"/>
                <a:ea typeface="Calibri" panose="020F0502020204030204" pitchFamily="34" charset="0"/>
              </a:rPr>
              <a:t> (Fig. </a:t>
            </a:r>
            <a:r>
              <a:rPr lang="en-US" dirty="0" smtClean="0">
                <a:latin typeface="Times New Roman" panose="02020603050405020304" pitchFamily="18" charset="0"/>
                <a:ea typeface="Calibri" panose="020F0502020204030204" pitchFamily="34" charset="0"/>
              </a:rPr>
              <a:t>8.1). </a:t>
            </a:r>
            <a:r>
              <a:rPr lang="en-US" dirty="0">
                <a:latin typeface="Times New Roman" panose="02020603050405020304" pitchFamily="18" charset="0"/>
                <a:ea typeface="Calibri" panose="020F0502020204030204" pitchFamily="34" charset="0"/>
              </a:rPr>
              <a:t>This model can be illustrated by a state transition diagram, where circles (○) represent clinical states and arrows (→) represent transitions that occur between states during a specific period (generally 1 year). </a:t>
            </a:r>
            <a:r>
              <a:rPr lang="en-US" dirty="0">
                <a:solidFill>
                  <a:srgbClr val="FF0000"/>
                </a:solidFill>
                <a:latin typeface="Times New Roman" panose="02020603050405020304" pitchFamily="18" charset="0"/>
                <a:ea typeface="Calibri" panose="020F0502020204030204" pitchFamily="34" charset="0"/>
              </a:rPr>
              <a:t>Termination of a Markov model requires at least one absorbing state</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which is usually death</a:t>
            </a:r>
            <a:r>
              <a:rPr lang="en-US" dirty="0">
                <a:latin typeface="Times New Roman" panose="02020603050405020304" pitchFamily="18" charset="0"/>
                <a:ea typeface="Calibri" panose="020F0502020204030204" pitchFamily="34" charset="0"/>
              </a:rPr>
              <a:t>. States other than death that satisfy certain conditions may also be defined as absorbing </a:t>
            </a:r>
            <a:r>
              <a:rPr lang="en-US" dirty="0" smtClean="0">
                <a:latin typeface="Times New Roman" panose="02020603050405020304" pitchFamily="18" charset="0"/>
                <a:ea typeface="Calibri" panose="020F0502020204030204" pitchFamily="34" charset="0"/>
              </a:rPr>
              <a:t>states.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229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a:t>
            </a:r>
            <a:r>
              <a:rPr lang="en-US" b="1" dirty="0" smtClean="0">
                <a:latin typeface="Times New Roman" panose="02020603050405020304" pitchFamily="18" charset="0"/>
                <a:ea typeface="Calibri" panose="020F0502020204030204" pitchFamily="34" charset="0"/>
                <a:cs typeface="Arial" panose="020B0604020202020204" pitchFamily="34" charset="0"/>
              </a:rPr>
              <a:t>8.1: </a:t>
            </a:r>
            <a:r>
              <a:rPr lang="en-US" b="1" dirty="0">
                <a:latin typeface="Times New Roman" panose="02020603050405020304" pitchFamily="18" charset="0"/>
                <a:ea typeface="Calibri" panose="020F0502020204030204" pitchFamily="34" charset="0"/>
                <a:cs typeface="Arial" panose="020B0604020202020204" pitchFamily="34" charset="0"/>
              </a:rPr>
              <a:t>State transition diagram of Markov model.</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653145" y="249382"/>
            <a:ext cx="6885708" cy="6040582"/>
          </a:xfrm>
          <a:prstGeom prst="rect">
            <a:avLst/>
          </a:prstGeom>
        </p:spPr>
      </p:pic>
    </p:spTree>
    <p:extLst>
      <p:ext uri="{BB962C8B-B14F-4D97-AF65-F5344CB8AC3E}">
        <p14:creationId xmlns:p14="http://schemas.microsoft.com/office/powerpoint/2010/main" val="254955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Estimation using a Markov model requires that transition probabilities be defined between states. For instance, Table </a:t>
            </a:r>
            <a:r>
              <a:rPr lang="en-US" dirty="0" smtClean="0">
                <a:latin typeface="Times New Roman" panose="02020603050405020304" pitchFamily="18" charset="0"/>
                <a:ea typeface="Calibri" panose="020F0502020204030204" pitchFamily="34" charset="0"/>
              </a:rPr>
              <a:t>8.1 </a:t>
            </a:r>
            <a:r>
              <a:rPr lang="en-US" dirty="0">
                <a:latin typeface="Times New Roman" panose="02020603050405020304" pitchFamily="18" charset="0"/>
                <a:ea typeface="Calibri" panose="020F0502020204030204" pitchFamily="34" charset="0"/>
              </a:rPr>
              <a:t>shows the state transition probabilities of the Markov model introduced in Fig. </a:t>
            </a:r>
            <a:r>
              <a:rPr lang="en-US" dirty="0" smtClean="0">
                <a:latin typeface="Times New Roman" panose="02020603050405020304" pitchFamily="18" charset="0"/>
                <a:ea typeface="Calibri" panose="020F0502020204030204" pitchFamily="34" charset="0"/>
              </a:rPr>
              <a:t>8.1. </a:t>
            </a:r>
            <a:r>
              <a:rPr lang="en-US" dirty="0">
                <a:latin typeface="Times New Roman" panose="02020603050405020304" pitchFamily="18" charset="0"/>
                <a:ea typeface="Calibri" panose="020F0502020204030204" pitchFamily="34" charset="0"/>
              </a:rPr>
              <a:t>Here, values in each column represent the probabilities of transitioning from the state indicated in the column title to other respective states. For example, the probabilities of transitioning from the disabled state to the healthy, disabled, and dead states are 20%, 60%, and 20%, respectively. </a:t>
            </a:r>
            <a:r>
              <a:rPr lang="en-US" b="1" dirty="0">
                <a:latin typeface="Times New Roman" panose="02020603050405020304" pitchFamily="18" charset="0"/>
                <a:ea typeface="Calibri" panose="020F0502020204030204" pitchFamily="34" charset="0"/>
              </a:rPr>
              <a:t>The probability of transitioning from the dead state to the dead state is indicated as 1</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When the transition probability is zero, arrows are omitted from the state transition diagram</a:t>
            </a:r>
            <a:r>
              <a:rPr lang="en-US" dirty="0">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133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969819" y="928255"/>
            <a:ext cx="10183090" cy="540328"/>
          </a:xfrm>
        </p:spPr>
        <p:txBody>
          <a:bodyPr>
            <a:normAutofit/>
          </a:bodyPr>
          <a:lstStyle/>
          <a:p>
            <a:pPr>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a:t>
            </a:r>
            <a:r>
              <a:rPr lang="en-US" b="1" dirty="0" smtClean="0">
                <a:latin typeface="Times New Roman" panose="02020603050405020304" pitchFamily="18" charset="0"/>
                <a:ea typeface="Calibri" panose="020F0502020204030204" pitchFamily="34" charset="0"/>
                <a:cs typeface="Arial" panose="020B0604020202020204" pitchFamily="34" charset="0"/>
              </a:rPr>
              <a:t>8.1: </a:t>
            </a:r>
            <a:r>
              <a:rPr lang="en-US" b="1" dirty="0">
                <a:latin typeface="Times New Roman" panose="02020603050405020304" pitchFamily="18" charset="0"/>
                <a:ea typeface="Calibri" panose="020F0502020204030204" pitchFamily="34" charset="0"/>
                <a:cs typeface="Arial" panose="020B0604020202020204" pitchFamily="34" charset="0"/>
              </a:rPr>
              <a:t>State transition probability matrix.</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556163" y="1772170"/>
            <a:ext cx="7079673" cy="4157575"/>
          </a:xfrm>
          <a:prstGeom prst="rect">
            <a:avLst/>
          </a:prstGeom>
        </p:spPr>
      </p:pic>
    </p:spTree>
    <p:extLst>
      <p:ext uri="{BB962C8B-B14F-4D97-AF65-F5344CB8AC3E}">
        <p14:creationId xmlns:p14="http://schemas.microsoft.com/office/powerpoint/2010/main" val="3334388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 model that combines features of a decision tree and a Markov model may also be used in the analysis. </a:t>
            </a:r>
            <a:r>
              <a:rPr lang="en-US" dirty="0">
                <a:solidFill>
                  <a:srgbClr val="FF0000"/>
                </a:solidFill>
                <a:latin typeface="Times New Roman" panose="02020603050405020304" pitchFamily="18" charset="0"/>
                <a:ea typeface="Calibri" panose="020F0502020204030204" pitchFamily="34" charset="0"/>
              </a:rPr>
              <a:t>A Markov model can be presented as a decision tree</a:t>
            </a:r>
            <a:r>
              <a:rPr lang="en-US" dirty="0">
                <a:latin typeface="Times New Roman" panose="02020603050405020304" pitchFamily="18" charset="0"/>
                <a:ea typeface="Calibri" panose="020F0502020204030204" pitchFamily="34" charset="0"/>
              </a:rPr>
              <a:t>, as in Fig. </a:t>
            </a:r>
            <a:r>
              <a:rPr lang="en-US" dirty="0" smtClean="0">
                <a:latin typeface="Times New Roman" panose="02020603050405020304" pitchFamily="18" charset="0"/>
                <a:ea typeface="Calibri" panose="020F0502020204030204" pitchFamily="34" charset="0"/>
              </a:rPr>
              <a:t>8.2, </a:t>
            </a:r>
            <a:r>
              <a:rPr lang="en-US" dirty="0">
                <a:latin typeface="Times New Roman" panose="02020603050405020304" pitchFamily="18" charset="0"/>
                <a:ea typeface="Calibri" panose="020F0502020204030204" pitchFamily="34" charset="0"/>
              </a:rPr>
              <a:t>and thus </a:t>
            </a:r>
            <a:r>
              <a:rPr lang="en-US" dirty="0">
                <a:solidFill>
                  <a:srgbClr val="FF0000"/>
                </a:solidFill>
                <a:latin typeface="Times New Roman" panose="02020603050405020304" pitchFamily="18" charset="0"/>
                <a:ea typeface="Calibri" panose="020F0502020204030204" pitchFamily="34" charset="0"/>
              </a:rPr>
              <a:t>can be integrated into a decision tree</a:t>
            </a:r>
            <a:r>
              <a:rPr lang="en-US" dirty="0">
                <a:latin typeface="Times New Roman" panose="02020603050405020304" pitchFamily="18" charset="0"/>
                <a:ea typeface="Calibri" panose="020F0502020204030204" pitchFamily="34" charset="0"/>
              </a:rPr>
              <a:t>, as shown in Fig. </a:t>
            </a:r>
            <a:r>
              <a:rPr lang="en-US" dirty="0" smtClean="0">
                <a:latin typeface="Times New Roman" panose="02020603050405020304" pitchFamily="18" charset="0"/>
                <a:ea typeface="Calibri" panose="020F0502020204030204" pitchFamily="34" charset="0"/>
              </a:rPr>
              <a:t>8.3, </a:t>
            </a:r>
            <a:r>
              <a:rPr lang="en-US" dirty="0">
                <a:latin typeface="Times New Roman" panose="02020603050405020304" pitchFamily="18" charset="0"/>
                <a:ea typeface="Calibri" panose="020F0502020204030204" pitchFamily="34" charset="0"/>
              </a:rPr>
              <a:t>in which Markov nodes are specified to allow for the analysis based on the Markov model for these nodes.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96403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a:t>
            </a:r>
            <a:r>
              <a:rPr lang="en-US" b="1" dirty="0" smtClean="0">
                <a:latin typeface="Times New Roman" panose="02020603050405020304" pitchFamily="18" charset="0"/>
                <a:ea typeface="Calibri" panose="020F0502020204030204" pitchFamily="34" charset="0"/>
                <a:cs typeface="Arial" panose="020B0604020202020204" pitchFamily="34" charset="0"/>
              </a:rPr>
              <a:t>8.2: </a:t>
            </a:r>
            <a:r>
              <a:rPr lang="en-US" b="1" dirty="0">
                <a:latin typeface="Times New Roman" panose="02020603050405020304" pitchFamily="18" charset="0"/>
                <a:ea typeface="Calibri" panose="020F0502020204030204" pitchFamily="34" charset="0"/>
                <a:cs typeface="Arial" panose="020B0604020202020204" pitchFamily="34" charset="0"/>
              </a:rPr>
              <a:t>Expression of Markov model in decision tree.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23999" y="110836"/>
            <a:ext cx="9144001" cy="6068291"/>
          </a:xfrm>
          <a:prstGeom prst="rect">
            <a:avLst/>
          </a:prstGeom>
        </p:spPr>
      </p:pic>
    </p:spTree>
    <p:extLst>
      <p:ext uri="{BB962C8B-B14F-4D97-AF65-F5344CB8AC3E}">
        <p14:creationId xmlns:p14="http://schemas.microsoft.com/office/powerpoint/2010/main" val="2738024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1734</Words>
  <Application>Microsoft Office PowerPoint</Application>
  <PresentationFormat>Custom</PresentationFormat>
  <Paragraphs>72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Markov Modeling</vt:lpstr>
      <vt:lpstr>Markov Modeling </vt:lpstr>
      <vt:lpstr>Markov Modeling </vt:lpstr>
      <vt:lpstr>Markov Modeling </vt:lpstr>
      <vt:lpstr>PowerPoint Presentation</vt:lpstr>
      <vt:lpstr>Markov Modeling </vt:lpstr>
      <vt:lpstr>PowerPoint Presentation</vt:lpstr>
      <vt:lpstr>Markov Modeling </vt:lpstr>
      <vt:lpstr>PowerPoint Presentation</vt:lpstr>
      <vt:lpstr>PowerPoint Presentation</vt:lpstr>
      <vt:lpstr>PowerPoint Presentation</vt:lpstr>
      <vt:lpstr>PowerPoint Presentation</vt:lpstr>
      <vt:lpstr>Markov Modeling </vt:lpstr>
      <vt:lpstr>Markov Modeling </vt:lpstr>
      <vt:lpstr>Markov Modeling </vt:lpstr>
      <vt:lpstr>PowerPoint Presentation</vt:lpstr>
      <vt:lpstr>Markov Modeling </vt:lpstr>
      <vt:lpstr>PowerPoint Presentation</vt:lpstr>
      <vt:lpstr>Markov Model for Metabolic Syndrome</vt:lpstr>
      <vt:lpstr>Markov Model for Metabolic Syndrome</vt:lpstr>
      <vt:lpstr>Markov Model for Metabolic Syndrome</vt:lpstr>
      <vt:lpstr>PowerPoint Presentation</vt:lpstr>
      <vt:lpstr>PowerPoint Presentation</vt:lpstr>
      <vt:lpstr>Markov Model for Metabolic Syndrome</vt:lpstr>
      <vt:lpstr>PowerPoint Presentation</vt:lpstr>
      <vt:lpstr>Markov Model for Metabolic Syndrome</vt:lpstr>
      <vt:lpstr>PowerPoint Presentation</vt:lpstr>
      <vt:lpstr>Markov Model for Metabolic Syndrome</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dc:title>
  <dc:creator>haider raheem</dc:creator>
  <cp:lastModifiedBy>Maher</cp:lastModifiedBy>
  <cp:revision>38</cp:revision>
  <dcterms:created xsi:type="dcterms:W3CDTF">2022-02-23T10:59:51Z</dcterms:created>
  <dcterms:modified xsi:type="dcterms:W3CDTF">2023-04-12T08:21:50Z</dcterms:modified>
</cp:coreProperties>
</file>