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9"/>
  </p:notesMasterIdLst>
  <p:sldIdLst>
    <p:sldId id="256" r:id="rId2"/>
    <p:sldId id="286" r:id="rId3"/>
    <p:sldId id="403" r:id="rId4"/>
    <p:sldId id="309" r:id="rId5"/>
    <p:sldId id="335" r:id="rId6"/>
    <p:sldId id="287" r:id="rId7"/>
    <p:sldId id="311" r:id="rId8"/>
    <p:sldId id="288" r:id="rId9"/>
    <p:sldId id="314" r:id="rId10"/>
    <p:sldId id="357" r:id="rId11"/>
    <p:sldId id="315" r:id="rId12"/>
    <p:sldId id="358" r:id="rId13"/>
    <p:sldId id="316" r:id="rId14"/>
    <p:sldId id="359" r:id="rId15"/>
    <p:sldId id="317" r:id="rId16"/>
    <p:sldId id="318" r:id="rId17"/>
    <p:sldId id="319" r:id="rId18"/>
    <p:sldId id="292" r:id="rId19"/>
    <p:sldId id="360" r:id="rId20"/>
    <p:sldId id="361" r:id="rId21"/>
    <p:sldId id="362" r:id="rId22"/>
    <p:sldId id="363" r:id="rId23"/>
    <p:sldId id="364" r:id="rId24"/>
    <p:sldId id="365" r:id="rId25"/>
    <p:sldId id="366" r:id="rId26"/>
    <p:sldId id="367" r:id="rId27"/>
    <p:sldId id="368" r:id="rId28"/>
    <p:sldId id="369" r:id="rId29"/>
    <p:sldId id="370" r:id="rId30"/>
    <p:sldId id="371" r:id="rId31"/>
    <p:sldId id="372" r:id="rId32"/>
    <p:sldId id="373" r:id="rId33"/>
    <p:sldId id="374" r:id="rId34"/>
    <p:sldId id="375" r:id="rId35"/>
    <p:sldId id="376" r:id="rId36"/>
    <p:sldId id="377" r:id="rId37"/>
    <p:sldId id="378" r:id="rId38"/>
    <p:sldId id="379" r:id="rId39"/>
    <p:sldId id="380" r:id="rId40"/>
    <p:sldId id="381" r:id="rId41"/>
    <p:sldId id="382" r:id="rId42"/>
    <p:sldId id="383" r:id="rId43"/>
    <p:sldId id="384" r:id="rId44"/>
    <p:sldId id="385" r:id="rId45"/>
    <p:sldId id="386" r:id="rId46"/>
    <p:sldId id="387" r:id="rId47"/>
    <p:sldId id="388" r:id="rId48"/>
    <p:sldId id="389" r:id="rId49"/>
    <p:sldId id="390" r:id="rId50"/>
    <p:sldId id="391" r:id="rId51"/>
    <p:sldId id="392" r:id="rId52"/>
    <p:sldId id="393" r:id="rId53"/>
    <p:sldId id="394" r:id="rId54"/>
    <p:sldId id="395" r:id="rId55"/>
    <p:sldId id="396" r:id="rId56"/>
    <p:sldId id="397" r:id="rId57"/>
    <p:sldId id="398" r:id="rId58"/>
    <p:sldId id="399" r:id="rId59"/>
    <p:sldId id="400" r:id="rId60"/>
    <p:sldId id="401" r:id="rId61"/>
    <p:sldId id="402" r:id="rId62"/>
    <p:sldId id="404" r:id="rId63"/>
    <p:sldId id="406" r:id="rId64"/>
    <p:sldId id="407" r:id="rId65"/>
    <p:sldId id="405" r:id="rId66"/>
    <p:sldId id="408" r:id="rId67"/>
    <p:sldId id="409" r:id="rId68"/>
    <p:sldId id="410" r:id="rId69"/>
    <p:sldId id="411" r:id="rId70"/>
    <p:sldId id="412" r:id="rId71"/>
    <p:sldId id="413" r:id="rId72"/>
    <p:sldId id="414" r:id="rId73"/>
    <p:sldId id="415" r:id="rId74"/>
    <p:sldId id="416" r:id="rId75"/>
    <p:sldId id="417" r:id="rId76"/>
    <p:sldId id="418" r:id="rId77"/>
    <p:sldId id="277" r:id="rId7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ider raheem" initials="hr" lastIdx="1" clrIdx="0">
    <p:extLst>
      <p:ext uri="{19B8F6BF-5375-455C-9EA6-DF929625EA0E}">
        <p15:presenceInfo xmlns:p15="http://schemas.microsoft.com/office/powerpoint/2012/main" userId="f8b80a2ed401f3c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commentAuthors" Target="commentAuthor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E58F60-045C-4144-A009-5CC6D2B497E5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930F9A-B1B0-4644-8934-A4469ED4A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1435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930F9A-B1B0-4644-8934-A4469ED4AE75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2830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BF6B4-414E-41D1-A6A9-E808EF34E874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FA9F1-8DAD-4748-ABA1-38B4C2CDF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702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BF6B4-414E-41D1-A6A9-E808EF34E874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FA9F1-8DAD-4748-ABA1-38B4C2CDF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704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BF6B4-414E-41D1-A6A9-E808EF34E874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FA9F1-8DAD-4748-ABA1-38B4C2CDF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552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BF6B4-414E-41D1-A6A9-E808EF34E874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FA9F1-8DAD-4748-ABA1-38B4C2CDF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028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BF6B4-414E-41D1-A6A9-E808EF34E874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FA9F1-8DAD-4748-ABA1-38B4C2CDF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376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BF6B4-414E-41D1-A6A9-E808EF34E874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FA9F1-8DAD-4748-ABA1-38B4C2CDF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097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BF6B4-414E-41D1-A6A9-E808EF34E874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FA9F1-8DAD-4748-ABA1-38B4C2CDF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433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BF6B4-414E-41D1-A6A9-E808EF34E874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FA9F1-8DAD-4748-ABA1-38B4C2CDF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361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BF6B4-414E-41D1-A6A9-E808EF34E874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FA9F1-8DAD-4748-ABA1-38B4C2CDF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183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BF6B4-414E-41D1-A6A9-E808EF34E874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FA9F1-8DAD-4748-ABA1-38B4C2CDF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734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BF6B4-414E-41D1-A6A9-E808EF34E874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FA9F1-8DAD-4748-ABA1-38B4C2CDF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728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EBF6B4-414E-41D1-A6A9-E808EF34E874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FFA9F1-8DAD-4748-ABA1-38B4C2CDF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816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3089418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Bef>
                <a:spcPts val="0"/>
              </a:spcBef>
            </a:pPr>
            <a:r>
              <a:rPr lang="en-US" sz="6600" b="1" dirty="0">
                <a:solidFill>
                  <a:srgbClr val="0070C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Franklin Gothic Heavy" panose="020B0903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Aminoglycoside </a:t>
            </a:r>
            <a:r>
              <a:rPr lang="en-US" sz="6600" b="1" dirty="0" smtClean="0">
                <a:solidFill>
                  <a:srgbClr val="0070C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Franklin Gothic Heavy" panose="020B0903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Antibiotics I</a:t>
            </a:r>
            <a:endParaRPr lang="en-US" sz="6600" b="1" dirty="0">
              <a:solidFill>
                <a:srgbClr val="0070C0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Franklin Gothic Heavy" panose="020B09030201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793673"/>
            <a:ext cx="9144000" cy="1523999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Dr. Haider </a:t>
            </a:r>
            <a:r>
              <a:rPr lang="en-US" sz="3600" b="1" dirty="0" smtClean="0">
                <a:solidFill>
                  <a:srgbClr val="FF0000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Raheem Mohammad</a:t>
            </a:r>
            <a:endParaRPr lang="en-US" sz="36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0720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5527"/>
            <a:ext cx="10515600" cy="1399309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Bef>
                <a:spcPts val="0"/>
              </a:spcBef>
            </a:pP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Clinical Monitoring Parameters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34836"/>
            <a:ext cx="10515600" cy="5223164"/>
          </a:xfrm>
        </p:spPr>
        <p:txBody>
          <a:bodyPr>
            <a:normAutofit/>
          </a:bodyPr>
          <a:lstStyle/>
          <a:p>
            <a:pPr marL="514350" lvl="0" indent="-514350" algn="just">
              <a:lnSpc>
                <a:spcPct val="100000"/>
              </a:lnSpc>
              <a:spcBef>
                <a:spcPct val="20000"/>
              </a:spcBef>
              <a:buFont typeface="+mj-lt"/>
              <a:buAutoNum type="arabicPeriod" startAt="4"/>
            </a:pP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measuring a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single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aminoglycoside serum concentration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6-14 hours after a dose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</a:p>
          <a:p>
            <a:pPr marL="514350" lvl="0" indent="-514350" algn="just">
              <a:lnSpc>
                <a:spcPct val="100000"/>
              </a:lnSpc>
              <a:spcBef>
                <a:spcPct val="20000"/>
              </a:spcBef>
              <a:buFont typeface="+mj-lt"/>
              <a:buAutoNum type="arabicPeriod" startAt="4"/>
            </a:pP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using a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dosage nomogram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adjust the dosage interval, or </a:t>
            </a:r>
          </a:p>
          <a:p>
            <a:pPr marL="514350" lvl="0" indent="-514350" algn="just">
              <a:lnSpc>
                <a:spcPct val="100000"/>
              </a:lnSpc>
              <a:spcBef>
                <a:spcPct val="20000"/>
              </a:spcBef>
              <a:buFont typeface="+mj-lt"/>
              <a:buAutoNum type="arabicPeriod" startAt="4"/>
            </a:pP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individualizing the aminoglycoside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600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/MIC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AUC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or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AUC</a:t>
            </a:r>
            <a:r>
              <a:rPr lang="en-US" sz="2600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/MIC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each patient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 algn="just">
              <a:lnSpc>
                <a:spcPct val="100000"/>
              </a:lnSpc>
              <a:spcBef>
                <a:spcPct val="20000"/>
              </a:spcBef>
              <a:buNone/>
            </a:pPr>
            <a:endParaRPr lang="en-US" sz="2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</a:pP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Serial monitoring of </a:t>
            </a:r>
            <a:r>
              <a:rPr lang="en-US" sz="2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serum creatinine concentrations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should be used to detect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nephrotoxicity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serum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creatinine measurements increase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more than 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0.5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mg/dL over the baseline value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(or &gt;25%-30% over baseline for serum creatinine values &gt;2 mg/dL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intensive 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aminoglycoside serum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concentration monitoring should be initiated.</a:t>
            </a:r>
            <a:endParaRPr lang="en-US" sz="2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7872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93965"/>
            <a:ext cx="10515600" cy="1233053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Bef>
                <a:spcPts val="0"/>
              </a:spcBef>
            </a:pP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Basic Clinical Pharmacokinetic Parameters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27018"/>
            <a:ext cx="10515600" cy="5430982"/>
          </a:xfrm>
        </p:spPr>
        <p:txBody>
          <a:bodyPr>
            <a:normAutofit/>
          </a:bodyPr>
          <a:lstStyle/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</a:pP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aminoglycosides are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eliminated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almost completely (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≥90%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unchanged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the urine primarily by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glomerular filtration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</a:pPr>
            <a:endParaRPr lang="en-US" sz="2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</a:pP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aminoglycosides are given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intramuscularly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they exhibit very good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bioavailability of ∼100%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are rapidly absorbed with maximal concentrations occurring about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hour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after injection.</a:t>
            </a: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</a:pPr>
            <a:endParaRPr lang="en-US" sz="2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</a:pP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Oral bioavailability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poor (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&lt;10%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so systemic infections cannot be treated by this route of administration. </a:t>
            </a: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</a:pPr>
            <a:endParaRPr lang="en-US" sz="2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</a:pP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Plasma protein binding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low (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&lt;10%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225933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26473"/>
            <a:ext cx="10515600" cy="1537853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Bef>
                <a:spcPts val="0"/>
              </a:spcBef>
            </a:pP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Basic Clinical Pharmacokinetic Parameters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64326"/>
            <a:ext cx="10515600" cy="4793673"/>
          </a:xfrm>
        </p:spPr>
        <p:txBody>
          <a:bodyPr>
            <a:normAutofit/>
          </a:bodyPr>
          <a:lstStyle/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</a:pP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Manufacturer recommended doses for </a:t>
            </a:r>
            <a:r>
              <a:rPr lang="en-US" sz="2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conventional dosing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patients with normal renal function are 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3-5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mg/kg/d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gentamicin and tobramycin, 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4-6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mg/kg/d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netilmicin, and 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mg/kg/d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 amikacin. These amounts are divided into three equal daily doses for gentamicin, tobramycin, or netilmicin, or two or three equal daily doses for amikacin. </a:t>
            </a: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</a:pPr>
            <a:endParaRPr lang="en-US" sz="2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</a:pPr>
            <a:r>
              <a:rPr lang="en-US" sz="2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Extended-interval doses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obtained from the literature for patients with normal renal function are 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4-7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mg/kg/d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gentamicin, tobramycin, or netilmicin, and 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11-20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mg/kg/d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 amikacin.</a:t>
            </a:r>
          </a:p>
        </p:txBody>
      </p:sp>
    </p:spTree>
    <p:extLst>
      <p:ext uri="{BB962C8B-B14F-4D97-AF65-F5344CB8AC3E}">
        <p14:creationId xmlns:p14="http://schemas.microsoft.com/office/powerpoint/2010/main" val="1272435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"/>
            <a:ext cx="10515600" cy="831272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Bef>
                <a:spcPts val="0"/>
              </a:spcBef>
            </a:pP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Renal Dysfunction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31274"/>
            <a:ext cx="10515600" cy="6026726"/>
          </a:xfrm>
        </p:spPr>
        <p:txBody>
          <a:bodyPr>
            <a:normAutofit/>
          </a:bodyPr>
          <a:lstStyle/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</a:pP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elimination rate constant (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600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for aminoglycoside antibiotics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increases in proportion with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creatinine clearance (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CrCl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The equation for this relationship is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600" baseline="-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(in h</a:t>
            </a:r>
            <a:r>
              <a:rPr lang="en-US" sz="2600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−1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= 0.00293(CrCl in mL/min) + 0.014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This equation is used to estimate the aminoglycoside elimination rate constant in patients for initial dosing purposes.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068" y="2910592"/>
            <a:ext cx="6517863" cy="3947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548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99494" y="0"/>
            <a:ext cx="9193011" cy="6868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707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42108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Bef>
                <a:spcPts val="0"/>
              </a:spcBef>
            </a:pP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Obesity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42109"/>
            <a:ext cx="10515600" cy="5915891"/>
          </a:xfrm>
        </p:spPr>
        <p:txBody>
          <a:bodyPr>
            <a:normAutofit/>
          </a:bodyPr>
          <a:lstStyle/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</a:pP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Aminoglycosides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relatively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polar molecules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good water solubility. Because of this, they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not enter adipose cells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any significant extent. However, in patients who weigh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more than 30%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over their ideal body weight, the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volume of distribution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 aminoglycosides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increases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because of the additional extracellular fluid contained in adipose 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tissue (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∼40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2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ct val="20000"/>
              </a:spcBef>
              <a:buNone/>
            </a:pPr>
            <a:endParaRPr lang="en-US" sz="2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</a:pP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compensate for the increased extracellular fluid of adipose tissue and the greater volume of distribution found in obese patients (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&gt;30%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over ideal body weight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the following formula can be used to estimate aminoglycoside volume of distribution (V in L) for initial dosing purposes: </a:t>
            </a:r>
            <a:endParaRPr lang="en-US" sz="2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0.26 • [IBW + 0.4(TBW – IBW)]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n-US" sz="2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where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IBW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</a:t>
            </a:r>
            <a:r>
              <a:rPr lang="en-US" sz="2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ideal body weight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endParaRPr lang="en-US" sz="2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TBW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sz="2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patient’s actual total body weight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61633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04738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Bef>
                <a:spcPts val="0"/>
              </a:spcBef>
            </a:pP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Obesity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112327"/>
            <a:ext cx="10515600" cy="1745673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• 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Schematic of extracellular fluid content of lean and adipose tissue in a morbidly obese patient with an actual body weight of 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140 kg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an 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ideal body weight of 70 kg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Lean tissue 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contains about 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0.26 L/kg 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extracellular fluid, but </a:t>
            </a:r>
            <a:r>
              <a:rPr lang="en-US" sz="2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adipose tissue 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has about 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40% of the extracellular fluid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content that lean tissue does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5690" y="304800"/>
            <a:ext cx="4850541" cy="4807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90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817418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Bef>
                <a:spcPts val="0"/>
              </a:spcBef>
            </a:pP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Ascites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92727"/>
            <a:ext cx="10515600" cy="6165274"/>
          </a:xfrm>
        </p:spPr>
        <p:txBody>
          <a:bodyPr>
            <a:noAutofit/>
          </a:bodyPr>
          <a:lstStyle/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</a:pP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Liver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disease patients with ascites have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additional extracellular fluid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due to accumulation of ascitic fluid. Because aminoglycosides pass into ascitic fluid,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volume of distribution is increased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these patients.</a:t>
            </a: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</a:pPr>
            <a:endParaRPr lang="en-US" sz="2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</a:pP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weight of the patient when ascitic fluid is not present is known as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patient’s dry weight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If this value is not known and the patient is not obese, </a:t>
            </a:r>
            <a:r>
              <a:rPr lang="en-US" sz="2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ideal body weight can be used as an estimate of the dry weight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</a:pPr>
            <a:endParaRPr lang="en-US" sz="2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</a:pP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reasonable estimate of the volume of distribution (V in L) for a patient with ascites, or who is overhydrated for other reasons, can be estimated using the following equation: </a:t>
            </a:r>
            <a:endParaRPr lang="en-US" sz="2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(0.26 • DBW) + (TBW – DBW)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n-US" sz="2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where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DBW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</a:t>
            </a:r>
            <a:r>
              <a:rPr lang="en-US" sz="2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patient’s dry body weight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endParaRPr lang="en-US" sz="2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TBW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sz="2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patient’s actual total body weight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51929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9381"/>
            <a:ext cx="10515600" cy="1246909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Bef>
                <a:spcPts val="0"/>
              </a:spcBef>
            </a:pP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Initial Dosage Determination Methods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96289"/>
            <a:ext cx="10515600" cy="5126183"/>
          </a:xfrm>
        </p:spPr>
        <p:txBody>
          <a:bodyPr>
            <a:normAutofit/>
          </a:bodyPr>
          <a:lstStyle/>
          <a:p>
            <a:pPr marL="457200" lvl="0" indent="-457200" algn="just">
              <a:lnSpc>
                <a:spcPct val="100000"/>
              </a:lnSpc>
              <a:spcBef>
                <a:spcPct val="20000"/>
              </a:spcBef>
              <a:buFont typeface="+mj-lt"/>
              <a:buAutoNum type="arabicPeriod"/>
            </a:pPr>
            <a:r>
              <a:rPr 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Pharmacokinetic Dosing method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the </a:t>
            </a:r>
            <a:r>
              <a:rPr lang="en-US" sz="2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most flexible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the techniques. It allows for individualized target serum concentrations to be chosen for a patient, so it can be used for both </a:t>
            </a:r>
            <a:r>
              <a:rPr lang="en-US" sz="2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conventional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extended-interval dosing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lvl="0" indent="-457200" algn="just">
              <a:lnSpc>
                <a:spcPct val="100000"/>
              </a:lnSpc>
              <a:spcBef>
                <a:spcPct val="20000"/>
              </a:spcBef>
              <a:buFont typeface="+mj-lt"/>
              <a:buAutoNum type="arabicPeriod"/>
            </a:pPr>
            <a:endParaRPr lang="en-US" sz="2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algn="just">
              <a:lnSpc>
                <a:spcPct val="100000"/>
              </a:lnSpc>
              <a:spcBef>
                <a:spcPct val="20000"/>
              </a:spcBef>
              <a:buFont typeface="+mj-lt"/>
              <a:buAutoNum type="arabicPeriod"/>
            </a:pP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Hull and Sarubbi nomogram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order to simplify calculations, it makes simplifying assumptions: 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target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concentration ranges consistent with </a:t>
            </a:r>
            <a:r>
              <a:rPr lang="en-US" sz="2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conventional dosing only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fixed volume of distribution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parameter in the normal range, </a:t>
            </a:r>
            <a:r>
              <a:rPr lang="en-US" sz="2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limited dosage interval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selection (no longer than 24 hours). Thus, it should be </a:t>
            </a:r>
            <a:r>
              <a:rPr lang="en-US" sz="2600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used only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patients who only have </a:t>
            </a:r>
            <a:r>
              <a:rPr lang="en-US" sz="2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renal dysfunction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and/or </a:t>
            </a:r>
            <a:r>
              <a:rPr lang="en-US" sz="2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obesity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complicating factors and only when conventional dosing is to be used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523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52945"/>
            <a:ext cx="10515600" cy="1524000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Bef>
                <a:spcPts val="0"/>
              </a:spcBef>
            </a:pP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Initial Dosage Determination Methods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687781"/>
            <a:ext cx="10515600" cy="3934691"/>
          </a:xfrm>
        </p:spPr>
        <p:txBody>
          <a:bodyPr>
            <a:normAutofit/>
          </a:bodyPr>
          <a:lstStyle/>
          <a:p>
            <a:pPr marL="457200" lvl="0" indent="-457200" algn="just">
              <a:lnSpc>
                <a:spcPct val="100000"/>
              </a:lnSpc>
              <a:spcBef>
                <a:spcPct val="20000"/>
              </a:spcBef>
              <a:buFont typeface="+mj-lt"/>
              <a:buAutoNum type="arabicPeriod" startAt="3"/>
            </a:pPr>
            <a:r>
              <a:rPr 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Hartford nomogram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has similar strengths and weaknesses when compared to the Hull and Sarubbi nomogram, but it is designed for use when </a:t>
            </a:r>
            <a:r>
              <a:rPr lang="en-US" sz="2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extended-interval dosing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desired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lvl="0" indent="-457200" algn="just">
              <a:lnSpc>
                <a:spcPct val="100000"/>
              </a:lnSpc>
              <a:spcBef>
                <a:spcPct val="20000"/>
              </a:spcBef>
              <a:buFont typeface="+mj-lt"/>
              <a:buAutoNum type="arabicPeriod" startAt="3"/>
            </a:pPr>
            <a:endParaRPr lang="en-US" sz="2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algn="just">
              <a:lnSpc>
                <a:spcPct val="100000"/>
              </a:lnSpc>
              <a:spcBef>
                <a:spcPct val="20000"/>
              </a:spcBef>
              <a:buFont typeface="+mj-lt"/>
              <a:buAutoNum type="arabicPeriod" startAt="3"/>
            </a:pP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Literature-based recommended dosing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a commonly used method to prescribe initial doses of aminoglycosides to </a:t>
            </a:r>
            <a:r>
              <a:rPr lang="en-US" sz="2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pediatric patients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08406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2400"/>
            <a:ext cx="10515600" cy="886692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Bef>
                <a:spcPts val="0"/>
              </a:spcBef>
            </a:pP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Introduction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39091"/>
            <a:ext cx="10515600" cy="5818909"/>
          </a:xfrm>
        </p:spPr>
        <p:txBody>
          <a:bodyPr>
            <a:noAutofit/>
          </a:bodyPr>
          <a:lstStyle/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</a:pP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aminoglycoside antibiotics are widely used for the treatment of severe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gram-negative infections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such as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pneumonia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or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bacteremia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often in combination with a </a:t>
            </a:r>
            <a:r>
              <a:rPr lang="en-US" sz="2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β- lactam antibiotic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Aminoglycosides are also used for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gram-positive infections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such as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infective endocarditis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combination with </a:t>
            </a:r>
            <a:r>
              <a:rPr lang="en-US" sz="2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penicillins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</a:pPr>
            <a:endParaRPr lang="en-US" sz="2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</a:pP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Aminoglycoside antibiotics are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bactericidal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and the drugs exhibit 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concentration-dependent bacterial killing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</a:pPr>
            <a:endParaRPr lang="en-US" sz="2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</a:pP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Also, aminoglycosides have a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concentration-dependent 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postantibiotic effect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The postantibiotic effect is the phenomenon of continued bacterial killing even though </a:t>
            </a:r>
            <a:r>
              <a:rPr lang="en-US" sz="2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serum concentrations have fallen below the minimum inhibitory concentration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48773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04110"/>
            <a:ext cx="10515600" cy="1330035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Bef>
                <a:spcPts val="0"/>
              </a:spcBef>
            </a:pP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Pharmacokinetic Dosing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034145"/>
            <a:ext cx="10515600" cy="3823855"/>
          </a:xfrm>
        </p:spPr>
        <p:txBody>
          <a:bodyPr>
            <a:normAutofit/>
          </a:bodyPr>
          <a:lstStyle/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</a:pP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goal of initial dosing of aminoglycosides is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compute the best dose possible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the patient given their set of disease states and conditions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influence aminoglycoside pharmacokinetics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the site and severity of the infection.</a:t>
            </a:r>
          </a:p>
        </p:txBody>
      </p:sp>
    </p:spTree>
    <p:extLst>
      <p:ext uri="{BB962C8B-B14F-4D97-AF65-F5344CB8AC3E}">
        <p14:creationId xmlns:p14="http://schemas.microsoft.com/office/powerpoint/2010/main" val="1974393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537854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Bef>
                <a:spcPts val="0"/>
              </a:spcBef>
            </a:pP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Pharmacokinetic Dosing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33055"/>
            <a:ext cx="10515600" cy="5624945"/>
          </a:xfrm>
        </p:spPr>
        <p:txBody>
          <a:bodyPr>
            <a:normAutofit/>
          </a:bodyPr>
          <a:lstStyle/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</a:pPr>
            <a:r>
              <a:rPr lang="en-US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Elimination Rate Constant Estimate</a:t>
            </a: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</a:pP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Aminoglycosides are almost totally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eliminated unchanged in the urine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and there is a good relationship between creatinine clearance and aminoglycoside elimination rate constant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 algn="just">
              <a:lnSpc>
                <a:spcPct val="100000"/>
              </a:lnSpc>
              <a:spcBef>
                <a:spcPct val="20000"/>
              </a:spcBef>
              <a:buNone/>
            </a:pPr>
            <a:endParaRPr lang="en-US" sz="2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</a:pP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600" baseline="-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0.00293(CrCl) + 0.014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where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600" baseline="-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the aminoglycoside elimination rate constant </a:t>
            </a:r>
            <a:r>
              <a:rPr lang="en-US" sz="2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h</a:t>
            </a:r>
            <a:r>
              <a:rPr lang="en-US" sz="2600" i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−1</a:t>
            </a:r>
            <a:r>
              <a:rPr lang="en-US" sz="2600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CrCl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creatinine clearance </a:t>
            </a:r>
            <a:r>
              <a:rPr lang="en-US" sz="2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mL/min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</a:pPr>
            <a:endParaRPr lang="en-US" sz="2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</a:pP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example, the estimated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elimination rate constant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an individual with a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creatinine clearance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mL/min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0.043 h</a:t>
            </a:r>
            <a:r>
              <a:rPr lang="en-US" sz="2600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−1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which yields an estimated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half-life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 hours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2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600" baseline="-30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0.00293(CrCl) + 0.014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0.00293(10 mL/min) + 0.014 = 0.043 h</a:t>
            </a:r>
            <a:r>
              <a:rPr lang="en-US" sz="2600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−1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t</a:t>
            </a:r>
            <a:r>
              <a:rPr lang="en-US" sz="2600" baseline="-25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1/2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0.693/(0.043 h</a:t>
            </a:r>
            <a:r>
              <a:rPr lang="en-US" sz="2600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−1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= 16 h].</a:t>
            </a:r>
          </a:p>
        </p:txBody>
      </p:sp>
    </p:spTree>
    <p:extLst>
      <p:ext uri="{BB962C8B-B14F-4D97-AF65-F5344CB8AC3E}">
        <p14:creationId xmlns:p14="http://schemas.microsoft.com/office/powerpoint/2010/main" val="93231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55963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Bef>
                <a:spcPts val="0"/>
              </a:spcBef>
            </a:pP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Pharmacokinetic Dosing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45127"/>
            <a:ext cx="10515600" cy="6012874"/>
          </a:xfrm>
        </p:spPr>
        <p:txBody>
          <a:bodyPr>
            <a:noAutofit/>
          </a:bodyPr>
          <a:lstStyle/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</a:pPr>
            <a:r>
              <a:rPr lang="en-US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Volume of Distribution Estimate</a:t>
            </a: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</a:pP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average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volume of distribution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patients without disease states and conditions that change this parameter is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0.26 L/kg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Thus, for a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nonobese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70-kg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patient, the estimated volume of distribution would be </a:t>
            </a:r>
            <a:r>
              <a:rPr lang="en-US" sz="26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18.2 L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(V = 0.26 L/kg • 70 kg = 18.2 L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2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</a:pP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an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obese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patient whose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ideal body weight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55 kg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body weight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95 kg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the estimated volume of distribution would be </a:t>
            </a:r>
            <a:r>
              <a:rPr lang="en-US" sz="26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18.5 L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= 0.26[IBW + 0.4(TBW - IBW)]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0.26[55 kg + 0.4(95 kg – 55 kg)] = 18.5 L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</a:pP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patient with a significant of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ascitic fluid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currently weighs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 kg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It is known from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previous clinic visits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history that the patient usually weighs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 kg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without the additional fluid. The estimated volume of distribution for this patient would be </a:t>
            </a:r>
            <a:r>
              <a:rPr lang="en-US" sz="26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28.2 L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= (0.26 • DBW) + (TBW – DBW)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(0.26 • 70 kg) + (80 kg − 70 kg) = 28.2 L.</a:t>
            </a:r>
          </a:p>
        </p:txBody>
      </p:sp>
    </p:spTree>
    <p:extLst>
      <p:ext uri="{BB962C8B-B14F-4D97-AF65-F5344CB8AC3E}">
        <p14:creationId xmlns:p14="http://schemas.microsoft.com/office/powerpoint/2010/main" val="214360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"/>
            <a:ext cx="10515600" cy="858980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Bef>
                <a:spcPts val="0"/>
              </a:spcBef>
            </a:pP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Pharmacokinetic Dosing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58982"/>
            <a:ext cx="10515600" cy="5999018"/>
          </a:xfrm>
        </p:spPr>
        <p:txBody>
          <a:bodyPr>
            <a:noAutofit/>
          </a:bodyPr>
          <a:lstStyle/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</a:pPr>
            <a:r>
              <a:rPr lang="en-US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Selection of Appropriate Pharmacokinetic Model and Equations</a:t>
            </a: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</a:pP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given by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intravenous injection over less than 1 hour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aminoglycosides follow a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three-compartment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pharmacokinetic model.</a:t>
            </a:r>
          </a:p>
          <a:p>
            <a:pPr marL="457200" lvl="0" indent="-457200" algn="just">
              <a:lnSpc>
                <a:spcPct val="100000"/>
              </a:lnSpc>
              <a:spcBef>
                <a:spcPct val="20000"/>
              </a:spcBef>
              <a:buFont typeface="+mj-lt"/>
              <a:buAutoNum type="arabicPeriod"/>
            </a:pP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After the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end of infusion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serum concentrations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drop rapidly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because of distribution of drug 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 or distribution phase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If aminoglycosides are infused over 1 hour, the distribution phase is not usually observed. </a:t>
            </a:r>
          </a:p>
          <a:p>
            <a:pPr marL="457200" lvl="0" indent="-457200" algn="just">
              <a:lnSpc>
                <a:spcPct val="100000"/>
              </a:lnSpc>
              <a:spcBef>
                <a:spcPct val="20000"/>
              </a:spcBef>
              <a:buFont typeface="+mj-lt"/>
              <a:buAutoNum type="arabicPeriod"/>
            </a:pP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about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hour after the beginning of the antibiotic infusion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drug concentrations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decline more slowly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and the elimination rate constant for this segment of the concentration/time curve is the one that varies with renal function (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 or elimination phase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pPr marL="457200" lvl="0" indent="-457200" algn="just">
              <a:lnSpc>
                <a:spcPct val="100000"/>
              </a:lnSpc>
              <a:spcBef>
                <a:spcPct val="20000"/>
              </a:spcBef>
              <a:buFont typeface="+mj-lt"/>
              <a:buAutoNum type="arabicPeriod"/>
            </a:pP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Finally, at very low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serum concentrations not detected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aminoglycoside concentration assays in clinical use (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≤0.5 μg/mL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drug that was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tissue-bound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various organs (especially the kidney) is released from tissue-binding sites and eliminated (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 or tissue-release phase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3553131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"/>
            <a:ext cx="10515600" cy="858980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Bef>
                <a:spcPts val="0"/>
              </a:spcBef>
            </a:pP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Pharmacokinetic Dosing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58982"/>
            <a:ext cx="10515600" cy="5999018"/>
          </a:xfrm>
        </p:spPr>
        <p:txBody>
          <a:bodyPr>
            <a:noAutofit/>
          </a:bodyPr>
          <a:lstStyle/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</a:pPr>
            <a:r>
              <a:rPr lang="en-US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Selection of Appropriate Pharmacokinetic Model and Equations</a:t>
            </a: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</a:pP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While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model was instrumental in advancing current ideas regarding aminoglycoside tissue accumulation and nephrotoxicity, it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cannot easily be used clinically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because of its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mathematical complexity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Because of this, the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simpler one-compartment model is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widely used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allows accurate dosage calculation.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1689" y="3200400"/>
            <a:ext cx="5968622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231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"/>
            <a:ext cx="10515600" cy="720434"/>
          </a:xfrm>
        </p:spPr>
        <p:txBody>
          <a:bodyPr>
            <a:normAutofit fontScale="90000"/>
          </a:bodyPr>
          <a:lstStyle/>
          <a:p>
            <a:pPr algn="just">
              <a:lnSpc>
                <a:spcPct val="115000"/>
              </a:lnSpc>
              <a:spcBef>
                <a:spcPts val="0"/>
              </a:spcBef>
            </a:pP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Pharmacokinetic Dosing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20436"/>
            <a:ext cx="10515600" cy="6137564"/>
          </a:xfrm>
        </p:spPr>
        <p:txBody>
          <a:bodyPr>
            <a:noAutofit/>
          </a:bodyPr>
          <a:lstStyle/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</a:pPr>
            <a:r>
              <a:rPr lang="en-US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Selection of Appropriate Pharmacokinetic Model and Equations</a:t>
            </a: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</a:pP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Aminoglycoside steady-state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peak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Css</a:t>
            </a:r>
            <a:r>
              <a:rPr lang="en-US" sz="2600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trough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Css</a:t>
            </a:r>
            <a:r>
              <a:rPr lang="en-US" sz="2600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serum concentrations are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chosen to treat the patient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based on the type, site, and severity of infection as well as the infecting organism. </a:t>
            </a: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</a:pP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Steady-state versions of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one-compartment model </a:t>
            </a:r>
            <a:endParaRPr lang="en-US" sz="26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</a:pP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intermittent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intravenous infusion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sz="2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Css</a:t>
            </a:r>
            <a:r>
              <a:rPr lang="en-US" sz="2600" baseline="-25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lang="en-US" sz="26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[k</a:t>
            </a:r>
            <a:r>
              <a:rPr lang="en-US" sz="2600" baseline="-25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/(k</a:t>
            </a:r>
            <a:r>
              <a:rPr lang="en-US" sz="2600" baseline="-25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V)][(1 − e</a:t>
            </a:r>
            <a:r>
              <a:rPr lang="en-US" sz="2600" baseline="30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−ket′</a:t>
            </a:r>
            <a:r>
              <a:rPr lang="en-US" sz="2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)/(1 − e</a:t>
            </a:r>
            <a:r>
              <a:rPr lang="en-US" sz="2600" baseline="30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−keτ</a:t>
            </a:r>
            <a:r>
              <a:rPr lang="en-US" sz="2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)]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Css</a:t>
            </a:r>
            <a:r>
              <a:rPr lang="en-US" sz="2600" baseline="-25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</a:t>
            </a:r>
            <a:r>
              <a:rPr lang="en-US" sz="26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Css</a:t>
            </a:r>
            <a:r>
              <a:rPr lang="en-US" sz="2600" baseline="-25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lang="en-US" sz="2600" baseline="-250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600" baseline="30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−[ke(τ − t</a:t>
            </a:r>
            <a:r>
              <a:rPr lang="en-US" sz="2600" baseline="300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′)]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</a:pP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Where; k</a:t>
            </a:r>
            <a:r>
              <a:rPr lang="en-US" sz="2600" baseline="-25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the infusion rate, 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600" baseline="-25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the elimination rate constant, 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the volume of 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distribution, t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′ is the drug infusion time, and 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the dosage interval} or </a:t>
            </a: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</a:pP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intravenous bolus 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sz="2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Css</a:t>
            </a:r>
            <a:r>
              <a:rPr lang="en-US" sz="2600" baseline="-25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lang="en-US" sz="26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(D/V)[e</a:t>
            </a:r>
            <a:r>
              <a:rPr lang="en-US" sz="2600" baseline="30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−ket</a:t>
            </a:r>
            <a:r>
              <a:rPr lang="en-US" sz="2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/(1 − e</a:t>
            </a:r>
            <a:r>
              <a:rPr lang="en-US" sz="2600" baseline="30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−keτ</a:t>
            </a:r>
            <a:r>
              <a:rPr lang="en-US" sz="2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)]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Css</a:t>
            </a:r>
            <a:r>
              <a:rPr lang="en-US" sz="2600" baseline="-25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</a:t>
            </a:r>
            <a:r>
              <a:rPr lang="en-US" sz="26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Css</a:t>
            </a:r>
            <a:r>
              <a:rPr lang="en-US" sz="2600" baseline="-25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lang="en-US" sz="2600" baseline="-250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600" baseline="30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−</a:t>
            </a:r>
            <a:r>
              <a:rPr lang="en-US" sz="2600" baseline="300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keτ</a:t>
            </a:r>
            <a:endParaRPr lang="en-US" sz="2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</a:pP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Where; D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the antibiotic dose, 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the volume of 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distribution, k</a:t>
            </a:r>
            <a:r>
              <a:rPr lang="en-US" sz="2600" baseline="-25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the elimination rate 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constant, t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the time Css</a:t>
            </a:r>
            <a:r>
              <a:rPr lang="en-US" sz="2600" baseline="-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was measured, and 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the dosage 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interval}.</a:t>
            </a:r>
            <a:endParaRPr lang="en-US" sz="2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8755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149925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Bef>
                <a:spcPts val="0"/>
              </a:spcBef>
            </a:pP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Pharmacokinetic Dosing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11382"/>
            <a:ext cx="10515600" cy="5846618"/>
          </a:xfrm>
        </p:spPr>
        <p:txBody>
          <a:bodyPr>
            <a:noAutofit/>
          </a:bodyPr>
          <a:lstStyle/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</a:pPr>
            <a:r>
              <a:rPr lang="en-US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Steady-State Concentration Selection</a:t>
            </a: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</a:pP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Severe infections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such as gram-negative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pneumonia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or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septicemia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generally require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peak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steady-state serum concentrations of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8-10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g/mL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gentamicin, tobramycin, or netilmicin or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25-30 </a:t>
            </a:r>
            <a:r>
              <a:rPr lang="el-GR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g/mL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amikacin when using </a:t>
            </a:r>
            <a:r>
              <a:rPr lang="en-US" sz="2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conventional dosing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</a:pP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Moderate infections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such as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intra-abdominal infections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are usually treated with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peak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gentamicin, tobramycin, or netilmicin steady-state serum concentrations equal to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5-7 μg/mL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 with amikacin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peak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steady-state serum concentrations equal to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15-25 μg/mL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</a:pP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treating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urinary tract infections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 using aminoglycosides for synergy for the treatment of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infective endocarditis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steady-state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peak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concentrations of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3- 4 μg/mL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usually adequate for gentamicin, tobramycin, or netilmicin or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12-15 μg/mL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amikacin.</a:t>
            </a:r>
          </a:p>
        </p:txBody>
      </p:sp>
    </p:spTree>
    <p:extLst>
      <p:ext uri="{BB962C8B-B14F-4D97-AF65-F5344CB8AC3E}">
        <p14:creationId xmlns:p14="http://schemas.microsoft.com/office/powerpoint/2010/main" val="2293405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45130"/>
            <a:ext cx="10515600" cy="1149925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Bef>
                <a:spcPts val="0"/>
              </a:spcBef>
            </a:pP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Pharmacokinetic Dosing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22764"/>
            <a:ext cx="10515600" cy="4835236"/>
          </a:xfrm>
        </p:spPr>
        <p:txBody>
          <a:bodyPr>
            <a:noAutofit/>
          </a:bodyPr>
          <a:lstStyle/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</a:pPr>
            <a:r>
              <a:rPr lang="en-US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Steady-State Concentration Selection</a:t>
            </a: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</a:pP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Similar target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peak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steady-state concentrations for </a:t>
            </a:r>
            <a:r>
              <a:rPr lang="en-US" sz="2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extended-interval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aminoglycoside dosing are less established, although concentrations of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20-30 </a:t>
            </a:r>
            <a:r>
              <a:rPr lang="el-GR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g/mL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gentamicin, tobramycin, and netilmicin or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55-65 </a:t>
            </a:r>
            <a:r>
              <a:rPr lang="el-GR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g/mL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amikacin have been suggested for </a:t>
            </a:r>
            <a:r>
              <a:rPr lang="en-US" sz="2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Pseudomonas aeruginosa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</a:pPr>
            <a:endParaRPr lang="en-US" sz="2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</a:pP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These peak concentrations are designed to attain optimal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600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/MIC ratios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are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8-10 or greater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3650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05346"/>
            <a:ext cx="10515600" cy="1149925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Bef>
                <a:spcPts val="0"/>
              </a:spcBef>
            </a:pP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Pharmacokinetic Dosing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66108"/>
            <a:ext cx="10515600" cy="4391891"/>
          </a:xfrm>
        </p:spPr>
        <p:txBody>
          <a:bodyPr>
            <a:noAutofit/>
          </a:bodyPr>
          <a:lstStyle/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</a:pPr>
            <a:r>
              <a:rPr lang="en-US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Steady-State Concentration </a:t>
            </a:r>
            <a:r>
              <a:rPr lang="en-US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Selection</a:t>
            </a:r>
            <a:endParaRPr lang="en-US" sz="2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</a:pP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sz="2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conventional dosing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steady-state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trough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concentrations should be maintained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 than 2 </a:t>
            </a:r>
            <a:r>
              <a:rPr lang="el-GR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g/mL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tobramycin, gentamicin, and netilmicin or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 than 5-7 </a:t>
            </a:r>
            <a:r>
              <a:rPr lang="el-GR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g/mL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amikacin. </a:t>
            </a: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</a:pPr>
            <a:endParaRPr lang="en-US" sz="2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</a:pP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Using </a:t>
            </a:r>
            <a:r>
              <a:rPr lang="en-US" sz="2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extended-interval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dosing, steady-state trough concentrations should be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 than 1 </a:t>
            </a:r>
            <a:r>
              <a:rPr lang="el-GR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g/mL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gentamicin, tobramycin, netilmicin, or amikacin.</a:t>
            </a:r>
          </a:p>
        </p:txBody>
      </p:sp>
    </p:spTree>
    <p:extLst>
      <p:ext uri="{BB962C8B-B14F-4D97-AF65-F5344CB8AC3E}">
        <p14:creationId xmlns:p14="http://schemas.microsoft.com/office/powerpoint/2010/main" val="2194127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14399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Bef>
                <a:spcPts val="0"/>
              </a:spcBef>
            </a:pP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Pharmacokinetic Dosing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17418"/>
            <a:ext cx="10515600" cy="2895600"/>
          </a:xfrm>
        </p:spPr>
        <p:txBody>
          <a:bodyPr>
            <a:noAutofit/>
          </a:bodyPr>
          <a:lstStyle/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</a:pPr>
            <a:r>
              <a:rPr lang="en-US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Dosage Computation</a:t>
            </a: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</a:pP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equations given in Table 4-2 are used to compute aminoglycoside doses. </a:t>
            </a:r>
            <a:r>
              <a:rPr lang="en-US" sz="26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 approach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to use different equations depending upon the renal function of the 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patient (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intermittent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intravenous infusion for creatinine clearances &gt;30 mL/min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intravenous bolus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creatinine clearances ≤30 mL/min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en-US" sz="2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Alternatively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intermittent intravenous 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infusion 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equations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be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used for all patients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regardless of renal function.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841" y="3851564"/>
            <a:ext cx="10806317" cy="3006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435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28925"/>
            <a:ext cx="6081623" cy="4029075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1623" y="0"/>
            <a:ext cx="6110377" cy="4749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675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817417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Bef>
                <a:spcPts val="0"/>
              </a:spcBef>
            </a:pP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Pharmacokinetic Dosing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20436"/>
            <a:ext cx="10515600" cy="484908"/>
          </a:xfrm>
        </p:spPr>
        <p:txBody>
          <a:bodyPr>
            <a:noAutofit/>
          </a:bodyPr>
          <a:lstStyle/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</a:pPr>
            <a:r>
              <a:rPr lang="en-US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Dosage Computation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110" y="1316183"/>
            <a:ext cx="10087780" cy="5541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870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238991"/>
            <a:ext cx="10515600" cy="817417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Bef>
                <a:spcPts val="0"/>
              </a:spcBef>
            </a:pP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Pharmacokinetic Dosing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56408"/>
            <a:ext cx="10515600" cy="637309"/>
          </a:xfrm>
        </p:spPr>
        <p:txBody>
          <a:bodyPr>
            <a:noAutofit/>
          </a:bodyPr>
          <a:lstStyle/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</a:pPr>
            <a:r>
              <a:rPr lang="en-US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Dosage Computation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614" y="1745671"/>
            <a:ext cx="10836771" cy="4696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661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2401"/>
            <a:ext cx="10515600" cy="1122217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Bef>
                <a:spcPts val="0"/>
              </a:spcBef>
            </a:pP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Pharmacokinetic Dosing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74618"/>
            <a:ext cx="10515600" cy="5583382"/>
          </a:xfrm>
        </p:spPr>
        <p:txBody>
          <a:bodyPr>
            <a:noAutofit/>
          </a:bodyPr>
          <a:lstStyle/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</a:pPr>
            <a:r>
              <a:rPr lang="en-US" sz="2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 1</a:t>
            </a: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</a:pP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JM is a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50-year-old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70-kg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(height =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ft 10 in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male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with gram-negative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pneumonia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His current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serum creatinine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0.9 mg/dL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and it has been stable over the last 5 days since admission. </a:t>
            </a:r>
            <a:r>
              <a:rPr lang="en-US" sz="2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Compute a gentamicin dose for this patient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using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conventional dosing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</a:pPr>
            <a:endParaRPr lang="en-US" sz="2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 </a:t>
            </a:r>
            <a:r>
              <a:rPr lang="en-US" sz="2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Estimate </a:t>
            </a:r>
            <a:r>
              <a:rPr lang="en-US" sz="2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creatinine clearance</a:t>
            </a:r>
            <a:r>
              <a:rPr lang="en-US" sz="2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lvl="0" indent="0" algn="just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patient has a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stable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serum creatinine and is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 obese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The </a:t>
            </a:r>
            <a:r>
              <a:rPr lang="en-US" sz="2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Cockcroft-Gault equation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be used to estimate creatinine clearance:</a:t>
            </a:r>
          </a:p>
          <a:p>
            <a:pPr marL="0" lvl="0" indent="0" algn="just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CrCl</a:t>
            </a:r>
            <a:r>
              <a:rPr lang="en-US" sz="2600" baseline="-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[(140 − age)BW] / (72 ⋅ S</a:t>
            </a:r>
            <a:r>
              <a:rPr lang="en-US" sz="2600" baseline="-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= [(140 − 50 y)70 kg] / (72 ⋅ 0.9 mg/dL)</a:t>
            </a:r>
          </a:p>
          <a:p>
            <a:pPr marL="0" lvl="0" indent="0" algn="just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CrCl</a:t>
            </a:r>
            <a:r>
              <a:rPr lang="en-US" sz="2600" baseline="-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97 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mL/min</a:t>
            </a:r>
            <a:endParaRPr lang="en-US" sz="2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9526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57201"/>
            <a:ext cx="10515600" cy="914399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Bef>
                <a:spcPts val="0"/>
              </a:spcBef>
            </a:pP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Pharmacokinetic Dosing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5486400"/>
          </a:xfrm>
        </p:spPr>
        <p:txBody>
          <a:bodyPr>
            <a:noAutofit/>
          </a:bodyPr>
          <a:lstStyle/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</a:pPr>
            <a:r>
              <a:rPr lang="en-US" sz="2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 </a:t>
            </a:r>
            <a:r>
              <a:rPr lang="en-US" sz="26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 </a:t>
            </a:r>
            <a:r>
              <a:rPr lang="en-US" sz="2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Estimate </a:t>
            </a:r>
            <a:r>
              <a:rPr lang="en-US" sz="2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elimination rate constant </a:t>
            </a:r>
            <a:r>
              <a:rPr lang="en-US" sz="2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600" i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and </a:t>
            </a:r>
            <a:r>
              <a:rPr lang="en-US" sz="2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half-life </a:t>
            </a:r>
            <a:r>
              <a:rPr lang="en-US" sz="2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600" i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1/2</a:t>
            </a:r>
            <a:r>
              <a:rPr lang="en-US" sz="2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pPr marL="0" lvl="0" indent="0" algn="just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elimination rate constant versus creatinine clearance relationship is used to estimate the gentamicin elimination rate for this patient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lvl="0" indent="0" algn="just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600" baseline="-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0.00293(CrCl) + 0.014 = 0.00293(97 mL/min) + 0.014 = 0.298 h</a:t>
            </a:r>
            <a:r>
              <a:rPr lang="en-US" sz="2600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−1</a:t>
            </a:r>
          </a:p>
          <a:p>
            <a:pPr marL="0" lvl="0" indent="0" algn="just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600" baseline="-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1/2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0.693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</a:t>
            </a:r>
            <a:r>
              <a:rPr lang="en-US" sz="2600" baseline="-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0.693/0.298 h</a:t>
            </a:r>
            <a:r>
              <a:rPr lang="en-US" sz="2600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−1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2.3 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  <a:p>
            <a:pPr marL="0" lvl="0" indent="0" algn="just">
              <a:lnSpc>
                <a:spcPct val="100000"/>
              </a:lnSpc>
              <a:spcBef>
                <a:spcPct val="20000"/>
              </a:spcBef>
              <a:buNone/>
            </a:pPr>
            <a:endParaRPr lang="en-US" sz="2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</a:pP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Estimate </a:t>
            </a:r>
            <a:r>
              <a:rPr lang="en-US" sz="2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volume of distribution </a:t>
            </a:r>
            <a:r>
              <a:rPr lang="en-US" sz="2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pPr marL="0" lvl="0" indent="0" algn="just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patient has no disease states or conditions that would alter the volume of distribution from the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normal value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0.26 L/kg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lvl="0" indent="0" algn="just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V = 0.26 L/kg (70 kg) = 18.2 L</a:t>
            </a:r>
          </a:p>
          <a:p>
            <a:pPr marL="0" lvl="0" indent="0" algn="just">
              <a:lnSpc>
                <a:spcPct val="100000"/>
              </a:lnSpc>
              <a:spcBef>
                <a:spcPct val="20000"/>
              </a:spcBef>
              <a:buNone/>
            </a:pPr>
            <a:endParaRPr lang="en-US" sz="2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596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31273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Bef>
                <a:spcPts val="0"/>
              </a:spcBef>
            </a:pP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Pharmacokinetic Dosing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20437"/>
            <a:ext cx="10515600" cy="6137564"/>
          </a:xfrm>
        </p:spPr>
        <p:txBody>
          <a:bodyPr>
            <a:noAutofit/>
          </a:bodyPr>
          <a:lstStyle/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</a:pPr>
            <a:r>
              <a:rPr lang="en-US" sz="2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 </a:t>
            </a:r>
            <a:r>
              <a:rPr lang="en-US" sz="26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</a:pP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Choose </a:t>
            </a:r>
            <a:r>
              <a:rPr lang="en-US" sz="2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desired steady-state serum concentrations</a:t>
            </a:r>
            <a:r>
              <a:rPr lang="en-US" sz="2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</a:pP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Gram-negative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pneumonia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patients treated with aminoglycoside antibiotics require steady-state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peak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concentrations (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Css</a:t>
            </a:r>
            <a:r>
              <a:rPr lang="en-US" sz="2600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equal to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8−10 μg/mL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steady-state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trough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Css</a:t>
            </a:r>
            <a:r>
              <a:rPr lang="en-US" sz="2600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concentrations should be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 than 2 μg/mL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avoid toxicity. Set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Css</a:t>
            </a:r>
            <a:r>
              <a:rPr lang="en-US" sz="2600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9 μg/mL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Css</a:t>
            </a:r>
            <a:r>
              <a:rPr lang="en-US" sz="2600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 μg/mL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</a:pPr>
            <a:endParaRPr lang="en-US" sz="2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</a:pP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2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 </a:t>
            </a:r>
            <a:r>
              <a:rPr lang="en-US" sz="2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intermittent intravenous infusion equations</a:t>
            </a:r>
            <a:r>
              <a:rPr lang="en-US" sz="2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compute </a:t>
            </a:r>
            <a:r>
              <a:rPr lang="en-US" sz="26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dose.</a:t>
            </a: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</a:pP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Calculate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required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dosage interval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using a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1-hour infusion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lvl="0" indent="0" algn="just">
              <a:lnSpc>
                <a:spcPct val="100000"/>
              </a:lnSpc>
              <a:spcBef>
                <a:spcPct val="20000"/>
              </a:spcBef>
              <a:buNone/>
            </a:pPr>
            <a:r>
              <a:rPr lang="el-GR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 = [(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ln Css</a:t>
            </a:r>
            <a:r>
              <a:rPr lang="en-US" sz="2600" baseline="-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− ln Css</a:t>
            </a:r>
            <a:r>
              <a:rPr lang="en-US" sz="2600" baseline="-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/ k</a:t>
            </a:r>
            <a:r>
              <a:rPr lang="en-US" sz="2600" baseline="-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 + t′ = [(ln 9 </a:t>
            </a:r>
            <a:r>
              <a:rPr lang="el-GR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g/mL − ln 1 </a:t>
            </a:r>
            <a:r>
              <a:rPr lang="el-GR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g/mL) / 0.298 h</a:t>
            </a:r>
            <a:r>
              <a:rPr lang="en-US" sz="2600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−1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 + 1 h = 8.4 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  <a:p>
            <a:pPr marL="0" lvl="0" indent="0" algn="just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Dosage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intervals should be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rounded to clinically acceptable intervals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72 hours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and multiples of 24 hours thereafter, whenever possible.</a:t>
            </a: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</a:pPr>
            <a:endParaRPr lang="en-US" sz="2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ct val="20000"/>
              </a:spcBef>
              <a:buNone/>
            </a:pPr>
            <a:endParaRPr lang="en-US" sz="2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6485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14399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Bef>
                <a:spcPts val="0"/>
              </a:spcBef>
            </a:pP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Pharmacokinetic Dosing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34291"/>
            <a:ext cx="10515600" cy="6123709"/>
          </a:xfrm>
        </p:spPr>
        <p:txBody>
          <a:bodyPr>
            <a:noAutofit/>
          </a:bodyPr>
          <a:lstStyle/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</a:pPr>
            <a:r>
              <a:rPr lang="en-US" sz="2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 </a:t>
            </a:r>
            <a:r>
              <a:rPr lang="en-US" sz="26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</a:pP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2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 </a:t>
            </a:r>
            <a:r>
              <a:rPr lang="en-US" sz="2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intermittent intravenous infusion equations</a:t>
            </a:r>
            <a:r>
              <a:rPr lang="en-US" sz="2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compute dose.</a:t>
            </a: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</a:pP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case, the dosage interval would be rounded to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hours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Also, </a:t>
            </a:r>
            <a:r>
              <a:rPr lang="en-US" sz="2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steady-state peak concentrations are similar if drawn immediately after a 1-hour infusion or ½ hour after a ½-hour infusion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so the dose could be administered either way.</a:t>
            </a:r>
          </a:p>
          <a:p>
            <a:pPr marL="0" lvl="0" indent="0" algn="ctr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600" baseline="-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Css</a:t>
            </a:r>
            <a:r>
              <a:rPr lang="en-US" sz="2600" baseline="-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ke V [(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1 − e</a:t>
            </a:r>
            <a:r>
              <a:rPr lang="en-US" sz="2600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−ke</a:t>
            </a:r>
            <a:r>
              <a:rPr lang="el-GR" sz="2600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</a:t>
            </a:r>
            <a:r>
              <a:rPr lang="el-GR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/ (1 −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600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−ket′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)]</a:t>
            </a:r>
          </a:p>
          <a:p>
            <a:pPr marL="0" lvl="0" indent="0" algn="just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600" baseline="-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(9 mg/L ⋅ 0.298 h</a:t>
            </a:r>
            <a:r>
              <a:rPr lang="en-US" sz="2600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−1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⋅ 18.2 L){[1 − e</a:t>
            </a:r>
            <a:r>
              <a:rPr lang="en-US" sz="2600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−(0.298 h−1</a:t>
            </a:r>
            <a:r>
              <a:rPr lang="en-US" sz="2600" baseline="30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)(</a:t>
            </a:r>
            <a:r>
              <a:rPr lang="en-US" sz="2600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h)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 / [1 − e</a:t>
            </a:r>
            <a:r>
              <a:rPr lang="en-US" sz="2600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−(0.298 h−1</a:t>
            </a:r>
            <a:r>
              <a:rPr lang="en-US" sz="2600" baseline="30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)(</a:t>
            </a:r>
            <a:r>
              <a:rPr lang="en-US" sz="2600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h)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]} = 172 mg</a:t>
            </a: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</a:pP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Aminoglycoside doses should be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rounded to the nearest 5-10 mg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This dose would be rounded to 170 mg. (Note: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μg/mL = mg/L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this concentration unit was substituted for Css</a:t>
            </a:r>
            <a:r>
              <a:rPr lang="en-US" sz="2600" baseline="-25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that unnecessary unit conversion was not required.)</a:t>
            </a: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</a:pP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prescribed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maintenance dose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would be: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170 mg every 8 hours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</a:pPr>
            <a:endParaRPr lang="en-US" sz="2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ct val="20000"/>
              </a:spcBef>
              <a:buNone/>
            </a:pPr>
            <a:endParaRPr lang="en-US" sz="2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125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14399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Bef>
                <a:spcPts val="0"/>
              </a:spcBef>
            </a:pP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Pharmacokinetic Dosing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34291"/>
            <a:ext cx="10515600" cy="6123709"/>
          </a:xfrm>
        </p:spPr>
        <p:txBody>
          <a:bodyPr>
            <a:noAutofit/>
          </a:bodyPr>
          <a:lstStyle/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</a:pPr>
            <a:r>
              <a:rPr lang="en-US" sz="2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 </a:t>
            </a:r>
            <a:r>
              <a:rPr lang="en-US" sz="26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</a:pP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Compute </a:t>
            </a:r>
            <a:r>
              <a:rPr lang="en-US" sz="2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loading dose </a:t>
            </a:r>
            <a:r>
              <a:rPr lang="en-US" sz="2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LD</a:t>
            </a:r>
            <a:r>
              <a:rPr lang="en-US" sz="2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if needed. </a:t>
            </a: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</a:pP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Loading doses should be considered for patients with creatinine clearance values less than 60 mL/min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The administration of a 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LD in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these patients will allow achievement of therapeutic peak 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conc.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quicker than if 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MD alone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given. However, because the pharmacokinetic parameters used to compute these initial doses are only </a:t>
            </a:r>
            <a:r>
              <a:rPr lang="en-US" sz="2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estimated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values and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 </a:t>
            </a:r>
            <a:r>
              <a:rPr lang="en-US" sz="2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actual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values, the patient’s own parameters may be much different than the estimated constants and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steady state will not be achieved until 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3-5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600" baseline="-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1/2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 passed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</a:pP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LD = k</a:t>
            </a:r>
            <a:r>
              <a:rPr lang="en-US" sz="2600" baseline="-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/(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1 − e</a:t>
            </a:r>
            <a:r>
              <a:rPr lang="en-US" sz="2600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−ke</a:t>
            </a:r>
            <a:r>
              <a:rPr lang="el-GR" sz="2600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</a:t>
            </a:r>
            <a:r>
              <a:rPr lang="el-GR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l-GR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170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mg / 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1 − e</a:t>
            </a:r>
            <a:r>
              <a:rPr lang="en-US" sz="2600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−(0.298 h−1)(8 h)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 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187 mg</a:t>
            </a: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</a:pP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noted, this </a:t>
            </a:r>
            <a:r>
              <a:rPr lang="en-US" sz="2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loading dose is only about 10% greater than the maintenance dose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would not be given to the patient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As the expected half-life is 2.3 hour, the patient should be at steady state after the second dose is given.</a:t>
            </a:r>
          </a:p>
          <a:p>
            <a:pPr marL="0" lvl="0" indent="0" algn="just">
              <a:lnSpc>
                <a:spcPct val="100000"/>
              </a:lnSpc>
              <a:spcBef>
                <a:spcPct val="20000"/>
              </a:spcBef>
              <a:buNone/>
            </a:pPr>
            <a:endParaRPr lang="en-US" sz="2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1101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71055"/>
            <a:ext cx="10515600" cy="1122217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Bef>
                <a:spcPts val="0"/>
              </a:spcBef>
            </a:pP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Pharmacokinetic Dosing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93272"/>
            <a:ext cx="10515600" cy="5264727"/>
          </a:xfrm>
        </p:spPr>
        <p:txBody>
          <a:bodyPr>
            <a:noAutofit/>
          </a:bodyPr>
          <a:lstStyle/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</a:pPr>
            <a:r>
              <a:rPr lang="en-US" sz="2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 </a:t>
            </a:r>
            <a:r>
              <a:rPr lang="en-US" sz="26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6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</a:pP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Same patient profile as in example 1, but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serum creatinine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3.5 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mg/dL 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indicating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renal impairment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</a:pPr>
            <a:endParaRPr lang="en-US" sz="2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 </a:t>
            </a:r>
            <a:r>
              <a:rPr lang="en-US" sz="2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Estimate </a:t>
            </a:r>
            <a:r>
              <a:rPr lang="en-US" sz="2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creatinine clearance</a:t>
            </a:r>
            <a:r>
              <a:rPr lang="en-US" sz="2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lvl="0" indent="0" algn="just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patient has a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stable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serum creatinine and is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 obese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The </a:t>
            </a:r>
            <a:r>
              <a:rPr lang="en-US" sz="2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Cockcroft-Gault equation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be used to estimate creatinine clearance:</a:t>
            </a:r>
          </a:p>
          <a:p>
            <a:pPr marL="0" lvl="0" indent="0" algn="just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CrCl</a:t>
            </a:r>
            <a:r>
              <a:rPr lang="en-US" sz="2600" baseline="-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[(140 − age)BW] / (72 ⋅ S</a:t>
            </a:r>
            <a:r>
              <a:rPr lang="en-US" sz="2600" baseline="-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= [(140 − 50 y)70 kg] / (72 ⋅ 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3.5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mg/dL)</a:t>
            </a:r>
          </a:p>
          <a:p>
            <a:pPr marL="0" lvl="0" indent="0" algn="just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CrCl</a:t>
            </a:r>
            <a:r>
              <a:rPr lang="en-US" sz="2600" baseline="-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mL/min</a:t>
            </a:r>
            <a:endParaRPr lang="en-US" sz="2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068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57201"/>
            <a:ext cx="10515600" cy="914399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Bef>
                <a:spcPts val="0"/>
              </a:spcBef>
            </a:pP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Pharmacokinetic Dosing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5486400"/>
          </a:xfrm>
        </p:spPr>
        <p:txBody>
          <a:bodyPr>
            <a:noAutofit/>
          </a:bodyPr>
          <a:lstStyle/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</a:pPr>
            <a:r>
              <a:rPr lang="en-US" sz="2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 </a:t>
            </a:r>
            <a:r>
              <a:rPr lang="en-US" sz="26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 </a:t>
            </a:r>
            <a:r>
              <a:rPr lang="en-US" sz="2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Estimate </a:t>
            </a:r>
            <a:r>
              <a:rPr lang="en-US" sz="2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elimination rate constant </a:t>
            </a:r>
            <a:r>
              <a:rPr lang="en-US" sz="2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600" i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and </a:t>
            </a:r>
            <a:r>
              <a:rPr lang="en-US" sz="2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half-life </a:t>
            </a:r>
            <a:r>
              <a:rPr lang="en-US" sz="2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600" i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1/2</a:t>
            </a:r>
            <a:r>
              <a:rPr lang="en-US" sz="2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pPr marL="0" lvl="0" indent="0" algn="just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elimination rate constant versus creatinine clearance relationship is used to estimate the gentamicin elimination rate for this patient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lvl="0" indent="0" algn="just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600" baseline="-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0.00293(CrCl) + 0.014 = 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0.00293(25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mL/min) + 0.014 = 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0.087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600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−1</a:t>
            </a:r>
          </a:p>
          <a:p>
            <a:pPr marL="0" lvl="0" indent="0" algn="just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600" baseline="-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1/2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0.693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</a:t>
            </a:r>
            <a:r>
              <a:rPr lang="en-US" sz="2600" baseline="-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0.693/0.087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600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−1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8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</a:p>
          <a:p>
            <a:pPr marL="0" lvl="0" indent="0" algn="just">
              <a:lnSpc>
                <a:spcPct val="100000"/>
              </a:lnSpc>
              <a:spcBef>
                <a:spcPct val="20000"/>
              </a:spcBef>
              <a:buNone/>
            </a:pPr>
            <a:endParaRPr lang="en-US" sz="2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</a:pP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Estimate </a:t>
            </a:r>
            <a:r>
              <a:rPr lang="en-US" sz="2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volume of distribution </a:t>
            </a:r>
            <a:r>
              <a:rPr lang="en-US" sz="2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pPr marL="0" lvl="0" indent="0" algn="just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patient has no disease states or conditions that would alter the volume of distribution from the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normal value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0.26 L/kg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lvl="0" indent="0" algn="just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V = 0.26 L/kg (70 kg) = 18.2 L</a:t>
            </a:r>
          </a:p>
          <a:p>
            <a:pPr marL="0" lvl="0" indent="0" algn="just">
              <a:lnSpc>
                <a:spcPct val="100000"/>
              </a:lnSpc>
              <a:spcBef>
                <a:spcPct val="20000"/>
              </a:spcBef>
              <a:buNone/>
            </a:pPr>
            <a:endParaRPr lang="en-US" sz="2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6884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31273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Bef>
                <a:spcPts val="0"/>
              </a:spcBef>
            </a:pP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Pharmacokinetic Dosing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20437"/>
            <a:ext cx="10515600" cy="6137564"/>
          </a:xfrm>
        </p:spPr>
        <p:txBody>
          <a:bodyPr>
            <a:noAutofit/>
          </a:bodyPr>
          <a:lstStyle/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</a:pPr>
            <a:r>
              <a:rPr lang="en-US" sz="2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 </a:t>
            </a:r>
            <a:r>
              <a:rPr lang="en-US" sz="26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</a:pP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Choose </a:t>
            </a:r>
            <a:r>
              <a:rPr lang="en-US" sz="2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desired steady-state serum concentrations</a:t>
            </a:r>
            <a:r>
              <a:rPr lang="en-US" sz="2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</a:pP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Gram-negative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pneumonia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patients treated with aminoglycoside antibiotics require steady-state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peak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concentrations (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Css</a:t>
            </a:r>
            <a:r>
              <a:rPr lang="en-US" sz="2600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equal to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8−10 μg/mL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steady-state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trough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Css</a:t>
            </a:r>
            <a:r>
              <a:rPr lang="en-US" sz="2600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concentrations should be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 than 2 μg/mL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avoid toxicity. Set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Css</a:t>
            </a:r>
            <a:r>
              <a:rPr lang="en-US" sz="2600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9 μg/mL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Css</a:t>
            </a:r>
            <a:r>
              <a:rPr lang="en-US" sz="2600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 μg/mL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</a:pPr>
            <a:endParaRPr lang="en-US" sz="2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</a:pP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2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 </a:t>
            </a:r>
            <a:r>
              <a:rPr lang="en-US" sz="2600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intravenous bolus </a:t>
            </a:r>
            <a:r>
              <a:rPr lang="en-US" sz="2600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equations</a:t>
            </a:r>
            <a:r>
              <a:rPr lang="en-US" sz="2600" i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compute </a:t>
            </a:r>
            <a:r>
              <a:rPr lang="en-US" sz="26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dose.</a:t>
            </a: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</a:pP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Calculate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required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dosage interval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</a:p>
          <a:p>
            <a:pPr marL="0" lvl="0" indent="0" algn="just">
              <a:lnSpc>
                <a:spcPct val="100000"/>
              </a:lnSpc>
              <a:spcBef>
                <a:spcPct val="20000"/>
              </a:spcBef>
              <a:buNone/>
            </a:pPr>
            <a:r>
              <a:rPr lang="el-GR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 = [(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ln Css</a:t>
            </a:r>
            <a:r>
              <a:rPr lang="en-US" sz="2600" baseline="-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− ln Css</a:t>
            </a:r>
            <a:r>
              <a:rPr lang="en-US" sz="2600" baseline="-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/ k</a:t>
            </a:r>
            <a:r>
              <a:rPr lang="en-US" sz="2600" baseline="-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[(ln 9 </a:t>
            </a:r>
            <a:r>
              <a:rPr lang="el-GR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g/mL − ln 1 </a:t>
            </a:r>
            <a:r>
              <a:rPr lang="el-GR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g/mL) / 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0.087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600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−1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h</a:t>
            </a:r>
          </a:p>
          <a:p>
            <a:pPr marL="0" lvl="0" indent="0" algn="just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Dosage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intervals should be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rounded to clinically acceptable intervals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72 hours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and multiples of 24 hours thereafter, whenever possible.</a:t>
            </a: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</a:pPr>
            <a:endParaRPr lang="en-US" sz="2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ct val="20000"/>
              </a:spcBef>
              <a:buNone/>
            </a:pPr>
            <a:endParaRPr lang="en-US" sz="2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897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831273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Bef>
                <a:spcPts val="0"/>
              </a:spcBef>
            </a:pP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Therapeutic &amp; toxic concentrations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31274"/>
            <a:ext cx="10515600" cy="6026728"/>
          </a:xfrm>
        </p:spPr>
        <p:txBody>
          <a:bodyPr>
            <a:noAutofit/>
          </a:bodyPr>
          <a:lstStyle/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</a:pP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 susceptible bacteria is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higher for amikacin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 it is for the other aminoglycosides.</a:t>
            </a: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</a:pPr>
            <a:endParaRPr lang="en-US" sz="2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</a:pP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conventional method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dosing aminoglycoside antibiotics is to administer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multiple daily doses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(usually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every 8 hours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with normal renal function). This method of dosing is most often used for the treatment of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infective endocarditis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but it can also be considered for other patients, especially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those with poor renal function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</a:pPr>
            <a:endParaRPr lang="en-US" sz="2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</a:pP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order to take advantage of concentration-dependent bacterial killing and the postantibiotic effect, </a:t>
            </a:r>
            <a:r>
              <a:rPr lang="en-US" sz="2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extended-interval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(usually the total daily dose given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once per day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aminoglycoside administration is another dosing option. This dosing method is now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predominate mode of administration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except for the treatment of endocarditis.</a:t>
            </a:r>
          </a:p>
        </p:txBody>
      </p:sp>
    </p:spTree>
    <p:extLst>
      <p:ext uri="{BB962C8B-B14F-4D97-AF65-F5344CB8AC3E}">
        <p14:creationId xmlns:p14="http://schemas.microsoft.com/office/powerpoint/2010/main" val="2214724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14399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Bef>
                <a:spcPts val="0"/>
              </a:spcBef>
            </a:pP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Pharmacokinetic Dosing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34291"/>
            <a:ext cx="10515600" cy="6123709"/>
          </a:xfrm>
        </p:spPr>
        <p:txBody>
          <a:bodyPr>
            <a:noAutofit/>
          </a:bodyPr>
          <a:lstStyle/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</a:pPr>
            <a:r>
              <a:rPr lang="en-US" sz="2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 </a:t>
            </a:r>
            <a:r>
              <a:rPr lang="en-US" sz="26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</a:pP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2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 </a:t>
            </a:r>
            <a:r>
              <a:rPr lang="en-US" sz="2600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intravenous bolus equations</a:t>
            </a:r>
            <a:r>
              <a:rPr lang="en-US" sz="2600" i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compute dose</a:t>
            </a:r>
            <a:r>
              <a:rPr lang="en-US" sz="26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</a:pP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case, the dosage interval would be 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rounded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hours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Also, </a:t>
            </a:r>
            <a:r>
              <a:rPr lang="en-US" sz="2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steady-state peak concentrations are similar if drawn immediately after a 1-hour infusion or ½ hour after a ½-hour infusion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so the 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dose (D)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could be administered either way.</a:t>
            </a:r>
          </a:p>
          <a:p>
            <a:pPr marL="0" lvl="0" indent="0" algn="ctr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Css</a:t>
            </a:r>
            <a:r>
              <a:rPr lang="en-US" sz="2600" baseline="-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 (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1 − e</a:t>
            </a:r>
            <a:r>
              <a:rPr lang="en-US" sz="2600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−ke</a:t>
            </a:r>
            <a:r>
              <a:rPr lang="el-GR" sz="2600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</a:t>
            </a:r>
            <a:r>
              <a:rPr lang="el-GR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mg/L ⋅ 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18.2 L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− e</a:t>
            </a:r>
            <a:r>
              <a:rPr lang="en-US" sz="2600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−(</a:t>
            </a:r>
            <a:r>
              <a:rPr lang="en-US" sz="2600" baseline="30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0.087 </a:t>
            </a:r>
            <a:r>
              <a:rPr lang="en-US" sz="2600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h−1</a:t>
            </a:r>
            <a:r>
              <a:rPr lang="en-US" sz="2600" baseline="30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)(24 </a:t>
            </a:r>
            <a:r>
              <a:rPr lang="en-US" sz="2600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600" baseline="30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= 143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mg</a:t>
            </a: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</a:pP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Aminoglycoside doses should be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rounded to the nearest 5-10 mg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This dose would be rounded to 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145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mg. </a:t>
            </a:r>
            <a:endParaRPr lang="en-US" sz="2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</a:pP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prescribed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maintenance dose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would be: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170 mg every 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hours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</a:pP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Note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Although this dose is given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once daily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is not extended-interval dosing 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because desired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serum concentrations are within the conventional range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</a:pPr>
            <a:endParaRPr lang="en-US" sz="2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ct val="20000"/>
              </a:spcBef>
              <a:buNone/>
            </a:pPr>
            <a:endParaRPr lang="en-US" sz="2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6918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4692"/>
            <a:ext cx="10515600" cy="914399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Bef>
                <a:spcPts val="0"/>
              </a:spcBef>
            </a:pP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Pharmacokinetic Dosing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25236"/>
            <a:ext cx="10515600" cy="5832764"/>
          </a:xfrm>
        </p:spPr>
        <p:txBody>
          <a:bodyPr>
            <a:noAutofit/>
          </a:bodyPr>
          <a:lstStyle/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</a:pPr>
            <a:r>
              <a:rPr lang="en-US" sz="2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 </a:t>
            </a:r>
            <a:r>
              <a:rPr lang="en-US" sz="26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</a:pP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Compute </a:t>
            </a:r>
            <a:r>
              <a:rPr lang="en-US" sz="2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loading dose </a:t>
            </a:r>
            <a:r>
              <a:rPr lang="en-US" sz="2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LD</a:t>
            </a:r>
            <a:r>
              <a:rPr lang="en-US" sz="2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if needed. </a:t>
            </a: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</a:pP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Loading doses should be considered for patients with creatinine clearance values less than 60 mL/min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The administration of a 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LD in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these patients will allow achievement of therapeutic peak 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conc.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quicker than if 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MD alone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given. However, because the pharmacokinetic parameters used to compute these initial doses are only </a:t>
            </a:r>
            <a:r>
              <a:rPr lang="en-US" sz="2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estimated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values and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actual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values, the patient’s own parameters may be much different than the estimated constants and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steady state will not be achieved until 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3-5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600" baseline="-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1/2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 passed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</a:pP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LD = Css</a:t>
            </a:r>
            <a:r>
              <a:rPr lang="en-US" sz="2600" baseline="-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 </a:t>
            </a:r>
            <a:r>
              <a:rPr lang="el-GR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mg/L ⋅ 18.2 L 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164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mg</a:t>
            </a: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</a:pP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Round loading dose to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165 mg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It would be given as the first dose. The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next 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dose 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would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a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maintenance dose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given a dosage interval away from the loading dose, in 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case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 hours 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later 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600" baseline="-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1/2 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8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2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5884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748145"/>
          </a:xfrm>
        </p:spPr>
        <p:txBody>
          <a:bodyPr>
            <a:normAutofit fontScale="90000"/>
          </a:bodyPr>
          <a:lstStyle/>
          <a:p>
            <a:pPr algn="just">
              <a:lnSpc>
                <a:spcPct val="115000"/>
              </a:lnSpc>
              <a:spcBef>
                <a:spcPts val="0"/>
              </a:spcBef>
            </a:pP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Pharmacokinetic Dosing Method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568036"/>
                <a:ext cx="10515600" cy="6289964"/>
              </a:xfrm>
            </p:spPr>
            <p:txBody>
              <a:bodyPr>
                <a:noAutofit/>
              </a:bodyPr>
              <a:lstStyle/>
              <a:p>
                <a:pPr marL="342900" lvl="0" indent="-342900" algn="just">
                  <a:lnSpc>
                    <a:spcPct val="100000"/>
                  </a:lnSpc>
                  <a:spcBef>
                    <a:spcPct val="20000"/>
                  </a:spcBef>
                </a:pPr>
                <a:r>
                  <a:rPr lang="en-US" sz="2600" dirty="0" smtClean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Example 3</a:t>
                </a:r>
                <a:endParaRPr lang="en-US" sz="2600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lvl="0" indent="-342900" algn="just">
                  <a:lnSpc>
                    <a:spcPct val="100000"/>
                  </a:lnSpc>
                  <a:spcBef>
                    <a:spcPct val="20000"/>
                  </a:spcBef>
                </a:pPr>
                <a:r>
                  <a:rPr lang="en-US" sz="26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ZW is a </a:t>
                </a:r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35-year-old</a:t>
                </a:r>
                <a:r>
                  <a:rPr lang="en-US" sz="26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150-kg </a:t>
                </a:r>
                <a:r>
                  <a:rPr lang="en-US" sz="26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 ft 5 in</a:t>
                </a:r>
                <a:r>
                  <a:rPr lang="en-US" sz="26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female</a:t>
                </a:r>
                <a:r>
                  <a:rPr lang="en-US" sz="26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with an </a:t>
                </a:r>
                <a:r>
                  <a:rPr lang="en-US" sz="26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intraabdominal infection</a:t>
                </a:r>
                <a:r>
                  <a:rPr lang="en-US" sz="26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Her current serum creatinine is </a:t>
                </a:r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1.1 mg/dL </a:t>
                </a:r>
                <a:r>
                  <a:rPr lang="en-US" sz="26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is stable. Compute a </a:t>
                </a:r>
                <a:r>
                  <a:rPr lang="en-US" sz="26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tobramycin dose </a:t>
                </a:r>
                <a:r>
                  <a:rPr lang="en-US" sz="26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this patient using conventional dosing</a:t>
                </a:r>
                <a:r>
                  <a:rPr lang="en-US" sz="26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6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lvl="0" indent="-342900" algn="just">
                  <a:lnSpc>
                    <a:spcPct val="100000"/>
                  </a:lnSpc>
                  <a:spcBef>
                    <a:spcPct val="20000"/>
                  </a:spcBef>
                  <a:buFont typeface="Wingdings" panose="05000000000000000000" pitchFamily="2" charset="2"/>
                  <a:buChar char="§"/>
                </a:pPr>
                <a:r>
                  <a:rPr lang="en-US" sz="26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1- </a:t>
                </a:r>
                <a:r>
                  <a:rPr lang="en-US" sz="2600" i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Estimate </a:t>
                </a:r>
                <a:r>
                  <a:rPr lang="en-US" sz="2600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creatinine clearance</a:t>
                </a:r>
                <a:r>
                  <a:rPr lang="en-US" sz="2600" i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pPr marL="0" lvl="0" indent="0" algn="just">
                  <a:lnSpc>
                    <a:spcPct val="100000"/>
                  </a:lnSpc>
                  <a:spcBef>
                    <a:spcPct val="20000"/>
                  </a:spcBef>
                  <a:buNone/>
                </a:pPr>
                <a:r>
                  <a:rPr lang="en-US" sz="26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This patient has a stable serum creatinine and is obese [IBW</a:t>
                </a:r>
                <a:r>
                  <a:rPr lang="en-US" sz="2600" baseline="-30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females</a:t>
                </a:r>
                <a:r>
                  <a:rPr lang="en-US" sz="26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(in kg) = 45 </a:t>
                </a:r>
                <a:r>
                  <a:rPr lang="en-US" sz="26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+ 2.3(Ht </a:t>
                </a:r>
                <a:r>
                  <a:rPr lang="en-US" sz="26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− 60 in) = 45 + 2.3(65 − 60) = 57 kg]. </a:t>
                </a:r>
                <a:r>
                  <a:rPr lang="en-US" sz="2600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</a:t>
                </a:r>
                <a:r>
                  <a:rPr lang="en-US" sz="26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Salazar and Corcoran equation</a:t>
                </a:r>
                <a:r>
                  <a:rPr lang="en-US" sz="26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can </a:t>
                </a:r>
                <a:r>
                  <a:rPr lang="en-US" sz="26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 used </a:t>
                </a:r>
                <a:r>
                  <a:rPr lang="en-US" sz="26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 estimate creatinine clearance</a:t>
                </a:r>
                <a:r>
                  <a:rPr lang="en-US" sz="26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0" lvl="0" indent="0" algn="just">
                  <a:lnSpc>
                    <a:spcPct val="100000"/>
                  </a:lnSpc>
                  <a:spcBef>
                    <a:spcPct val="200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it-IT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CrCl</m:t>
                      </m:r>
                      <m:r>
                        <m:rPr>
                          <m:sty m:val="p"/>
                        </m:rPr>
                        <a:rPr lang="en-US" sz="2400" b="0" i="1" baseline="-3000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est</m:t>
                      </m:r>
                      <m:r>
                        <a:rPr lang="en-US" sz="2400" b="0" baseline="-2000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2400" b="0" i="1" baseline="-3000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females</m:t>
                      </m:r>
                      <m:r>
                        <a:rPr lang="en-US" sz="2400" b="0" baseline="-2000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</m:t>
                      </m:r>
                      <m:r>
                        <a:rPr lang="en-US" sz="2400" b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sz="24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  <m:r>
                            <m:rPr>
                              <m:nor/>
                            </m:rPr>
                            <a:rPr lang="en-US" sz="240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46</m:t>
                          </m:r>
                          <m:r>
                            <m:rPr>
                              <m:nor/>
                            </m:rPr>
                            <a:rPr lang="en-US" sz="2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it-IT" sz="2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4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b="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age</m:t>
                          </m:r>
                          <m:r>
                            <a:rPr lang="en-US" sz="24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)[</m:t>
                          </m:r>
                          <m:d>
                            <m:dPr>
                              <m:ctrlPr>
                                <a:rPr lang="en-US" sz="24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  <m:r>
                                <a:rPr lang="en-US" sz="2400" b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.</m:t>
                              </m:r>
                              <m:r>
                                <a:rPr lang="en-US" sz="24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287</m:t>
                              </m:r>
                              <m:r>
                                <m:rPr>
                                  <m:nor/>
                                </m:rPr>
                                <a:rPr lang="en-US" sz="24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it-IT" sz="2400" dirty="0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⋅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Wt</m:t>
                              </m:r>
                            </m:e>
                          </m:d>
                          <m:r>
                            <a:rPr lang="en-US" sz="24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en-US" sz="2400" b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9.74</m:t>
                          </m:r>
                          <m:r>
                            <m:rPr>
                              <m:nor/>
                            </m:rPr>
                            <a:rPr lang="en-US" sz="2400" baseline="-30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it-IT" sz="2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⋅ </m:t>
                          </m:r>
                          <m:r>
                            <m:rPr>
                              <m:sty m:val="p"/>
                            </m:rPr>
                            <a:rPr lang="en-US" sz="2400" b="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Ht</m:t>
                          </m:r>
                          <m:r>
                            <a:rPr lang="en-US" sz="2400" b="0" i="1" baseline="300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  <m:r>
                            <a:rPr lang="en-US" sz="24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)]</m:t>
                          </m:r>
                          <m:r>
                            <a:rPr lang="en-US" sz="2400" b="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 </m:t>
                          </m:r>
                        </m:num>
                        <m:den>
                          <m:d>
                            <m:dPr>
                              <m:ctrlPr>
                                <a:rPr lang="en-US" sz="24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60</m:t>
                              </m:r>
                              <m:r>
                                <m:rPr>
                                  <m:nor/>
                                </m:rPr>
                                <a:rPr lang="en-US" sz="24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it-IT" sz="2400" dirty="0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⋅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S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1" baseline="-300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cr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24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lvl="0" indent="0" algn="just">
                  <a:lnSpc>
                    <a:spcPct val="100000"/>
                  </a:lnSpc>
                  <a:spcBef>
                    <a:spcPct val="200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it-IT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CrCl</m:t>
                      </m:r>
                      <m:r>
                        <m:rPr>
                          <m:sty m:val="p"/>
                        </m:rPr>
                        <a:rPr lang="en-US" sz="2400" b="0" i="1" baseline="-3000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est</m:t>
                      </m:r>
                      <m:r>
                        <a:rPr lang="en-US" sz="2400" b="0" baseline="-2000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2400" b="0" i="1" baseline="-3000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females</m:t>
                      </m:r>
                      <m:r>
                        <a:rPr lang="en-US" sz="2400" b="0" baseline="-2000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</m:t>
                      </m:r>
                      <m:r>
                        <a:rPr lang="en-US" sz="2400" b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sz="24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  <m: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46</m:t>
                          </m:r>
                          <m:r>
                            <m:rPr>
                              <m:nor/>
                            </m:rPr>
                            <a:rPr lang="en-US" sz="2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it-IT" sz="2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4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35 </m:t>
                          </m:r>
                          <m:r>
                            <m:rPr>
                              <m:sty m:val="p"/>
                            </m:rPr>
                            <a:rPr lang="en-US" sz="24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y</m:t>
                          </m:r>
                          <m:r>
                            <a:rPr lang="en-US" sz="24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)[</m:t>
                          </m:r>
                          <m:d>
                            <m:dPr>
                              <m:ctrlPr>
                                <a:rPr lang="en-US" sz="24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  <m:r>
                                <a:rPr lang="en-US" sz="2400" b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.</m:t>
                              </m:r>
                              <m:r>
                                <a:rPr lang="en-US" sz="24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287</m:t>
                              </m:r>
                              <m:r>
                                <m:rPr>
                                  <m:nor/>
                                </m:rPr>
                                <a:rPr lang="en-US" sz="24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it-IT" sz="2400" dirty="0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⋅ </m:t>
                              </m:r>
                              <m:r>
                                <a:rPr lang="en-US" sz="2400" b="0" i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150 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kg</m:t>
                              </m:r>
                            </m:e>
                          </m:d>
                          <m:r>
                            <a:rPr lang="en-US" sz="24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en-US" sz="2400" b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9.74</m:t>
                          </m:r>
                          <m:r>
                            <m:rPr>
                              <m:nor/>
                            </m:rPr>
                            <a:rPr lang="en-US" sz="2400" baseline="-30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it-IT" sz="2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⋅ </m:t>
                          </m:r>
                          <m:r>
                            <a:rPr lang="en-US" sz="24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(1.65 </m:t>
                          </m:r>
                          <m:r>
                            <m:rPr>
                              <m:sty m:val="p"/>
                            </m:rPr>
                            <a:rPr lang="en-US" sz="24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m</m:t>
                          </m:r>
                          <m:r>
                            <a:rPr lang="en-US" sz="24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)</m:t>
                          </m:r>
                          <m:r>
                            <a:rPr lang="en-US" sz="2400" b="0" i="1" baseline="300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  <m:r>
                            <a:rPr lang="en-US" sz="24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)]</m:t>
                          </m:r>
                          <m:r>
                            <a:rPr lang="en-US" sz="2400" b="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 </m:t>
                          </m:r>
                        </m:num>
                        <m:den>
                          <m:d>
                            <m:dPr>
                              <m:ctrlPr>
                                <a:rPr lang="en-US" sz="24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60</m:t>
                              </m:r>
                              <m:r>
                                <m:rPr>
                                  <m:nor/>
                                </m:rPr>
                                <a:rPr lang="en-US" sz="24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it-IT" sz="2400" dirty="0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⋅ </m:t>
                              </m:r>
                              <m:r>
                                <a:rPr 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1.1 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mg</m:t>
                              </m:r>
                              <m:r>
                                <a:rPr lang="en-US" sz="2400" b="0" i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/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dL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24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lvl="0" indent="0" algn="ctr">
                  <a:lnSpc>
                    <a:spcPct val="100000"/>
                  </a:lnSpc>
                  <a:spcBef>
                    <a:spcPct val="20000"/>
                  </a:spcBef>
                  <a:buNone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it-IT" sz="24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CrCl</m:t>
                    </m:r>
                    <m:r>
                      <m:rPr>
                        <m:sty m:val="p"/>
                      </m:rPr>
                      <a:rPr lang="en-US" sz="2400" b="0" i="1" baseline="-3000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est</m:t>
                    </m:r>
                    <m:r>
                      <a:rPr lang="en-US" sz="2400" b="0" baseline="-2000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400" b="0" i="1" baseline="-3000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females</m:t>
                    </m:r>
                    <m:r>
                      <a:rPr lang="en-US" sz="2400" b="0" baseline="-2000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en-US" sz="2400" b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24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117 mL/min</a:t>
                </a:r>
              </a:p>
              <a:p>
                <a:pPr marL="0" lvl="0" indent="0" algn="just">
                  <a:lnSpc>
                    <a:spcPct val="100000"/>
                  </a:lnSpc>
                  <a:spcBef>
                    <a:spcPct val="20000"/>
                  </a:spcBef>
                  <a:buNone/>
                </a:pPr>
                <a:r>
                  <a:rPr lang="en-US" sz="26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Note: Height is converted from inches to meters: Ht = (65 in ⋅ 2.54 cm/in) / (100 cm/m) </a:t>
                </a:r>
                <a:r>
                  <a:rPr lang="en-US" sz="26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1.65 </a:t>
                </a:r>
                <a:r>
                  <a:rPr lang="en-US" sz="26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568036"/>
                <a:ext cx="10515600" cy="6289964"/>
              </a:xfrm>
              <a:blipFill>
                <a:blip r:embed="rId2"/>
                <a:stretch>
                  <a:fillRect l="-1043" t="-872" r="-986" b="-3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2173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07819"/>
            <a:ext cx="10515600" cy="914399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Bef>
                <a:spcPts val="0"/>
              </a:spcBef>
            </a:pP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Pharmacokinetic Dosing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22218"/>
            <a:ext cx="10515600" cy="5735782"/>
          </a:xfrm>
        </p:spPr>
        <p:txBody>
          <a:bodyPr>
            <a:noAutofit/>
          </a:bodyPr>
          <a:lstStyle/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</a:pPr>
            <a:r>
              <a:rPr lang="en-US" sz="2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 </a:t>
            </a:r>
            <a:r>
              <a:rPr lang="en-US" sz="26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 </a:t>
            </a:r>
            <a:r>
              <a:rPr lang="en-US" sz="2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Estimate </a:t>
            </a:r>
            <a:r>
              <a:rPr lang="en-US" sz="2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elimination rate constant </a:t>
            </a:r>
            <a:r>
              <a:rPr lang="en-US" sz="2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600" i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and </a:t>
            </a:r>
            <a:r>
              <a:rPr lang="en-US" sz="2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half-life </a:t>
            </a:r>
            <a:r>
              <a:rPr lang="en-US" sz="2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600" i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1/2</a:t>
            </a:r>
            <a:r>
              <a:rPr lang="en-US" sz="2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pPr marL="0" lvl="0" indent="0" algn="just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elimination rate constant versus creatinine clearance relationship is used to estimate the gentamicin elimination rate for this patient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lvl="0" indent="0" algn="just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600" baseline="-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0.00293(CrCl) + 0.014 = 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0.00293(117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mL/min) + 0.014 = 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0.357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600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−1</a:t>
            </a:r>
          </a:p>
          <a:p>
            <a:pPr marL="0" lvl="0" indent="0" algn="just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600" baseline="-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1/2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0.693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</a:t>
            </a:r>
            <a:r>
              <a:rPr lang="en-US" sz="2600" baseline="-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0.693/0.357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600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−1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1.9 h</a:t>
            </a:r>
          </a:p>
          <a:p>
            <a:pPr marL="0" lvl="0" indent="0" algn="just">
              <a:lnSpc>
                <a:spcPct val="100000"/>
              </a:lnSpc>
              <a:spcBef>
                <a:spcPct val="20000"/>
              </a:spcBef>
              <a:buNone/>
            </a:pPr>
            <a:endParaRPr lang="en-US" sz="2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</a:pP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Estimate </a:t>
            </a:r>
            <a:r>
              <a:rPr lang="en-US" sz="2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volume of distribution </a:t>
            </a:r>
            <a:r>
              <a:rPr lang="en-US" sz="2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pPr marL="0" lvl="0" indent="0" algn="just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patient is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obese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so the volume of distribution would be estimated using the 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following formula:</a:t>
            </a:r>
          </a:p>
          <a:p>
            <a:pPr marL="0" lvl="0" indent="0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= 0.26[IBW + 0.4(TBW − IBW)] = 0.26[57 kg + 0.4(150 kg − 57 kg)] = 24.5 L</a:t>
            </a:r>
          </a:p>
        </p:txBody>
      </p:sp>
    </p:spTree>
    <p:extLst>
      <p:ext uri="{BB962C8B-B14F-4D97-AF65-F5344CB8AC3E}">
        <p14:creationId xmlns:p14="http://schemas.microsoft.com/office/powerpoint/2010/main" val="1937149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31273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Bef>
                <a:spcPts val="0"/>
              </a:spcBef>
            </a:pP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Pharmacokinetic Dosing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20437"/>
            <a:ext cx="10515600" cy="6137564"/>
          </a:xfrm>
        </p:spPr>
        <p:txBody>
          <a:bodyPr>
            <a:noAutofit/>
          </a:bodyPr>
          <a:lstStyle/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</a:pPr>
            <a:r>
              <a:rPr lang="en-US" sz="2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 </a:t>
            </a:r>
            <a:r>
              <a:rPr lang="en-US" sz="26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</a:pP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Choose </a:t>
            </a:r>
            <a:r>
              <a:rPr lang="en-US" sz="2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desired steady-state serum concentrations</a:t>
            </a:r>
            <a:r>
              <a:rPr lang="en-US" sz="2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</a:pP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Intraabdominal infection 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patients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treated with aminoglycoside antibiotics require steady-state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peak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concentrations (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Css</a:t>
            </a:r>
            <a:r>
              <a:rPr lang="en-US" sz="2600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equal to 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5−7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μg/mL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steady-state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trough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Css</a:t>
            </a:r>
            <a:r>
              <a:rPr lang="en-US" sz="2600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concentrations should be </a:t>
            </a:r>
            <a:r>
              <a:rPr lang="en-US" sz="26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&lt;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μg/mL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avoid toxicity. Set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Css</a:t>
            </a:r>
            <a:r>
              <a:rPr lang="en-US" sz="2600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μg/mL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Css</a:t>
            </a:r>
            <a:r>
              <a:rPr lang="en-US" sz="2600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0.5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μg/mL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</a:pPr>
            <a:endParaRPr lang="en-US" sz="2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</a:pP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2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 </a:t>
            </a:r>
            <a:r>
              <a:rPr lang="en-US" sz="2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intermittent intravenous infusion equations</a:t>
            </a:r>
            <a:r>
              <a:rPr lang="en-US" sz="2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compute dose.</a:t>
            </a: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</a:pP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Calculate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required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dosage interval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using a 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1-hour infusion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lvl="0" indent="0" algn="just">
              <a:lnSpc>
                <a:spcPct val="100000"/>
              </a:lnSpc>
              <a:spcBef>
                <a:spcPct val="20000"/>
              </a:spcBef>
              <a:buNone/>
            </a:pPr>
            <a:r>
              <a:rPr lang="el-GR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 = [(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ln Css</a:t>
            </a:r>
            <a:r>
              <a:rPr lang="en-US" sz="2600" baseline="-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− ln Css</a:t>
            </a:r>
            <a:r>
              <a:rPr lang="en-US" sz="2600" baseline="-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/ k</a:t>
            </a:r>
            <a:r>
              <a:rPr lang="en-US" sz="2600" baseline="-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t′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[(ln 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el-GR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g/mL − ln 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0.5 </a:t>
            </a:r>
            <a:r>
              <a:rPr lang="el-GR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g/mL) / 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0.357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600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−1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= 8 h</a:t>
            </a:r>
          </a:p>
          <a:p>
            <a:pPr marL="0" lvl="0" indent="0" algn="just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Dosage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intervals should be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rounded to clinically acceptable intervals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72 hours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and multiples of 24 hours thereafter, whenever possible.</a:t>
            </a: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</a:pPr>
            <a:endParaRPr lang="en-US" sz="2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ct val="20000"/>
              </a:spcBef>
              <a:buNone/>
            </a:pPr>
            <a:endParaRPr lang="en-US" sz="2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271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5528"/>
            <a:ext cx="10515600" cy="914399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Bef>
                <a:spcPts val="0"/>
              </a:spcBef>
            </a:pP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Pharmacokinetic Dosing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63782"/>
            <a:ext cx="10515600" cy="5694218"/>
          </a:xfrm>
        </p:spPr>
        <p:txBody>
          <a:bodyPr>
            <a:noAutofit/>
          </a:bodyPr>
          <a:lstStyle/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</a:pPr>
            <a:r>
              <a:rPr lang="en-US" sz="2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 </a:t>
            </a:r>
            <a:r>
              <a:rPr lang="en-US" sz="26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</a:pP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2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 </a:t>
            </a:r>
            <a:r>
              <a:rPr lang="en-US" sz="2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intermittent intravenous infusion equations</a:t>
            </a:r>
            <a:r>
              <a:rPr lang="en-US" sz="2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compute dose.</a:t>
            </a: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</a:pP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case, the dosage interval 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hours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Also, </a:t>
            </a:r>
            <a:r>
              <a:rPr lang="en-US" sz="2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steady-state peak concentrations are similar if drawn immediately after a 1-hour infusion or ½ hour after a ½-hour infusion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so the 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dose could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administered either way.</a:t>
            </a:r>
          </a:p>
          <a:p>
            <a:pPr marL="0" lvl="0" indent="0" algn="ctr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600" baseline="-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Css</a:t>
            </a:r>
            <a:r>
              <a:rPr lang="en-US" sz="2600" baseline="-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ke V [(1 − e</a:t>
            </a:r>
            <a:r>
              <a:rPr lang="en-US" sz="2600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−ke</a:t>
            </a:r>
            <a:r>
              <a:rPr lang="el-GR" sz="2600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</a:t>
            </a:r>
            <a:r>
              <a:rPr lang="el-GR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/ (1 −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600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−ket′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)]</a:t>
            </a:r>
          </a:p>
          <a:p>
            <a:pPr marL="0" lvl="0" indent="0" algn="just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600" baseline="-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(6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mg/L ⋅ 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0.357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600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−1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⋅ 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24.2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L){[1 − e</a:t>
            </a:r>
            <a:r>
              <a:rPr lang="en-US" sz="2600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−(</a:t>
            </a:r>
            <a:r>
              <a:rPr lang="en-US" sz="2600" baseline="30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0.357 </a:t>
            </a:r>
            <a:r>
              <a:rPr lang="en-US" sz="2600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h−1)(8 h)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 / [1 − e</a:t>
            </a:r>
            <a:r>
              <a:rPr lang="en-US" sz="2600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−(</a:t>
            </a:r>
            <a:r>
              <a:rPr lang="en-US" sz="2600" baseline="30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0.357 </a:t>
            </a:r>
            <a:r>
              <a:rPr lang="en-US" sz="2600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h−1)(1 h)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]} = 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165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mg</a:t>
            </a: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</a:pP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Aminoglycoside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doses should be 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rounded to the nearest 5-10 mg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dose 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does not need to be rounded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</a:pP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prescribed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maintenance dose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would be: 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165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mg every 8 hours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</a:pPr>
            <a:endParaRPr lang="en-US" sz="2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ct val="20000"/>
              </a:spcBef>
              <a:buNone/>
            </a:pPr>
            <a:endParaRPr lang="en-US" sz="2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417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4692"/>
            <a:ext cx="10515600" cy="914399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Bef>
                <a:spcPts val="0"/>
              </a:spcBef>
            </a:pP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Pharmacokinetic Dosing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25236"/>
            <a:ext cx="10515600" cy="5832764"/>
          </a:xfrm>
        </p:spPr>
        <p:txBody>
          <a:bodyPr>
            <a:noAutofit/>
          </a:bodyPr>
          <a:lstStyle/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</a:pPr>
            <a:r>
              <a:rPr lang="en-US" sz="2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 </a:t>
            </a:r>
            <a:r>
              <a:rPr lang="en-US" sz="26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</a:pP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Compute </a:t>
            </a:r>
            <a:r>
              <a:rPr lang="en-US" sz="2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loading dose </a:t>
            </a:r>
            <a:r>
              <a:rPr lang="en-US" sz="2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LD</a:t>
            </a:r>
            <a:r>
              <a:rPr lang="en-US" sz="2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if needed. </a:t>
            </a: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</a:pP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Loading doses should be considered for patients with creatinine clearance values less than 60 mL/min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The administration of a 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LD in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these patients will allow achievement of therapeutic peak 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conc.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quicker than if 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MD alone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given. However, because the pharmacokinetic parameters used to compute these initial doses are only </a:t>
            </a:r>
            <a:r>
              <a:rPr lang="en-US" sz="2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estimated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values and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actual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values, the patient’s own parameters may be much different than the estimated constants and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steady state will not be achieved until 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3-5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600" baseline="-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1/2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 passed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</a:pP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LD = k</a:t>
            </a:r>
            <a:r>
              <a:rPr lang="en-US" sz="2600" baseline="-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/(1 − e</a:t>
            </a:r>
            <a:r>
              <a:rPr lang="en-US" sz="2600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−ke</a:t>
            </a:r>
            <a:r>
              <a:rPr lang="el-GR" sz="2600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</a:t>
            </a:r>
            <a:r>
              <a:rPr lang="el-GR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= </a:t>
            </a:r>
            <a:r>
              <a:rPr lang="el-GR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</a:t>
            </a:r>
            <a:r>
              <a:rPr lang="el-GR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mg / [1 − e</a:t>
            </a:r>
            <a:r>
              <a:rPr lang="en-US" sz="2600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−(</a:t>
            </a:r>
            <a:r>
              <a:rPr lang="en-US" sz="2600" baseline="30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0.357 </a:t>
            </a:r>
            <a:r>
              <a:rPr lang="en-US" sz="2600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h−1)(8 h)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 = 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175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mg</a:t>
            </a: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</a:pP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noted,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loading dose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about 10% greater than the maintenance dose 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wouldn’t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given to the patient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Since the expected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half-life is 1.9 hours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the 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patient should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steady state after the second dose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given.</a:t>
            </a:r>
          </a:p>
        </p:txBody>
      </p:sp>
    </p:spTree>
    <p:extLst>
      <p:ext uri="{BB962C8B-B14F-4D97-AF65-F5344CB8AC3E}">
        <p14:creationId xmlns:p14="http://schemas.microsoft.com/office/powerpoint/2010/main" val="267870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74073"/>
            <a:ext cx="10515600" cy="914399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Bef>
                <a:spcPts val="0"/>
              </a:spcBef>
            </a:pP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Hull and Sarubbi Nomogram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88472"/>
            <a:ext cx="10515600" cy="5569527"/>
          </a:xfrm>
        </p:spPr>
        <p:txBody>
          <a:bodyPr>
            <a:noAutofit/>
          </a:bodyPr>
          <a:lstStyle/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</a:pP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patients who do not have disease states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 conditions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alter volume of distribution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the only two patient-specific </a:t>
            </a:r>
            <a:r>
              <a:rPr lang="en-US" sz="26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factors that change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using the Pharmacokinetic Dosing method is patient </a:t>
            </a:r>
            <a:r>
              <a:rPr lang="en-US" sz="26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weight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6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creatinine clearance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</a:pP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Hull and Sarubbi aminoglycoside dosing nomogram is a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quick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efficient way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apply pharmacokinetic dosing concepts without using complicated pharmacokinetic equations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</a:pP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Since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nomogram uses slightly different estimates for volume of distribution and elimination rate constant,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some minor differences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suggested doses are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expected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</a:pP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Because the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cystic fibrosis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 requires a different volume of distribution (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0.35 L/kg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Hull and Sarubbi nomogram cannot be used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96646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03563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Bef>
                <a:spcPts val="0"/>
              </a:spcBef>
            </a:pP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Hull and Sarubbi Nomogram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03564"/>
            <a:ext cx="10515600" cy="6054435"/>
          </a:xfrm>
        </p:spPr>
        <p:txBody>
          <a:bodyPr>
            <a:noAutofit/>
          </a:bodyPr>
          <a:lstStyle/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</a:pP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Compute patient’s creatinine clearance (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CrCl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using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Cockcroft-Gault method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CrCl = [(140 − age)BW]/(S</a:t>
            </a:r>
            <a:r>
              <a:rPr lang="en-US" sz="2600" baseline="-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× 72). Multiply by 0.85 for females.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Salazar-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Cocoran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method if weight &gt; 30% 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above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IBW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</a:pP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Use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patient’s weight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within 30% of IBW; otherwise use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adjusted dosing weight (ABW) = IBW + [0.40(TBW − IBW)]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</a:pP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Select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loading dose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mg/kg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provide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peak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serum concentrations in range listed below for the desired aminoglycoside antibiotic: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448" y="3830781"/>
            <a:ext cx="11309104" cy="2964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899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3117272" cy="1302327"/>
          </a:xfrm>
        </p:spPr>
        <p:txBody>
          <a:bodyPr>
            <a:noAutofit/>
          </a:bodyPr>
          <a:lstStyle/>
          <a:p>
            <a:pPr algn="just">
              <a:lnSpc>
                <a:spcPct val="115000"/>
              </a:lnSpc>
              <a:spcBef>
                <a:spcPts val="0"/>
              </a:spcBef>
            </a:pP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Hull and Sarubbi Nomogram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02328"/>
            <a:ext cx="3117273" cy="5555672"/>
          </a:xfrm>
        </p:spPr>
        <p:txBody>
          <a:bodyPr>
            <a:noAutofit/>
          </a:bodyPr>
          <a:lstStyle/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</a:pP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Select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Maintenance Dose 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(as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percentage of loading dose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to continue peak serum concentrations indicated above according to desired dosage interval and the patient’s creatinine clearance.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maintain usual peak/trough ratio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 dosage intervals in clear areas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</a:pP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*Dosing 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patients with CrCl ≤ 10 mL/min should be assisted by measuring serum concentrations.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273" y="0"/>
            <a:ext cx="90747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661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86691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Bef>
                <a:spcPts val="0"/>
              </a:spcBef>
            </a:pP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Conventional Dosing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86691"/>
            <a:ext cx="10515600" cy="5971310"/>
          </a:xfrm>
        </p:spPr>
        <p:txBody>
          <a:bodyPr>
            <a:normAutofit fontScale="85000" lnSpcReduction="20000"/>
          </a:bodyPr>
          <a:lstStyle/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</a:pPr>
            <a:r>
              <a:rPr lang="en-US" sz="3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</a:t>
            </a:r>
            <a:r>
              <a:rPr lang="en-US" sz="3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31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one-half hour infusion </a:t>
            </a:r>
            <a:r>
              <a:rPr lang="en-US" sz="3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used, serum concentrations exhibit a </a:t>
            </a:r>
            <a:r>
              <a:rPr lang="en-US" sz="3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distribution phase </a:t>
            </a:r>
            <a:r>
              <a:rPr lang="en-US" sz="3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that drug in the blood and in the tissues are not yet in equilibrium. Because of this, a </a:t>
            </a:r>
            <a:r>
              <a:rPr lang="en-US" sz="3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one-half hour waiting period </a:t>
            </a:r>
            <a:r>
              <a:rPr lang="en-US" sz="3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allowed for distribution to finish.</a:t>
            </a: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</a:pPr>
            <a:r>
              <a:rPr lang="en-US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Concentration/time </a:t>
            </a:r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plot for gentamicin 120 mg given as a 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½-hour infusion </a:t>
            </a:r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(squares with 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solid line</a:t>
            </a:r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and as a 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1-hour infusion </a:t>
            </a:r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(circles with 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dashed line</a:t>
            </a:r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6330" y="2279073"/>
            <a:ext cx="6039339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02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9382"/>
            <a:ext cx="10515600" cy="914399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Bef>
                <a:spcPts val="0"/>
              </a:spcBef>
            </a:pP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Hull and Sarubbi Nomogram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63782"/>
            <a:ext cx="10515600" cy="5694218"/>
          </a:xfrm>
        </p:spPr>
        <p:txBody>
          <a:bodyPr>
            <a:noAutofit/>
          </a:bodyPr>
          <a:lstStyle/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</a:pPr>
            <a:r>
              <a:rPr lang="en-US" sz="2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 1</a:t>
            </a: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</a:pP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JM is a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50-year-old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70-kg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(height =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ft 10 in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male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with gram-negative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pneumonia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His current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serum creatinine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0.9 mg/dL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and it has been stable over the last 5 days since admission. 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Compute a gentamicin dose for this patient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using </a:t>
            </a:r>
            <a:r>
              <a:rPr lang="en-US" sz="26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conventional dosing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</a:pPr>
            <a:endParaRPr lang="en-US" sz="2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 </a:t>
            </a:r>
            <a:r>
              <a:rPr lang="en-US" sz="2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Estimate </a:t>
            </a:r>
            <a:r>
              <a:rPr lang="en-US" sz="2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creatinine clearance</a:t>
            </a:r>
            <a:r>
              <a:rPr lang="en-US" sz="2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lvl="0" indent="0" algn="just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patient has a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stable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serum creatinine and is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 obese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The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Cockcroft-Gault equation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be used to estimate creatinine clearance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lvl="0" indent="0" algn="just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CrCl</a:t>
            </a:r>
            <a:r>
              <a:rPr lang="en-US" sz="2600" baseline="-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[(140 − age)BW] / (72 ⋅ S</a:t>
            </a:r>
            <a:r>
              <a:rPr lang="en-US" sz="2600" baseline="-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= [(140 − 50 y)70 kg] / (72 ⋅ 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0.9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mg/dL)</a:t>
            </a:r>
          </a:p>
          <a:p>
            <a:pPr marL="0" lvl="0" indent="0" algn="ctr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CrCl</a:t>
            </a:r>
            <a:r>
              <a:rPr lang="en-US" sz="2600" baseline="-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97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mL/min</a:t>
            </a:r>
          </a:p>
          <a:p>
            <a:pPr marL="0" lvl="0" indent="0" algn="just">
              <a:lnSpc>
                <a:spcPct val="100000"/>
              </a:lnSpc>
              <a:spcBef>
                <a:spcPct val="20000"/>
              </a:spcBef>
              <a:buNone/>
            </a:pPr>
            <a:endParaRPr lang="en-US" sz="2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810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9835"/>
            <a:ext cx="10515600" cy="914399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Bef>
                <a:spcPts val="0"/>
              </a:spcBef>
            </a:pP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Hull and Sarubbi Nomogram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24234"/>
            <a:ext cx="10515600" cy="5833765"/>
          </a:xfrm>
        </p:spPr>
        <p:txBody>
          <a:bodyPr>
            <a:noAutofit/>
          </a:bodyPr>
          <a:lstStyle/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</a:pPr>
            <a:r>
              <a:rPr lang="en-US" sz="2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 1</a:t>
            </a: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 </a:t>
            </a:r>
            <a:r>
              <a:rPr lang="en-US" sz="2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Choose </a:t>
            </a:r>
            <a:r>
              <a:rPr lang="en-US" sz="2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desired steady-state serum concentrations</a:t>
            </a:r>
            <a:r>
              <a:rPr lang="en-US" sz="2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lvl="0" indent="0" algn="just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Gram-negative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pneumonia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patients treated with aminoglycoside antibiotics require steady-state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peak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concentrations (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Css</a:t>
            </a:r>
            <a:r>
              <a:rPr lang="en-US" sz="2600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equal to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8-10 μg/mL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</a:pP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Select </a:t>
            </a:r>
            <a:r>
              <a:rPr lang="en-US" sz="2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loading dose</a:t>
            </a:r>
            <a:r>
              <a:rPr lang="en-US" sz="2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</a:pP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loading dose (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LD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of </a:t>
            </a:r>
            <a:r>
              <a:rPr lang="en-US" sz="26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mg/kg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will provide a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peak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concentration of </a:t>
            </a:r>
            <a:r>
              <a:rPr lang="en-US" sz="26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8−10 μg/mL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 algn="just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LD = 2 mg/kg (70kg) = 140 mg</a:t>
            </a:r>
          </a:p>
          <a:p>
            <a:pPr marL="0" lvl="0" indent="0" algn="just">
              <a:lnSpc>
                <a:spcPct val="100000"/>
              </a:lnSpc>
              <a:spcBef>
                <a:spcPct val="20000"/>
              </a:spcBef>
              <a:buNone/>
            </a:pPr>
            <a:endParaRPr lang="en-US" sz="2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373" y="4724400"/>
            <a:ext cx="11173254" cy="2008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19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3117272" cy="1302327"/>
          </a:xfrm>
        </p:spPr>
        <p:txBody>
          <a:bodyPr>
            <a:noAutofit/>
          </a:bodyPr>
          <a:lstStyle/>
          <a:p>
            <a:pPr algn="just">
              <a:lnSpc>
                <a:spcPct val="115000"/>
              </a:lnSpc>
              <a:spcBef>
                <a:spcPts val="0"/>
              </a:spcBef>
            </a:pP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Hull and Sarubbi Nomogram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02328"/>
            <a:ext cx="3117273" cy="5555672"/>
          </a:xfrm>
        </p:spPr>
        <p:txBody>
          <a:bodyPr>
            <a:noAutofit/>
          </a:bodyPr>
          <a:lstStyle/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</a:pPr>
            <a:r>
              <a:rPr lang="en-US" sz="2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 </a:t>
            </a:r>
            <a:r>
              <a:rPr lang="en-US" sz="20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</a:pP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0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Determine 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estimated half-life</a:t>
            </a:r>
            <a:r>
              <a:rPr lang="en-US" sz="20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maintenance dose</a:t>
            </a:r>
            <a:r>
              <a:rPr lang="en-US" sz="20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dosage interval</a:t>
            </a:r>
            <a:r>
              <a:rPr lang="en-US" sz="20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</a:pP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the </a:t>
            </a:r>
            <a:r>
              <a:rPr lang="en-US" sz="2000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nomogram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estimated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half-life 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2-3 hours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the maintenance dose (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MD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is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90% of the loading dose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[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MD = 0.90(140 mg) = 126 mg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], and the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dosage interval 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hours. </a:t>
            </a: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</a:pP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prescribed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maintenance dose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would be: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125 mg every 8 hours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</a:pPr>
            <a:endParaRPr lang="en-US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273" y="0"/>
            <a:ext cx="9074728" cy="6858000"/>
          </a:xfrm>
          <a:prstGeom prst="rect">
            <a:avLst/>
          </a:prstGeom>
        </p:spPr>
      </p:pic>
      <p:sp>
        <p:nvSpPr>
          <p:cNvPr id="6" name="5-Point Star 5"/>
          <p:cNvSpPr/>
          <p:nvPr/>
        </p:nvSpPr>
        <p:spPr>
          <a:xfrm>
            <a:off x="3782290" y="886691"/>
            <a:ext cx="360219" cy="3048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4755" y="886691"/>
            <a:ext cx="414564" cy="3414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7355" y="886691"/>
            <a:ext cx="414564" cy="341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94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78873"/>
            <a:ext cx="10515600" cy="914399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Bef>
                <a:spcPts val="0"/>
              </a:spcBef>
            </a:pP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Hull and Sarubbi Nomogram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93272"/>
            <a:ext cx="10515600" cy="5264727"/>
          </a:xfrm>
        </p:spPr>
        <p:txBody>
          <a:bodyPr>
            <a:noAutofit/>
          </a:bodyPr>
          <a:lstStyle/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</a:pPr>
            <a:r>
              <a:rPr lang="en-US" sz="2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 2</a:t>
            </a: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</a:pP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Same patient profile as in example 1, but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serum creatinine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3.5 mg/dL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indicating renal impairment.</a:t>
            </a: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</a:pPr>
            <a:endParaRPr lang="en-US" sz="2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 </a:t>
            </a:r>
            <a:r>
              <a:rPr lang="en-US" sz="2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Estimate </a:t>
            </a:r>
            <a:r>
              <a:rPr lang="en-US" sz="2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creatinine clearance</a:t>
            </a:r>
            <a:r>
              <a:rPr lang="en-US" sz="2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lvl="0" indent="0" algn="just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patient has a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stable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serum creatinine and is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 obese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The </a:t>
            </a:r>
            <a:r>
              <a:rPr lang="en-US" sz="2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Cockcroft-Gault equation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be used to estimate creatinine clearance:</a:t>
            </a:r>
          </a:p>
          <a:p>
            <a:pPr marL="0" lvl="0" indent="0" algn="just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CrCl</a:t>
            </a:r>
            <a:r>
              <a:rPr lang="en-US" sz="2600" baseline="-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[(140 − age)BW] / (72 ⋅ S</a:t>
            </a:r>
            <a:r>
              <a:rPr lang="en-US" sz="2600" baseline="-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= [(140 − 50 y)70 kg] / (72 ⋅ 3.5 mg/dL)</a:t>
            </a:r>
          </a:p>
          <a:p>
            <a:pPr marL="0" lvl="0" indent="0" algn="ctr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CrCl</a:t>
            </a:r>
            <a:r>
              <a:rPr lang="en-US" sz="2600" baseline="-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25 mL/min</a:t>
            </a:r>
          </a:p>
          <a:p>
            <a:pPr marL="0" lvl="0" indent="0" algn="just">
              <a:lnSpc>
                <a:spcPct val="100000"/>
              </a:lnSpc>
              <a:spcBef>
                <a:spcPct val="20000"/>
              </a:spcBef>
              <a:buNone/>
            </a:pPr>
            <a:endParaRPr lang="en-US" sz="2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324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9835"/>
            <a:ext cx="10515600" cy="914399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Bef>
                <a:spcPts val="0"/>
              </a:spcBef>
            </a:pP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Hull and Sarubbi Nomogram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24234"/>
            <a:ext cx="10515600" cy="5833765"/>
          </a:xfrm>
        </p:spPr>
        <p:txBody>
          <a:bodyPr>
            <a:noAutofit/>
          </a:bodyPr>
          <a:lstStyle/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</a:pPr>
            <a:r>
              <a:rPr lang="en-US" sz="2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 </a:t>
            </a:r>
            <a:r>
              <a:rPr lang="en-US" sz="26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6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 </a:t>
            </a:r>
            <a:r>
              <a:rPr lang="en-US" sz="2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Choose </a:t>
            </a:r>
            <a:r>
              <a:rPr lang="en-US" sz="2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desired steady-state serum concentrations</a:t>
            </a:r>
            <a:r>
              <a:rPr lang="en-US" sz="2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lvl="0" indent="0" algn="just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Gram-negative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pneumonia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patients treated with aminoglycoside antibiotics require steady-state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peak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concentrations (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Css</a:t>
            </a:r>
            <a:r>
              <a:rPr lang="en-US" sz="2600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equal to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8-10 μg/mL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</a:pP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Select </a:t>
            </a:r>
            <a:r>
              <a:rPr lang="en-US" sz="2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loading dose</a:t>
            </a:r>
            <a:r>
              <a:rPr lang="en-US" sz="2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</a:pP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loading dose (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LD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of </a:t>
            </a:r>
            <a:r>
              <a:rPr lang="en-US" sz="26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mg/kg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will provide a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peak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concentration of </a:t>
            </a:r>
            <a:r>
              <a:rPr lang="en-US" sz="26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8−10 μg/mL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 algn="just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LD = 2 mg/kg (70kg) = 140 mg</a:t>
            </a:r>
          </a:p>
          <a:p>
            <a:pPr marL="0" lvl="0" indent="0" algn="just">
              <a:lnSpc>
                <a:spcPct val="100000"/>
              </a:lnSpc>
              <a:spcBef>
                <a:spcPct val="20000"/>
              </a:spcBef>
              <a:buNone/>
            </a:pPr>
            <a:endParaRPr lang="en-US" sz="2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373" y="4724400"/>
            <a:ext cx="11173254" cy="2008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95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3117272" cy="845127"/>
          </a:xfrm>
        </p:spPr>
        <p:txBody>
          <a:bodyPr>
            <a:noAutofit/>
          </a:bodyPr>
          <a:lstStyle/>
          <a:p>
            <a:pPr algn="just">
              <a:lnSpc>
                <a:spcPct val="115000"/>
              </a:lnSpc>
              <a:spcBef>
                <a:spcPts val="0"/>
              </a:spcBef>
            </a:pP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Hull and Sarubbi Nomogram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45127"/>
            <a:ext cx="3117273" cy="6012873"/>
          </a:xfrm>
        </p:spPr>
        <p:txBody>
          <a:bodyPr>
            <a:noAutofit/>
          </a:bodyPr>
          <a:lstStyle/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</a:pPr>
            <a:r>
              <a:rPr lang="en-US" sz="2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 </a:t>
            </a:r>
            <a:r>
              <a:rPr lang="en-US" sz="20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</a:pP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0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Determine 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estimated </a:t>
            </a:r>
            <a:r>
              <a:rPr lang="en-US" sz="2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000" i="1" baseline="-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1/2</a:t>
            </a:r>
            <a:r>
              <a:rPr lang="en-US" sz="20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maintenance dose</a:t>
            </a:r>
            <a:r>
              <a:rPr lang="en-US" sz="20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dosage interval</a:t>
            </a:r>
            <a:r>
              <a:rPr lang="en-US" sz="20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</a:pP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the </a:t>
            </a:r>
            <a:r>
              <a:rPr lang="en-US" sz="2000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nomogram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estimated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half-life 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9.9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hours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the maintenance dose (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MD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is 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81%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the loading dose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[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MD = 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0.81(140 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mg) = 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113 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mg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], and the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dosage interval 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hours. Note: 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Because of the Cmax</a:t>
            </a:r>
            <a:r>
              <a:rPr lang="en-US" sz="2000" i="1" baseline="-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ss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Cmin</a:t>
            </a:r>
            <a:r>
              <a:rPr lang="en-US" sz="2000" i="1" baseline="-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ss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chosen for this patient, 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24-hour dosage 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interval was used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</a:pP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prescribed 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MD 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would 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be: 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115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mg every 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hours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</a:pPr>
            <a:endParaRPr lang="en-US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273" y="0"/>
            <a:ext cx="9074728" cy="6858000"/>
          </a:xfrm>
          <a:prstGeom prst="rect">
            <a:avLst/>
          </a:prstGeom>
        </p:spPr>
      </p:pic>
      <p:sp>
        <p:nvSpPr>
          <p:cNvPr id="6" name="5-Point Star 5"/>
          <p:cNvSpPr/>
          <p:nvPr/>
        </p:nvSpPr>
        <p:spPr>
          <a:xfrm>
            <a:off x="3740726" y="3532910"/>
            <a:ext cx="360219" cy="3048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0901" y="3514607"/>
            <a:ext cx="414564" cy="3414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21827" y="3514607"/>
            <a:ext cx="414564" cy="341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549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665018"/>
          </a:xfrm>
        </p:spPr>
        <p:txBody>
          <a:bodyPr>
            <a:normAutofit fontScale="90000"/>
          </a:bodyPr>
          <a:lstStyle/>
          <a:p>
            <a:pPr algn="just">
              <a:lnSpc>
                <a:spcPct val="115000"/>
              </a:lnSpc>
              <a:spcBef>
                <a:spcPts val="0"/>
              </a:spcBef>
            </a:pP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Hull and Sarubbi Nomogram Method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568036"/>
                <a:ext cx="10515600" cy="6289964"/>
              </a:xfrm>
            </p:spPr>
            <p:txBody>
              <a:bodyPr>
                <a:noAutofit/>
              </a:bodyPr>
              <a:lstStyle/>
              <a:p>
                <a:pPr marL="342900" lvl="0" indent="-342900" algn="just">
                  <a:lnSpc>
                    <a:spcPct val="100000"/>
                  </a:lnSpc>
                  <a:spcBef>
                    <a:spcPct val="20000"/>
                  </a:spcBef>
                </a:pPr>
                <a:r>
                  <a:rPr lang="en-US" sz="2600" dirty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Example 3</a:t>
                </a:r>
              </a:p>
              <a:p>
                <a:pPr marL="342900" lvl="0" indent="-342900" algn="just">
                  <a:lnSpc>
                    <a:spcPct val="100000"/>
                  </a:lnSpc>
                  <a:spcBef>
                    <a:spcPct val="20000"/>
                  </a:spcBef>
                </a:pPr>
                <a:r>
                  <a:rPr lang="en-US" sz="26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ZW is a </a:t>
                </a:r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35-year-old</a:t>
                </a:r>
                <a:r>
                  <a:rPr lang="en-US" sz="26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150-kg </a:t>
                </a:r>
                <a:r>
                  <a:rPr lang="en-US" sz="26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 ft 5 in</a:t>
                </a:r>
                <a:r>
                  <a:rPr lang="en-US" sz="26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female</a:t>
                </a:r>
                <a:r>
                  <a:rPr lang="en-US" sz="26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with an </a:t>
                </a:r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intraabdominal infection</a:t>
                </a:r>
                <a:r>
                  <a:rPr lang="en-US" sz="26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Her current serum creatinine is </a:t>
                </a:r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1.1 mg/dL </a:t>
                </a:r>
                <a:r>
                  <a:rPr lang="en-US" sz="26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is stable. Compute a tobramycin dose for this patient using </a:t>
                </a:r>
                <a:r>
                  <a:rPr lang="en-US" sz="2600" u="sng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conventional dosing</a:t>
                </a:r>
                <a:r>
                  <a:rPr lang="en-US" sz="26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342900" lvl="0" indent="-342900" algn="just">
                  <a:lnSpc>
                    <a:spcPct val="100000"/>
                  </a:lnSpc>
                  <a:spcBef>
                    <a:spcPct val="20000"/>
                  </a:spcBef>
                  <a:buFont typeface="Wingdings" panose="05000000000000000000" pitchFamily="2" charset="2"/>
                  <a:buChar char="§"/>
                </a:pPr>
                <a:r>
                  <a:rPr lang="en-US" sz="26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1- </a:t>
                </a:r>
                <a:r>
                  <a:rPr lang="en-US" sz="2600" i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Estimate </a:t>
                </a:r>
                <a:r>
                  <a:rPr lang="en-US" sz="2600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creatinine clearance</a:t>
                </a:r>
                <a:r>
                  <a:rPr lang="en-US" sz="2600" i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pPr marL="0" lvl="0" indent="0" algn="just">
                  <a:lnSpc>
                    <a:spcPct val="100000"/>
                  </a:lnSpc>
                  <a:spcBef>
                    <a:spcPct val="20000"/>
                  </a:spcBef>
                  <a:buNone/>
                </a:pPr>
                <a:r>
                  <a:rPr lang="en-US" sz="26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This patient has a stable serum creatinine and is obese [IBW</a:t>
                </a:r>
                <a:r>
                  <a:rPr lang="en-US" sz="2600" baseline="-30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females</a:t>
                </a:r>
                <a:r>
                  <a:rPr lang="en-US" sz="26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(in kg) = 45 + 2.3(Ht − 60 in) = 45 + 2.3(65 − 60) = 57 kg]. </a:t>
                </a:r>
                <a:r>
                  <a:rPr lang="en-US" sz="2600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</a:t>
                </a:r>
                <a:r>
                  <a:rPr lang="en-US" sz="26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Salazar and Corcoran equation</a:t>
                </a:r>
                <a:r>
                  <a:rPr lang="en-US" sz="26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can be used to estimate creatinine clearance:</a:t>
                </a:r>
              </a:p>
              <a:p>
                <a:pPr marL="0" lvl="0" indent="0" algn="just">
                  <a:lnSpc>
                    <a:spcPct val="100000"/>
                  </a:lnSpc>
                  <a:spcBef>
                    <a:spcPct val="200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it-IT" sz="2400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CrCl</m:t>
                      </m:r>
                      <m:r>
                        <m:rPr>
                          <m:sty m:val="p"/>
                        </m:rPr>
                        <a:rPr lang="en-US" sz="2400" i="1" baseline="-30000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est</m:t>
                      </m:r>
                      <m:r>
                        <a:rPr lang="en-US" sz="2400" baseline="-20000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2400" i="1" baseline="-30000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females</m:t>
                      </m:r>
                      <m:r>
                        <a:rPr lang="en-US" sz="2400" baseline="-20000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</m:t>
                      </m:r>
                      <m:r>
                        <a:rPr lang="en-US" sz="24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  <m:r>
                            <m:rPr>
                              <m:nor/>
                            </m:rPr>
                            <a:rPr lang="en-US" sz="24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46 </m:t>
                          </m:r>
                          <m:r>
                            <m:rPr>
                              <m:nor/>
                            </m:rPr>
                            <a:rPr lang="it-IT" sz="2400" dirty="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400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age</m:t>
                          </m:r>
                          <m:r>
                            <a:rPr lang="en-US" sz="2400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)[</m:t>
                          </m:r>
                          <m:d>
                            <m:dPr>
                              <m:ctrlPr>
                                <a:rPr lang="en-US" sz="2400" i="1" dirty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  <m:r>
                                <a:rPr lang="en-US" sz="24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.</m:t>
                              </m:r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287</m:t>
                              </m:r>
                              <m:r>
                                <m:rPr>
                                  <m:nor/>
                                </m:rPr>
                                <a:rPr lang="en-US" sz="24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it-IT" sz="2400" dirty="0">
                                  <a:solidFill>
                                    <a:prstClr val="black"/>
                                  </a:solidFill>
                                  <a:latin typeface="Times New Roman" panose="020206030504050203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⋅ </m:t>
                              </m:r>
                              <m:r>
                                <m:rPr>
                                  <m:sty m:val="p"/>
                                </m:rPr>
                                <a:rPr lang="en-US" sz="2400" i="1" dirty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Wt</m:t>
                              </m:r>
                            </m:e>
                          </m:d>
                          <m:r>
                            <a:rPr lang="en-US" sz="2400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en-US" sz="24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9.74</m:t>
                          </m:r>
                          <m:r>
                            <m:rPr>
                              <m:nor/>
                            </m:rPr>
                            <a:rPr lang="en-US" sz="2400" baseline="-30000" dirty="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it-IT" sz="2400" dirty="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⋅ </m:t>
                          </m:r>
                          <m:r>
                            <m:rPr>
                              <m:sty m:val="p"/>
                            </m:rPr>
                            <a:rPr lang="en-US" sz="240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Ht</m:t>
                          </m:r>
                          <m:r>
                            <a:rPr lang="en-US" sz="2400" i="1" baseline="30000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  <m:r>
                            <a:rPr lang="en-US" sz="2400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)]</m:t>
                          </m:r>
                          <m:r>
                            <a:rPr lang="en-US" sz="240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 </m:t>
                          </m:r>
                        </m:num>
                        <m:den>
                          <m:d>
                            <m:dPr>
                              <m:ctrlPr>
                                <a:rPr lang="en-US" sz="2400" i="1" dirty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 dirty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60</m:t>
                              </m:r>
                              <m:r>
                                <m:rPr>
                                  <m:nor/>
                                </m:rPr>
                                <a:rPr lang="en-US" sz="24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it-IT" sz="2400" dirty="0">
                                  <a:solidFill>
                                    <a:prstClr val="black"/>
                                  </a:solidFill>
                                  <a:latin typeface="Times New Roman" panose="020206030504050203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⋅ </m:t>
                              </m:r>
                              <m:r>
                                <m:rPr>
                                  <m:sty m:val="p"/>
                                </m:r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S</m:t>
                              </m:r>
                              <m:r>
                                <m:rPr>
                                  <m:sty m:val="p"/>
                                </m:rPr>
                                <a:rPr lang="en-US" sz="2400" i="1" baseline="-30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cr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lvl="0" indent="0" algn="just">
                  <a:lnSpc>
                    <a:spcPct val="100000"/>
                  </a:lnSpc>
                  <a:spcBef>
                    <a:spcPct val="200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it-IT" sz="2400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CrCl</m:t>
                      </m:r>
                      <m:r>
                        <m:rPr>
                          <m:sty m:val="p"/>
                        </m:rPr>
                        <a:rPr lang="en-US" sz="2400" i="1" baseline="-30000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est</m:t>
                      </m:r>
                      <m:r>
                        <a:rPr lang="en-US" sz="2400" baseline="-20000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2400" i="1" baseline="-30000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females</m:t>
                      </m:r>
                      <m:r>
                        <a:rPr lang="en-US" sz="2400" baseline="-20000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</m:t>
                      </m:r>
                      <m:r>
                        <a:rPr lang="en-US" sz="24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  <m:r>
                            <a:rPr lang="en-US" sz="24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46</m:t>
                          </m:r>
                          <m:r>
                            <m:rPr>
                              <m:nor/>
                            </m:rPr>
                            <a:rPr lang="en-US" sz="24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it-IT" sz="2400" dirty="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400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35 </m:t>
                          </m:r>
                          <m:r>
                            <m:rPr>
                              <m:sty m:val="p"/>
                            </m:rPr>
                            <a:rPr lang="en-US" sz="2400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y</m:t>
                          </m:r>
                          <m:r>
                            <a:rPr lang="en-US" sz="2400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)[</m:t>
                          </m:r>
                          <m:d>
                            <m:dPr>
                              <m:ctrlPr>
                                <a:rPr lang="en-US" sz="2400" i="1" dirty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  <m:r>
                                <a:rPr lang="en-US" sz="24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.</m:t>
                              </m:r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287</m:t>
                              </m:r>
                              <m:r>
                                <m:rPr>
                                  <m:nor/>
                                </m:rPr>
                                <a:rPr lang="en-US" sz="24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it-IT" sz="2400" dirty="0">
                                  <a:solidFill>
                                    <a:prstClr val="black"/>
                                  </a:solidFill>
                                  <a:latin typeface="Times New Roman" panose="020206030504050203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⋅ </m:t>
                              </m:r>
                              <m:r>
                                <a:rPr lang="en-US" sz="2400" dirty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150 </m:t>
                              </m:r>
                              <m:r>
                                <m:rPr>
                                  <m:sty m:val="p"/>
                                </m:rPr>
                                <a:rPr lang="en-US" sz="2400" dirty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kg</m:t>
                              </m:r>
                            </m:e>
                          </m:d>
                          <m:r>
                            <a:rPr lang="en-US" sz="2400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en-US" sz="24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9.74</m:t>
                          </m:r>
                          <m:r>
                            <m:rPr>
                              <m:nor/>
                            </m:rPr>
                            <a:rPr lang="en-US" sz="2400" baseline="-30000" dirty="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it-IT" sz="2400" dirty="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⋅ </m:t>
                          </m:r>
                          <m:r>
                            <a:rPr lang="en-US" sz="2400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(1.65 </m:t>
                          </m:r>
                          <m:r>
                            <m:rPr>
                              <m:sty m:val="p"/>
                            </m:rPr>
                            <a:rPr lang="en-US" sz="2400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m</m:t>
                          </m:r>
                          <m:r>
                            <a:rPr lang="en-US" sz="2400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)</m:t>
                          </m:r>
                          <m:r>
                            <a:rPr lang="en-US" sz="2400" i="1" baseline="30000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  <m:r>
                            <a:rPr lang="en-US" sz="2400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)]</m:t>
                          </m:r>
                          <m:r>
                            <a:rPr lang="en-US" sz="240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 </m:t>
                          </m:r>
                        </m:num>
                        <m:den>
                          <m:d>
                            <m:dPr>
                              <m:ctrlPr>
                                <a:rPr lang="en-US" sz="2400" i="1" dirty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 dirty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60</m:t>
                              </m:r>
                              <m:r>
                                <m:rPr>
                                  <m:nor/>
                                </m:rPr>
                                <a:rPr lang="en-US" sz="24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it-IT" sz="2400" dirty="0">
                                  <a:solidFill>
                                    <a:prstClr val="black"/>
                                  </a:solidFill>
                                  <a:latin typeface="Times New Roman" panose="020206030504050203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⋅ </m:t>
                              </m:r>
                              <m:r>
                                <a:rPr lang="en-US" sz="2400" i="1" dirty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1.1 </m:t>
                              </m:r>
                              <m:r>
                                <m:rPr>
                                  <m:sty m:val="p"/>
                                </m:rPr>
                                <a:rPr lang="en-US" sz="2400" dirty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mg</m:t>
                              </m:r>
                              <m:r>
                                <a:rPr lang="en-US" sz="2400" dirty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/</m:t>
                              </m:r>
                              <m:r>
                                <m:rPr>
                                  <m:sty m:val="p"/>
                                </m:rPr>
                                <a:rPr lang="en-US" sz="2400" dirty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dL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lvl="0" indent="0" algn="ctr">
                  <a:lnSpc>
                    <a:spcPct val="100000"/>
                  </a:lnSpc>
                  <a:spcBef>
                    <a:spcPct val="20000"/>
                  </a:spcBef>
                  <a:buNone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it-IT" sz="24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CrCl</m:t>
                    </m:r>
                    <m:r>
                      <m:rPr>
                        <m:sty m:val="p"/>
                      </m:rPr>
                      <a:rPr lang="en-US" sz="2400" i="1" baseline="-3000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est</m:t>
                    </m:r>
                    <m:r>
                      <a:rPr lang="en-US" sz="2400" baseline="-2000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400" i="1" baseline="-3000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females</m:t>
                    </m:r>
                    <m:r>
                      <a:rPr lang="en-US" sz="2400" baseline="-2000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en-US" sz="24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117 mL/min</a:t>
                </a:r>
              </a:p>
              <a:p>
                <a:pPr marL="0" lvl="0" indent="0" algn="just">
                  <a:lnSpc>
                    <a:spcPct val="100000"/>
                  </a:lnSpc>
                  <a:spcBef>
                    <a:spcPct val="20000"/>
                  </a:spcBef>
                  <a:buNone/>
                </a:pPr>
                <a:r>
                  <a:rPr lang="en-US" sz="26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Note: Height is converted from inches to meters: Ht = (65 in ⋅ 2.54 cm/in) / (100 cm/m) = 1.65 m.</a:t>
                </a:r>
              </a:p>
              <a:p>
                <a:pPr marL="0" lvl="0" indent="0" algn="just">
                  <a:lnSpc>
                    <a:spcPct val="100000"/>
                  </a:lnSpc>
                  <a:spcBef>
                    <a:spcPct val="20000"/>
                  </a:spcBef>
                  <a:buNone/>
                </a:pPr>
                <a:endParaRPr lang="en-US" sz="26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568036"/>
                <a:ext cx="10515600" cy="6289964"/>
              </a:xfrm>
              <a:blipFill>
                <a:blip r:embed="rId2"/>
                <a:stretch>
                  <a:fillRect l="-1043" t="-872" r="-986" b="-3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1110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748145"/>
          </a:xfrm>
        </p:spPr>
        <p:txBody>
          <a:bodyPr>
            <a:normAutofit fontScale="90000"/>
          </a:bodyPr>
          <a:lstStyle/>
          <a:p>
            <a:pPr algn="just">
              <a:lnSpc>
                <a:spcPct val="115000"/>
              </a:lnSpc>
              <a:spcBef>
                <a:spcPts val="0"/>
              </a:spcBef>
            </a:pP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Hull and Sarubbi Nomogram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09600"/>
            <a:ext cx="10515600" cy="6248400"/>
          </a:xfrm>
        </p:spPr>
        <p:txBody>
          <a:bodyPr>
            <a:noAutofit/>
          </a:bodyPr>
          <a:lstStyle/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</a:pPr>
            <a:r>
              <a:rPr lang="en-US" sz="2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 </a:t>
            </a:r>
            <a:r>
              <a:rPr lang="en-US" sz="26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6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 </a:t>
            </a:r>
            <a:r>
              <a:rPr lang="en-US" sz="2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Choose </a:t>
            </a:r>
            <a:r>
              <a:rPr lang="en-US" sz="2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desired steady-state serum concentrations</a:t>
            </a:r>
            <a:r>
              <a:rPr lang="en-US" sz="2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lvl="0" indent="0" algn="just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Intraabdominal infection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patients treated with aminoglycoside antibiotics require steady-state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peak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concentrations (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Css</a:t>
            </a:r>
            <a:r>
              <a:rPr lang="en-US" sz="2600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equal to 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5-7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μg/mL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</a:pP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Select </a:t>
            </a:r>
            <a:r>
              <a:rPr lang="en-US" sz="2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loading dose</a:t>
            </a:r>
            <a:r>
              <a:rPr lang="en-US" sz="2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</a:pP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loading dose (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LD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of </a:t>
            </a:r>
            <a:r>
              <a:rPr lang="en-US" sz="26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1.7 </a:t>
            </a:r>
            <a:r>
              <a:rPr lang="en-US" sz="26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mg/kg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will provide a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peak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concentration of </a:t>
            </a:r>
            <a:r>
              <a:rPr lang="en-US" sz="26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5−7 μg/mL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Because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patient is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obese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adjusted body weight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ABW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will be used to compute 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dose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</a:pP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ABW = IBW + 0.4(TBW − IBW) = 57 kg + 0.4(150 kg − 57 kg) = 94 kg</a:t>
            </a:r>
          </a:p>
          <a:p>
            <a:pPr marL="0" lvl="0" indent="0" algn="just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LD = 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1.7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mg/kg 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(94kg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= 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160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mg</a:t>
            </a:r>
          </a:p>
          <a:p>
            <a:pPr marL="0" lvl="0" indent="0" algn="just">
              <a:lnSpc>
                <a:spcPct val="100000"/>
              </a:lnSpc>
              <a:spcBef>
                <a:spcPct val="20000"/>
              </a:spcBef>
              <a:buNone/>
            </a:pPr>
            <a:endParaRPr lang="en-US" sz="2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314" y="5181600"/>
            <a:ext cx="10373372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575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3117272" cy="1302327"/>
          </a:xfrm>
        </p:spPr>
        <p:txBody>
          <a:bodyPr>
            <a:noAutofit/>
          </a:bodyPr>
          <a:lstStyle/>
          <a:p>
            <a:pPr algn="just">
              <a:lnSpc>
                <a:spcPct val="115000"/>
              </a:lnSpc>
              <a:spcBef>
                <a:spcPts val="0"/>
              </a:spcBef>
            </a:pP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Hull and Sarubbi Nomogram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02328"/>
            <a:ext cx="3117273" cy="5555672"/>
          </a:xfrm>
        </p:spPr>
        <p:txBody>
          <a:bodyPr>
            <a:noAutofit/>
          </a:bodyPr>
          <a:lstStyle/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</a:pPr>
            <a:r>
              <a:rPr lang="en-US" sz="2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 </a:t>
            </a:r>
            <a:r>
              <a:rPr lang="en-US" sz="20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</a:pP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0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Determine 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estimated half-life</a:t>
            </a:r>
            <a:r>
              <a:rPr lang="en-US" sz="20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maintenance dose</a:t>
            </a:r>
            <a:r>
              <a:rPr lang="en-US" sz="20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dosage interval</a:t>
            </a:r>
            <a:r>
              <a:rPr lang="en-US" sz="20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</a:pP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the </a:t>
            </a:r>
            <a:r>
              <a:rPr lang="en-US" sz="2000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nomogram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estimated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half-life 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2-3 hours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the maintenance dose (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MD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is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90% of the loading dose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[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MD = 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0.90(160 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mg) = 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144 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mg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], and the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dosage interval 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hours. </a:t>
            </a: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</a:pP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prescribed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maintenance dose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would be: 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145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mg every 8 hours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</a:pPr>
            <a:endParaRPr lang="en-US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273" y="0"/>
            <a:ext cx="9074728" cy="6858000"/>
          </a:xfrm>
          <a:prstGeom prst="rect">
            <a:avLst/>
          </a:prstGeom>
        </p:spPr>
      </p:pic>
      <p:sp>
        <p:nvSpPr>
          <p:cNvPr id="6" name="5-Point Star 5"/>
          <p:cNvSpPr/>
          <p:nvPr/>
        </p:nvSpPr>
        <p:spPr>
          <a:xfrm>
            <a:off x="3782290" y="886691"/>
            <a:ext cx="360219" cy="3048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4755" y="886691"/>
            <a:ext cx="414564" cy="3414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7355" y="886691"/>
            <a:ext cx="414564" cy="341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428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0836"/>
            <a:ext cx="10515600" cy="914399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Bef>
                <a:spcPts val="0"/>
              </a:spcBef>
            </a:pP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Hull and Sarubbi Nomogram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00546"/>
            <a:ext cx="10515600" cy="5957454"/>
          </a:xfrm>
        </p:spPr>
        <p:txBody>
          <a:bodyPr>
            <a:noAutofit/>
          </a:bodyPr>
          <a:lstStyle/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</a:pPr>
            <a:r>
              <a:rPr lang="en-US" sz="2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 </a:t>
            </a:r>
            <a:r>
              <a:rPr lang="en-US" sz="26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26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</a:pP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JM is an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80-year-old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80-kg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ft 8 in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male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with </a:t>
            </a:r>
            <a:r>
              <a:rPr lang="en-US" sz="2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S. viridans 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endocarditis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His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current serum creatinine is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1.5 mg/dL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and it has been stable. Ampicillin and 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gentamicin will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used to treat the infection. Compute a gentamicin dose for this 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patient using </a:t>
            </a:r>
            <a:r>
              <a:rPr lang="en-US" sz="26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conventional dosing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 </a:t>
            </a:r>
            <a:r>
              <a:rPr lang="en-US" sz="2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Estimate </a:t>
            </a:r>
            <a:r>
              <a:rPr lang="en-US" sz="2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creatinine clearance</a:t>
            </a:r>
            <a:r>
              <a:rPr lang="en-US" sz="2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lvl="0" indent="0" algn="just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patient has a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stable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serum creatinine and is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 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obese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IBW</a:t>
            </a:r>
            <a:r>
              <a:rPr lang="en-US" sz="2600" baseline="-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males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50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+ 2.3(Ht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− 60 in) = 50 + 2.3(68 − 60) = 68 kg; % overweight = [100(80 kg − 68 kg)] / 68 kg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18%}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Cockcroft-Gault equation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be used to estimate creatinine clearance:</a:t>
            </a:r>
          </a:p>
          <a:p>
            <a:pPr marL="0" lvl="0" indent="0" algn="just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CrCl</a:t>
            </a:r>
            <a:r>
              <a:rPr lang="en-US" sz="2600" baseline="-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[(140 − age)BW] / (72 ⋅ S</a:t>
            </a:r>
            <a:r>
              <a:rPr lang="en-US" sz="2600" baseline="-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= [(140 − 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 y)80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kg] / (72 ⋅ 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1.5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mg/dL)</a:t>
            </a:r>
          </a:p>
          <a:p>
            <a:pPr marL="0" lvl="0" indent="0" algn="ctr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CrCl</a:t>
            </a:r>
            <a:r>
              <a:rPr lang="en-US" sz="2600" baseline="-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44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mL/min</a:t>
            </a:r>
          </a:p>
          <a:p>
            <a:pPr marL="0" lvl="0" indent="0" algn="just">
              <a:lnSpc>
                <a:spcPct val="100000"/>
              </a:lnSpc>
              <a:spcBef>
                <a:spcPct val="20000"/>
              </a:spcBef>
              <a:buNone/>
            </a:pPr>
            <a:endParaRPr lang="en-US" sz="2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590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831272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Bef>
                <a:spcPts val="0"/>
              </a:spcBef>
            </a:pP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Conventional Dosing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31273"/>
            <a:ext cx="10515600" cy="6026727"/>
          </a:xfrm>
        </p:spPr>
        <p:txBody>
          <a:bodyPr>
            <a:noAutofit/>
          </a:bodyPr>
          <a:lstStyle/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</a:pP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Therapeutic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steady-state peak concentrations for </a:t>
            </a:r>
            <a:r>
              <a:rPr lang="en-US" sz="2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gentamicin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tobramycin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en-US" sz="2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netilmicin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are generally 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5-10 μg/mL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gram-negative infections. </a:t>
            </a: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</a:pPr>
            <a:endParaRPr lang="en-US" sz="2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</a:pP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Infection sites with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more susceptible bacteria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such as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intra-abdominal infections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usually 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treated at lower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end of this range (typically 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5-7 μg/mL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0" lvl="0" indent="0" algn="just">
              <a:lnSpc>
                <a:spcPct val="100000"/>
              </a:lnSpc>
              <a:spcBef>
                <a:spcPct val="20000"/>
              </a:spcBef>
              <a:buNone/>
            </a:pPr>
            <a:endParaRPr lang="en-US" sz="2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</a:pP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Infection sites that are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difficult to penetrate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with bacteria that have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higher MIC values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usually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require 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higher range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(typically 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8-10 μg/mL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</a:pPr>
            <a:endParaRPr lang="en-US" sz="2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</a:pP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used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synergistically with penicillins 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treatment of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infective endocarditis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steady-state peak concentrations of 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3-4 μg/mL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</a:pPr>
            <a:endParaRPr lang="en-US" sz="2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</a:pP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Therapeutic peak concentrations for </a:t>
            </a:r>
            <a:r>
              <a:rPr lang="en-US" sz="2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amikacin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15-30 μg/mL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72274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748145"/>
          </a:xfrm>
        </p:spPr>
        <p:txBody>
          <a:bodyPr>
            <a:normAutofit fontScale="90000"/>
          </a:bodyPr>
          <a:lstStyle/>
          <a:p>
            <a:pPr algn="just">
              <a:lnSpc>
                <a:spcPct val="115000"/>
              </a:lnSpc>
              <a:spcBef>
                <a:spcPts val="0"/>
              </a:spcBef>
            </a:pP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Hull and Sarubbi Nomogram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09600"/>
            <a:ext cx="10515600" cy="6248400"/>
          </a:xfrm>
        </p:spPr>
        <p:txBody>
          <a:bodyPr>
            <a:noAutofit/>
          </a:bodyPr>
          <a:lstStyle/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</a:pPr>
            <a:r>
              <a:rPr lang="en-US" sz="2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 </a:t>
            </a:r>
            <a:r>
              <a:rPr lang="en-US" sz="26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26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 </a:t>
            </a:r>
            <a:r>
              <a:rPr lang="en-US" sz="2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Choose </a:t>
            </a:r>
            <a:r>
              <a:rPr lang="en-US" sz="2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desired steady-state serum concentrations</a:t>
            </a:r>
            <a:r>
              <a:rPr lang="en-US" sz="2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lvl="0" indent="0" algn="just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2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S. viridans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endocarditis 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patients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treated with aminoglycoside antibiotics require steady-state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peak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concentrations (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Css</a:t>
            </a:r>
            <a:r>
              <a:rPr lang="en-US" sz="2600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equal to 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3-5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μg/mL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</a:pP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Select </a:t>
            </a:r>
            <a:r>
              <a:rPr lang="en-US" sz="2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loading dose</a:t>
            </a:r>
            <a:r>
              <a:rPr lang="en-US" sz="2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</a:pP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loading dose (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LD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of </a:t>
            </a:r>
            <a:r>
              <a:rPr lang="en-US" sz="26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1.5 </a:t>
            </a:r>
            <a:r>
              <a:rPr lang="en-US" sz="26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mg/kg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will provide a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peak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concentration of </a:t>
            </a:r>
            <a:r>
              <a:rPr lang="en-US" sz="26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5−7 μg/mL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However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some clinicians may substitute a 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LD of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1–1.2 mg/kg designed to 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produce a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steady-state peak concentration equal to 3–4 μg/mL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</a:pP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LD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1.5 mg/kg(80 kg) =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120 mg 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 </a:t>
            </a: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</a:pP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LD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=1.2 mg/kg (80 kg) = 96 mg, rounded to 95 mg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727" y="5111596"/>
            <a:ext cx="10806545" cy="1746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315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3117272" cy="845127"/>
          </a:xfrm>
        </p:spPr>
        <p:txBody>
          <a:bodyPr>
            <a:noAutofit/>
          </a:bodyPr>
          <a:lstStyle/>
          <a:p>
            <a:pPr algn="just">
              <a:lnSpc>
                <a:spcPct val="115000"/>
              </a:lnSpc>
              <a:spcBef>
                <a:spcPts val="0"/>
              </a:spcBef>
            </a:pP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Hull and Sarubbi Nomogram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45128"/>
            <a:ext cx="3117273" cy="6012872"/>
          </a:xfrm>
        </p:spPr>
        <p:txBody>
          <a:bodyPr>
            <a:noAutofit/>
          </a:bodyPr>
          <a:lstStyle/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</a:pPr>
            <a:r>
              <a:rPr lang="en-US" sz="2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 </a:t>
            </a:r>
            <a:r>
              <a:rPr lang="en-US" sz="20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</a:pP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0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Determine 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estimated </a:t>
            </a:r>
            <a:r>
              <a:rPr lang="en-US" sz="2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000" i="1" baseline="-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1/2</a:t>
            </a:r>
            <a:r>
              <a:rPr lang="en-US" sz="20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maintenance dose</a:t>
            </a:r>
            <a:r>
              <a:rPr lang="en-US" sz="20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dosage interval</a:t>
            </a:r>
            <a:r>
              <a:rPr lang="en-US" sz="20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</a:pP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the </a:t>
            </a:r>
            <a:r>
              <a:rPr lang="en-US" sz="2000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nomogram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estimated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half-life 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6.5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hours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suggesting that a 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12-dosage interval 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appropriate. The maintenance dose (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MD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is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72% of the loading dose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[</a:t>
            </a:r>
            <a:r>
              <a:rPr lang="en-US" sz="2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MD </a:t>
            </a:r>
            <a:r>
              <a:rPr lang="en-US" sz="20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0.72(120 </a:t>
            </a:r>
            <a:r>
              <a:rPr lang="en-US" sz="2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mg) = 86 </a:t>
            </a:r>
            <a:r>
              <a:rPr lang="en-US" sz="20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mg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MD = 0.72(95 mg) = 68 mg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].</a:t>
            </a: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</a:pP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prescribed 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MD 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would 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be: 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85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mg every 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hours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 70 mg 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every 12 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hours, 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depending on the loading </a:t>
            </a:r>
            <a:r>
              <a:rPr lang="en-US" sz="20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dose chosen.</a:t>
            </a:r>
            <a:endParaRPr lang="en-US" sz="2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</a:pPr>
            <a:endParaRPr lang="en-US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273" y="0"/>
            <a:ext cx="9074728" cy="6858000"/>
          </a:xfrm>
          <a:prstGeom prst="rect">
            <a:avLst/>
          </a:prstGeom>
        </p:spPr>
      </p:pic>
      <p:sp>
        <p:nvSpPr>
          <p:cNvPr id="6" name="5-Point Star 5"/>
          <p:cNvSpPr/>
          <p:nvPr/>
        </p:nvSpPr>
        <p:spPr>
          <a:xfrm>
            <a:off x="3740726" y="2881746"/>
            <a:ext cx="360219" cy="3048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7046" y="2845140"/>
            <a:ext cx="414564" cy="3414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8882" y="2845140"/>
            <a:ext cx="414564" cy="341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65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9382"/>
            <a:ext cx="10515600" cy="1551709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Bef>
                <a:spcPts val="0"/>
              </a:spcBef>
            </a:pP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Hartford Nomogram Method for Extended-Interval Dosing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01091"/>
            <a:ext cx="10515600" cy="5056908"/>
          </a:xfrm>
        </p:spPr>
        <p:txBody>
          <a:bodyPr>
            <a:noAutofit/>
          </a:bodyPr>
          <a:lstStyle/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</a:pP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most widely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used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extended-interval aminoglycoside dosage nomogram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patients with 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renal dysfunction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the Hartford nomogram which uses a 7-mg/kg 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dose. </a:t>
            </a: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</a:pPr>
            <a:endParaRPr lang="en-US" sz="2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</a:pP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Because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nomogram is essentially the concentration-time graph for 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gentamicin after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single dose of 7 mg/kg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cannot be used for other dosage rates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</a:pPr>
            <a:endParaRPr lang="en-US" sz="2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</a:pP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initial dose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7 mg/kg of 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gentamicin.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dosage interval is set according to 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patient’s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creatinine 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clearance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62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9382"/>
            <a:ext cx="10515600" cy="1551709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Bef>
                <a:spcPts val="0"/>
              </a:spcBef>
            </a:pP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Hartford Nomogram Method for Extended-Interval Dosing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5019" y="1801091"/>
            <a:ext cx="11741962" cy="4444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996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272" y="96982"/>
            <a:ext cx="10515600" cy="1551709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Bef>
                <a:spcPts val="0"/>
              </a:spcBef>
            </a:pP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Hartford Nomogram Method for Extended-Interval Dosing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6726" y="1648691"/>
            <a:ext cx="7744691" cy="498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408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9382"/>
            <a:ext cx="10515600" cy="1551709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Bef>
                <a:spcPts val="0"/>
              </a:spcBef>
            </a:pP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Hartford Nomogram Method for Extended-Interval Dosing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01091"/>
            <a:ext cx="10515600" cy="5056908"/>
          </a:xfrm>
        </p:spPr>
        <p:txBody>
          <a:bodyPr>
            <a:noAutofit/>
          </a:bodyPr>
          <a:lstStyle/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</a:pP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portion of the nomogram contains average serum 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concentration/time lines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gentamicin in patients with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creatinine clearances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 mL/min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 mL/min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mL/min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</a:pP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gentamicin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serum concentration is measured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6–14 hours after the first 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dose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given, and this concentration/time point is plotted on the 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graph.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suggested dosage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interval is indicated by which zone the serum concentration/time point 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falls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in. </a:t>
            </a:r>
            <a:endParaRPr lang="en-US" sz="2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</a:pP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Because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cystic fibrosis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 requires a different volume 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distribution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0.35 L/kg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and extended-interval dosing has not been adequately tested 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patients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endocarditis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the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Hartford nomogram should not be used in these situations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35993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9382"/>
            <a:ext cx="10515600" cy="914399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Bef>
                <a:spcPts val="0"/>
              </a:spcBef>
            </a:pP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Hartford Nomogram Method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63782"/>
            <a:ext cx="10515600" cy="5694218"/>
          </a:xfrm>
        </p:spPr>
        <p:txBody>
          <a:bodyPr>
            <a:noAutofit/>
          </a:bodyPr>
          <a:lstStyle/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</a:pPr>
            <a:r>
              <a:rPr lang="en-US" sz="2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 1</a:t>
            </a: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</a:pP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JM is a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50-year-old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70-kg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(height =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ft 10 in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male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with gram-negative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pneumonia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His current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serum creatinine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0.9 mg/dL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and it has been stable over the last 5 days since admission. 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Compute a gentamicin dose for this patient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using </a:t>
            </a:r>
            <a:r>
              <a:rPr lang="en-US" sz="26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extended-interval dosing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</a:pPr>
            <a:endParaRPr lang="en-US" sz="2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 </a:t>
            </a:r>
            <a:r>
              <a:rPr lang="en-US" sz="2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Estimate </a:t>
            </a:r>
            <a:r>
              <a:rPr lang="en-US" sz="2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creatinine clearance</a:t>
            </a:r>
            <a:r>
              <a:rPr lang="en-US" sz="2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lvl="0" indent="0" algn="just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patient has a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stable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serum creatinine and is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 obese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The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Cockcroft-Gault equation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be used to estimate creatinine clearance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lvl="0" indent="0" algn="just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CrCl</a:t>
            </a:r>
            <a:r>
              <a:rPr lang="en-US" sz="2600" baseline="-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[(140 − age)BW] / (72 ⋅ S</a:t>
            </a:r>
            <a:r>
              <a:rPr lang="en-US" sz="2600" baseline="-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= [(140 − 50 y)70 kg] / (72 ⋅ 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0.9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mg/dL)</a:t>
            </a:r>
          </a:p>
          <a:p>
            <a:pPr marL="0" lvl="0" indent="0" algn="ctr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CrCl</a:t>
            </a:r>
            <a:r>
              <a:rPr lang="en-US" sz="2600" baseline="-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97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mL/min</a:t>
            </a:r>
          </a:p>
          <a:p>
            <a:pPr marL="0" lvl="0" indent="0" algn="just">
              <a:lnSpc>
                <a:spcPct val="100000"/>
              </a:lnSpc>
              <a:spcBef>
                <a:spcPct val="20000"/>
              </a:spcBef>
              <a:buNone/>
            </a:pPr>
            <a:endParaRPr lang="en-US" sz="2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894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0836"/>
            <a:ext cx="10515600" cy="914399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Bef>
                <a:spcPts val="0"/>
              </a:spcBef>
            </a:pP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Hartford Nomogram Method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25235"/>
            <a:ext cx="10515600" cy="5832765"/>
          </a:xfrm>
        </p:spPr>
        <p:txBody>
          <a:bodyPr>
            <a:noAutofit/>
          </a:bodyPr>
          <a:lstStyle/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</a:pPr>
            <a:r>
              <a:rPr lang="en-US" sz="2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 1</a:t>
            </a: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</a:pP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Compute </a:t>
            </a:r>
            <a:r>
              <a:rPr lang="en-US" sz="2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initial dose </a:t>
            </a:r>
            <a:r>
              <a:rPr lang="en-US" sz="2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dosage </a:t>
            </a:r>
            <a:r>
              <a:rPr lang="en-US" sz="2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interval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</a:pP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dose (D) of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mg/kg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will provide a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peak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concentration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&gt;20 μg/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mL</a:t>
            </a:r>
            <a:r>
              <a:rPr lang="en-US" sz="2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= 7 mg/kg(70 kg) = 490 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mg</a:t>
            </a: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</a:pP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Dosage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interval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would be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 hours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using the nomogram. Extended-interval 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aminoglycoside doses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should be rounded to the nearest 10–50 mg.</a:t>
            </a: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</a:pP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prescribed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maintenance dose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would be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500 mg every 24 hours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141" y="4461164"/>
            <a:ext cx="11639717" cy="2244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046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0545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Bef>
                <a:spcPts val="0"/>
              </a:spcBef>
            </a:pP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Hartford Nomogram Method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00545"/>
            <a:ext cx="10515600" cy="5957455"/>
          </a:xfrm>
        </p:spPr>
        <p:txBody>
          <a:bodyPr>
            <a:noAutofit/>
          </a:bodyPr>
          <a:lstStyle/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</a:pP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Determine </a:t>
            </a:r>
            <a:r>
              <a:rPr lang="en-US" sz="26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dosage interval </a:t>
            </a:r>
            <a:r>
              <a:rPr lang="en-US" sz="2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using serum concentration monitoring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</a:pP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gentamicin serum concentration measured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hours after the dose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equals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μg/</a:t>
            </a:r>
            <a:r>
              <a:rPr lang="en-US" sz="2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mL</a:t>
            </a:r>
            <a:r>
              <a:rPr lang="en-US" sz="2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Based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the nomogram, </a:t>
            </a:r>
            <a:r>
              <a:rPr lang="en-US" sz="2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dosage interval of 24 hours is the correct value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does </a:t>
            </a:r>
            <a:r>
              <a:rPr lang="en-US" sz="2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 need </a:t>
            </a:r>
            <a:r>
              <a:rPr lang="en-US" sz="2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be altered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6337" y="2729345"/>
            <a:ext cx="6159325" cy="3972037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3726873" y="5735782"/>
            <a:ext cx="5264728" cy="9698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6359237" y="2978727"/>
            <a:ext cx="0" cy="300643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9307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78873"/>
            <a:ext cx="10515600" cy="914399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Bef>
                <a:spcPts val="0"/>
              </a:spcBef>
            </a:pP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Hartford Nomogram Method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93272"/>
            <a:ext cx="10515600" cy="5264727"/>
          </a:xfrm>
        </p:spPr>
        <p:txBody>
          <a:bodyPr>
            <a:noAutofit/>
          </a:bodyPr>
          <a:lstStyle/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</a:pPr>
            <a:r>
              <a:rPr lang="en-US" sz="2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 2</a:t>
            </a: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</a:pP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Same patient profile as in example 1, but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serum creatinine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3.5 mg/dL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indicating renal impairment.</a:t>
            </a: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</a:pPr>
            <a:endParaRPr lang="en-US" sz="2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 </a:t>
            </a:r>
            <a:r>
              <a:rPr lang="en-US" sz="2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Estimate </a:t>
            </a:r>
            <a:r>
              <a:rPr lang="en-US" sz="2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creatinine clearance</a:t>
            </a:r>
            <a:r>
              <a:rPr lang="en-US" sz="2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lvl="0" indent="0" algn="just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patient has a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stable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serum creatinine and is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 obese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The </a:t>
            </a:r>
            <a:r>
              <a:rPr lang="en-US" sz="2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Cockcroft-Gault equation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be used to estimate creatinine clearance:</a:t>
            </a:r>
          </a:p>
          <a:p>
            <a:pPr marL="0" lvl="0" indent="0" algn="just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CrCl</a:t>
            </a:r>
            <a:r>
              <a:rPr lang="en-US" sz="2600" baseline="-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[(140 − age)BW] / (72 ⋅ S</a:t>
            </a:r>
            <a:r>
              <a:rPr lang="en-US" sz="2600" baseline="-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= [(140 − 50 y)70 kg] / (72 ⋅ 3.5 mg/dL)</a:t>
            </a:r>
          </a:p>
          <a:p>
            <a:pPr marL="0" lvl="0" indent="0" algn="ctr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CrCl</a:t>
            </a:r>
            <a:r>
              <a:rPr lang="en-US" sz="2600" baseline="-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25 mL/min</a:t>
            </a:r>
          </a:p>
          <a:p>
            <a:pPr marL="0" lvl="0" indent="0" algn="just">
              <a:lnSpc>
                <a:spcPct val="100000"/>
              </a:lnSpc>
              <a:spcBef>
                <a:spcPct val="20000"/>
              </a:spcBef>
              <a:buNone/>
            </a:pPr>
            <a:endParaRPr lang="en-US" sz="2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4474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5527"/>
            <a:ext cx="10515600" cy="1330037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Bef>
                <a:spcPts val="0"/>
              </a:spcBef>
            </a:pP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Conventional Dosing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65565"/>
            <a:ext cx="10515600" cy="5292436"/>
          </a:xfrm>
        </p:spPr>
        <p:txBody>
          <a:bodyPr>
            <a:normAutofit/>
          </a:bodyPr>
          <a:lstStyle/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</a:pP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Exceeding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peak steady-state concentrations of 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12-14 μg/mL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gentamicin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tobramycin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or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netilmicin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or 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35-40 μg/mL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amikacin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when using conventional dosing leads to an increased risk of </a:t>
            </a:r>
            <a:r>
              <a:rPr lang="en-US" sz="2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ototoxicity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 algn="just">
              <a:lnSpc>
                <a:spcPct val="100000"/>
              </a:lnSpc>
              <a:spcBef>
                <a:spcPct val="20000"/>
              </a:spcBef>
              <a:buNone/>
            </a:pPr>
            <a:endParaRPr lang="en-US" sz="2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</a:pPr>
            <a:r>
              <a:rPr lang="en-US" sz="2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Trough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steady-state concentrations (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predose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or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minimum concentrations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usually obtained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within 30 minutes of the next dose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above 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2-3 μg/mL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tobramycin, gentamicin, or netilmicin or 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μg/mL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 amikacin predispose patients to an increased risk of </a:t>
            </a:r>
            <a:r>
              <a:rPr lang="en-US" sz="2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nephrotoxicity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</a:pPr>
            <a:endParaRPr lang="en-US" sz="2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</a:pP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Nephrotoxicity due to aminoglycoside therapy is </a:t>
            </a:r>
            <a:r>
              <a:rPr lang="en-US" sz="2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unlikely to occur before 3-5 days of therapy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proper dosing of the antibiotic.</a:t>
            </a:r>
          </a:p>
        </p:txBody>
      </p:sp>
    </p:spTree>
    <p:extLst>
      <p:ext uri="{BB962C8B-B14F-4D97-AF65-F5344CB8AC3E}">
        <p14:creationId xmlns:p14="http://schemas.microsoft.com/office/powerpoint/2010/main" val="2790743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2401"/>
            <a:ext cx="10515600" cy="914399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Bef>
                <a:spcPts val="0"/>
              </a:spcBef>
            </a:pP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Hartford Nomogram Method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69818"/>
            <a:ext cx="10515600" cy="5888182"/>
          </a:xfrm>
        </p:spPr>
        <p:txBody>
          <a:bodyPr>
            <a:noAutofit/>
          </a:bodyPr>
          <a:lstStyle/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</a:pPr>
            <a:r>
              <a:rPr lang="en-US" sz="2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 </a:t>
            </a:r>
            <a:r>
              <a:rPr lang="en-US" sz="26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6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</a:pP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Compute </a:t>
            </a:r>
            <a:r>
              <a:rPr lang="en-US" sz="2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initial dose </a:t>
            </a:r>
            <a:r>
              <a:rPr lang="en-US" sz="2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dosage </a:t>
            </a:r>
            <a:r>
              <a:rPr lang="en-US" sz="2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interval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</a:pP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dose (D) of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mg/kg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will provide a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peak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concentration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&gt;20 μg/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mL</a:t>
            </a:r>
            <a:r>
              <a:rPr lang="en-US" sz="2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= 7 mg/kg(70 kg) = 490 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mg</a:t>
            </a: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</a:pP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Dosage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interval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would be 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hours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using the nomogram. Extended-interval 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aminoglycoside doses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should be rounded to the nearest 10–50 mg.</a:t>
            </a: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</a:pP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prescribed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maintenance dose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would be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500 mg every 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hours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815" y="4399275"/>
            <a:ext cx="11644369" cy="2243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82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0545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Bef>
                <a:spcPts val="0"/>
              </a:spcBef>
            </a:pP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Hartford Nomogram Method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00545"/>
            <a:ext cx="10515600" cy="5957455"/>
          </a:xfrm>
        </p:spPr>
        <p:txBody>
          <a:bodyPr>
            <a:noAutofit/>
          </a:bodyPr>
          <a:lstStyle/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</a:pP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Determine </a:t>
            </a:r>
            <a:r>
              <a:rPr lang="en-US" sz="26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dosage interval </a:t>
            </a:r>
            <a:r>
              <a:rPr lang="en-US" sz="2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using serum concentration monitoring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</a:pP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gentamicin serum concentration measured 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hours after the dose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equals 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μg/</a:t>
            </a:r>
            <a:r>
              <a:rPr lang="en-US" sz="2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mL</a:t>
            </a:r>
            <a:r>
              <a:rPr lang="en-US" sz="2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Based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the nomogram, </a:t>
            </a:r>
            <a:r>
              <a:rPr lang="en-US" sz="2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dosage </a:t>
            </a:r>
            <a:r>
              <a:rPr lang="en-US" sz="2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interval of 48 hours is too short and serial </a:t>
            </a:r>
            <a:r>
              <a:rPr lang="en-US" sz="2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concentrations should </a:t>
            </a:r>
            <a:r>
              <a:rPr lang="en-US" sz="2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monitored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6337" y="2729345"/>
            <a:ext cx="6159325" cy="3972037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3713018" y="4142509"/>
            <a:ext cx="5264728" cy="9698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8298873" y="2992581"/>
            <a:ext cx="0" cy="300643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9542808" y="3526303"/>
            <a:ext cx="250767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</a:t>
            </a:r>
            <a:r>
              <a:rPr lang="en-US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gentamicin 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serum concentration is &lt;1 μg/mL,</a:t>
            </a:r>
            <a:r>
              <a:rPr lang="en-US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next dose can be </a:t>
            </a:r>
            <a:r>
              <a:rPr lang="en-US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given.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3156071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4691"/>
            <a:ext cx="10515600" cy="900545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Bef>
                <a:spcPts val="0"/>
              </a:spcBef>
            </a:pP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Hartford Nomogram Method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25236"/>
            <a:ext cx="10515600" cy="5832764"/>
          </a:xfrm>
        </p:spPr>
        <p:txBody>
          <a:bodyPr>
            <a:noAutofit/>
          </a:bodyPr>
          <a:lstStyle/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</a:pP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Determine </a:t>
            </a:r>
            <a:r>
              <a:rPr lang="en-US" sz="26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dosage interval </a:t>
            </a:r>
            <a:r>
              <a:rPr lang="en-US" sz="2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using serum concentration monitoring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</a:pP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Based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the patient’s estimated elimination rate constant</a:t>
            </a:r>
          </a:p>
          <a:p>
            <a:pPr marL="0" lvl="0" indent="0" algn="just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[k</a:t>
            </a:r>
            <a:r>
              <a:rPr lang="en-US" sz="2600" baseline="-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0.00293(CrCl) + 0.014 = 0.00293(25 mL/min) + 0.014 = 0.087 h</a:t>
            </a:r>
            <a:r>
              <a:rPr lang="en-US" sz="2600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−1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0" lvl="0" indent="0" algn="just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600" baseline="-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1/2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0.693/k</a:t>
            </a:r>
            <a:r>
              <a:rPr lang="en-US" sz="2600" baseline="-30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0.693 / 0.087 h</a:t>
            </a:r>
            <a:r>
              <a:rPr lang="en-US" sz="2600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−1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h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], </a:t>
            </a:r>
            <a:endParaRPr lang="en-US" sz="2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</a:pP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will take approximately 3–4 half-lives or 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about an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additional 24–32 hours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after the gentamicin serum concentration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the value 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drop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below 1 μg/mL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</a:pPr>
            <a:endParaRPr lang="en-US" sz="2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</a:pP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Some clinicians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prefer to avoid the use of extended-interval dosing beyond a 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dosage interval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48 hours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because serum aminoglycoside </a:t>
            </a:r>
            <a:r>
              <a:rPr lang="en-US" sz="2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concentrations can be below the </a:t>
            </a:r>
            <a:r>
              <a:rPr lang="en-US" sz="2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 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far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beyond the time frame afforded by </a:t>
            </a:r>
            <a:r>
              <a:rPr lang="en-US" sz="2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postantibiotic effect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For these situations, 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revert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conventional dosing for the patient.</a:t>
            </a:r>
          </a:p>
        </p:txBody>
      </p:sp>
    </p:spTree>
    <p:extLst>
      <p:ext uri="{BB962C8B-B14F-4D97-AF65-F5344CB8AC3E}">
        <p14:creationId xmlns:p14="http://schemas.microsoft.com/office/powerpoint/2010/main" val="2070779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665018"/>
          </a:xfrm>
        </p:spPr>
        <p:txBody>
          <a:bodyPr>
            <a:normAutofit fontScale="90000"/>
          </a:bodyPr>
          <a:lstStyle/>
          <a:p>
            <a:pPr algn="just">
              <a:lnSpc>
                <a:spcPct val="115000"/>
              </a:lnSpc>
              <a:spcBef>
                <a:spcPts val="0"/>
              </a:spcBef>
            </a:pP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Hull and Sarubbi Nomogram Method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568036"/>
                <a:ext cx="10515600" cy="6289964"/>
              </a:xfrm>
            </p:spPr>
            <p:txBody>
              <a:bodyPr>
                <a:noAutofit/>
              </a:bodyPr>
              <a:lstStyle/>
              <a:p>
                <a:pPr marL="342900" lvl="0" indent="-342900" algn="just">
                  <a:lnSpc>
                    <a:spcPct val="100000"/>
                  </a:lnSpc>
                  <a:spcBef>
                    <a:spcPct val="20000"/>
                  </a:spcBef>
                </a:pPr>
                <a:r>
                  <a:rPr lang="en-US" sz="2600" dirty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Example 3</a:t>
                </a:r>
              </a:p>
              <a:p>
                <a:pPr marL="342900" lvl="0" indent="-342900" algn="just">
                  <a:lnSpc>
                    <a:spcPct val="100000"/>
                  </a:lnSpc>
                  <a:spcBef>
                    <a:spcPct val="20000"/>
                  </a:spcBef>
                </a:pPr>
                <a:r>
                  <a:rPr lang="en-US" sz="26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ZW is a </a:t>
                </a:r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35-year-old</a:t>
                </a:r>
                <a:r>
                  <a:rPr lang="en-US" sz="26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150-kg </a:t>
                </a:r>
                <a:r>
                  <a:rPr lang="en-US" sz="26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 ft 5 in</a:t>
                </a:r>
                <a:r>
                  <a:rPr lang="en-US" sz="26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female</a:t>
                </a:r>
                <a:r>
                  <a:rPr lang="en-US" sz="26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with an </a:t>
                </a:r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intraabdominal infection</a:t>
                </a:r>
                <a:r>
                  <a:rPr lang="en-US" sz="26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Her current serum creatinine is </a:t>
                </a:r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1.1 mg/dL </a:t>
                </a:r>
                <a:r>
                  <a:rPr lang="en-US" sz="26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is stable. Compute a tobramycin dose for this patient using </a:t>
                </a:r>
                <a:r>
                  <a:rPr lang="en-US" sz="2600" u="sng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extended-interval dosing</a:t>
                </a:r>
                <a:r>
                  <a:rPr lang="en-US" sz="26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6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lvl="0" indent="-342900" algn="just">
                  <a:lnSpc>
                    <a:spcPct val="100000"/>
                  </a:lnSpc>
                  <a:spcBef>
                    <a:spcPct val="20000"/>
                  </a:spcBef>
                  <a:buFont typeface="Wingdings" panose="05000000000000000000" pitchFamily="2" charset="2"/>
                  <a:buChar char="§"/>
                </a:pPr>
                <a:r>
                  <a:rPr lang="en-US" sz="26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1- </a:t>
                </a:r>
                <a:r>
                  <a:rPr lang="en-US" sz="2600" i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Estimate </a:t>
                </a:r>
                <a:r>
                  <a:rPr lang="en-US" sz="2600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creatinine clearance</a:t>
                </a:r>
                <a:r>
                  <a:rPr lang="en-US" sz="2600" i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pPr marL="0" lvl="0" indent="0" algn="just">
                  <a:lnSpc>
                    <a:spcPct val="100000"/>
                  </a:lnSpc>
                  <a:spcBef>
                    <a:spcPct val="20000"/>
                  </a:spcBef>
                  <a:buNone/>
                </a:pPr>
                <a:r>
                  <a:rPr lang="en-US" sz="26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This patient has a stable serum creatinine and is obese [IBW</a:t>
                </a:r>
                <a:r>
                  <a:rPr lang="en-US" sz="2600" baseline="-30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females</a:t>
                </a:r>
                <a:r>
                  <a:rPr lang="en-US" sz="26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(in kg) = 45 + 2.3(Ht − 60 in) = 45 + 2.3(65 − 60) = 57 kg]. </a:t>
                </a:r>
                <a:r>
                  <a:rPr lang="en-US" sz="2600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</a:t>
                </a:r>
                <a:r>
                  <a:rPr lang="en-US" sz="26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Salazar and Corcoran equation</a:t>
                </a:r>
                <a:r>
                  <a:rPr lang="en-US" sz="26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can be used to estimate creatinine clearance:</a:t>
                </a:r>
              </a:p>
              <a:p>
                <a:pPr marL="0" lvl="0" indent="0" algn="just">
                  <a:lnSpc>
                    <a:spcPct val="100000"/>
                  </a:lnSpc>
                  <a:spcBef>
                    <a:spcPct val="200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it-IT" sz="2400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CrCl</m:t>
                      </m:r>
                      <m:r>
                        <m:rPr>
                          <m:sty m:val="p"/>
                        </m:rPr>
                        <a:rPr lang="en-US" sz="2400" i="1" baseline="-30000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est</m:t>
                      </m:r>
                      <m:r>
                        <a:rPr lang="en-US" sz="2400" baseline="-20000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2400" i="1" baseline="-30000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females</m:t>
                      </m:r>
                      <m:r>
                        <a:rPr lang="en-US" sz="2400" baseline="-20000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</m:t>
                      </m:r>
                      <m:r>
                        <a:rPr lang="en-US" sz="24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  <m:r>
                            <m:rPr>
                              <m:nor/>
                            </m:rPr>
                            <a:rPr lang="en-US" sz="24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46 </m:t>
                          </m:r>
                          <m:r>
                            <m:rPr>
                              <m:nor/>
                            </m:rPr>
                            <a:rPr lang="it-IT" sz="2400" dirty="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400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age</m:t>
                          </m:r>
                          <m:r>
                            <a:rPr lang="en-US" sz="2400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)[</m:t>
                          </m:r>
                          <m:d>
                            <m:dPr>
                              <m:ctrlPr>
                                <a:rPr lang="en-US" sz="2400" i="1" dirty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  <m:r>
                                <a:rPr lang="en-US" sz="24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.</m:t>
                              </m:r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287</m:t>
                              </m:r>
                              <m:r>
                                <m:rPr>
                                  <m:nor/>
                                </m:rPr>
                                <a:rPr lang="en-US" sz="24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it-IT" sz="2400" dirty="0">
                                  <a:solidFill>
                                    <a:prstClr val="black"/>
                                  </a:solidFill>
                                  <a:latin typeface="Times New Roman" panose="020206030504050203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⋅ </m:t>
                              </m:r>
                              <m:r>
                                <m:rPr>
                                  <m:sty m:val="p"/>
                                </m:rPr>
                                <a:rPr lang="en-US" sz="2400" i="1" dirty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Wt</m:t>
                              </m:r>
                            </m:e>
                          </m:d>
                          <m:r>
                            <a:rPr lang="en-US" sz="2400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en-US" sz="24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9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74 </m:t>
                          </m:r>
                          <m:r>
                            <m:rPr>
                              <m:nor/>
                            </m:rPr>
                            <a:rPr lang="it-IT" sz="2400" dirty="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⋅ </m:t>
                          </m:r>
                          <m:r>
                            <m:rPr>
                              <m:sty m:val="p"/>
                            </m:rPr>
                            <a:rPr lang="en-US" sz="240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Ht</m:t>
                          </m:r>
                          <m:r>
                            <a:rPr lang="en-US" sz="2400" i="1" baseline="30000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  <m:r>
                            <a:rPr lang="en-US" sz="2400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)]</m:t>
                          </m:r>
                          <m:r>
                            <a:rPr lang="en-US" sz="240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 </m:t>
                          </m:r>
                        </m:num>
                        <m:den>
                          <m:d>
                            <m:dPr>
                              <m:ctrlPr>
                                <a:rPr lang="en-US" sz="2400" i="1" dirty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 dirty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60</m:t>
                              </m:r>
                              <m:r>
                                <m:rPr>
                                  <m:nor/>
                                </m:rPr>
                                <a:rPr lang="en-US" sz="24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it-IT" sz="2400" dirty="0">
                                  <a:solidFill>
                                    <a:prstClr val="black"/>
                                  </a:solidFill>
                                  <a:latin typeface="Times New Roman" panose="020206030504050203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⋅ </m:t>
                              </m:r>
                              <m:r>
                                <m:rPr>
                                  <m:sty m:val="p"/>
                                </m:r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S</m:t>
                              </m:r>
                              <m:r>
                                <m:rPr>
                                  <m:sty m:val="p"/>
                                </m:rPr>
                                <a:rPr lang="en-US" sz="2400" i="1" baseline="-30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cr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lvl="0" indent="0" algn="just">
                  <a:lnSpc>
                    <a:spcPct val="100000"/>
                  </a:lnSpc>
                  <a:spcBef>
                    <a:spcPct val="200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it-IT" sz="2400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CrCl</m:t>
                      </m:r>
                      <m:r>
                        <m:rPr>
                          <m:sty m:val="p"/>
                        </m:rPr>
                        <a:rPr lang="en-US" sz="2400" i="1" baseline="-30000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est</m:t>
                      </m:r>
                      <m:r>
                        <a:rPr lang="en-US" sz="2400" baseline="-20000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2400" i="1" baseline="-30000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females</m:t>
                      </m:r>
                      <m:r>
                        <a:rPr lang="en-US" sz="2400" baseline="-20000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</m:t>
                      </m:r>
                      <m:r>
                        <a:rPr lang="en-US" sz="24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  <m:r>
                            <a:rPr lang="en-US" sz="24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46</m:t>
                          </m:r>
                          <m:r>
                            <m:rPr>
                              <m:nor/>
                            </m:rPr>
                            <a:rPr lang="en-US" sz="24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it-IT" sz="2400" dirty="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400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35</m:t>
                          </m:r>
                          <m:r>
                            <a:rPr lang="en-US" sz="2400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y</m:t>
                          </m:r>
                          <m:r>
                            <a:rPr lang="en-US" sz="2400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)[</m:t>
                          </m:r>
                          <m:d>
                            <m:dPr>
                              <m:ctrlPr>
                                <a:rPr lang="en-US" sz="2400" i="1" dirty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  <m:r>
                                <a:rPr lang="en-US" sz="24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.</m:t>
                              </m:r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287</m:t>
                              </m:r>
                              <m:r>
                                <m:rPr>
                                  <m:nor/>
                                </m:rPr>
                                <a:rPr lang="en-US" sz="24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it-IT" sz="2400" dirty="0">
                                  <a:solidFill>
                                    <a:prstClr val="black"/>
                                  </a:solidFill>
                                  <a:latin typeface="Times New Roman" panose="020206030504050203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⋅ </m:t>
                              </m:r>
                              <m:r>
                                <a:rPr lang="en-US" sz="2400" dirty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150</m:t>
                              </m:r>
                              <m:r>
                                <a:rPr lang="en-US" sz="2400" dirty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400" dirty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kg</m:t>
                              </m:r>
                            </m:e>
                          </m:d>
                          <m:r>
                            <a:rPr lang="en-US" sz="2400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en-US" sz="24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9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74 </m:t>
                          </m:r>
                          <m:r>
                            <m:rPr>
                              <m:nor/>
                            </m:rPr>
                            <a:rPr lang="it-IT" sz="2400" dirty="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⋅ </m:t>
                          </m:r>
                          <m:r>
                            <a:rPr lang="en-US" sz="2400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(</m:t>
                          </m:r>
                          <m:r>
                            <a:rPr lang="en-US" sz="2400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1</m:t>
                          </m:r>
                          <m:r>
                            <a:rPr lang="en-US" sz="2400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.</m:t>
                          </m:r>
                          <m:r>
                            <a:rPr lang="en-US" sz="2400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65</m:t>
                          </m:r>
                          <m:r>
                            <a:rPr lang="en-US" sz="2400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m</m:t>
                          </m:r>
                          <m:r>
                            <a:rPr lang="en-US" sz="2400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)</m:t>
                          </m:r>
                          <m:r>
                            <a:rPr lang="en-US" sz="2400" i="1" baseline="30000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  <m:r>
                            <a:rPr lang="en-US" sz="2400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)]</m:t>
                          </m:r>
                          <m:r>
                            <a:rPr lang="en-US" sz="240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 </m:t>
                          </m:r>
                        </m:num>
                        <m:den>
                          <m:d>
                            <m:dPr>
                              <m:ctrlPr>
                                <a:rPr lang="en-US" sz="2400" i="1" dirty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 dirty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60</m:t>
                              </m:r>
                              <m:r>
                                <m:rPr>
                                  <m:nor/>
                                </m:rPr>
                                <a:rPr lang="en-US" sz="24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it-IT" sz="2400" dirty="0">
                                  <a:solidFill>
                                    <a:prstClr val="black"/>
                                  </a:solidFill>
                                  <a:latin typeface="Times New Roman" panose="020206030504050203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⋅ </m:t>
                              </m:r>
                              <m:r>
                                <a:rPr lang="en-US" sz="2400" i="1" dirty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  <m:r>
                                <a:rPr lang="en-US" sz="2400" i="1" dirty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.</m:t>
                              </m:r>
                              <m:r>
                                <a:rPr lang="en-US" sz="2400" i="1" dirty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  <m:r>
                                <a:rPr lang="en-US" sz="2400" i="1" dirty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400" dirty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mg</m:t>
                              </m:r>
                              <m:r>
                                <a:rPr lang="en-US" sz="2400" dirty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/</m:t>
                              </m:r>
                              <m:r>
                                <m:rPr>
                                  <m:sty m:val="p"/>
                                </m:rPr>
                                <a:rPr lang="en-US" sz="2400" dirty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dL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lvl="0" indent="0" algn="ctr">
                  <a:lnSpc>
                    <a:spcPct val="100000"/>
                  </a:lnSpc>
                  <a:spcBef>
                    <a:spcPct val="20000"/>
                  </a:spcBef>
                  <a:buNone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it-IT" sz="24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CrCl</m:t>
                    </m:r>
                    <m:r>
                      <m:rPr>
                        <m:sty m:val="p"/>
                      </m:rPr>
                      <a:rPr lang="en-US" sz="2400" i="1" baseline="-3000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est</m:t>
                    </m:r>
                    <m:r>
                      <a:rPr lang="en-US" sz="2400" baseline="-2000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400" i="1" baseline="-3000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females</m:t>
                    </m:r>
                    <m:r>
                      <a:rPr lang="en-US" sz="2400" baseline="-2000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en-US" sz="24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117 mL/min</a:t>
                </a:r>
              </a:p>
              <a:p>
                <a:pPr marL="0" lvl="0" indent="0" algn="just">
                  <a:lnSpc>
                    <a:spcPct val="100000"/>
                  </a:lnSpc>
                  <a:spcBef>
                    <a:spcPct val="20000"/>
                  </a:spcBef>
                  <a:buNone/>
                </a:pPr>
                <a:r>
                  <a:rPr lang="en-US" sz="26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Note: Height is converted from inches to meters: Ht = (65 in ⋅ 2.54 cm/in) / (100 cm/m) = 1.65 m.</a:t>
                </a:r>
              </a:p>
              <a:p>
                <a:pPr marL="0" lvl="0" indent="0" algn="just">
                  <a:lnSpc>
                    <a:spcPct val="100000"/>
                  </a:lnSpc>
                  <a:spcBef>
                    <a:spcPct val="20000"/>
                  </a:spcBef>
                  <a:buNone/>
                </a:pPr>
                <a:endParaRPr lang="en-US" sz="26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568036"/>
                <a:ext cx="10515600" cy="6289964"/>
              </a:xfrm>
              <a:blipFill>
                <a:blip r:embed="rId2"/>
                <a:stretch>
                  <a:fillRect l="-1043" t="-872" r="-986" b="-3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3327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748144"/>
          </a:xfrm>
        </p:spPr>
        <p:txBody>
          <a:bodyPr>
            <a:normAutofit fontScale="90000"/>
          </a:bodyPr>
          <a:lstStyle/>
          <a:p>
            <a:pPr algn="just">
              <a:lnSpc>
                <a:spcPct val="115000"/>
              </a:lnSpc>
              <a:spcBef>
                <a:spcPts val="0"/>
              </a:spcBef>
            </a:pP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Hartford Nomogram Method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23455"/>
            <a:ext cx="10515600" cy="6234545"/>
          </a:xfrm>
        </p:spPr>
        <p:txBody>
          <a:bodyPr>
            <a:noAutofit/>
          </a:bodyPr>
          <a:lstStyle/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</a:pPr>
            <a:r>
              <a:rPr lang="en-US" sz="2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 </a:t>
            </a:r>
            <a:r>
              <a:rPr lang="en-US" sz="26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6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</a:pP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Compute </a:t>
            </a:r>
            <a:r>
              <a:rPr lang="en-US" sz="2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initial dose </a:t>
            </a:r>
            <a:r>
              <a:rPr lang="en-US" sz="2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dosage </a:t>
            </a:r>
            <a:r>
              <a:rPr lang="en-US" sz="2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interval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</a:pP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dose (D) of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mg/kg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will provide a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peak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concentration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&gt;20 μg/mL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Because the patient is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obese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adjusted body weight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ABW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will be used to compute the dose:</a:t>
            </a: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</a:pP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ABW = IBW + 0.4(TBW − IBW) = 57 kg + 0.4(150 kg − 57 kg) = 94 kg</a:t>
            </a:r>
          </a:p>
          <a:p>
            <a:pPr marL="0" lvl="0" indent="0" algn="ctr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7 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mg/kg(94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kg) = 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650 mg</a:t>
            </a: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</a:pP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Dosage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interval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would be 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hours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using the nomogram. </a:t>
            </a:r>
            <a:endParaRPr lang="en-US" sz="2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</a:pP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prescribed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maintenance dose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would be 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650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mg every 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hours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271" y="4695190"/>
            <a:ext cx="11225458" cy="2162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083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0545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Bef>
                <a:spcPts val="0"/>
              </a:spcBef>
            </a:pP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Hartford Nomogram Method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00545"/>
            <a:ext cx="10515600" cy="5957455"/>
          </a:xfrm>
        </p:spPr>
        <p:txBody>
          <a:bodyPr>
            <a:noAutofit/>
          </a:bodyPr>
          <a:lstStyle/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</a:pP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Determine </a:t>
            </a:r>
            <a:r>
              <a:rPr lang="en-US" sz="26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dosage interval </a:t>
            </a:r>
            <a:r>
              <a:rPr lang="en-US" sz="2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using serum concentration monitoring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</a:pP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gentamicin serum concentration measured 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hours after the dose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equals 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μg/mL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Based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the nomogram, </a:t>
            </a:r>
            <a:r>
              <a:rPr lang="en-US" sz="2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dosage interval of 24 hours is the correct value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does </a:t>
            </a:r>
            <a:r>
              <a:rPr lang="en-US" sz="2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 need </a:t>
            </a:r>
            <a:r>
              <a:rPr lang="en-US" sz="2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be altered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6337" y="2729345"/>
            <a:ext cx="6159325" cy="3972037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3726873" y="5479472"/>
            <a:ext cx="5264728" cy="9698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5056910" y="3061855"/>
            <a:ext cx="0" cy="300643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6634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65018"/>
            <a:ext cx="10515600" cy="900545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Bef>
                <a:spcPts val="0"/>
              </a:spcBef>
            </a:pP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Literature-Based Recommended Dosing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45672"/>
            <a:ext cx="10515600" cy="5112327"/>
          </a:xfrm>
        </p:spPr>
        <p:txBody>
          <a:bodyPr>
            <a:noAutofit/>
          </a:bodyPr>
          <a:lstStyle/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</a:pP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Because of the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large amount of variability in aminoglycoside pharmacokinetics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even when concurrent disease states and conditions are identified, many clinicians believe that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use of standard aminoglycoside doses for pediatric patients is 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warranted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</a:pPr>
            <a:endParaRPr lang="en-US" sz="2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</a:pP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serum creatinine values are available, </a:t>
            </a:r>
            <a:r>
              <a:rPr lang="en-US" sz="2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estimated creatinine clearance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can be computed using equations that are specific for pediatric patients </a:t>
            </a:r>
            <a:endParaRPr lang="en-US" sz="2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</a:pP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260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age 0-1 year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CrCl</a:t>
            </a:r>
            <a:r>
              <a:rPr lang="en-US" sz="2600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(in mL/min/1.73 m</a:t>
            </a:r>
            <a:r>
              <a:rPr lang="en-US" sz="2600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= (0.45 • Ht)/S</a:t>
            </a:r>
            <a:r>
              <a:rPr lang="en-US" sz="2600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en-US" sz="2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</a:pPr>
            <a:r>
              <a:rPr lang="en-US" sz="2600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age </a:t>
            </a:r>
            <a:r>
              <a:rPr lang="en-US" sz="260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1-20 years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CrCl</a:t>
            </a:r>
            <a:r>
              <a:rPr lang="en-US" sz="2600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(in mL/min/1.73 m</a:t>
            </a:r>
            <a:r>
              <a:rPr lang="en-US" sz="2600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= (0.55 • Ht)/S</a:t>
            </a:r>
            <a:r>
              <a:rPr lang="en-US" sz="2600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n-US" sz="2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</a:pP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where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 is in cm and S</a:t>
            </a:r>
            <a:r>
              <a:rPr lang="en-US" sz="2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in mg/dL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].</a:t>
            </a:r>
          </a:p>
        </p:txBody>
      </p:sp>
    </p:spTree>
    <p:extLst>
      <p:ext uri="{BB962C8B-B14F-4D97-AF65-F5344CB8AC3E}">
        <p14:creationId xmlns:p14="http://schemas.microsoft.com/office/powerpoint/2010/main" val="340822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67167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3236"/>
            <a:ext cx="10515600" cy="1233055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Bef>
                <a:spcPts val="0"/>
              </a:spcBef>
            </a:pP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Extended-Interval Dosing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96291"/>
            <a:ext cx="10515600" cy="5361709"/>
          </a:xfrm>
        </p:spPr>
        <p:txBody>
          <a:bodyPr>
            <a:normAutofit/>
          </a:bodyPr>
          <a:lstStyle/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</a:pP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Because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aminoglycoside antibiotics exhibit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concentration-dependent bacterial killing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the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postantibiotic effect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longer with higher concentrations, investigators studied the possibility of giving a </a:t>
            </a:r>
            <a:r>
              <a:rPr lang="en-US" sz="2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higher dose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aminoglycoside </a:t>
            </a:r>
            <a:r>
              <a:rPr lang="en-US" sz="2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once daily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</a:pPr>
            <a:endParaRPr lang="en-US" sz="2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</a:pP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Generally, these studies have shown </a:t>
            </a:r>
            <a:r>
              <a:rPr lang="en-US" sz="2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comparable microbiologic and clinical cure rates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most infections and about the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same rate of nephrotoxicity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(∼5%-10%) and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ototoxicity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as with conventional dosing.</a:t>
            </a: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</a:pPr>
            <a:endParaRPr lang="en-US" sz="2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</a:pP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exception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this is the treatment of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infective 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endocarditis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where the aminoglycoside is used at a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lower dose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9030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5527"/>
            <a:ext cx="10515600" cy="1399309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Bef>
                <a:spcPts val="0"/>
              </a:spcBef>
            </a:pP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Clinical Monitoring Parameters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34836"/>
            <a:ext cx="10515600" cy="5223164"/>
          </a:xfrm>
        </p:spPr>
        <p:txBody>
          <a:bodyPr>
            <a:normAutofit/>
          </a:bodyPr>
          <a:lstStyle/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</a:pP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Aminoglycoside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steady-state peak and trough serum concentrations should be measured in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3-5 estimated half-lives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the drug is given using </a:t>
            </a:r>
            <a:r>
              <a:rPr lang="en-US" sz="2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conventional dosage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approaches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</a:pPr>
            <a:endParaRPr lang="en-US" sz="2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</a:pP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</a:t>
            </a:r>
            <a:r>
              <a:rPr lang="en-US" sz="2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extended-interval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aminoglycoside therapy is used, several different monitoring techniques can be used: </a:t>
            </a:r>
          </a:p>
          <a:p>
            <a:pPr marL="457200" lvl="0" indent="-457200" algn="just">
              <a:lnSpc>
                <a:spcPct val="100000"/>
              </a:lnSpc>
              <a:spcBef>
                <a:spcPct val="20000"/>
              </a:spcBef>
              <a:buFont typeface="+mj-lt"/>
              <a:buAutoNum type="arabicPeriod"/>
            </a:pP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Some clinicians measure steady-state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peak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trough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concentrations </a:t>
            </a:r>
          </a:p>
          <a:p>
            <a:pPr marL="457200" lvl="0" indent="-457200" algn="just">
              <a:lnSpc>
                <a:spcPct val="100000"/>
              </a:lnSpc>
              <a:spcBef>
                <a:spcPct val="20000"/>
              </a:spcBef>
              <a:buFont typeface="+mj-lt"/>
              <a:buAutoNum type="arabicPeriod"/>
            </a:pP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while others measure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 steady-state postdose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concentrations. </a:t>
            </a:r>
          </a:p>
          <a:p>
            <a:pPr marL="457200" lvl="0" indent="-457200" algn="just">
              <a:lnSpc>
                <a:spcPct val="100000"/>
              </a:lnSpc>
              <a:spcBef>
                <a:spcPct val="20000"/>
              </a:spcBef>
              <a:buFont typeface="+mj-lt"/>
              <a:buAutoNum type="arabicPeriod"/>
            </a:pP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Other approaches include obtaining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only a steady-state trough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concentration, </a:t>
            </a:r>
          </a:p>
        </p:txBody>
      </p:sp>
    </p:spTree>
    <p:extLst>
      <p:ext uri="{BB962C8B-B14F-4D97-AF65-F5344CB8AC3E}">
        <p14:creationId xmlns:p14="http://schemas.microsoft.com/office/powerpoint/2010/main" val="2596371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1336</TotalTime>
  <Words>7314</Words>
  <Application>Microsoft Office PowerPoint</Application>
  <PresentationFormat>Widescreen</PresentationFormat>
  <Paragraphs>461</Paragraphs>
  <Slides>77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77</vt:i4>
      </vt:variant>
    </vt:vector>
  </HeadingPairs>
  <TitlesOfParts>
    <vt:vector size="86" baseType="lpstr">
      <vt:lpstr>Arial</vt:lpstr>
      <vt:lpstr>Calibri</vt:lpstr>
      <vt:lpstr>Calibri Light</vt:lpstr>
      <vt:lpstr>Cambria Math</vt:lpstr>
      <vt:lpstr>Franklin Gothic Heavy</vt:lpstr>
      <vt:lpstr>Georgia</vt:lpstr>
      <vt:lpstr>Times New Roman</vt:lpstr>
      <vt:lpstr>Wingdings</vt:lpstr>
      <vt:lpstr>Office Theme</vt:lpstr>
      <vt:lpstr>The Aminoglycoside Antibiotics I</vt:lpstr>
      <vt:lpstr>Introduction</vt:lpstr>
      <vt:lpstr>PowerPoint Presentation</vt:lpstr>
      <vt:lpstr>Therapeutic &amp; toxic concentrations</vt:lpstr>
      <vt:lpstr>Conventional Dosing</vt:lpstr>
      <vt:lpstr>Conventional Dosing</vt:lpstr>
      <vt:lpstr>Conventional Dosing</vt:lpstr>
      <vt:lpstr>Extended-Interval Dosing</vt:lpstr>
      <vt:lpstr>Clinical Monitoring Parameters</vt:lpstr>
      <vt:lpstr>Clinical Monitoring Parameters</vt:lpstr>
      <vt:lpstr>Basic Clinical Pharmacokinetic Parameters</vt:lpstr>
      <vt:lpstr>Basic Clinical Pharmacokinetic Parameters</vt:lpstr>
      <vt:lpstr>Renal Dysfunction</vt:lpstr>
      <vt:lpstr>PowerPoint Presentation</vt:lpstr>
      <vt:lpstr>Obesity</vt:lpstr>
      <vt:lpstr>Obesity</vt:lpstr>
      <vt:lpstr>Ascites</vt:lpstr>
      <vt:lpstr>Initial Dosage Determination Methods</vt:lpstr>
      <vt:lpstr>Initial Dosage Determination Methods</vt:lpstr>
      <vt:lpstr>Pharmacokinetic Dosing Method</vt:lpstr>
      <vt:lpstr>Pharmacokinetic Dosing Method</vt:lpstr>
      <vt:lpstr>Pharmacokinetic Dosing Method</vt:lpstr>
      <vt:lpstr>Pharmacokinetic Dosing Method</vt:lpstr>
      <vt:lpstr>Pharmacokinetic Dosing Method</vt:lpstr>
      <vt:lpstr>Pharmacokinetic Dosing Method</vt:lpstr>
      <vt:lpstr>Pharmacokinetic Dosing Method</vt:lpstr>
      <vt:lpstr>Pharmacokinetic Dosing Method</vt:lpstr>
      <vt:lpstr>Pharmacokinetic Dosing Method</vt:lpstr>
      <vt:lpstr>Pharmacokinetic Dosing Method</vt:lpstr>
      <vt:lpstr>Pharmacokinetic Dosing Method</vt:lpstr>
      <vt:lpstr>Pharmacokinetic Dosing Method</vt:lpstr>
      <vt:lpstr>Pharmacokinetic Dosing Method</vt:lpstr>
      <vt:lpstr>Pharmacokinetic Dosing Method</vt:lpstr>
      <vt:lpstr>Pharmacokinetic Dosing Method</vt:lpstr>
      <vt:lpstr>Pharmacokinetic Dosing Method</vt:lpstr>
      <vt:lpstr>Pharmacokinetic Dosing Method</vt:lpstr>
      <vt:lpstr>Pharmacokinetic Dosing Method</vt:lpstr>
      <vt:lpstr>Pharmacokinetic Dosing Method</vt:lpstr>
      <vt:lpstr>Pharmacokinetic Dosing Method</vt:lpstr>
      <vt:lpstr>Pharmacokinetic Dosing Method</vt:lpstr>
      <vt:lpstr>Pharmacokinetic Dosing Method</vt:lpstr>
      <vt:lpstr>Pharmacokinetic Dosing Method</vt:lpstr>
      <vt:lpstr>Pharmacokinetic Dosing Method</vt:lpstr>
      <vt:lpstr>Pharmacokinetic Dosing Method</vt:lpstr>
      <vt:lpstr>Pharmacokinetic Dosing Method</vt:lpstr>
      <vt:lpstr>Pharmacokinetic Dosing Method</vt:lpstr>
      <vt:lpstr>Hull and Sarubbi Nomogram Method</vt:lpstr>
      <vt:lpstr>Hull and Sarubbi Nomogram Method</vt:lpstr>
      <vt:lpstr>Hull and Sarubbi Nomogram Method</vt:lpstr>
      <vt:lpstr>Hull and Sarubbi Nomogram Method</vt:lpstr>
      <vt:lpstr>Hull and Sarubbi Nomogram Method</vt:lpstr>
      <vt:lpstr>Hull and Sarubbi Nomogram Method</vt:lpstr>
      <vt:lpstr>Hull and Sarubbi Nomogram Method</vt:lpstr>
      <vt:lpstr>Hull and Sarubbi Nomogram Method</vt:lpstr>
      <vt:lpstr>Hull and Sarubbi Nomogram Method</vt:lpstr>
      <vt:lpstr>Hull and Sarubbi Nomogram Method</vt:lpstr>
      <vt:lpstr>Hull and Sarubbi Nomogram Method</vt:lpstr>
      <vt:lpstr>Hull and Sarubbi Nomogram Method</vt:lpstr>
      <vt:lpstr>Hull and Sarubbi Nomogram Method</vt:lpstr>
      <vt:lpstr>Hull and Sarubbi Nomogram Method</vt:lpstr>
      <vt:lpstr>Hull and Sarubbi Nomogram Method</vt:lpstr>
      <vt:lpstr>Hartford Nomogram Method for Extended-Interval Dosing</vt:lpstr>
      <vt:lpstr>Hartford Nomogram Method for Extended-Interval Dosing</vt:lpstr>
      <vt:lpstr>Hartford Nomogram Method for Extended-Interval Dosing</vt:lpstr>
      <vt:lpstr>Hartford Nomogram Method for Extended-Interval Dosing</vt:lpstr>
      <vt:lpstr>Hartford Nomogram Method </vt:lpstr>
      <vt:lpstr>Hartford Nomogram Method </vt:lpstr>
      <vt:lpstr>Hartford Nomogram Method </vt:lpstr>
      <vt:lpstr>Hartford Nomogram Method </vt:lpstr>
      <vt:lpstr>Hartford Nomogram Method </vt:lpstr>
      <vt:lpstr>Hartford Nomogram Method </vt:lpstr>
      <vt:lpstr>Hartford Nomogram Method </vt:lpstr>
      <vt:lpstr>Hull and Sarubbi Nomogram Method</vt:lpstr>
      <vt:lpstr>Hartford Nomogram Method </vt:lpstr>
      <vt:lpstr>Hartford Nomogram Method </vt:lpstr>
      <vt:lpstr>Literature-Based Recommended Dosing</vt:lpstr>
      <vt:lpstr>PowerPoint Presentation</vt:lpstr>
    </vt:vector>
  </TitlesOfParts>
  <Company>Microsoft (C)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Introduction: Historic Background  of Pharmacy Practice</dc:title>
  <dc:creator>haider raheem</dc:creator>
  <cp:lastModifiedBy>haider raheem</cp:lastModifiedBy>
  <cp:revision>131</cp:revision>
  <dcterms:created xsi:type="dcterms:W3CDTF">2021-10-05T20:56:32Z</dcterms:created>
  <dcterms:modified xsi:type="dcterms:W3CDTF">2023-04-09T19:35:58Z</dcterms:modified>
</cp:coreProperties>
</file>