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401" r:id="rId4"/>
    <p:sldId id="436" r:id="rId5"/>
    <p:sldId id="299" r:id="rId6"/>
    <p:sldId id="435" r:id="rId7"/>
    <p:sldId id="437" r:id="rId8"/>
    <p:sldId id="320" r:id="rId9"/>
    <p:sldId id="438" r:id="rId10"/>
    <p:sldId id="439" r:id="rId11"/>
    <p:sldId id="415" r:id="rId12"/>
    <p:sldId id="406" r:id="rId13"/>
    <p:sldId id="440" r:id="rId14"/>
    <p:sldId id="408" r:id="rId15"/>
    <p:sldId id="409" r:id="rId16"/>
    <p:sldId id="441" r:id="rId17"/>
    <p:sldId id="442" r:id="rId18"/>
    <p:sldId id="443" r:id="rId19"/>
    <p:sldId id="444" r:id="rId20"/>
    <p:sldId id="446" r:id="rId21"/>
    <p:sldId id="447" r:id="rId22"/>
    <p:sldId id="445" r:id="rId23"/>
    <p:sldId id="448" r:id="rId24"/>
    <p:sldId id="449" r:id="rId25"/>
    <p:sldId id="450" r:id="rId26"/>
    <p:sldId id="451" r:id="rId27"/>
    <p:sldId id="452" r:id="rId28"/>
    <p:sldId id="453" r:id="rId29"/>
    <p:sldId id="454" r:id="rId30"/>
    <p:sldId id="455" r:id="rId31"/>
    <p:sldId id="456" r:id="rId32"/>
    <p:sldId id="457" r:id="rId33"/>
    <p:sldId id="458" r:id="rId34"/>
    <p:sldId id="459" r:id="rId35"/>
    <p:sldId id="460" r:id="rId36"/>
    <p:sldId id="461" r:id="rId37"/>
    <p:sldId id="462" r:id="rId38"/>
    <p:sldId id="463" r:id="rId39"/>
    <p:sldId id="464" r:id="rId40"/>
    <p:sldId id="465" r:id="rId41"/>
    <p:sldId id="466" r:id="rId42"/>
    <p:sldId id="467" r:id="rId43"/>
    <p:sldId id="468" r:id="rId44"/>
    <p:sldId id="469" r:id="rId45"/>
    <p:sldId id="470" r:id="rId46"/>
    <p:sldId id="471" r:id="rId47"/>
    <p:sldId id="472" r:id="rId48"/>
    <p:sldId id="473" r:id="rId49"/>
    <p:sldId id="278"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varScale="1">
        <p:scale>
          <a:sx n="63" d="100"/>
          <a:sy n="63" d="100"/>
        </p:scale>
        <p:origin x="-126" y="-33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pPr/>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pPr/>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pPr/>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pPr/>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pPr/>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pPr/>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pPr/>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pPr/>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pPr/>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pPr/>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pPr/>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pPr/>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pPr/>
              <a:t>4/4/2023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pPr/>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2"/>
            <a:ext cx="9892146" cy="3449780"/>
          </a:xfrm>
        </p:spPr>
        <p:txBody>
          <a:bodyPr>
            <a:noAutofit/>
          </a:bodyPr>
          <a:lstStyle/>
          <a:p>
            <a:r>
              <a:rPr lang="en-US" sz="9600" b="1" dirty="0" smtClean="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Cost-Benefit </a:t>
            </a:r>
            <a:r>
              <a:rPr lang="en-US" sz="96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Analysis</a:t>
            </a:r>
            <a:endParaRPr lang="en-US" sz="11500" dirty="0"/>
          </a:p>
        </p:txBody>
      </p:sp>
      <p:sp>
        <p:nvSpPr>
          <p:cNvPr id="3" name="Subtitle 2"/>
          <p:cNvSpPr>
            <a:spLocks noGrp="1"/>
          </p:cNvSpPr>
          <p:nvPr>
            <p:ph type="subTitle" idx="1"/>
          </p:nvPr>
        </p:nvSpPr>
        <p:spPr>
          <a:xfrm>
            <a:off x="1524000" y="4932218"/>
            <a:ext cx="9144000" cy="1274617"/>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2416"/>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Conducting a CBA</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24743"/>
            <a:ext cx="10515600" cy="48332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Figure 7.1 shows the basic components of CBA. As shown, there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two categories of costs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direct medical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b="1" dirty="0">
                <a:latin typeface="Times New Roman" panose="02020603050405020304" pitchFamily="18" charset="0"/>
                <a:ea typeface="Calibri" panose="020F0502020204030204" pitchFamily="34" charset="0"/>
                <a:cs typeface="Arial" panose="020B0604020202020204" pitchFamily="34" charset="0"/>
              </a:rPr>
              <a:t>direct nonmedical,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three categories of benefits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direct benefits </a:t>
            </a:r>
            <a:r>
              <a:rPr lang="en-US" dirty="0">
                <a:latin typeface="Times New Roman" panose="02020603050405020304" pitchFamily="18" charset="0"/>
                <a:ea typeface="Calibri" panose="020F0502020204030204" pitchFamily="34" charset="0"/>
                <a:cs typeface="Arial" panose="020B0604020202020204" pitchFamily="34" charset="0"/>
              </a:rPr>
              <a:t>(both medical and nonmedical), </a:t>
            </a:r>
            <a:r>
              <a:rPr lang="en-US" b="1" dirty="0">
                <a:latin typeface="Times New Roman" panose="02020603050405020304" pitchFamily="18" charset="0"/>
                <a:ea typeface="Calibri" panose="020F0502020204030204" pitchFamily="34" charset="0"/>
                <a:cs typeface="Arial" panose="020B0604020202020204" pitchFamily="34" charset="0"/>
              </a:rPr>
              <a:t>indirect benefits </a:t>
            </a:r>
            <a:r>
              <a:rPr lang="en-US" dirty="0">
                <a:latin typeface="Times New Roman" panose="02020603050405020304" pitchFamily="18" charset="0"/>
                <a:ea typeface="Calibri" panose="020F0502020204030204" pitchFamily="34" charset="0"/>
                <a:cs typeface="Arial" panose="020B0604020202020204" pitchFamily="34" charset="0"/>
              </a:rPr>
              <a:t>(productivity), and </a:t>
            </a:r>
            <a:r>
              <a:rPr lang="en-US" b="1" dirty="0">
                <a:latin typeface="Times New Roman" panose="02020603050405020304" pitchFamily="18" charset="0"/>
                <a:ea typeface="Calibri" panose="020F0502020204030204" pitchFamily="34" charset="0"/>
                <a:cs typeface="Arial" panose="020B0604020202020204" pitchFamily="34" charset="0"/>
              </a:rPr>
              <a:t>intangible benefits.</a:t>
            </a:r>
            <a:r>
              <a:rPr lang="en-US" sz="1800" dirty="0">
                <a:latin typeface="LegacySerifStd-Book"/>
                <a:ea typeface="Calibri" panose="020F0502020204030204" pitchFamily="34" charset="0"/>
                <a:cs typeface="LegacySerifStd-Book"/>
              </a:rPr>
              <a:t> </a:t>
            </a:r>
            <a:endParaRPr lang="en-US" sz="1800" dirty="0" smtClean="0">
              <a:latin typeface="LegacySerifStd-Book"/>
              <a:ea typeface="Calibri" panose="020F0502020204030204" pitchFamily="34" charset="0"/>
              <a:cs typeface="LegacySerifStd-Book"/>
            </a:endParaRPr>
          </a:p>
          <a:p>
            <a:pPr marL="0" algn="just">
              <a:lnSpc>
                <a:spcPct val="115000"/>
              </a:lnSpc>
              <a:spcBef>
                <a:spcPts val="0"/>
              </a:spcBef>
            </a:pPr>
            <a:endParaRPr lang="en-US" sz="1800" dirty="0">
              <a:latin typeface="LegacySerifStd-Book"/>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When </a:t>
            </a:r>
            <a:r>
              <a:rPr lang="en-US" dirty="0">
                <a:latin typeface="Times New Roman" panose="02020603050405020304" pitchFamily="18" charset="0"/>
                <a:ea typeface="Calibri" panose="020F0502020204030204" pitchFamily="34" charset="0"/>
                <a:cs typeface="Arial" panose="020B0604020202020204" pitchFamily="34" charset="0"/>
              </a:rPr>
              <a:t>only direct medical benefits are measured, some researchers do not consider this to be a “true” CBA.</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75627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00545"/>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Conducting a CBA</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6413862"/>
            <a:ext cx="10515600" cy="444137"/>
          </a:xfrm>
        </p:spPr>
        <p:txBody>
          <a:bodyPr>
            <a:normAutofit/>
          </a:bodyPr>
          <a:lstStyle/>
          <a:p>
            <a:pPr marL="0"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7.1 Components of cost-benefit analysis (CBA). </a:t>
            </a: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1468482" y="900506"/>
            <a:ext cx="9255035" cy="5513356"/>
          </a:xfrm>
          <a:prstGeom prst="rect">
            <a:avLst/>
          </a:prstGeom>
        </p:spPr>
      </p:pic>
    </p:spTree>
    <p:extLst>
      <p:ext uri="{BB962C8B-B14F-4D97-AF65-F5344CB8AC3E}">
        <p14:creationId xmlns:p14="http://schemas.microsoft.com/office/powerpoint/2010/main" val="3388325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3388"/>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Difference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Between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Costs and Benefit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15737"/>
            <a:ext cx="10515600" cy="472361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CBA,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both costs and benefits are measured in dollar values</a:t>
            </a:r>
            <a:r>
              <a:rPr lang="en-US" dirty="0">
                <a:latin typeface="Times New Roman" panose="02020603050405020304" pitchFamily="18" charset="0"/>
                <a:ea typeface="Calibri" panose="020F0502020204030204" pitchFamily="34" charset="0"/>
                <a:cs typeface="Arial" panose="020B0604020202020204" pitchFamily="34" charset="0"/>
              </a:rPr>
              <a:t>. This can sometimes cause confusion because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benefits are also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 savings</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costs avoided</a:t>
            </a:r>
            <a:r>
              <a:rPr lang="en-US" dirty="0">
                <a:latin typeface="Times New Roman" panose="02020603050405020304" pitchFamily="18" charset="0"/>
                <a:ea typeface="Calibri" panose="020F0502020204030204" pitchFamily="34" charset="0"/>
                <a:cs typeface="Arial" panose="020B0604020202020204" pitchFamily="34" charset="0"/>
              </a:rPr>
              <a:t>.” As shown in Figure 7.1, costs and direct benefits are categorized as medical or nonmedical.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example, in the asthma program,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a:t>
            </a:r>
            <a:r>
              <a:rPr lang="en-US" dirty="0">
                <a:latin typeface="Times New Roman" panose="02020603050405020304" pitchFamily="18" charset="0"/>
                <a:ea typeface="Calibri" panose="020F0502020204030204" pitchFamily="34" charset="0"/>
                <a:cs typeface="Arial" panose="020B0604020202020204" pitchFamily="34" charset="0"/>
              </a:rPr>
              <a:t> to the program could be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 in medical costs related to visits to the pharmacy</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 saving</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benefit</a:t>
            </a:r>
            <a:r>
              <a:rPr lang="en-US" dirty="0">
                <a:latin typeface="Times New Roman" panose="02020603050405020304" pitchFamily="18" charset="0"/>
                <a:ea typeface="Calibri" panose="020F0502020204030204" pitchFamily="34" charset="0"/>
                <a:cs typeface="Arial" panose="020B0604020202020204" pitchFamily="34" charset="0"/>
              </a:rPr>
              <a:t> as a result of the program could be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reduction in medical costs </a:t>
            </a:r>
            <a:r>
              <a:rPr lang="en-US" dirty="0">
                <a:latin typeface="Times New Roman" panose="02020603050405020304" pitchFamily="18" charset="0"/>
                <a:ea typeface="Calibri" panose="020F0502020204030204" pitchFamily="34" charset="0"/>
                <a:cs typeface="Arial" panose="020B0604020202020204" pitchFamily="34" charset="0"/>
              </a:rPr>
              <a:t>for asthma-related emergency department visits.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3270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087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Measuring Indirect and Intangible Benefits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743200"/>
            <a:ext cx="10515600" cy="411480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Various methods have been developed to estimate the monetary value of health benefits.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two</a:t>
            </a:r>
            <a:r>
              <a:rPr lang="en-US" dirty="0">
                <a:latin typeface="Times New Roman" panose="02020603050405020304" pitchFamily="18" charset="0"/>
                <a:ea typeface="Calibri" panose="020F0502020204030204" pitchFamily="34" charset="0"/>
                <a:cs typeface="Arial" panose="020B0604020202020204" pitchFamily="34" charset="0"/>
              </a:rPr>
              <a:t> most common methods seen in the pharmacoeconomic literature are the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HC</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approach and the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WTP</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approach.</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79033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4880"/>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Human Capital Method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80606"/>
            <a:ext cx="10515600" cy="5277393"/>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Indirect benefits are increases in productivity or earnings because of a program or intervention. The HC approach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one way to measure indirect benefits</a:t>
            </a:r>
            <a:r>
              <a:rPr lang="en-US" dirty="0">
                <a:latin typeface="Times New Roman" panose="02020603050405020304" pitchFamily="18" charset="0"/>
                <a:ea typeface="Calibri" panose="020F0502020204030204" pitchFamily="34" charset="0"/>
                <a:cs typeface="Arial" panose="020B0604020202020204" pitchFamily="34" charset="0"/>
              </a:rPr>
              <a:t>. HC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estimates wage and productivity losses because of illness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disability</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death</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There </a:t>
            </a:r>
            <a:r>
              <a:rPr lang="en-US" dirty="0">
                <a:latin typeface="Times New Roman" panose="02020603050405020304" pitchFamily="18" charset="0"/>
                <a:ea typeface="Calibri" panose="020F0502020204030204" pitchFamily="34" charset="0"/>
                <a:cs typeface="Arial" panose="020B0604020202020204" pitchFamily="34" charset="0"/>
              </a:rPr>
              <a:t>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two</a:t>
            </a:r>
            <a:r>
              <a:rPr lang="en-US" dirty="0">
                <a:latin typeface="Times New Roman" panose="02020603050405020304" pitchFamily="18" charset="0"/>
                <a:ea typeface="Calibri" panose="020F0502020204030204" pitchFamily="34" charset="0"/>
                <a:cs typeface="Arial" panose="020B0604020202020204" pitchFamily="34" charset="0"/>
              </a:rPr>
              <a:t> basic components to calculating HC: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wage rate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missed time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days or years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because of illness</a:t>
            </a:r>
            <a:r>
              <a:rPr lang="en-US" dirty="0">
                <a:latin typeface="Times New Roman" panose="02020603050405020304" pitchFamily="18" charset="0"/>
                <a:ea typeface="Calibri" panose="020F0502020204030204" pitchFamily="34" charset="0"/>
                <a:cs typeface="Arial" panose="020B0604020202020204" pitchFamily="34" charset="0"/>
              </a:rPr>
              <a:t>. Because the HC approach is based on wages, it is necessary to have some estimate of income. Missed time because of illness can be obtained by self-report.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76495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38172"/>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Wage Rate Calculation</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950720"/>
            <a:ext cx="10515600" cy="464114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Depending on the type of study, a yearly wage rate or a daily wage rate can be calculated.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yearly wage rate </a:t>
            </a:r>
            <a:r>
              <a:rPr lang="en-US" dirty="0">
                <a:latin typeface="Times New Roman" panose="02020603050405020304" pitchFamily="18" charset="0"/>
                <a:ea typeface="Calibri" panose="020F0502020204030204" pitchFamily="34" charset="0"/>
                <a:cs typeface="Arial" panose="020B0604020202020204" pitchFamily="34" charset="0"/>
              </a:rPr>
              <a:t>(income per year) would be calculated for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program or intervention </a:t>
            </a:r>
            <a:r>
              <a:rPr lang="en-US" dirty="0">
                <a:latin typeface="Times New Roman" panose="02020603050405020304" pitchFamily="18" charset="0"/>
                <a:ea typeface="Calibri" panose="020F0502020204030204" pitchFamily="34" charset="0"/>
                <a:cs typeface="Arial" panose="020B0604020202020204" pitchFamily="34" charset="0"/>
              </a:rPr>
              <a:t>that would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reduce long-term disability or death</a:t>
            </a:r>
            <a:r>
              <a:rPr lang="en-US" dirty="0">
                <a:latin typeface="Times New Roman" panose="02020603050405020304" pitchFamily="18" charset="0"/>
                <a:ea typeface="Calibri" panose="020F0502020204030204" pitchFamily="34" charset="0"/>
                <a:cs typeface="Arial" panose="020B0604020202020204" pitchFamily="34" charset="0"/>
              </a:rPr>
              <a:t>. For example,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pneumococcal vaccination program </a:t>
            </a:r>
            <a:r>
              <a:rPr lang="en-US" dirty="0">
                <a:latin typeface="Times New Roman" panose="02020603050405020304" pitchFamily="18" charset="0"/>
                <a:ea typeface="Calibri" panose="020F0502020204030204" pitchFamily="34" charset="0"/>
                <a:cs typeface="Arial" panose="020B0604020202020204" pitchFamily="34" charset="0"/>
              </a:rPr>
              <a:t>might result in preventing premature death.</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9540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0937"/>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Wage Rate Calculation</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76400"/>
            <a:ext cx="10515600" cy="491547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 </a:t>
            </a:r>
            <a:r>
              <a:rPr lang="en-US" b="1" dirty="0">
                <a:solidFill>
                  <a:srgbClr val="FF0000"/>
                </a:solidFill>
                <a:latin typeface="Times New Roman" panose="02020603050405020304" pitchFamily="18" charset="0"/>
                <a:ea typeface="Calibri" panose="020F0502020204030204" pitchFamily="34" charset="0"/>
              </a:rPr>
              <a:t>daily wage rate </a:t>
            </a:r>
            <a:r>
              <a:rPr lang="en-US" dirty="0">
                <a:latin typeface="Times New Roman" panose="02020603050405020304" pitchFamily="18" charset="0"/>
                <a:ea typeface="Calibri" panose="020F0502020204030204" pitchFamily="34" charset="0"/>
              </a:rPr>
              <a:t>(income per year divided by number of days worked per year) may be calculated for a </a:t>
            </a:r>
            <a:r>
              <a:rPr lang="en-US" dirty="0">
                <a:solidFill>
                  <a:srgbClr val="FF0000"/>
                </a:solidFill>
                <a:latin typeface="Times New Roman" panose="02020603050405020304" pitchFamily="18" charset="0"/>
                <a:ea typeface="Calibri" panose="020F0502020204030204" pitchFamily="34" charset="0"/>
              </a:rPr>
              <a:t>program or intervention </a:t>
            </a:r>
            <a:r>
              <a:rPr lang="en-US" dirty="0">
                <a:latin typeface="Times New Roman" panose="02020603050405020304" pitchFamily="18" charset="0"/>
                <a:ea typeface="Calibri" panose="020F0502020204030204" pitchFamily="34" charset="0"/>
              </a:rPr>
              <a:t>targeted at an </a:t>
            </a:r>
            <a:r>
              <a:rPr lang="en-US" dirty="0">
                <a:solidFill>
                  <a:srgbClr val="FF0000"/>
                </a:solidFill>
                <a:latin typeface="Times New Roman" panose="02020603050405020304" pitchFamily="18" charset="0"/>
                <a:ea typeface="Calibri" panose="020F0502020204030204" pitchFamily="34" charset="0"/>
              </a:rPr>
              <a:t>acute or chronic illness with short-term disability</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For </a:t>
            </a:r>
            <a:r>
              <a:rPr lang="en-US" dirty="0">
                <a:latin typeface="Times New Roman" panose="02020603050405020304" pitchFamily="18" charset="0"/>
                <a:ea typeface="Calibri" panose="020F0502020204030204" pitchFamily="34" charset="0"/>
              </a:rPr>
              <a:t>example, </a:t>
            </a:r>
            <a:r>
              <a:rPr lang="en-US" dirty="0">
                <a:solidFill>
                  <a:srgbClr val="FF0000"/>
                </a:solidFill>
                <a:latin typeface="Times New Roman" panose="02020603050405020304" pitchFamily="18" charset="0"/>
                <a:ea typeface="Calibri" panose="020F0502020204030204" pitchFamily="34" charset="0"/>
              </a:rPr>
              <a:t>asthma</a:t>
            </a:r>
            <a:r>
              <a:rPr lang="en-US" dirty="0">
                <a:latin typeface="Times New Roman" panose="02020603050405020304" pitchFamily="18" charset="0"/>
                <a:ea typeface="Calibri" panose="020F0502020204030204" pitchFamily="34" charset="0"/>
              </a:rPr>
              <a:t>, a chronic disease state, may include episodic asthma attacks. Thus, a person may only experience problems with the disease state on a periodic basis. For this type of disease state, a daily wage rate would be calculated.</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7955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0017"/>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Wage Rate Calculation</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913908"/>
            <a:ext cx="10515600" cy="467796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To calculate a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daily wage </a:t>
            </a:r>
            <a:r>
              <a:rPr lang="en-US" dirty="0">
                <a:latin typeface="Times New Roman" panose="02020603050405020304" pitchFamily="18" charset="0"/>
                <a:ea typeface="Calibri" panose="020F0502020204030204" pitchFamily="34" charset="0"/>
                <a:cs typeface="Arial" panose="020B0604020202020204" pitchFamily="34" charset="0"/>
              </a:rPr>
              <a:t>rate both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income</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number of days worked per year must be assessed</a:t>
            </a:r>
            <a:r>
              <a:rPr lang="en-US" dirty="0">
                <a:latin typeface="Times New Roman" panose="02020603050405020304" pitchFamily="18" charset="0"/>
                <a:ea typeface="Calibri" panose="020F0502020204030204" pitchFamily="34" charset="0"/>
                <a:cs typeface="Arial" panose="020B0604020202020204" pitchFamily="34" charset="0"/>
              </a:rPr>
              <a:t>. We may assume that the average person works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240 days </a:t>
            </a:r>
            <a:r>
              <a:rPr lang="en-US" dirty="0">
                <a:latin typeface="Times New Roman" panose="02020603050405020304" pitchFamily="18" charset="0"/>
                <a:ea typeface="Calibri" panose="020F0502020204030204" pitchFamily="34" charset="0"/>
                <a:cs typeface="Arial" panose="020B0604020202020204" pitchFamily="34" charset="0"/>
              </a:rPr>
              <a:t>a year when accounting 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weekends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vacation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sick leave</a:t>
            </a:r>
            <a:r>
              <a:rPr lang="en-US" dirty="0">
                <a:latin typeface="Times New Roman" panose="02020603050405020304" pitchFamily="18" charset="0"/>
                <a:ea typeface="Calibri" panose="020F0502020204030204" pitchFamily="34" charset="0"/>
                <a:cs typeface="Arial" panose="020B0604020202020204" pitchFamily="34" charset="0"/>
              </a:rPr>
              <a:t>. A formula to calculate number of days worked per year is: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Number of days in a year (365) − Number of weekend days (104)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Number of vacation days (14) − Number of sick-leave days (7) = 240.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8770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3263"/>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Missed Time (Days or Years) Because of Illness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57153"/>
            <a:ext cx="10515600" cy="483471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If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yearly wage rate </a:t>
            </a:r>
            <a:r>
              <a:rPr lang="en-US" dirty="0">
                <a:latin typeface="Times New Roman" panose="02020603050405020304" pitchFamily="18" charset="0"/>
                <a:ea typeface="Calibri" panose="020F0502020204030204" pitchFamily="34" charset="0"/>
                <a:cs typeface="Arial" panose="020B0604020202020204" pitchFamily="34" charset="0"/>
              </a:rPr>
              <a:t>is calculated, then assessment of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number of years lost</a:t>
            </a:r>
            <a:r>
              <a:rPr lang="en-US" dirty="0">
                <a:latin typeface="Times New Roman" panose="02020603050405020304" pitchFamily="18" charset="0"/>
                <a:ea typeface="Calibri" panose="020F0502020204030204" pitchFamily="34" charset="0"/>
                <a:cs typeface="Arial" panose="020B0604020202020204" pitchFamily="34" charset="0"/>
              </a:rPr>
              <a:t> because of a disease or illness must be made.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If </a:t>
            </a:r>
            <a:r>
              <a:rPr lang="en-US" dirty="0">
                <a:latin typeface="Times New Roman" panose="02020603050405020304" pitchFamily="18" charset="0"/>
                <a:ea typeface="Calibri" panose="020F0502020204030204" pitchFamily="34" charset="0"/>
                <a:cs typeface="Arial" panose="020B0604020202020204" pitchFamily="34" charset="0"/>
              </a:rPr>
              <a:t>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daily wage rate </a:t>
            </a:r>
            <a:r>
              <a:rPr lang="en-US" dirty="0">
                <a:latin typeface="Times New Roman" panose="02020603050405020304" pitchFamily="18" charset="0"/>
                <a:ea typeface="Calibri" panose="020F0502020204030204" pitchFamily="34" charset="0"/>
                <a:cs typeface="Arial" panose="020B0604020202020204" pitchFamily="34" charset="0"/>
              </a:rPr>
              <a:t>is calculated, an assessment of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number of missed days </a:t>
            </a:r>
            <a:r>
              <a:rPr lang="en-US" dirty="0">
                <a:latin typeface="Times New Roman" panose="02020603050405020304" pitchFamily="18" charset="0"/>
                <a:ea typeface="Calibri" panose="020F0502020204030204" pitchFamily="34" charset="0"/>
                <a:cs typeface="Arial" panose="020B0604020202020204" pitchFamily="34" charset="0"/>
              </a:rPr>
              <a:t>because of illness must be calculated.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Because </a:t>
            </a:r>
            <a:r>
              <a:rPr lang="en-US" dirty="0">
                <a:latin typeface="Times New Roman" panose="02020603050405020304" pitchFamily="18" charset="0"/>
                <a:ea typeface="Calibri" panose="020F0502020204030204" pitchFamily="34" charset="0"/>
                <a:cs typeface="Arial" panose="020B0604020202020204" pitchFamily="34" charset="0"/>
              </a:rPr>
              <a:t>many pharmaceutical interventions involve chronic disease states with intermittent episodes, we will use an example calculating the daily wage rate and number of missed days.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Missed days because of illness can fall into four groups </a:t>
            </a:r>
            <a:r>
              <a:rPr lang="en-US" dirty="0">
                <a:latin typeface="Times New Roman" panose="02020603050405020304" pitchFamily="18" charset="0"/>
                <a:ea typeface="Calibri" panose="020F0502020204030204" pitchFamily="34" charset="0"/>
                <a:cs typeface="Arial" panose="020B0604020202020204" pitchFamily="34" charset="0"/>
              </a:rPr>
              <a:t>(Table 7.2).</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21041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69999" y="1415618"/>
            <a:ext cx="9652000" cy="900545"/>
          </a:xfrm>
        </p:spPr>
        <p:txBody>
          <a:bodyPr>
            <a:no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7.2 Categories of missed days.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816002" y="2316163"/>
            <a:ext cx="10559995" cy="3052021"/>
          </a:xfrm>
          <a:prstGeom prst="rect">
            <a:avLst/>
          </a:prstGeom>
        </p:spPr>
      </p:pic>
    </p:spTree>
    <p:extLst>
      <p:ext uri="{BB962C8B-B14F-4D97-AF65-F5344CB8AC3E}">
        <p14:creationId xmlns:p14="http://schemas.microsoft.com/office/powerpoint/2010/main" val="494300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037"/>
            <a:ext cx="10515600" cy="105081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Definition and History</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23406"/>
            <a:ext cx="10515600" cy="5734593"/>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Cost-benefit analysis </a:t>
            </a:r>
            <a:r>
              <a:rPr lang="en-US" dirty="0">
                <a:latin typeface="Times New Roman" panose="02020603050405020304" pitchFamily="18" charset="0"/>
                <a:ea typeface="Calibri" panose="020F0502020204030204" pitchFamily="34" charset="0"/>
                <a:cs typeface="Arial" panose="020B0604020202020204" pitchFamily="34" charset="0"/>
              </a:rPr>
              <a:t>(CBA) compares both costs and benefits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monetary units</a:t>
            </a:r>
            <a:r>
              <a:rPr lang="en-US" dirty="0">
                <a:latin typeface="Times New Roman" panose="02020603050405020304" pitchFamily="18" charset="0"/>
                <a:ea typeface="Calibri" panose="020F0502020204030204" pitchFamily="34" charset="0"/>
                <a:cs typeface="Arial" panose="020B0604020202020204" pitchFamily="34" charset="0"/>
              </a:rPr>
              <a:t>. The theoretical roots of CBA stem from welfare economics.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the 1800s and 1900s, CBA methodology was first used to help set policy for water projects 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irrigation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flood control</a:t>
            </a:r>
            <a:r>
              <a:rPr lang="en-US" dirty="0">
                <a:latin typeface="Times New Roman" panose="02020603050405020304" pitchFamily="18" charset="0"/>
                <a:ea typeface="Calibri" panose="020F0502020204030204" pitchFamily="34" charset="0"/>
                <a:cs typeface="Arial" panose="020B0604020202020204" pitchFamily="34" charset="0"/>
              </a:rPr>
              <a:t>. CBA was later applied to other public goods such as wildlife, air quality, public parks, and health care.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first use of CBA in health care dates back to the 1960s.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1961</a:t>
            </a:r>
            <a:r>
              <a:rPr lang="en-US" dirty="0">
                <a:latin typeface="Times New Roman" panose="02020603050405020304" pitchFamily="18" charset="0"/>
                <a:ea typeface="Calibri" panose="020F0502020204030204" pitchFamily="34" charset="0"/>
                <a:cs typeface="Arial" panose="020B0604020202020204" pitchFamily="34" charset="0"/>
              </a:rPr>
              <a:t>, Weisbrod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assessed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costs and benefits of a vaccination program for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children</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 which the benefits of the program were monetized by using wages to value lost productivity and reduced survival.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1219"/>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Missed Time (Days or Years) Because of Illness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85109"/>
            <a:ext cx="10515600" cy="490676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Using the asthma clinic example, we will calculate an indirect benefit. Assume that the population served by the clinic is made up of adults with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average income </a:t>
            </a:r>
            <a:r>
              <a:rPr lang="en-US" dirty="0">
                <a:latin typeface="Times New Roman" panose="02020603050405020304" pitchFamily="18" charset="0"/>
                <a:ea typeface="Calibri" panose="020F0502020204030204" pitchFamily="34" charset="0"/>
                <a:cs typeface="Arial" panose="020B0604020202020204" pitchFamily="34" charset="0"/>
              </a:rPr>
              <a:t>(including fringe benefits)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$40,000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240 days worked per year</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daily wage rate </a:t>
            </a:r>
            <a:r>
              <a:rPr lang="en-US" dirty="0">
                <a:latin typeface="Times New Roman" panose="02020603050405020304" pitchFamily="18" charset="0"/>
                <a:ea typeface="Calibri" panose="020F0502020204030204" pitchFamily="34" charset="0"/>
                <a:cs typeface="Arial" panose="020B0604020202020204" pitchFamily="34" charset="0"/>
              </a:rPr>
              <a:t>(average income/number of days worked per year) would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$40,000/240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$167/day</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An </a:t>
            </a:r>
            <a:r>
              <a:rPr lang="en-US" dirty="0">
                <a:latin typeface="Times New Roman" panose="02020603050405020304" pitchFamily="18" charset="0"/>
                <a:ea typeface="Calibri" panose="020F0502020204030204" pitchFamily="34" charset="0"/>
                <a:cs typeface="Arial" panose="020B0604020202020204" pitchFamily="34" charset="0"/>
              </a:rPr>
              <a:t>average of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20 days </a:t>
            </a:r>
            <a:r>
              <a:rPr lang="en-US" dirty="0">
                <a:latin typeface="Times New Roman" panose="02020603050405020304" pitchFamily="18" charset="0"/>
                <a:ea typeface="Calibri" panose="020F0502020204030204" pitchFamily="34" charset="0"/>
                <a:cs typeface="Arial" panose="020B0604020202020204" pitchFamily="34" charset="0"/>
              </a:rPr>
              <a:t>a year were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missed from work before participating in the asthma clinic</a:t>
            </a:r>
            <a:r>
              <a:rPr lang="en-US" dirty="0">
                <a:latin typeface="Times New Roman" panose="02020603050405020304" pitchFamily="18" charset="0"/>
                <a:ea typeface="Calibri" panose="020F0502020204030204" pitchFamily="34" charset="0"/>
                <a:cs typeface="Arial" panose="020B0604020202020204" pitchFamily="34" charset="0"/>
              </a:rPr>
              <a:t>, and an average of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7 days </a:t>
            </a:r>
            <a:r>
              <a:rPr lang="en-US" dirty="0">
                <a:latin typeface="Times New Roman" panose="02020603050405020304" pitchFamily="18" charset="0"/>
                <a:ea typeface="Calibri" panose="020F0502020204030204" pitchFamily="34" charset="0"/>
                <a:cs typeface="Arial" panose="020B0604020202020204" pitchFamily="34" charset="0"/>
              </a:rPr>
              <a:t>a year were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missed from work after participating in the asthma clinic</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4477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69999" y="1546246"/>
            <a:ext cx="9652000" cy="900545"/>
          </a:xfrm>
        </p:spPr>
        <p:txBody>
          <a:bodyPr>
            <a:no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7.3 Calculation of indirect benefit (missed work).</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812869" y="2609418"/>
            <a:ext cx="10566260" cy="1746793"/>
          </a:xfrm>
          <a:prstGeom prst="rect">
            <a:avLst/>
          </a:prstGeom>
        </p:spPr>
      </p:pic>
    </p:spTree>
    <p:extLst>
      <p:ext uri="{BB962C8B-B14F-4D97-AF65-F5344CB8AC3E}">
        <p14:creationId xmlns:p14="http://schemas.microsoft.com/office/powerpoint/2010/main" val="3625048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613"/>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Missed Time (Days or Years) Because of Illness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90503"/>
            <a:ext cx="10515600" cy="4201367"/>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Multiplying </a:t>
            </a:r>
            <a:r>
              <a:rPr lang="en-US" dirty="0">
                <a:latin typeface="Times New Roman" panose="02020603050405020304" pitchFamily="18" charset="0"/>
                <a:ea typeface="Calibri" panose="020F0502020204030204" pitchFamily="34" charset="0"/>
                <a:cs typeface="Arial" panose="020B0604020202020204" pitchFamily="34" charset="0"/>
              </a:rPr>
              <a:t>the daily wage rate times the number of missed days results in the value of lost productivity. In other words,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value of 20 days lost from work is $3,340</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value of 7 days lost from work is $1,169</a:t>
            </a:r>
            <a:r>
              <a:rPr lang="en-US" dirty="0">
                <a:latin typeface="Times New Roman" panose="02020603050405020304" pitchFamily="18" charset="0"/>
                <a:ea typeface="Calibri" panose="020F0502020204030204" pitchFamily="34" charset="0"/>
                <a:cs typeface="Arial" panose="020B0604020202020204" pitchFamily="34" charset="0"/>
              </a:rPr>
              <a:t>. The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difference</a:t>
            </a:r>
            <a:r>
              <a:rPr lang="en-US" dirty="0">
                <a:latin typeface="Times New Roman" panose="02020603050405020304" pitchFamily="18" charset="0"/>
                <a:ea typeface="Calibri" panose="020F0502020204030204" pitchFamily="34" charset="0"/>
                <a:cs typeface="Arial" panose="020B0604020202020204" pitchFamily="34" charset="0"/>
              </a:rPr>
              <a:t> between before and after the program is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$2,171</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which is the cost savings or the indirect benefit </a:t>
            </a:r>
            <a:r>
              <a:rPr lang="en-US" dirty="0">
                <a:latin typeface="Times New Roman" panose="02020603050405020304" pitchFamily="18" charset="0"/>
                <a:ea typeface="Calibri" panose="020F0502020204030204" pitchFamily="34" charset="0"/>
                <a:cs typeface="Arial" panose="020B0604020202020204" pitchFamily="34" charset="0"/>
              </a:rPr>
              <a:t>of the program or intervention (see Table 7.3 for the calculation).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3673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75715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the HC Method</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6731"/>
            <a:ext cx="10515600" cy="5251269"/>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Measuring indirect benefits using the HC approach has several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advantages</a:t>
            </a:r>
            <a:r>
              <a:rPr lang="en-US" dirty="0">
                <a:latin typeface="Times New Roman" panose="02020603050405020304" pitchFamily="18" charset="0"/>
                <a:ea typeface="Calibri" panose="020F0502020204030204" pitchFamily="34" charset="0"/>
                <a:cs typeface="Arial" panose="020B0604020202020204" pitchFamily="34" charset="0"/>
              </a:rPr>
              <a:t>. It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fairly straightforward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easy to measure</a:t>
            </a:r>
            <a:r>
              <a:rPr lang="en-US" dirty="0">
                <a:latin typeface="Times New Roman" panose="02020603050405020304" pitchFamily="18" charset="0"/>
                <a:ea typeface="Calibri" panose="020F0502020204030204" pitchFamily="34" charset="0"/>
                <a:cs typeface="Arial" panose="020B0604020202020204" pitchFamily="34" charset="0"/>
              </a:rPr>
              <a:t>. Income estimates can be obtained or estimated from publicly available sources, and days lost from illness can be readily obtained from the patient or another secondary source.</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HC approach also has several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disadvantages</a:t>
            </a:r>
            <a:r>
              <a:rPr lang="en-US" dirty="0">
                <a:latin typeface="Times New Roman" panose="02020603050405020304" pitchFamily="18" charset="0"/>
                <a:ea typeface="Calibri" panose="020F0502020204030204" pitchFamily="34" charset="0"/>
                <a:cs typeface="Arial" panose="020B0604020202020204" pitchFamily="34" charset="0"/>
              </a:rPr>
              <a:t>. The primary concern with using the HC approach is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may be biased against specific groups of people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namely unemployed individuals</a:t>
            </a:r>
            <a:r>
              <a:rPr lang="en-US" dirty="0">
                <a:latin typeface="Times New Roman" panose="02020603050405020304" pitchFamily="18" charset="0"/>
                <a:ea typeface="Calibri" panose="020F0502020204030204" pitchFamily="34" charset="0"/>
                <a:cs typeface="Arial" panose="020B0604020202020204" pitchFamily="34" charset="0"/>
              </a:rPr>
              <a:t>. It assumes that if a person is not working, he or she has little or no economic benefit.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Children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unemployed elderly </a:t>
            </a:r>
            <a:r>
              <a:rPr lang="en-US" dirty="0">
                <a:latin typeface="Times New Roman" panose="02020603050405020304" pitchFamily="18" charset="0"/>
                <a:ea typeface="Calibri" panose="020F0502020204030204" pitchFamily="34" charset="0"/>
                <a:cs typeface="Arial" panose="020B0604020202020204" pitchFamily="34" charset="0"/>
              </a:rPr>
              <a:t>individuals are two groups with which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bias can occur</a:t>
            </a:r>
            <a:r>
              <a:rPr lang="en-US" dirty="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1651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75715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the HC Method</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6731"/>
            <a:ext cx="10515600" cy="525126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HC assumption that the value of health benefits equals the economic productivity they permit may also be biased. The earnings for some individuals may not equal the value of their output. For example,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is a large difference between the daily wage rate of a professional football player compared with that of an elementary school teacher</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HC method also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does not incorporate values for pain and suffering if these values do not impact productivity</a:t>
            </a:r>
            <a:r>
              <a:rPr lang="en-US" dirty="0">
                <a:latin typeface="Times New Roman" panose="02020603050405020304" pitchFamily="18" charset="0"/>
                <a:ea typeface="Calibri" panose="020F0502020204030204" pitchFamily="34" charset="0"/>
                <a:cs typeface="Arial" panose="020B0604020202020204" pitchFamily="34" charset="0"/>
              </a:rPr>
              <a:t>. There may be certain disease states or conditions (e.g.,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menopause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hair loss</a:t>
            </a:r>
            <a:r>
              <a:rPr lang="en-US" dirty="0">
                <a:latin typeface="Times New Roman" panose="02020603050405020304" pitchFamily="18" charset="0"/>
                <a:ea typeface="Calibri" panose="020F0502020204030204" pitchFamily="34" charset="0"/>
                <a:cs typeface="Arial" panose="020B0604020202020204" pitchFamily="34" charset="0"/>
              </a:rPr>
              <a:t>) that may not impact productivity but do have an impact on a person’s health-related quality of life</a:t>
            </a:r>
            <a:r>
              <a:rPr lang="en-US" b="1"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2868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875"/>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Willingness-to-Pay Method</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60765"/>
            <a:ext cx="10515600" cy="559723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WTP method can value both the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indirect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intangible</a:t>
            </a:r>
            <a:r>
              <a:rPr lang="en-US" dirty="0">
                <a:latin typeface="Times New Roman" panose="02020603050405020304" pitchFamily="18" charset="0"/>
                <a:ea typeface="Calibri" panose="020F0502020204030204" pitchFamily="34" charset="0"/>
                <a:cs typeface="Arial" panose="020B0604020202020204" pitchFamily="34" charset="0"/>
              </a:rPr>
              <a:t> aspects of a disease or condition. The WTP method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determines how much people are willing to pay to reduce the chance of an adverse health outcome</a:t>
            </a:r>
            <a:r>
              <a:rPr lang="en-US" dirty="0">
                <a:latin typeface="Times New Roman" panose="02020603050405020304" pitchFamily="18" charset="0"/>
                <a:ea typeface="Calibri" panose="020F0502020204030204" pitchFamily="34" charset="0"/>
                <a:cs typeface="Arial" panose="020B0604020202020204" pitchFamily="34" charset="0"/>
              </a:rPr>
              <a:t>.</a:t>
            </a:r>
            <a:r>
              <a:rPr lang="en-US" sz="1800" b="1" dirty="0">
                <a:latin typeface="LegacySerifStd-Bold"/>
                <a:ea typeface="Calibri" panose="020F0502020204030204" pitchFamily="34" charset="0"/>
                <a:cs typeface="LegacySerifStd-Bold"/>
              </a:rPr>
              <a:t> </a:t>
            </a:r>
            <a:endParaRPr lang="en-US" sz="1800" b="1" dirty="0" smtClean="0">
              <a:latin typeface="LegacySerifStd-Bold"/>
              <a:ea typeface="Calibri" panose="020F0502020204030204" pitchFamily="34" charset="0"/>
              <a:cs typeface="LegacySerifStd-Bold"/>
            </a:endParaRPr>
          </a:p>
          <a:p>
            <a:pPr marL="0" algn="just">
              <a:lnSpc>
                <a:spcPct val="115000"/>
              </a:lnSpc>
              <a:spcBef>
                <a:spcPts val="0"/>
              </a:spcBef>
            </a:pPr>
            <a:r>
              <a:rPr lang="en-US" b="1" dirty="0" smtClean="0">
                <a:latin typeface="Times New Roman" panose="02020603050405020304" pitchFamily="18" charset="0"/>
                <a:ea typeface="Calibri" panose="020F0502020204030204" pitchFamily="34" charset="0"/>
                <a:cs typeface="Arial" panose="020B0604020202020204" pitchFamily="34" charset="0"/>
              </a:rPr>
              <a:t>Contingent </a:t>
            </a:r>
            <a:r>
              <a:rPr lang="en-US" b="1" dirty="0">
                <a:latin typeface="Times New Roman" panose="02020603050405020304" pitchFamily="18" charset="0"/>
                <a:ea typeface="Calibri" panose="020F0502020204030204" pitchFamily="34" charset="0"/>
                <a:cs typeface="Arial" panose="020B0604020202020204" pitchFamily="34" charset="0"/>
              </a:rPr>
              <a:t>valuation </a:t>
            </a:r>
            <a:r>
              <a:rPr lang="en-US" dirty="0">
                <a:latin typeface="Times New Roman" panose="02020603050405020304" pitchFamily="18" charset="0"/>
                <a:ea typeface="Calibri" panose="020F0502020204030204" pitchFamily="34" charset="0"/>
                <a:cs typeface="Arial" panose="020B0604020202020204" pitchFamily="34" charset="0"/>
              </a:rPr>
              <a:t>(CV), in which the respondent is asked to value a contingent or</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hypothetical market, is a direct method that is used to elicit the dollar values</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or the WTP amounts.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WTP </a:t>
            </a:r>
            <a:r>
              <a:rPr lang="en-US" dirty="0">
                <a:latin typeface="Times New Roman" panose="02020603050405020304" pitchFamily="18" charset="0"/>
                <a:ea typeface="Calibri" panose="020F0502020204030204" pitchFamily="34" charset="0"/>
                <a:cs typeface="Arial" panose="020B0604020202020204" pitchFamily="34" charset="0"/>
              </a:rPr>
              <a:t>values can be collected through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face-to-face interviews</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mail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telephone</a:t>
            </a:r>
            <a:r>
              <a:rPr lang="en-US" dirty="0">
                <a:latin typeface="Times New Roman" panose="02020603050405020304" pitchFamily="18" charset="0"/>
                <a:ea typeface="Calibri" panose="020F0502020204030204" pitchFamily="34" charset="0"/>
                <a:cs typeface="Arial" panose="020B0604020202020204" pitchFamily="34" charset="0"/>
              </a:rPr>
              <a:t>, or via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Internet</a:t>
            </a:r>
            <a:r>
              <a:rPr lang="en-US" dirty="0">
                <a:latin typeface="Times New Roman" panose="02020603050405020304" pitchFamily="18" charset="0"/>
                <a:ea typeface="Calibri" panose="020F0502020204030204" pitchFamily="34" charset="0"/>
                <a:cs typeface="Arial" panose="020B0604020202020204" pitchFamily="34" charset="0"/>
              </a:rPr>
              <a:t>.  Measuring WTP using the CV method should include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two general elements</a:t>
            </a:r>
            <a:r>
              <a:rPr lang="en-US" dirty="0">
                <a:latin typeface="Times New Roman" panose="02020603050405020304" pitchFamily="18" charset="0"/>
                <a:ea typeface="Calibri" panose="020F0502020204030204" pitchFamily="34" charset="0"/>
                <a:cs typeface="Arial" panose="020B0604020202020204" pitchFamily="34" charset="0"/>
              </a:rPr>
              <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hypothetical scenario</a:t>
            </a:r>
            <a:r>
              <a:rPr lang="en-US" dirty="0">
                <a:latin typeface="Times New Roman" panose="02020603050405020304" pitchFamily="18" charset="0"/>
                <a:ea typeface="Calibri" panose="020F0502020204030204" pitchFamily="34" charset="0"/>
                <a:cs typeface="Arial" panose="020B0604020202020204" pitchFamily="34" charset="0"/>
              </a:rPr>
              <a:t> and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bidding vehicle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86137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875"/>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Hypothetical Scenario</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60765"/>
            <a:ext cx="10515600" cy="559723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hypothetical scenario should include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description</a:t>
            </a:r>
            <a:r>
              <a:rPr lang="en-US" dirty="0">
                <a:latin typeface="Times New Roman" panose="02020603050405020304" pitchFamily="18" charset="0"/>
                <a:ea typeface="Calibri" panose="020F0502020204030204" pitchFamily="34" charset="0"/>
                <a:cs typeface="Arial" panose="020B0604020202020204" pitchFamily="34" charset="0"/>
              </a:rPr>
              <a:t> of the health care program or intervention (e.g., medication therapy management program, new drug therapy).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intent of the scenario is to provide the respondent with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accurate description of the good or service</a:t>
            </a:r>
            <a:r>
              <a:rPr lang="en-US" dirty="0">
                <a:latin typeface="Times New Roman" panose="02020603050405020304" pitchFamily="18" charset="0"/>
                <a:ea typeface="Calibri" panose="020F0502020204030204" pitchFamily="34" charset="0"/>
                <a:cs typeface="Arial" panose="020B0604020202020204" pitchFamily="34" charset="0"/>
              </a:rPr>
              <a:t> that he or she is being asked to value. In addition, the scenario should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detail the amount of time the person should expect to spend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 well as the benefit </a:t>
            </a:r>
            <a:r>
              <a:rPr lang="en-US" dirty="0">
                <a:latin typeface="Times New Roman" panose="02020603050405020304" pitchFamily="18" charset="0"/>
                <a:ea typeface="Calibri" panose="020F0502020204030204" pitchFamily="34" charset="0"/>
                <a:cs typeface="Arial" panose="020B0604020202020204" pitchFamily="34" charset="0"/>
              </a:rPr>
              <a:t>(e.g., percent improvement in the condition) of the intervention.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An </a:t>
            </a:r>
            <a:r>
              <a:rPr lang="en-US" dirty="0">
                <a:latin typeface="Times New Roman" panose="02020603050405020304" pitchFamily="18" charset="0"/>
                <a:ea typeface="Calibri" panose="020F0502020204030204" pitchFamily="34" charset="0"/>
                <a:cs typeface="Arial" panose="020B0604020202020204" pitchFamily="34" charset="0"/>
              </a:rPr>
              <a:t>example of a hypothetical scenario for the asthma clinic might read: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0177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838200" y="198120"/>
            <a:ext cx="10515600" cy="6464209"/>
          </a:xfrm>
          <a:prstGeom prst="rect">
            <a:avLst/>
          </a:prstGeom>
        </p:spPr>
      </p:pic>
    </p:spTree>
    <p:extLst>
      <p:ext uri="{BB962C8B-B14F-4D97-AF65-F5344CB8AC3E}">
        <p14:creationId xmlns:p14="http://schemas.microsoft.com/office/powerpoint/2010/main" val="39935923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613"/>
            <a:ext cx="10515600" cy="110389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Bidding Vehicles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90503"/>
            <a:ext cx="10515600" cy="420136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After the program or intervention has been adequately described, respondents are then asked to “bid,” or place a value on the program or intervention. Bids can be obtained through a variety of formats, 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open-ended questions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closed-ended questions</a:t>
            </a:r>
            <a:r>
              <a:rPr lang="en-US" dirty="0">
                <a:latin typeface="Times New Roman" panose="02020603050405020304" pitchFamily="18" charset="0"/>
                <a:ea typeface="Calibri" panose="020F0502020204030204" pitchFamily="34" charset="0"/>
                <a:cs typeface="Arial" panose="020B0604020202020204" pitchFamily="34" charset="0"/>
              </a:rPr>
              <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bidding game</a:t>
            </a:r>
            <a:r>
              <a:rPr lang="en-US" dirty="0">
                <a:latin typeface="Times New Roman" panose="02020603050405020304" pitchFamily="18" charset="0"/>
                <a:ea typeface="Calibri" panose="020F0502020204030204" pitchFamily="34" charset="0"/>
                <a:cs typeface="Arial" panose="020B0604020202020204" pitchFamily="34" charset="0"/>
              </a:rPr>
              <a:t>, or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payment card</a:t>
            </a:r>
            <a:r>
              <a:rPr lang="en-US" dirty="0">
                <a:latin typeface="Times New Roman" panose="02020603050405020304" pitchFamily="18" charset="0"/>
                <a:ea typeface="Calibri" panose="020F0502020204030204" pitchFamily="34" charset="0"/>
                <a:cs typeface="Arial" panose="020B0604020202020204" pitchFamily="34" charset="0"/>
              </a:rPr>
              <a:t>. Below is a brief description of each of the methods.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3841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74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Open-Ended Questions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770709"/>
            <a:ext cx="10515600" cy="60872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Open-ended questions simply ask respondents how much they would be WTP for the program or intervention. This question would immediately follow the hypothetical scenario. Here is an example</a:t>
            </a: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sz="12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the maximum amount that you would be willing to pay for a 1-hour consultation with a pharmacist? </a:t>
            </a: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________________________________</a:t>
            </a:r>
            <a:r>
              <a:rPr lang="en-US" sz="12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respondent would then write in their maximum WTP amount. This method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used the least</a:t>
            </a:r>
            <a:r>
              <a:rPr lang="en-US" dirty="0">
                <a:latin typeface="Times New Roman" panose="02020603050405020304" pitchFamily="18" charset="0"/>
                <a:ea typeface="Calibri" panose="020F0502020204030204" pitchFamily="34" charset="0"/>
                <a:cs typeface="Arial" panose="020B0604020202020204" pitchFamily="34" charset="0"/>
              </a:rPr>
              <a:t> because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results in WTP values that vary widely</a:t>
            </a:r>
            <a:r>
              <a:rPr lang="en-US" dirty="0">
                <a:latin typeface="Times New Roman" panose="02020603050405020304" pitchFamily="18" charset="0"/>
                <a:ea typeface="Calibri" panose="020F0502020204030204" pitchFamily="34" charset="0"/>
                <a:cs typeface="Arial" panose="020B0604020202020204" pitchFamily="34" charset="0"/>
              </a:rPr>
              <a:t>. Many people do not know how to value health care programs because they do not normally pay the full amount out of pocket. The other methods discussed below provide respondents with more guidance in determining their maximum WTP.</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0190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9269"/>
            <a:ext cx="10515600" cy="1672045"/>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51314"/>
            <a:ext cx="10515600" cy="450668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advantage </a:t>
            </a:r>
            <a:r>
              <a:rPr lang="en-US" dirty="0">
                <a:latin typeface="Times New Roman" panose="02020603050405020304" pitchFamily="18" charset="0"/>
                <a:ea typeface="Calibri" panose="020F0502020204030204" pitchFamily="34" charset="0"/>
                <a:cs typeface="Arial" panose="020B0604020202020204" pitchFamily="34" charset="0"/>
              </a:rPr>
              <a:t>of this type of analysis is that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many different outcomes can be compared</a:t>
            </a:r>
            <a:r>
              <a:rPr lang="en-US" dirty="0">
                <a:latin typeface="Times New Roman" panose="02020603050405020304" pitchFamily="18" charset="0"/>
                <a:ea typeface="Calibri" panose="020F0502020204030204" pitchFamily="34" charset="0"/>
                <a:cs typeface="Arial" panose="020B0604020202020204" pitchFamily="34" charset="0"/>
              </a:rPr>
              <a:t> as long as the outcomes measures are valued in monetary units.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disadvantage</a:t>
            </a:r>
            <a:r>
              <a:rPr lang="en-US" dirty="0">
                <a:latin typeface="Times New Roman" panose="02020603050405020304" pitchFamily="18" charset="0"/>
                <a:ea typeface="Calibri" panose="020F0502020204030204" pitchFamily="34" charset="0"/>
                <a:cs typeface="Arial" panose="020B0604020202020204" pitchFamily="34" charset="0"/>
              </a:rPr>
              <a:t> is that placing economic values on medical outcomes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is not an easy task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is no universal agreement on one standard method </a:t>
            </a:r>
            <a:r>
              <a:rPr lang="en-US" dirty="0">
                <a:latin typeface="Times New Roman" panose="02020603050405020304" pitchFamily="18" charset="0"/>
                <a:ea typeface="Calibri" panose="020F0502020204030204" pitchFamily="34" charset="0"/>
                <a:cs typeface="Arial" panose="020B0604020202020204" pitchFamily="34" charset="0"/>
              </a:rPr>
              <a:t>for accomplishing this.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81242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74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Closed-Ended Questions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770709"/>
            <a:ext cx="10515600" cy="6087291"/>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Closed-ended questions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also called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take-it-or-leave-it</a:t>
            </a:r>
            <a:r>
              <a:rPr lang="en-US" dirty="0">
                <a:latin typeface="Times New Roman" panose="02020603050405020304" pitchFamily="18" charset="0"/>
                <a:ea typeface="Calibri" panose="020F0502020204030204" pitchFamily="34" charset="0"/>
                <a:cs typeface="Arial" panose="020B0604020202020204" pitchFamily="34" charset="0"/>
              </a:rPr>
              <a:t>” or dichotomous choice questions. Respondents are asked whether or not they will pay a specified dollar amount for the program or intervention. Here is an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Would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you be willing to pay $60 for a 1-hour consultation with a pharmacist?</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___</a:t>
            </a:r>
            <a:r>
              <a:rPr lang="en-US" b="1" dirty="0" err="1">
                <a:solidFill>
                  <a:srgbClr val="FF0000"/>
                </a:solidFill>
                <a:latin typeface="Times New Roman" panose="02020603050405020304" pitchFamily="18" charset="0"/>
                <a:ea typeface="Calibri" panose="020F0502020204030204" pitchFamily="34" charset="0"/>
                <a:cs typeface="Arial" panose="020B0604020202020204" pitchFamily="34" charset="0"/>
              </a:rPr>
              <a:t>Yes____</a:t>
            </a:r>
            <a:r>
              <a:rPr lang="en-US" b="1" dirty="0" err="1" smtClean="0">
                <a:solidFill>
                  <a:srgbClr val="FF0000"/>
                </a:solidFill>
                <a:latin typeface="Times New Roman" panose="02020603050405020304" pitchFamily="18" charset="0"/>
                <a:ea typeface="Calibri" panose="020F0502020204030204" pitchFamily="34" charset="0"/>
                <a:cs typeface="Arial" panose="020B0604020202020204" pitchFamily="34" charset="0"/>
              </a:rPr>
              <a:t>No</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method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more closely resembles the marketplace</a:t>
            </a:r>
            <a:r>
              <a:rPr lang="en-US" dirty="0">
                <a:latin typeface="Times New Roman" panose="02020603050405020304" pitchFamily="18" charset="0"/>
                <a:ea typeface="Calibri" panose="020F0502020204030204" pitchFamily="34" charset="0"/>
                <a:cs typeface="Arial" panose="020B0604020202020204" pitchFamily="34" charset="0"/>
              </a:rPr>
              <a:t>. When consumers shop for products, they must decide based on the price of the product whether to “take-it-or-leave-it.” One drawback to this method is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only one question is asked</a:t>
            </a:r>
            <a:r>
              <a:rPr lang="en-US" dirty="0">
                <a:latin typeface="Times New Roman" panose="02020603050405020304" pitchFamily="18" charset="0"/>
                <a:ea typeface="Calibri" panose="020F0502020204030204" pitchFamily="34" charset="0"/>
                <a:cs typeface="Arial" panose="020B0604020202020204" pitchFamily="34" charset="0"/>
              </a:rPr>
              <a:t>, so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only one WTP value can be elicited </a:t>
            </a:r>
            <a:r>
              <a:rPr lang="en-US" dirty="0">
                <a:latin typeface="Times New Roman" panose="02020603050405020304" pitchFamily="18" charset="0"/>
                <a:ea typeface="Calibri" panose="020F0502020204030204" pitchFamily="34" charset="0"/>
                <a:cs typeface="Arial" panose="020B0604020202020204" pitchFamily="34" charset="0"/>
              </a:rPr>
              <a:t>from a respondent. Thus,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very large sample would be required to determine the overall WTP value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86358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
            <a:ext cx="10515600" cy="82078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Bidding Game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927463"/>
            <a:ext cx="10515600" cy="5930537"/>
          </a:xfrm>
        </p:spPr>
        <p:txBody>
          <a:bodyPr>
            <a:normAutofit fontScale="925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bidding game resembles an auction in that several bids are offered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reach a person’s maximum WTP</a:t>
            </a:r>
            <a:r>
              <a:rPr lang="en-US" dirty="0">
                <a:latin typeface="Times New Roman" panose="02020603050405020304" pitchFamily="18" charset="0"/>
                <a:ea typeface="Calibri" panose="020F0502020204030204" pitchFamily="34" charset="0"/>
                <a:cs typeface="Arial" panose="020B0604020202020204" pitchFamily="34" charset="0"/>
              </a:rPr>
              <a:t>. Before soliciting a second response, the bids are adjusted based on the first response. This iteration could go on a number of times, but it is suggested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three times is optimal</a:t>
            </a:r>
            <a:r>
              <a:rPr lang="en-US" dirty="0">
                <a:latin typeface="Times New Roman" panose="02020603050405020304" pitchFamily="18" charset="0"/>
                <a:ea typeface="Calibri" panose="020F0502020204030204" pitchFamily="34" charset="0"/>
                <a:cs typeface="Arial" panose="020B0604020202020204" pitchFamily="34" charset="0"/>
              </a:rPr>
              <a:t>. Here is an example:</a:t>
            </a:r>
          </a:p>
          <a:p>
            <a:pPr marL="0" algn="just">
              <a:lnSpc>
                <a:spcPct val="115000"/>
              </a:lnSpc>
              <a:spcBef>
                <a:spcPts val="0"/>
              </a:spcBef>
            </a:pP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Would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you be willing to pay $60 for a 1-hour consultation with a pharmacist?</a:t>
            </a:r>
          </a:p>
          <a:p>
            <a:pPr marL="0" indent="0" algn="just">
              <a:lnSpc>
                <a:spcPct val="115000"/>
              </a:lnSpc>
              <a:spcBef>
                <a:spcPts val="0"/>
              </a:spcBef>
              <a:buNone/>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___Yes </a:t>
            </a: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If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yes, ask: “Would you be willing to pay $80?”</a:t>
            </a:r>
          </a:p>
          <a:p>
            <a:pPr marL="0" indent="0" algn="just">
              <a:lnSpc>
                <a:spcPct val="115000"/>
              </a:lnSpc>
              <a:spcBef>
                <a:spcPts val="0"/>
              </a:spcBef>
              <a:buNone/>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___No </a:t>
            </a: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If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no, ask: “Would you be willing to pay $40</a:t>
            </a: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endPar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method is useful to try to arrive 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person’s maximum WTP value</a:t>
            </a:r>
            <a:r>
              <a:rPr lang="en-US" dirty="0">
                <a:latin typeface="Times New Roman" panose="02020603050405020304" pitchFamily="18" charset="0"/>
                <a:ea typeface="Calibri" panose="020F0502020204030204" pitchFamily="34" charset="0"/>
                <a:cs typeface="Arial" panose="020B0604020202020204" pitchFamily="34" charset="0"/>
              </a:rPr>
              <a:t>. It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time consuming </a:t>
            </a:r>
            <a:r>
              <a:rPr lang="en-US" dirty="0">
                <a:latin typeface="Times New Roman" panose="02020603050405020304" pitchFamily="18" charset="0"/>
                <a:ea typeface="Calibri" panose="020F0502020204030204" pitchFamily="34" charset="0"/>
                <a:cs typeface="Arial" panose="020B0604020202020204" pitchFamily="34" charset="0"/>
              </a:rPr>
              <a:t>and is best conducted via a face-to-face interview or over the Internet. In addition,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WTP values can be biased depending on how high</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or low</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first bid is</a:t>
            </a:r>
            <a:r>
              <a:rPr lang="en-US" dirty="0">
                <a:latin typeface="Times New Roman" panose="02020603050405020304" pitchFamily="18" charset="0"/>
                <a:ea typeface="Calibri" panose="020F0502020204030204" pitchFamily="34" charset="0"/>
                <a:cs typeface="Arial" panose="020B0604020202020204" pitchFamily="34" charset="0"/>
              </a:rPr>
              <a:t>. This is called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starting point bias</a:t>
            </a:r>
            <a:r>
              <a:rPr lang="en-US" dirty="0">
                <a:latin typeface="Times New Roman" panose="02020603050405020304" pitchFamily="18" charset="0"/>
                <a:ea typeface="Calibri" panose="020F0502020204030204" pitchFamily="34" charset="0"/>
                <a:cs typeface="Arial" panose="020B0604020202020204" pitchFamily="34" charset="0"/>
              </a:rPr>
              <a:t>.” </a:t>
            </a: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2507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05394"/>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Payment Card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600891"/>
            <a:ext cx="10515600" cy="6257109"/>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payment card method provides the respondent with a list of possible WTP amounts (i.e., payment card) to choose from. Here is an example</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sz="2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the maximum amount that you would be willing to pay for a 1-hour consultation with a pharmacist? Please circle your choice.</a:t>
            </a:r>
            <a:endParaRPr lang="en-US" sz="2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sz="2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$150    $90    $30</a:t>
            </a:r>
            <a:endParaRPr lang="en-US" sz="2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sz="2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$130    $70    $10</a:t>
            </a:r>
            <a:endParaRPr lang="en-US" sz="2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sz="2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6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$110    $50    $</a:t>
            </a:r>
            <a:r>
              <a:rPr lang="en-US" sz="26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0</a:t>
            </a:r>
            <a:endParaRPr lang="en-US" sz="2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method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very easy </a:t>
            </a:r>
            <a:r>
              <a:rPr lang="en-US" dirty="0">
                <a:latin typeface="Times New Roman" panose="02020603050405020304" pitchFamily="18" charset="0"/>
                <a:ea typeface="Calibri" panose="020F0502020204030204" pitchFamily="34" charset="0"/>
                <a:cs typeface="Arial" panose="020B0604020202020204" pitchFamily="34" charset="0"/>
              </a:rPr>
              <a:t>to use and it provides respondents with a range of values to choose from. The advantages of the method can also result in disadvantages.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Providing respondents with a range of values can bias their WTP values</a:t>
            </a:r>
            <a:r>
              <a:rPr lang="en-US" dirty="0">
                <a:latin typeface="Times New Roman" panose="02020603050405020304" pitchFamily="18" charset="0"/>
                <a:ea typeface="Calibri" panose="020F0502020204030204" pitchFamily="34" charset="0"/>
                <a:cs typeface="Arial" panose="020B0604020202020204" pitchFamily="34" charset="0"/>
              </a:rPr>
              <a:t>. The range provided can “suggest” the value of the intervention and can influence what respondents say. Also, “range bias” can influence the WTP amount. For example, if the range of values was from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 to $75 </a:t>
            </a:r>
            <a:r>
              <a:rPr lang="en-US" dirty="0">
                <a:latin typeface="Times New Roman" panose="02020603050405020304" pitchFamily="18" charset="0"/>
                <a:ea typeface="Calibri" panose="020F0502020204030204" pitchFamily="34" charset="0"/>
                <a:cs typeface="Arial" panose="020B0604020202020204" pitchFamily="34" charset="0"/>
              </a:rPr>
              <a:t>versus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 to $150</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respondents’ WTP amount can vary </a:t>
            </a:r>
            <a:r>
              <a:rPr lang="en-US" dirty="0">
                <a:latin typeface="Times New Roman" panose="02020603050405020304" pitchFamily="18" charset="0"/>
                <a:ea typeface="Calibri" panose="020F0502020204030204" pitchFamily="34" charset="0"/>
                <a:cs typeface="Arial" panose="020B0604020202020204" pitchFamily="34" charset="0"/>
              </a:rPr>
              <a:t>depending on which range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starting point </a:t>
            </a:r>
            <a:r>
              <a:rPr lang="en-US" dirty="0">
                <a:latin typeface="Times New Roman" panose="02020603050405020304" pitchFamily="18" charset="0"/>
                <a:ea typeface="Calibri" panose="020F0502020204030204" pitchFamily="34" charset="0"/>
                <a:cs typeface="Arial" panose="020B0604020202020204" pitchFamily="34" charset="0"/>
              </a:rPr>
              <a:t>was provided.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74450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35280"/>
            <a:ext cx="10515600" cy="156754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National Oceanic and Atmospheric Administration Recommendations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42161"/>
            <a:ext cx="10515600" cy="454971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NOAA recommends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face-to-face interviews </a:t>
            </a:r>
            <a:r>
              <a:rPr lang="en-US" dirty="0">
                <a:latin typeface="Times New Roman" panose="02020603050405020304" pitchFamily="18" charset="0"/>
                <a:ea typeface="Calibri" panose="020F0502020204030204" pitchFamily="34" charset="0"/>
                <a:cs typeface="Arial" panose="020B0604020202020204" pitchFamily="34" charset="0"/>
              </a:rPr>
              <a:t>and the dichotomous choice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closed-ended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bidding vehicle</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b="1" dirty="0" smtClean="0">
                <a:latin typeface="Times New Roman" panose="02020603050405020304" pitchFamily="18" charset="0"/>
                <a:ea typeface="Calibri" panose="020F0502020204030204" pitchFamily="34" charset="0"/>
                <a:cs typeface="Arial" panose="020B0604020202020204" pitchFamily="34" charset="0"/>
              </a:rPr>
              <a:t>Face-to-face </a:t>
            </a:r>
            <a:r>
              <a:rPr lang="en-US" b="1" dirty="0">
                <a:latin typeface="Times New Roman" panose="02020603050405020304" pitchFamily="18" charset="0"/>
                <a:ea typeface="Calibri" panose="020F0502020204030204" pitchFamily="34" charset="0"/>
                <a:cs typeface="Arial" panose="020B0604020202020204" pitchFamily="34" charset="0"/>
              </a:rPr>
              <a:t>interviews </a:t>
            </a:r>
            <a:r>
              <a:rPr lang="en-US" dirty="0">
                <a:latin typeface="Times New Roman" panose="02020603050405020304" pitchFamily="18" charset="0"/>
                <a:ea typeface="Calibri" panose="020F0502020204030204" pitchFamily="34" charset="0"/>
                <a:cs typeface="Arial" panose="020B0604020202020204" pitchFamily="34" charset="0"/>
              </a:rPr>
              <a:t>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very time consuming </a:t>
            </a:r>
            <a:r>
              <a:rPr lang="en-US" dirty="0">
                <a:latin typeface="Times New Roman" panose="02020603050405020304" pitchFamily="18" charset="0"/>
                <a:ea typeface="Calibri" panose="020F0502020204030204" pitchFamily="34" charset="0"/>
                <a:cs typeface="Arial" panose="020B0604020202020204" pitchFamily="34" charset="0"/>
              </a:rPr>
              <a:t>and may be cost prohibitive for some researchers. The use of the </a:t>
            </a:r>
            <a:r>
              <a:rPr lang="en-US" b="1" dirty="0">
                <a:latin typeface="Times New Roman" panose="02020603050405020304" pitchFamily="18" charset="0"/>
                <a:ea typeface="Calibri" panose="020F0502020204030204" pitchFamily="34" charset="0"/>
                <a:cs typeface="Arial" panose="020B0604020202020204" pitchFamily="34" charset="0"/>
              </a:rPr>
              <a:t>dichotomous choice </a:t>
            </a:r>
            <a:r>
              <a:rPr lang="en-US" dirty="0">
                <a:latin typeface="Times New Roman" panose="02020603050405020304" pitchFamily="18" charset="0"/>
                <a:ea typeface="Calibri" panose="020F0502020204030204" pitchFamily="34" charset="0"/>
                <a:cs typeface="Arial" panose="020B0604020202020204" pitchFamily="34" charset="0"/>
              </a:rPr>
              <a:t>format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requires a large sample size</a:t>
            </a:r>
            <a:r>
              <a:rPr lang="en-US" dirty="0">
                <a:latin typeface="Times New Roman" panose="02020603050405020304" pitchFamily="18" charset="0"/>
                <a:ea typeface="Calibri" panose="020F0502020204030204" pitchFamily="34" charset="0"/>
                <a:cs typeface="Arial" panose="020B0604020202020204" pitchFamily="34" charset="0"/>
              </a:rPr>
              <a:t> to accommodate the varying bid levels.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Although </a:t>
            </a:r>
            <a:r>
              <a:rPr lang="en-US" dirty="0">
                <a:latin typeface="Times New Roman" panose="02020603050405020304" pitchFamily="18" charset="0"/>
                <a:ea typeface="Calibri" panose="020F0502020204030204" pitchFamily="34" charset="0"/>
                <a:cs typeface="Arial" panose="020B0604020202020204" pitchFamily="34" charset="0"/>
              </a:rPr>
              <a:t>these are the preferred methods,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most studies </a:t>
            </a:r>
            <a:r>
              <a:rPr lang="en-US" dirty="0">
                <a:latin typeface="Times New Roman" panose="02020603050405020304" pitchFamily="18" charset="0"/>
                <a:ea typeface="Calibri" panose="020F0502020204030204" pitchFamily="34" charset="0"/>
                <a:cs typeface="Arial" panose="020B0604020202020204" pitchFamily="34" charset="0"/>
              </a:rPr>
              <a:t>in the literature have used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mail surveys</a:t>
            </a:r>
            <a:r>
              <a:rPr lang="en-US" dirty="0">
                <a:latin typeface="Times New Roman" panose="02020603050405020304" pitchFamily="18" charset="0"/>
                <a:ea typeface="Calibri" panose="020F0502020204030204" pitchFamily="34" charset="0"/>
                <a:cs typeface="Arial" panose="020B0604020202020204" pitchFamily="34" charset="0"/>
              </a:rPr>
              <a:t> and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payment card </a:t>
            </a:r>
            <a:r>
              <a:rPr lang="en-US" dirty="0">
                <a:latin typeface="Times New Roman" panose="02020603050405020304" pitchFamily="18" charset="0"/>
                <a:ea typeface="Calibri" panose="020F0502020204030204" pitchFamily="34" charset="0"/>
                <a:cs typeface="Arial" panose="020B0604020202020204" pitchFamily="34" charset="0"/>
              </a:rPr>
              <a:t>format.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00532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14846"/>
          </a:xfrm>
        </p:spPr>
        <p:txBody>
          <a:bodyPr>
            <a:noAutofit/>
          </a:bodyPr>
          <a:lstStyle/>
          <a:p>
            <a:pPr algn="just">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the Willingness-to-Pay Method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14846"/>
            <a:ext cx="10515600" cy="564315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main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advantage</a:t>
            </a:r>
            <a:r>
              <a:rPr lang="en-US" dirty="0">
                <a:latin typeface="Times New Roman" panose="02020603050405020304" pitchFamily="18" charset="0"/>
                <a:ea typeface="Calibri" panose="020F0502020204030204" pitchFamily="34" charset="0"/>
                <a:cs typeface="Arial" panose="020B0604020202020204" pitchFamily="34" charset="0"/>
              </a:rPr>
              <a:t> of the WTP approach is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a method to place a dollar value on intangible benefits</a:t>
            </a:r>
            <a:r>
              <a:rPr lang="en-US" dirty="0">
                <a:latin typeface="Times New Roman" panose="02020603050405020304" pitchFamily="18" charset="0"/>
                <a:ea typeface="Calibri" panose="020F0502020204030204" pitchFamily="34" charset="0"/>
                <a:cs typeface="Arial" panose="020B0604020202020204" pitchFamily="34" charset="0"/>
              </a:rPr>
              <a:t>. However, there are several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disadvantages</a:t>
            </a:r>
            <a:r>
              <a:rPr lang="en-US" dirty="0">
                <a:latin typeface="Times New Roman" panose="02020603050405020304" pitchFamily="18" charset="0"/>
                <a:ea typeface="Calibri" panose="020F0502020204030204" pitchFamily="34" charset="0"/>
                <a:cs typeface="Arial" panose="020B0604020202020204" pitchFamily="34" charset="0"/>
              </a:rPr>
              <a:t> to the WTP methodology.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Many critics question the validity of the WTP responses </a:t>
            </a:r>
            <a:r>
              <a:rPr lang="en-US" dirty="0">
                <a:latin typeface="Times New Roman" panose="02020603050405020304" pitchFamily="18" charset="0"/>
                <a:ea typeface="Calibri" panose="020F0502020204030204" pitchFamily="34" charset="0"/>
                <a:cs typeface="Arial" panose="020B0604020202020204" pitchFamily="34" charset="0"/>
              </a:rPr>
              <a:t>because of the various methods used to elicit dollar values as well as the hypothetical nature of the health care benefit.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difficult for people to place a dollar value on a health benefit</a:t>
            </a:r>
            <a:r>
              <a:rPr lang="en-US" dirty="0">
                <a:latin typeface="Times New Roman" panose="02020603050405020304" pitchFamily="18" charset="0"/>
                <a:ea typeface="Calibri" panose="020F0502020204030204" pitchFamily="34" charset="0"/>
                <a:cs typeface="Arial" panose="020B0604020202020204" pitchFamily="34" charset="0"/>
              </a:rPr>
              <a:t> or an increase in health-related quality of life or satisfaction. Because a “hypothetical” or artificial scenario is presented,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possible that respondents might give a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hypothetical response</a:t>
            </a:r>
            <a:r>
              <a:rPr lang="en-US" dirty="0">
                <a:latin typeface="Times New Roman" panose="02020603050405020304" pitchFamily="18" charset="0"/>
                <a:ea typeface="Calibri" panose="020F0502020204030204" pitchFamily="34" charset="0"/>
                <a:cs typeface="Arial" panose="020B0604020202020204" pitchFamily="34" charset="0"/>
              </a:rPr>
              <a:t>” or that the respondent may not</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understand the value of the market (e.g., pharmaceutical care program) being presented.</a:t>
            </a:r>
            <a:r>
              <a:rPr lang="en-US" sz="1800" dirty="0">
                <a:latin typeface="LegacySerifStd-Book"/>
                <a:ea typeface="Calibri" panose="020F0502020204030204" pitchFamily="34" charset="0"/>
                <a:cs typeface="LegacySerifStd-Book"/>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42369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8902"/>
            <a:ext cx="10515600" cy="1528354"/>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the Willingness-to-Pay Method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47256"/>
            <a:ext cx="10515600" cy="4310743"/>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Another disadvantage of this method includes the </a:t>
            </a:r>
            <a:r>
              <a:rPr lang="en-US" dirty="0">
                <a:solidFill>
                  <a:srgbClr val="FF0000"/>
                </a:solidFill>
                <a:latin typeface="Times New Roman" panose="02020603050405020304" pitchFamily="18" charset="0"/>
                <a:ea typeface="Calibri" panose="020F0502020204030204" pitchFamily="34" charset="0"/>
              </a:rPr>
              <a:t>biases involved in measuring WTP</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Compliance bias</a:t>
            </a:r>
            <a:r>
              <a:rPr lang="en-US" dirty="0">
                <a:latin typeface="Times New Roman" panose="02020603050405020304" pitchFamily="18" charset="0"/>
                <a:ea typeface="Calibri" panose="020F0502020204030204" pitchFamily="34" charset="0"/>
              </a:rPr>
              <a:t>” occurs when </a:t>
            </a:r>
            <a:r>
              <a:rPr lang="en-US" dirty="0">
                <a:solidFill>
                  <a:srgbClr val="FF0000"/>
                </a:solidFill>
                <a:latin typeface="Times New Roman" panose="02020603050405020304" pitchFamily="18" charset="0"/>
                <a:ea typeface="Calibri" panose="020F0502020204030204" pitchFamily="34" charset="0"/>
              </a:rPr>
              <a:t>respondents want to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please</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the interviewer </a:t>
            </a:r>
            <a:r>
              <a:rPr lang="en-US" dirty="0">
                <a:latin typeface="Times New Roman" panose="02020603050405020304" pitchFamily="18" charset="0"/>
                <a:ea typeface="Calibri" panose="020F0502020204030204" pitchFamily="34" charset="0"/>
              </a:rPr>
              <a:t>and </a:t>
            </a:r>
            <a:r>
              <a:rPr lang="en-US" dirty="0">
                <a:solidFill>
                  <a:srgbClr val="FF0000"/>
                </a:solidFill>
                <a:latin typeface="Times New Roman" panose="02020603050405020304" pitchFamily="18" charset="0"/>
                <a:ea typeface="Calibri" panose="020F0502020204030204" pitchFamily="34" charset="0"/>
              </a:rPr>
              <a:t>may overstate their WTP values</a:t>
            </a:r>
            <a:r>
              <a:rPr lang="en-US" dirty="0">
                <a:latin typeface="Times New Roman" panose="02020603050405020304" pitchFamily="18" charset="0"/>
                <a:ea typeface="Calibri" panose="020F0502020204030204" pitchFamily="34" charset="0"/>
              </a:rPr>
              <a:t>. Strategic bias occurs when respondents over- or understate their WTP values to strategically impact the outcome. For example, a respondent may understate a WTP value so that they will not have to pay as much.</a:t>
            </a: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6556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6102"/>
            <a:ext cx="10515600" cy="1332412"/>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Calculating Results of Costs and Benefits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808514"/>
            <a:ext cx="10515600" cy="404948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CBA can be presented in the following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three formats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net benefit calculations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benefit-to-cost ratios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b="1" dirty="0">
                <a:latin typeface="Times New Roman" panose="02020603050405020304" pitchFamily="18" charset="0"/>
                <a:ea typeface="Calibri" panose="020F0502020204030204" pitchFamily="34" charset="0"/>
                <a:cs typeface="Arial" panose="020B0604020202020204" pitchFamily="34" charset="0"/>
              </a:rPr>
              <a:t>internal rate of return</a:t>
            </a:r>
            <a:r>
              <a:rPr lang="en-US" dirty="0">
                <a:latin typeface="Times New Roman" panose="02020603050405020304" pitchFamily="18" charset="0"/>
                <a:ea typeface="Calibri" panose="020F0502020204030204" pitchFamily="34" charset="0"/>
                <a:cs typeface="Arial" panose="020B0604020202020204" pitchFamily="34" charset="0"/>
              </a:rPr>
              <a:t> (IRR). When evaluating interventions, it is important to assess the method used.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05978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5029"/>
            <a:ext cx="10515600" cy="1162594"/>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Net Benefit (or Net Cost) Calculations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07624"/>
            <a:ext cx="10515600" cy="4650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net benefit (or net cost) calculation simply presents the difference between the total costs and benefits.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Net benefit = total benefits − total costs;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Net cost = total costs − total benefits.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Interventions would be considered to be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cost-beneficial</a:t>
            </a:r>
            <a:r>
              <a:rPr lang="en-US" dirty="0">
                <a:latin typeface="Times New Roman" panose="02020603050405020304" pitchFamily="18" charset="0"/>
                <a:ea typeface="Calibri" panose="020F0502020204030204" pitchFamily="34" charset="0"/>
                <a:cs typeface="Arial" panose="020B0604020202020204" pitchFamily="34" charset="0"/>
              </a:rPr>
              <a:t> if:</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Net Benefit &gt; 0      </a:t>
            </a:r>
            <a:r>
              <a:rPr lang="en-US" dirty="0">
                <a:latin typeface="Times New Roman" panose="02020603050405020304" pitchFamily="18" charset="0"/>
                <a:ea typeface="Calibri" panose="020F0502020204030204" pitchFamily="34" charset="0"/>
                <a:cs typeface="Arial" panose="020B0604020202020204" pitchFamily="34" charset="0"/>
              </a:rPr>
              <a:t>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Net Cost &lt; 0</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24256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3406"/>
            <a:ext cx="10515600" cy="1541416"/>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Benefit-to-Cost (or Cost-to-Benefit) Ratio Calculations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664823"/>
            <a:ext cx="10515600" cy="41931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CBA results can also be calculated by summing up the total benefits and dividing by the total costs. The ratio may be expressed as a benefit-to-cost ratio or a cost-to-benefit ratio. Depending on how the ratio is calculated, interventions are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cost-beneficial</a:t>
            </a:r>
            <a:r>
              <a:rPr lang="en-US" dirty="0">
                <a:latin typeface="Times New Roman" panose="02020603050405020304" pitchFamily="18" charset="0"/>
                <a:ea typeface="Calibri" panose="020F0502020204030204" pitchFamily="34" charset="0"/>
                <a:cs typeface="Arial" panose="020B0604020202020204" pitchFamily="34" charset="0"/>
              </a:rPr>
              <a:t> if:</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Benefit-to-cost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&gt; 1      </a:t>
            </a:r>
            <a:r>
              <a:rPr lang="en-US" dirty="0">
                <a:latin typeface="Times New Roman" panose="02020603050405020304" pitchFamily="18" charset="0"/>
                <a:ea typeface="Calibri" panose="020F0502020204030204" pitchFamily="34" charset="0"/>
                <a:cs typeface="Arial" panose="020B0604020202020204" pitchFamily="34" charset="0"/>
              </a:rPr>
              <a:t>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Cost-to-benefit &lt; 1</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16554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541416"/>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Example Using Different Calculation Techniques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41416"/>
            <a:ext cx="10515600" cy="5316583"/>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Suppose a decision maker had to choose between two proposals for implementation. Also assume that the projects are for 1 year, so discounting is not needed.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ctr">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Proposal A: Cost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$1,000</a:t>
            </a:r>
            <a:r>
              <a:rPr lang="en-US" dirty="0">
                <a:latin typeface="Times New Roman" panose="02020603050405020304" pitchFamily="18" charset="0"/>
                <a:ea typeface="Calibri" panose="020F0502020204030204" pitchFamily="34" charset="0"/>
                <a:cs typeface="Arial" panose="020B0604020202020204" pitchFamily="34" charset="0"/>
              </a:rPr>
              <a:t>; Benefit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$2,000</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ctr">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Proposal B: Cost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$5,000</a:t>
            </a:r>
            <a:r>
              <a:rPr lang="en-US" dirty="0">
                <a:latin typeface="Times New Roman" panose="02020603050405020304" pitchFamily="18" charset="0"/>
                <a:ea typeface="Calibri" panose="020F0502020204030204" pitchFamily="34" charset="0"/>
                <a:cs typeface="Arial" panose="020B0604020202020204" pitchFamily="34" charset="0"/>
              </a:rPr>
              <a:t>; Benefit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$7,500</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Table 7.4 shows the net and ratio calculations for both proposals. Although four calculations are shown in the table,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benefit-to-cost ratio</a:t>
            </a:r>
            <a:r>
              <a:rPr lang="en-US" dirty="0">
                <a:latin typeface="Times New Roman" panose="02020603050405020304" pitchFamily="18" charset="0"/>
                <a:ea typeface="Calibri" panose="020F0502020204030204" pitchFamily="34" charset="0"/>
                <a:cs typeface="Arial" panose="020B0604020202020204" pitchFamily="34" charset="0"/>
              </a:rPr>
              <a:t> (when compared with the cost-to-benefit ratio) and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net benefit calculation</a:t>
            </a:r>
            <a:r>
              <a:rPr lang="en-US" dirty="0">
                <a:latin typeface="Times New Roman" panose="02020603050405020304" pitchFamily="18" charset="0"/>
                <a:ea typeface="Calibri" panose="020F0502020204030204" pitchFamily="34" charset="0"/>
                <a:cs typeface="Arial" panose="020B0604020202020204" pitchFamily="34" charset="0"/>
              </a:rPr>
              <a:t> (when compared with the net cost calculation)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are used most often </a:t>
            </a:r>
            <a:r>
              <a:rPr lang="en-US" dirty="0">
                <a:latin typeface="Times New Roman" panose="02020603050405020304" pitchFamily="18" charset="0"/>
                <a:ea typeface="Calibri" panose="020F0502020204030204" pitchFamily="34" charset="0"/>
                <a:cs typeface="Arial" panose="020B0604020202020204" pitchFamily="34" charset="0"/>
              </a:rPr>
              <a:t>because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higher the result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more cost-beneficial </a:t>
            </a:r>
            <a:r>
              <a:rPr lang="en-US" dirty="0">
                <a:latin typeface="Times New Roman" panose="02020603050405020304" pitchFamily="18" charset="0"/>
                <a:ea typeface="Calibri" panose="020F0502020204030204" pitchFamily="34" charset="0"/>
                <a:cs typeface="Arial" panose="020B0604020202020204" pitchFamily="34" charset="0"/>
              </a:rPr>
              <a:t>an option becomes.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2625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9269"/>
            <a:ext cx="10515600" cy="1672045"/>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51314"/>
            <a:ext cx="10515600" cy="450668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To illustrate the advantage of CBA compared with </a:t>
            </a:r>
            <a:r>
              <a:rPr lang="en-US" b="1" dirty="0">
                <a:latin typeface="Times New Roman" panose="02020603050405020304" pitchFamily="18" charset="0"/>
                <a:ea typeface="Calibri" panose="020F0502020204030204" pitchFamily="34" charset="0"/>
              </a:rPr>
              <a:t>cost-effectiveness analysis </a:t>
            </a:r>
            <a:r>
              <a:rPr lang="en-US" dirty="0">
                <a:latin typeface="Times New Roman" panose="02020603050405020304" pitchFamily="18" charset="0"/>
                <a:ea typeface="Calibri" panose="020F0502020204030204" pitchFamily="34" charset="0"/>
              </a:rPr>
              <a:t>(CEA), assume you are a decision maker and you must choose one program from Table 7.1</a:t>
            </a:r>
            <a:r>
              <a:rPr lang="en-US" b="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to implement in your organization. Assume that you only had </a:t>
            </a:r>
            <a:r>
              <a:rPr lang="en-US" b="1" dirty="0">
                <a:latin typeface="Times New Roman" panose="02020603050405020304" pitchFamily="18" charset="0"/>
                <a:ea typeface="Calibri" panose="020F0502020204030204" pitchFamily="34" charset="0"/>
              </a:rPr>
              <a:t>cost-effectiveness ratios </a:t>
            </a:r>
            <a:r>
              <a:rPr lang="en-US" dirty="0">
                <a:latin typeface="Times New Roman" panose="02020603050405020304" pitchFamily="18" charset="0"/>
                <a:ea typeface="Calibri" panose="020F0502020204030204" pitchFamily="34" charset="0"/>
              </a:rPr>
              <a:t>available to help make the choice. How would you choose?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261823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17378" y="2446791"/>
            <a:ext cx="11339827" cy="2530158"/>
          </a:xfrm>
          <a:prstGeom prst="rect">
            <a:avLst/>
          </a:prstGeom>
        </p:spPr>
      </p:pic>
      <p:sp>
        <p:nvSpPr>
          <p:cNvPr id="2" name="Title 1"/>
          <p:cNvSpPr>
            <a:spLocks noGrp="1"/>
          </p:cNvSpPr>
          <p:nvPr>
            <p:ph type="ctrTitle"/>
          </p:nvPr>
        </p:nvSpPr>
        <p:spPr>
          <a:xfrm flipV="1">
            <a:off x="1524000" y="287383"/>
            <a:ext cx="9144000" cy="834980"/>
          </a:xfrm>
        </p:spPr>
        <p:txBody>
          <a:bodyPr>
            <a:normAutofit fontScale="90000"/>
          </a:bodyPr>
          <a:lstStyle/>
          <a:p>
            <a:endParaRPr lang="en-US" dirty="0"/>
          </a:p>
        </p:txBody>
      </p:sp>
      <p:sp>
        <p:nvSpPr>
          <p:cNvPr id="3" name="Subtitle 2"/>
          <p:cNvSpPr>
            <a:spLocks noGrp="1"/>
          </p:cNvSpPr>
          <p:nvPr>
            <p:ph type="subTitle" idx="1"/>
          </p:nvPr>
        </p:nvSpPr>
        <p:spPr>
          <a:xfrm>
            <a:off x="574766" y="1632857"/>
            <a:ext cx="11025050" cy="813934"/>
          </a:xfrm>
        </p:spPr>
        <p:txBody>
          <a:bodyPr>
            <a:no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7.4 Comparison of two proposals using net and </a:t>
            </a:r>
            <a:r>
              <a:rPr lang="en-US" sz="2800" b="1" dirty="0" smtClean="0">
                <a:latin typeface="Times New Roman" panose="02020603050405020304" pitchFamily="18" charset="0"/>
                <a:ea typeface="Calibri" panose="020F0502020204030204" pitchFamily="34" charset="0"/>
                <a:cs typeface="Arial" panose="020B0604020202020204" pitchFamily="34" charset="0"/>
              </a:rPr>
              <a:t>ratio calculations</a:t>
            </a:r>
            <a:r>
              <a:rPr lang="en-US" sz="2800" b="1" dirty="0">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99261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698"/>
            <a:ext cx="10515600" cy="1541416"/>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Example Using Different Calculation Techniques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94114"/>
            <a:ext cx="10515600" cy="496388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Using the criteria outlined above for cost-beneficial programs, it is apparent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both programs are cost-beneficial </a:t>
            </a:r>
            <a:r>
              <a:rPr lang="en-US" dirty="0">
                <a:latin typeface="Times New Roman" panose="02020603050405020304" pitchFamily="18" charset="0"/>
                <a:ea typeface="Calibri" panose="020F0502020204030204" pitchFamily="34" charset="0"/>
                <a:cs typeface="Arial" panose="020B0604020202020204" pitchFamily="34" charset="0"/>
              </a:rPr>
              <a:t>using both the net and ratio methods of calculations.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However</a:t>
            </a:r>
            <a:r>
              <a:rPr lang="en-US" dirty="0">
                <a:latin typeface="Times New Roman" panose="02020603050405020304" pitchFamily="18" charset="0"/>
                <a:ea typeface="Calibri" panose="020F0502020204030204" pitchFamily="34" charset="0"/>
                <a:cs typeface="Arial" panose="020B0604020202020204" pitchFamily="34" charset="0"/>
              </a:rPr>
              <a:t>, when comparing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net calculations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proposal B is more cost-beneficial than proposal A </a:t>
            </a:r>
            <a:r>
              <a:rPr lang="en-US" dirty="0">
                <a:latin typeface="Times New Roman" panose="02020603050405020304" pitchFamily="18" charset="0"/>
                <a:ea typeface="Calibri" panose="020F0502020204030204" pitchFamily="34" charset="0"/>
                <a:cs typeface="Arial" panose="020B0604020202020204" pitchFamily="34" charset="0"/>
              </a:rPr>
              <a:t>(net benefit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$2,500 versus $1,000), but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proposal A is more cost-beneficial than proposal B </a:t>
            </a:r>
            <a:r>
              <a:rPr lang="en-US" dirty="0">
                <a:latin typeface="Times New Roman" panose="02020603050405020304" pitchFamily="18" charset="0"/>
                <a:ea typeface="Calibri" panose="020F0502020204030204" pitchFamily="34" charset="0"/>
                <a:cs typeface="Arial" panose="020B0604020202020204" pitchFamily="34" charset="0"/>
              </a:rPr>
              <a:t>(benefit-to-cost ratio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2.0 versus 1.5) when using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ratio calculations</a:t>
            </a:r>
            <a:r>
              <a:rPr lang="en-US" dirty="0">
                <a:latin typeface="Times New Roman" panose="02020603050405020304" pitchFamily="18" charset="0"/>
                <a:ea typeface="Calibri" panose="020F0502020204030204" pitchFamily="34" charset="0"/>
                <a:cs typeface="Arial" panose="020B0604020202020204" pitchFamily="34" charset="0"/>
              </a:rPr>
              <a:t>. Thus, the ratio and the net calculation may indicate that different options are the most beneficial.</a:t>
            </a:r>
            <a:r>
              <a:rPr lang="en-US" sz="1800" dirty="0">
                <a:latin typeface="LegacySerifStd-Book"/>
                <a:ea typeface="Calibri" panose="020F0502020204030204" pitchFamily="34" charset="0"/>
                <a:cs typeface="LegacySerifStd-Book"/>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78468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6207"/>
            <a:ext cx="10515600" cy="1541416"/>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Example Using Different Calculation Techniques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07623"/>
            <a:ext cx="10515600" cy="4650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this example, in which both proposals are cost-beneficial,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decision maker</a:t>
            </a:r>
            <a:r>
              <a:rPr lang="en-US" sz="1800" dirty="0">
                <a:solidFill>
                  <a:srgbClr val="FF0000"/>
                </a:solidFill>
                <a:latin typeface="LegacySerifStd-Book"/>
                <a:ea typeface="Calibri" panose="020F0502020204030204" pitchFamily="34" charset="0"/>
                <a:cs typeface="LegacySerifStd-Book"/>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may consider other issues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such as the amount of money available for investment</a:t>
            </a:r>
            <a:r>
              <a:rPr lang="en-US" dirty="0">
                <a:latin typeface="Times New Roman" panose="02020603050405020304" pitchFamily="18" charset="0"/>
                <a:ea typeface="Calibri" panose="020F0502020204030204" pitchFamily="34" charset="0"/>
                <a:cs typeface="Arial" panose="020B0604020202020204" pitchFamily="34" charset="0"/>
              </a:rPr>
              <a:t>.</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Whereas A would require $1,000 input costs, proposal B would require $5,000.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Another</a:t>
            </a:r>
            <a:r>
              <a:rPr lang="en-US" sz="1800" dirty="0" smtClean="0">
                <a:solidFill>
                  <a:srgbClr val="FF0000"/>
                </a:solidFill>
                <a:latin typeface="LegacySerifStd-Book"/>
                <a:ea typeface="Calibri" panose="020F0502020204030204" pitchFamily="34" charset="0"/>
                <a:cs typeface="LegacySerifStd-Book"/>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consideration </a:t>
            </a:r>
            <a:r>
              <a:rPr lang="en-US" dirty="0">
                <a:latin typeface="Times New Roman" panose="02020603050405020304" pitchFamily="18" charset="0"/>
                <a:ea typeface="Calibri" panose="020F0502020204030204" pitchFamily="34" charset="0"/>
                <a:cs typeface="Arial" panose="020B0604020202020204" pitchFamily="34" charset="0"/>
              </a:rPr>
              <a:t>may involve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return on investment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Proposal A</a:t>
            </a:r>
            <a:r>
              <a:rPr lang="en-US" dirty="0">
                <a:latin typeface="Times New Roman" panose="02020603050405020304" pitchFamily="18" charset="0"/>
                <a:ea typeface="Calibri" panose="020F0502020204030204" pitchFamily="34" charset="0"/>
                <a:cs typeface="Arial" panose="020B0604020202020204" pitchFamily="34" charset="0"/>
              </a:rPr>
              <a:t>, with a 2:1</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benefit-to-cost ratio,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has a higher return than proposal B </a:t>
            </a:r>
            <a:r>
              <a:rPr lang="en-US" dirty="0">
                <a:latin typeface="Times New Roman" panose="02020603050405020304" pitchFamily="18" charset="0"/>
                <a:ea typeface="Calibri" panose="020F0502020204030204" pitchFamily="34" charset="0"/>
                <a:cs typeface="Arial" panose="020B0604020202020204" pitchFamily="34" charset="0"/>
              </a:rPr>
              <a:t>(i.e., 1.5:1 benefit-to-cost</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ratio).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11066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4664"/>
            <a:ext cx="10515600" cy="1541416"/>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Example Using Different Calculation Techniques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926080"/>
            <a:ext cx="10515600" cy="3931919"/>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third consideration </a:t>
            </a:r>
            <a:r>
              <a:rPr lang="en-US" dirty="0">
                <a:latin typeface="Times New Roman" panose="02020603050405020304" pitchFamily="18" charset="0"/>
                <a:ea typeface="Calibri" panose="020F0502020204030204" pitchFamily="34" charset="0"/>
                <a:cs typeface="Arial" panose="020B0604020202020204" pitchFamily="34" charset="0"/>
              </a:rPr>
              <a:t>is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actual net benefit amount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Proposal B has a higher</a:t>
            </a:r>
            <a:r>
              <a:rPr lang="en-US" sz="1800" dirty="0">
                <a:solidFill>
                  <a:srgbClr val="FF0000"/>
                </a:solidFill>
                <a:latin typeface="LegacySerifStd-Book"/>
                <a:ea typeface="Calibri" panose="020F0502020204030204" pitchFamily="34" charset="0"/>
                <a:cs typeface="LegacySerifStd-Book"/>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net benefit</a:t>
            </a:r>
            <a:r>
              <a:rPr lang="en-US" dirty="0">
                <a:latin typeface="Times New Roman" panose="02020603050405020304" pitchFamily="18" charset="0"/>
                <a:ea typeface="Calibri" panose="020F0502020204030204" pitchFamily="34" charset="0"/>
                <a:cs typeface="Arial" panose="020B0604020202020204" pitchFamily="34" charset="0"/>
              </a:rPr>
              <a:t> than proposal A ($2,500 versus $1,000).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choice between proposal A</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and B would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depend on the goals </a:t>
            </a:r>
            <a:r>
              <a:rPr lang="en-US" dirty="0">
                <a:latin typeface="Times New Roman" panose="02020603050405020304" pitchFamily="18" charset="0"/>
                <a:ea typeface="Calibri" panose="020F0502020204030204" pitchFamily="34" charset="0"/>
                <a:cs typeface="Arial" panose="020B0604020202020204" pitchFamily="34" charset="0"/>
              </a:rPr>
              <a:t>(both programmatic and financial) of the organization.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6523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8642"/>
            <a:ext cx="10515600" cy="1136467"/>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Internal Rate of Return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85109"/>
            <a:ext cx="10515600" cy="517289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internal rate of return (IRR)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rate of return that equates the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present value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PV</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of benefits to the PV of costs</a:t>
            </a:r>
            <a:r>
              <a:rPr lang="en-US" dirty="0">
                <a:latin typeface="Times New Roman" panose="02020603050405020304" pitchFamily="18" charset="0"/>
                <a:ea typeface="Calibri" panose="020F0502020204030204" pitchFamily="34" charset="0"/>
                <a:cs typeface="Arial" panose="020B0604020202020204" pitchFamily="34" charset="0"/>
              </a:rPr>
              <a:t>. The goal is</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to find the rate of return that would make the costs and benefits equal. After the</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IRR is calculated, it is compared with a specified </a:t>
            </a:r>
            <a:r>
              <a:rPr lang="en-US" b="1" dirty="0">
                <a:latin typeface="Times New Roman" panose="02020603050405020304" pitchFamily="18" charset="0"/>
                <a:ea typeface="Calibri" panose="020F0502020204030204" pitchFamily="34" charset="0"/>
                <a:cs typeface="Arial" panose="020B0604020202020204" pitchFamily="34" charset="0"/>
              </a:rPr>
              <a:t>hurdle rate.</a:t>
            </a:r>
            <a:r>
              <a:rPr lang="en-US" sz="1800" dirty="0">
                <a:latin typeface="LegacySerifStd-Book"/>
                <a:ea typeface="Calibri" panose="020F0502020204030204" pitchFamily="34" charset="0"/>
                <a:cs typeface="LegacySerifStd-Book"/>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decision rule for IRR is to accept all projects with an IRR greater than the hurdle rate</a:t>
            </a:r>
            <a:r>
              <a:rPr lang="en-US" dirty="0">
                <a:latin typeface="Times New Roman" panose="02020603050405020304" pitchFamily="18" charset="0"/>
                <a:ea typeface="Calibri" panose="020F0502020204030204" pitchFamily="34" charset="0"/>
                <a:cs typeface="Arial" panose="020B0604020202020204" pitchFamily="34" charset="0"/>
              </a:rPr>
              <a:t>. If the IRR is greater than the hurdle rate, then it means that the project can yield a higher rate of return compared with some other investment. For example, the IRR should be higher than the interest rates available for savings accounts or secured bonds.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90885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8904"/>
            <a:ext cx="10515600" cy="1136467"/>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Internal Rate of Return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55371"/>
            <a:ext cx="10515600" cy="4702628"/>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IRR is difficult to calculate by hand. Computer programs and special functions on calculators are available for determining IRR. Assume that the </a:t>
            </a:r>
            <a:r>
              <a:rPr lang="en-US" dirty="0">
                <a:solidFill>
                  <a:srgbClr val="FF0000"/>
                </a:solidFill>
                <a:latin typeface="Times New Roman" panose="02020603050405020304" pitchFamily="18" charset="0"/>
                <a:ea typeface="Calibri" panose="020F0502020204030204" pitchFamily="34" charset="0"/>
              </a:rPr>
              <a:t>IRR</a:t>
            </a:r>
            <a:r>
              <a:rPr lang="en-US" dirty="0">
                <a:latin typeface="Times New Roman" panose="02020603050405020304" pitchFamily="18" charset="0"/>
                <a:ea typeface="Calibri" panose="020F0502020204030204" pitchFamily="34" charset="0"/>
              </a:rPr>
              <a:t> for the asthma pharmaceutical care program described above is </a:t>
            </a:r>
            <a:r>
              <a:rPr lang="en-US" dirty="0">
                <a:solidFill>
                  <a:srgbClr val="FF0000"/>
                </a:solidFill>
                <a:latin typeface="Times New Roman" panose="02020603050405020304" pitchFamily="18" charset="0"/>
                <a:ea typeface="Calibri" panose="020F0502020204030204" pitchFamily="34" charset="0"/>
              </a:rPr>
              <a:t>6.3%</a:t>
            </a:r>
            <a:r>
              <a:rPr lang="en-US" dirty="0">
                <a:latin typeface="Times New Roman" panose="02020603050405020304" pitchFamily="18" charset="0"/>
                <a:ea typeface="Calibri" panose="020F0502020204030204" pitchFamily="34" charset="0"/>
              </a:rPr>
              <a:t>. If </a:t>
            </a:r>
            <a:r>
              <a:rPr lang="en-US" dirty="0">
                <a:solidFill>
                  <a:srgbClr val="FF0000"/>
                </a:solidFill>
                <a:latin typeface="Times New Roman" panose="02020603050405020304" pitchFamily="18" charset="0"/>
                <a:ea typeface="Calibri" panose="020F0502020204030204" pitchFamily="34" charset="0"/>
              </a:rPr>
              <a:t>the market rate of return is 4.5% for other investments</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this is the hurdle rate</a:t>
            </a:r>
            <a:r>
              <a:rPr lang="en-US" dirty="0">
                <a:latin typeface="Times New Roman" panose="02020603050405020304" pitchFamily="18" charset="0"/>
                <a:ea typeface="Calibri" panose="020F0502020204030204" pitchFamily="34" charset="0"/>
              </a:rPr>
              <a:t>. Because 6.3%</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rPr>
              <a:t>exceeds 4.5%, </a:t>
            </a:r>
            <a:r>
              <a:rPr lang="en-US" dirty="0">
                <a:solidFill>
                  <a:srgbClr val="FF0000"/>
                </a:solidFill>
                <a:latin typeface="Times New Roman" panose="02020603050405020304" pitchFamily="18" charset="0"/>
                <a:ea typeface="Calibri" panose="020F0502020204030204" pitchFamily="34" charset="0"/>
              </a:rPr>
              <a:t>the pharmaceutical care program should be chosen because it will yield a greater return</a:t>
            </a:r>
            <a:r>
              <a:rPr lang="en-US" dirty="0">
                <a:latin typeface="Times New Roman" panose="02020603050405020304" pitchFamily="18" charset="0"/>
                <a:ea typeface="Calibri" panose="020F0502020204030204" pitchFamily="34" charset="0"/>
              </a:rPr>
              <a:t>, or greater value for every dollar invested.</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95222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3510"/>
            <a:ext cx="10515600" cy="1136467"/>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IRR Calculation</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49977"/>
            <a:ext cx="10515600" cy="540802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Net present value (NPV) = 0; or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Present value (PV) of future cash flows − Initial Investment = 0; or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CF1/(1 + </a:t>
            </a:r>
            <a:r>
              <a:rPr lang="en-US" i="1" dirty="0">
                <a:latin typeface="Times New Roman" panose="02020603050405020304" pitchFamily="18" charset="0"/>
                <a:ea typeface="Calibri" panose="020F0502020204030204" pitchFamily="34" charset="0"/>
                <a:cs typeface="Arial" panose="020B0604020202020204" pitchFamily="34" charset="0"/>
              </a:rPr>
              <a:t>r</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 + CF2/(1 + </a:t>
            </a:r>
            <a:r>
              <a:rPr lang="en-US" i="1" dirty="0">
                <a:latin typeface="Times New Roman" panose="02020603050405020304" pitchFamily="18" charset="0"/>
                <a:ea typeface="Calibri" panose="020F0502020204030204" pitchFamily="34" charset="0"/>
                <a:cs typeface="Arial" panose="020B0604020202020204" pitchFamily="34" charset="0"/>
              </a:rPr>
              <a:t>r</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CF3/(1 + </a:t>
            </a:r>
            <a:r>
              <a:rPr lang="en-US" i="1" dirty="0">
                <a:latin typeface="Times New Roman" panose="02020603050405020304" pitchFamily="18" charset="0"/>
                <a:ea typeface="Calibri" panose="020F0502020204030204" pitchFamily="34" charset="0"/>
                <a:cs typeface="Arial" panose="020B0604020202020204" pitchFamily="34" charset="0"/>
              </a:rPr>
              <a:t>r</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3</a:t>
            </a:r>
            <a:r>
              <a:rPr lang="en-US" dirty="0">
                <a:latin typeface="Times New Roman" panose="02020603050405020304" pitchFamily="18" charset="0"/>
                <a:ea typeface="Calibri" panose="020F0502020204030204" pitchFamily="34" charset="0"/>
                <a:cs typeface="Arial" panose="020B0604020202020204" pitchFamily="34" charset="0"/>
              </a:rPr>
              <a:t> + . . . − Initial Investment = 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Where,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latin typeface="Times New Roman" panose="02020603050405020304" pitchFamily="18" charset="0"/>
                <a:ea typeface="Calibri" panose="020F0502020204030204" pitchFamily="34" charset="0"/>
                <a:cs typeface="Arial" panose="020B0604020202020204" pitchFamily="34" charset="0"/>
              </a:rPr>
              <a:t>r </a:t>
            </a:r>
            <a:r>
              <a:rPr lang="en-US" dirty="0">
                <a:latin typeface="Times New Roman" panose="02020603050405020304" pitchFamily="18" charset="0"/>
                <a:ea typeface="Calibri" panose="020F0502020204030204" pitchFamily="34" charset="0"/>
                <a:cs typeface="Arial" panose="020B0604020202020204" pitchFamily="34" charset="0"/>
              </a:rPr>
              <a:t>is the internal rate of return, (discount rate)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CF1 is the period one net cash inflow,</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CF2 is the period two net cash inflow,</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CF3 is the period three net cash inflow, and so 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17273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3510"/>
            <a:ext cx="10515600" cy="1136467"/>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IRR Calculation</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49977"/>
            <a:ext cx="10515600" cy="540802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But the problem is we cannot isolate the variable </a:t>
            </a:r>
            <a:r>
              <a:rPr lang="en-US" i="1" dirty="0">
                <a:latin typeface="Times New Roman" panose="02020603050405020304" pitchFamily="18" charset="0"/>
                <a:ea typeface="Calibri" panose="020F0502020204030204" pitchFamily="34" charset="0"/>
                <a:cs typeface="Arial" panose="020B0604020202020204" pitchFamily="34" charset="0"/>
              </a:rPr>
              <a:t>r </a:t>
            </a:r>
            <a:r>
              <a:rPr lang="en-US" dirty="0">
                <a:latin typeface="Times New Roman" panose="02020603050405020304" pitchFamily="18" charset="0"/>
                <a:ea typeface="Calibri" panose="020F0502020204030204" pitchFamily="34" charset="0"/>
                <a:cs typeface="Arial" panose="020B0604020202020204" pitchFamily="34" charset="0"/>
              </a:rPr>
              <a:t>on one side of the above equation. However, there are alternative procedures which can be followed to find IRR. The simplest of them is described below:</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1. Guess the value of </a:t>
            </a:r>
            <a:r>
              <a:rPr lang="en-US" i="1" dirty="0">
                <a:latin typeface="Times New Roman" panose="02020603050405020304" pitchFamily="18" charset="0"/>
                <a:ea typeface="Calibri" panose="020F0502020204030204" pitchFamily="34" charset="0"/>
                <a:cs typeface="Arial" panose="020B0604020202020204" pitchFamily="34" charset="0"/>
              </a:rPr>
              <a:t>r </a:t>
            </a:r>
            <a:r>
              <a:rPr lang="en-US" dirty="0">
                <a:latin typeface="Times New Roman" panose="02020603050405020304" pitchFamily="18" charset="0"/>
                <a:ea typeface="Calibri" panose="020F0502020204030204" pitchFamily="34" charset="0"/>
                <a:cs typeface="Arial" panose="020B0604020202020204" pitchFamily="34" charset="0"/>
              </a:rPr>
              <a:t>and calculate the NPV of the project at that value.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2. If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NPV is close to 0 then IRR is equal to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r</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3. If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NPV is greater than 0 </a:t>
            </a:r>
            <a:r>
              <a:rPr lang="en-US" dirty="0">
                <a:latin typeface="Times New Roman" panose="02020603050405020304" pitchFamily="18" charset="0"/>
                <a:ea typeface="Calibri" panose="020F0502020204030204" pitchFamily="34" charset="0"/>
                <a:cs typeface="Arial" panose="020B0604020202020204" pitchFamily="34" charset="0"/>
              </a:rPr>
              <a:t>then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r </a:t>
            </a:r>
            <a:r>
              <a:rPr lang="en-US" dirty="0">
                <a:latin typeface="Times New Roman" panose="02020603050405020304" pitchFamily="18" charset="0"/>
                <a:ea typeface="Calibri" panose="020F0502020204030204" pitchFamily="34" charset="0"/>
                <a:cs typeface="Arial" panose="020B0604020202020204" pitchFamily="34" charset="0"/>
              </a:rPr>
              <a:t>and jump to step 5.</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4. If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NPV is smaller than 0 </a:t>
            </a:r>
            <a:r>
              <a:rPr lang="en-US" dirty="0">
                <a:latin typeface="Times New Roman" panose="02020603050405020304" pitchFamily="18" charset="0"/>
                <a:ea typeface="Calibri" panose="020F0502020204030204" pitchFamily="34" charset="0"/>
                <a:cs typeface="Arial" panose="020B0604020202020204" pitchFamily="34" charset="0"/>
              </a:rPr>
              <a:t>then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decrease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r</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and jump to step 5.</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5. Recalculate NPV using the new value of </a:t>
            </a:r>
            <a:r>
              <a:rPr lang="en-US" i="1" dirty="0">
                <a:latin typeface="Times New Roman" panose="02020603050405020304" pitchFamily="18" charset="0"/>
                <a:ea typeface="Calibri" panose="020F0502020204030204" pitchFamily="34" charset="0"/>
                <a:cs typeface="Arial" panose="020B0604020202020204" pitchFamily="34" charset="0"/>
              </a:rPr>
              <a:t>r </a:t>
            </a:r>
            <a:r>
              <a:rPr lang="en-US" dirty="0">
                <a:latin typeface="Times New Roman" panose="02020603050405020304" pitchFamily="18" charset="0"/>
                <a:ea typeface="Calibri" panose="020F0502020204030204" pitchFamily="34" charset="0"/>
                <a:cs typeface="Arial" panose="020B0604020202020204" pitchFamily="34" charset="0"/>
              </a:rPr>
              <a:t>and go back to step 2.</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80545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36467"/>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IRR Calculation</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36467"/>
            <a:ext cx="10515600" cy="572153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Find the IRR of an investment having initial cash outflow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$200,000</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cash inflows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Year </a:t>
            </a:r>
            <a:r>
              <a:rPr lang="en-US" dirty="0" smtClean="0">
                <a:latin typeface="Times New Roman" panose="02020603050405020304" pitchFamily="18" charset="0"/>
                <a:ea typeface="Calibri" panose="020F0502020204030204" pitchFamily="34" charset="0"/>
                <a:cs typeface="Arial" panose="020B0604020202020204" pitchFamily="34" charset="0"/>
              </a:rPr>
              <a:t>1 =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60,000</a:t>
            </a:r>
            <a:r>
              <a:rPr lang="en-US" dirty="0">
                <a:latin typeface="Times New Roman" panose="02020603050405020304" pitchFamily="18" charset="0"/>
                <a:ea typeface="Calibri" panose="020F0502020204030204" pitchFamily="34" charset="0"/>
                <a:cs typeface="Arial" panose="020B0604020202020204" pitchFamily="34" charset="0"/>
              </a:rPr>
              <a:t>; Year 2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$100,000</a:t>
            </a:r>
            <a:r>
              <a:rPr lang="en-US" dirty="0">
                <a:latin typeface="Times New Roman" panose="02020603050405020304" pitchFamily="18" charset="0"/>
                <a:ea typeface="Calibri" panose="020F0502020204030204" pitchFamily="34" charset="0"/>
                <a:cs typeface="Arial" panose="020B0604020202020204" pitchFamily="34" charset="0"/>
              </a:rPr>
              <a:t>; and Year 3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$75,000 </a:t>
            </a:r>
            <a:r>
              <a:rPr lang="en-US" dirty="0">
                <a:latin typeface="Times New Roman" panose="02020603050405020304" pitchFamily="18" charset="0"/>
                <a:ea typeface="Calibri" panose="020F0502020204030204" pitchFamily="34" charset="0"/>
                <a:cs typeface="Arial" panose="020B0604020202020204" pitchFamily="34" charset="0"/>
              </a:rPr>
              <a:t>respectively.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sz="3200" b="1" dirty="0" smtClean="0">
                <a:latin typeface="Times New Roman" panose="02020603050405020304" pitchFamily="18" charset="0"/>
                <a:ea typeface="Calibri" panose="020F0502020204030204" pitchFamily="34" charset="0"/>
                <a:cs typeface="Arial" panose="020B0604020202020204" pitchFamily="34" charset="0"/>
              </a:rPr>
              <a:t>Solution</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Assume that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is 10%</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NPV at 10% discount rate = $193,539 − $200,000 = −$6,461</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Since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NPV is less than 0 </a:t>
            </a:r>
            <a:r>
              <a:rPr lang="en-US" dirty="0">
                <a:latin typeface="Times New Roman" panose="02020603050405020304" pitchFamily="18" charset="0"/>
                <a:ea typeface="Calibri" panose="020F0502020204030204" pitchFamily="34" charset="0"/>
                <a:cs typeface="Arial" panose="020B0604020202020204" pitchFamily="34" charset="0"/>
              </a:rPr>
              <a:t>we have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decrease discount rate</a:t>
            </a:r>
            <a:r>
              <a:rPr lang="en-US" dirty="0">
                <a:latin typeface="Times New Roman" panose="02020603050405020304" pitchFamily="18" charset="0"/>
                <a:ea typeface="Calibri" panose="020F0502020204030204" pitchFamily="34" charset="0"/>
                <a:cs typeface="Arial" panose="020B0604020202020204" pitchFamily="34" charset="0"/>
              </a:rPr>
              <a:t>, thus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NPV at 6% discount rate = $208,575 − $200,000 = +$8,575</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But it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greater than 0</a:t>
            </a:r>
            <a:r>
              <a:rPr lang="en-US" dirty="0">
                <a:latin typeface="Times New Roman" panose="02020603050405020304" pitchFamily="18" charset="0"/>
                <a:ea typeface="Calibri" panose="020F0502020204030204" pitchFamily="34" charset="0"/>
                <a:cs typeface="Arial" panose="020B0604020202020204" pitchFamily="34" charset="0"/>
              </a:rPr>
              <a:t> we have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 the discount rate</a:t>
            </a:r>
            <a:r>
              <a:rPr lang="en-US" dirty="0">
                <a:latin typeface="Times New Roman" panose="02020603050405020304" pitchFamily="18" charset="0"/>
                <a:ea typeface="Calibri" panose="020F0502020204030204" pitchFamily="34" charset="0"/>
                <a:cs typeface="Arial" panose="020B0604020202020204" pitchFamily="34" charset="0"/>
              </a:rPr>
              <a:t>, thus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NPV at 8% discount rate = $200,826 − $200,000 = +826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close to 0</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IRR ≈ 8%</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2057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08856" y="1122363"/>
            <a:ext cx="11756571" cy="900545"/>
          </a:xfrm>
        </p:spPr>
        <p:txBody>
          <a:bodyPr>
            <a:no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7.1 Comparison of cost-effectiveness ratios and benefit-to-cost ratios.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271744" y="2022908"/>
            <a:ext cx="11430797" cy="3567995"/>
          </a:xfrm>
          <a:prstGeom prst="rect">
            <a:avLst/>
          </a:prstGeom>
        </p:spPr>
      </p:pic>
    </p:spTree>
    <p:extLst>
      <p:ext uri="{BB962C8B-B14F-4D97-AF65-F5344CB8AC3E}">
        <p14:creationId xmlns:p14="http://schemas.microsoft.com/office/powerpoint/2010/main" val="2662344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139"/>
            <a:ext cx="10515600" cy="1672045"/>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16184"/>
            <a:ext cx="10515600" cy="474181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One can quickly see that it would be </a:t>
            </a:r>
            <a:r>
              <a:rPr lang="en-US" dirty="0">
                <a:solidFill>
                  <a:srgbClr val="FF0000"/>
                </a:solidFill>
                <a:latin typeface="Times New Roman" panose="02020603050405020304" pitchFamily="18" charset="0"/>
                <a:ea typeface="Calibri" panose="020F0502020204030204" pitchFamily="34" charset="0"/>
              </a:rPr>
              <a:t>difficult to compare the programs using only cost-effectiveness ratios</a:t>
            </a:r>
            <a:r>
              <a:rPr lang="en-US" dirty="0">
                <a:latin typeface="Times New Roman" panose="02020603050405020304" pitchFamily="18" charset="0"/>
                <a:ea typeface="Calibri" panose="020F0502020204030204" pitchFamily="34" charset="0"/>
              </a:rPr>
              <a:t> because of the varying outcomes (e.g., case prevented, life years saved).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On </a:t>
            </a:r>
            <a:r>
              <a:rPr lang="en-US" dirty="0">
                <a:latin typeface="Times New Roman" panose="02020603050405020304" pitchFamily="18" charset="0"/>
                <a:ea typeface="Calibri" panose="020F0502020204030204" pitchFamily="34" charset="0"/>
              </a:rPr>
              <a:t>the other hand, </a:t>
            </a:r>
            <a:r>
              <a:rPr lang="en-US" dirty="0">
                <a:solidFill>
                  <a:srgbClr val="FF0000"/>
                </a:solidFill>
                <a:latin typeface="Times New Roman" panose="02020603050405020304" pitchFamily="18" charset="0"/>
                <a:ea typeface="Calibri" panose="020F0502020204030204" pitchFamily="34" charset="0"/>
              </a:rPr>
              <a:t>the benefit-to-cost ratios can be ranked</a:t>
            </a:r>
            <a:r>
              <a:rPr lang="en-US" dirty="0">
                <a:latin typeface="Times New Roman" panose="02020603050405020304" pitchFamily="18" charset="0"/>
                <a:ea typeface="Calibri" panose="020F0502020204030204" pitchFamily="34" charset="0"/>
              </a:rPr>
              <a:t>, and programs with similar, as well as dissimilar, </a:t>
            </a:r>
            <a:r>
              <a:rPr lang="en-US" dirty="0">
                <a:solidFill>
                  <a:srgbClr val="FF0000"/>
                </a:solidFill>
                <a:latin typeface="Times New Roman" panose="02020603050405020304" pitchFamily="18" charset="0"/>
                <a:ea typeface="Calibri" panose="020F0502020204030204" pitchFamily="34" charset="0"/>
              </a:rPr>
              <a:t>outcomes can be compared</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If </a:t>
            </a:r>
            <a:r>
              <a:rPr lang="en-US" dirty="0">
                <a:latin typeface="Times New Roman" panose="02020603050405020304" pitchFamily="18" charset="0"/>
                <a:ea typeface="Calibri" panose="020F0502020204030204" pitchFamily="34" charset="0"/>
              </a:rPr>
              <a:t>the goal of the decision maker is </a:t>
            </a:r>
            <a:r>
              <a:rPr lang="en-US" dirty="0">
                <a:solidFill>
                  <a:srgbClr val="FF0000"/>
                </a:solidFill>
                <a:latin typeface="Times New Roman" panose="02020603050405020304" pitchFamily="18" charset="0"/>
                <a:ea typeface="Calibri" panose="020F0502020204030204" pitchFamily="34" charset="0"/>
              </a:rPr>
              <a:t>to maximize the investment</a:t>
            </a:r>
            <a:r>
              <a:rPr lang="en-US" dirty="0">
                <a:latin typeface="Times New Roman" panose="02020603050405020304" pitchFamily="18" charset="0"/>
                <a:ea typeface="Calibri" panose="020F0502020204030204" pitchFamily="34" charset="0"/>
              </a:rPr>
              <a:t>, the program with </a:t>
            </a:r>
            <a:r>
              <a:rPr lang="en-US" dirty="0">
                <a:solidFill>
                  <a:srgbClr val="FF0000"/>
                </a:solidFill>
                <a:latin typeface="Times New Roman" panose="02020603050405020304" pitchFamily="18" charset="0"/>
                <a:ea typeface="Calibri" panose="020F0502020204030204" pitchFamily="34" charset="0"/>
              </a:rPr>
              <a:t>the highest benefit-to-cost ratio </a:t>
            </a:r>
            <a:r>
              <a:rPr lang="en-US" dirty="0">
                <a:latin typeface="Times New Roman" panose="02020603050405020304" pitchFamily="18" charset="0"/>
                <a:ea typeface="Calibri" panose="020F0502020204030204" pitchFamily="34" charset="0"/>
              </a:rPr>
              <a:t>(in this case, diabetes medication adherence program) </a:t>
            </a:r>
            <a:r>
              <a:rPr lang="en-US" dirty="0">
                <a:solidFill>
                  <a:srgbClr val="FF0000"/>
                </a:solidFill>
                <a:latin typeface="Times New Roman" panose="02020603050405020304" pitchFamily="18" charset="0"/>
                <a:ea typeface="Calibri" panose="020F0502020204030204" pitchFamily="34" charset="0"/>
              </a:rPr>
              <a:t>would be chosen</a:t>
            </a:r>
            <a:r>
              <a:rPr lang="en-US" dirty="0">
                <a:latin typeface="Times New Roman" panose="02020603050405020304" pitchFamily="18" charset="0"/>
                <a:ea typeface="Calibri" panose="020F0502020204030204" pitchFamily="34" charset="0"/>
              </a:rPr>
              <a:t>.</a:t>
            </a:r>
            <a:r>
              <a:rPr lang="en-US" sz="1800" dirty="0">
                <a:latin typeface="LegacySerifStd-Book"/>
                <a:ea typeface="Calibri" panose="020F0502020204030204" pitchFamily="34" charset="0"/>
                <a:cs typeface="LegacySerifStd-Book"/>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1581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7"/>
            <a:ext cx="10515600" cy="171123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Advantages and Disadvantages of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920240"/>
            <a:ext cx="10515600" cy="493776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unique aspect of placing a monetary value on the outcome or benefit in CBA also presents a challenge or disadvantage of the method. For example, when comparing the cost-effectiveness ratios for an AIDS prevention and awareness program with the vaccination program for children, it would appear that </a:t>
            </a:r>
            <a:r>
              <a:rPr lang="en-US" dirty="0">
                <a:solidFill>
                  <a:srgbClr val="FF0000"/>
                </a:solidFill>
                <a:latin typeface="Times New Roman" panose="02020603050405020304" pitchFamily="18" charset="0"/>
                <a:ea typeface="Calibri" panose="020F0502020204030204" pitchFamily="34" charset="0"/>
              </a:rPr>
              <a:t>the vaccination program would be the most cost-effective</a:t>
            </a:r>
            <a:r>
              <a:rPr lang="en-US" dirty="0">
                <a:latin typeface="Times New Roman" panose="02020603050405020304" pitchFamily="18" charset="0"/>
                <a:ea typeface="Calibri" panose="020F0502020204030204" pitchFamily="34" charset="0"/>
              </a:rPr>
              <a:t>. But, when examining the benefit-to-cost ratios, </a:t>
            </a:r>
            <a:r>
              <a:rPr lang="en-US" dirty="0">
                <a:solidFill>
                  <a:srgbClr val="FF0000"/>
                </a:solidFill>
                <a:latin typeface="Times New Roman" panose="02020603050405020304" pitchFamily="18" charset="0"/>
                <a:ea typeface="Calibri" panose="020F0502020204030204" pitchFamily="34" charset="0"/>
              </a:rPr>
              <a:t>the AIDS program is more cost-beneficial</a:t>
            </a:r>
            <a:r>
              <a:rPr lang="en-US" dirty="0">
                <a:latin typeface="Times New Roman" panose="02020603050405020304" pitchFamily="18" charset="0"/>
                <a:ea typeface="Calibri" panose="020F0502020204030204" pitchFamily="34" charset="0"/>
              </a:rPr>
              <a:t>. In this example, the benefit (case prevented) was valued higher for AIDS patients than vaccinations for children.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1168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2416"/>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Conducting a CBA</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24743"/>
            <a:ext cx="10515600" cy="48332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first step in a CBA is to determine the type of program or intervention to be considered.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second step is to identify alternatives.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many cases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alternative is to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 nothing</a:t>
            </a:r>
            <a:r>
              <a:rPr lang="en-US" dirty="0">
                <a:latin typeface="Times New Roman" panose="02020603050405020304" pitchFamily="18" charset="0"/>
                <a:ea typeface="Calibri" panose="020F0502020204030204" pitchFamily="34" charset="0"/>
                <a:cs typeface="Arial" panose="020B0604020202020204" pitchFamily="34" charset="0"/>
              </a:rPr>
              <a:t>.” In other cases, the alternative could be to implement a similar program that is smaller or larger in scale or to implement a different program. </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5525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67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Conducting a CBA</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357745"/>
            <a:ext cx="10515600" cy="5500255"/>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example, a clinical pharmacist would like to start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asthma clinic</a:t>
            </a:r>
            <a:r>
              <a:rPr lang="en-US" dirty="0">
                <a:latin typeface="Times New Roman" panose="02020603050405020304" pitchFamily="18" charset="0"/>
                <a:ea typeface="Calibri" panose="020F0502020204030204" pitchFamily="34" charset="0"/>
                <a:cs typeface="Arial" panose="020B0604020202020204" pitchFamily="34" charset="0"/>
              </a:rPr>
              <a:t>.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alternative</a:t>
            </a:r>
            <a:r>
              <a:rPr lang="en-US" dirty="0">
                <a:latin typeface="Times New Roman" panose="02020603050405020304" pitchFamily="18" charset="0"/>
                <a:ea typeface="Calibri" panose="020F0502020204030204" pitchFamily="34" charset="0"/>
                <a:cs typeface="Arial" panose="020B0604020202020204" pitchFamily="34" charset="0"/>
              </a:rPr>
              <a:t> could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compare the costs and benefits </a:t>
            </a:r>
            <a:r>
              <a:rPr lang="en-US" dirty="0">
                <a:latin typeface="Times New Roman" panose="02020603050405020304" pitchFamily="18" charset="0"/>
                <a:ea typeface="Calibri" panose="020F0502020204030204" pitchFamily="34" charset="0"/>
                <a:cs typeface="Arial" panose="020B0604020202020204" pitchFamily="34" charset="0"/>
              </a:rPr>
              <a:t>of having an asthma clinic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with not having an asthma clinic</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Another </a:t>
            </a:r>
            <a:r>
              <a:rPr lang="en-US" dirty="0">
                <a:latin typeface="Times New Roman" panose="02020603050405020304" pitchFamily="18" charset="0"/>
                <a:ea typeface="Calibri" panose="020F0502020204030204" pitchFamily="34" charset="0"/>
                <a:cs typeface="Arial" panose="020B0604020202020204" pitchFamily="34" charset="0"/>
              </a:rPr>
              <a:t>alternative could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compare </a:t>
            </a:r>
            <a:r>
              <a:rPr lang="en-US" dirty="0">
                <a:latin typeface="Times New Roman" panose="02020603050405020304" pitchFamily="18" charset="0"/>
                <a:ea typeface="Calibri" panose="020F0502020204030204" pitchFamily="34" charset="0"/>
                <a:cs typeface="Arial" panose="020B0604020202020204" pitchFamily="34" charset="0"/>
              </a:rPr>
              <a:t>implementing an asthma clinic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all persons who had an asthma-related emergency department visit</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third alternative could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compare </a:t>
            </a:r>
            <a:r>
              <a:rPr lang="en-US" dirty="0">
                <a:latin typeface="Times New Roman" panose="02020603050405020304" pitchFamily="18" charset="0"/>
                <a:ea typeface="Calibri" panose="020F0502020204030204" pitchFamily="34" charset="0"/>
                <a:cs typeface="Arial" panose="020B0604020202020204" pitchFamily="34" charset="0"/>
              </a:rPr>
              <a:t>implementing an asthma clinic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with implementing a diabetes clinic</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2725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TotalTime>
  <Words>3964</Words>
  <Application>Microsoft Office PowerPoint</Application>
  <PresentationFormat>Custom</PresentationFormat>
  <Paragraphs>175</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Cost-Benefit Analysis</vt:lpstr>
      <vt:lpstr>Definition and History</vt:lpstr>
      <vt:lpstr>Advantages and Disadvantages of Cost-Benefit Analysis</vt:lpstr>
      <vt:lpstr>Advantages and Disadvantages of Cost-Benefit Analysis</vt:lpstr>
      <vt:lpstr>PowerPoint Presentation</vt:lpstr>
      <vt:lpstr>Advantages and Disadvantages of Cost-Benefit Analysis</vt:lpstr>
      <vt:lpstr>Advantages and Disadvantages of Cost-Benefit Analysis</vt:lpstr>
      <vt:lpstr>Conducting a CBA</vt:lpstr>
      <vt:lpstr>Conducting a CBA</vt:lpstr>
      <vt:lpstr>Conducting a CBA</vt:lpstr>
      <vt:lpstr>Conducting a CBA</vt:lpstr>
      <vt:lpstr>Difference Between Costs and Benefit </vt:lpstr>
      <vt:lpstr>Measuring Indirect and Intangible Benefits </vt:lpstr>
      <vt:lpstr>Human Capital Method </vt:lpstr>
      <vt:lpstr>Wage Rate Calculation</vt:lpstr>
      <vt:lpstr>Wage Rate Calculation</vt:lpstr>
      <vt:lpstr>Wage Rate Calculation</vt:lpstr>
      <vt:lpstr>Missed Time (Days or Years) Because of Illness</vt:lpstr>
      <vt:lpstr>PowerPoint Presentation</vt:lpstr>
      <vt:lpstr>Missed Time (Days or Years) Because of Illness</vt:lpstr>
      <vt:lpstr>PowerPoint Presentation</vt:lpstr>
      <vt:lpstr>Missed Time (Days or Years) Because of Illness</vt:lpstr>
      <vt:lpstr>Advantages and Disadvantages of the HC Method</vt:lpstr>
      <vt:lpstr>Advantages and Disadvantages of the HC Method</vt:lpstr>
      <vt:lpstr>Willingness-to-Pay Method</vt:lpstr>
      <vt:lpstr>Hypothetical Scenario</vt:lpstr>
      <vt:lpstr>PowerPoint Presentation</vt:lpstr>
      <vt:lpstr>Bidding Vehicles</vt:lpstr>
      <vt:lpstr>Open-Ended Questions </vt:lpstr>
      <vt:lpstr>Closed-Ended Questions </vt:lpstr>
      <vt:lpstr>Bidding Game </vt:lpstr>
      <vt:lpstr>Payment Card </vt:lpstr>
      <vt:lpstr>National Oceanic and Atmospheric Administration Recommendations </vt:lpstr>
      <vt:lpstr>Advantages and Disadvantages of the Willingness-to-Pay Method </vt:lpstr>
      <vt:lpstr>Advantages and Disadvantages of the Willingness-to-Pay Method </vt:lpstr>
      <vt:lpstr>Calculating Results of Costs and Benefits </vt:lpstr>
      <vt:lpstr>Net Benefit (or Net Cost) Calculations </vt:lpstr>
      <vt:lpstr>Benefit-to-Cost (or Cost-to-Benefit) Ratio Calculations </vt:lpstr>
      <vt:lpstr>Example Using Different Calculation Techniques </vt:lpstr>
      <vt:lpstr>PowerPoint Presentation</vt:lpstr>
      <vt:lpstr>Example Using Different Calculation Techniques </vt:lpstr>
      <vt:lpstr>Example Using Different Calculation Techniques </vt:lpstr>
      <vt:lpstr>Example Using Different Calculation Techniques </vt:lpstr>
      <vt:lpstr>Internal Rate of Return </vt:lpstr>
      <vt:lpstr>Internal Rate of Return </vt:lpstr>
      <vt:lpstr>IRR Calculation</vt:lpstr>
      <vt:lpstr>IRR Calculation</vt:lpstr>
      <vt:lpstr>IRR Calculation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Maher</cp:lastModifiedBy>
  <cp:revision>116</cp:revision>
  <dcterms:created xsi:type="dcterms:W3CDTF">2022-02-23T10:59:51Z</dcterms:created>
  <dcterms:modified xsi:type="dcterms:W3CDTF">2023-04-05T06:47:13Z</dcterms:modified>
</cp:coreProperties>
</file>