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87" r:id="rId3"/>
    <p:sldId id="257" r:id="rId4"/>
    <p:sldId id="258" r:id="rId5"/>
    <p:sldId id="259" r:id="rId6"/>
    <p:sldId id="260" r:id="rId7"/>
    <p:sldId id="261" r:id="rId8"/>
    <p:sldId id="262" r:id="rId9"/>
    <p:sldId id="263" r:id="rId10"/>
    <p:sldId id="275" r:id="rId11"/>
    <p:sldId id="264" r:id="rId12"/>
    <p:sldId id="276" r:id="rId13"/>
    <p:sldId id="265" r:id="rId14"/>
    <p:sldId id="277" r:id="rId15"/>
    <p:sldId id="278" r:id="rId16"/>
    <p:sldId id="266" r:id="rId17"/>
    <p:sldId id="279" r:id="rId18"/>
    <p:sldId id="267" r:id="rId19"/>
    <p:sldId id="268" r:id="rId20"/>
    <p:sldId id="269" r:id="rId21"/>
    <p:sldId id="281" r:id="rId22"/>
    <p:sldId id="282" r:id="rId23"/>
    <p:sldId id="283" r:id="rId24"/>
    <p:sldId id="270" r:id="rId25"/>
    <p:sldId id="284" r:id="rId26"/>
    <p:sldId id="285" r:id="rId27"/>
    <p:sldId id="286" r:id="rId28"/>
    <p:sldId id="271" r:id="rId29"/>
    <p:sldId id="272" r:id="rId30"/>
    <p:sldId id="273"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15"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ECDE3B-A064-41FE-96F8-66724C1EC862}" type="datetimeFigureOut">
              <a:rPr lang="en-US" smtClean="0"/>
              <a:t>4/17/2020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5356AC-339B-466D-8C34-7BC589A94535}" type="slidenum">
              <a:rPr lang="en-US" smtClean="0"/>
              <a:t>‹#›</a:t>
            </a:fld>
            <a:endParaRPr lang="en-US"/>
          </a:p>
        </p:txBody>
      </p:sp>
    </p:spTree>
    <p:extLst>
      <p:ext uri="{BB962C8B-B14F-4D97-AF65-F5344CB8AC3E}">
        <p14:creationId xmlns:p14="http://schemas.microsoft.com/office/powerpoint/2010/main" val="184144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50BFBD62-2DFE-4AC0-AADC-822F26EEFB8E}" type="slidenum">
              <a:rPr lang="ar-IQ" smtClean="0">
                <a:solidFill>
                  <a:prstClr val="black"/>
                </a:solidFill>
              </a:rPr>
              <a:pPr/>
              <a:t>54</a:t>
            </a:fld>
            <a:endParaRPr lang="ar-IQ">
              <a:solidFill>
                <a:prstClr val="black"/>
              </a:solidFill>
            </a:endParaRPr>
          </a:p>
        </p:txBody>
      </p:sp>
    </p:spTree>
    <p:extLst>
      <p:ext uri="{BB962C8B-B14F-4D97-AF65-F5344CB8AC3E}">
        <p14:creationId xmlns:p14="http://schemas.microsoft.com/office/powerpoint/2010/main" val="128417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828800" y="4503057"/>
            <a:ext cx="6324600" cy="2062103"/>
          </a:xfrm>
          <a:prstGeom prst="rect">
            <a:avLst/>
          </a:prstGeom>
          <a:solidFill>
            <a:schemeClr val="accent6">
              <a:lumMod val="60000"/>
              <a:lumOff val="40000"/>
            </a:schemeClr>
          </a:solidFill>
        </p:spPr>
        <p:txBody>
          <a:bodyPr wrap="square" rtlCol="1">
            <a:spAutoFit/>
          </a:bodyPr>
          <a:lstStyle/>
          <a:p>
            <a:pPr algn="ctr"/>
            <a:r>
              <a:rPr lang="ar-IQ" sz="3200" b="1" dirty="0"/>
              <a:t>الدكتورة الاختصاص  نادية حميد محمد</a:t>
            </a:r>
          </a:p>
          <a:p>
            <a:pPr algn="ctr"/>
            <a:r>
              <a:rPr lang="ar-IQ" sz="3200" b="1" dirty="0"/>
              <a:t>بكلوريوس طب وجراحة عامة/بورد عراقي </a:t>
            </a:r>
            <a:r>
              <a:rPr lang="ar-SA" sz="3200" b="1" dirty="0" err="1" smtClean="0"/>
              <a:t>مناعه</a:t>
            </a:r>
            <a:r>
              <a:rPr lang="ar-SA" sz="3200" b="1" dirty="0" smtClean="0"/>
              <a:t> سريريه</a:t>
            </a:r>
            <a:r>
              <a:rPr lang="en-US" sz="3200" b="1" dirty="0" smtClean="0"/>
              <a:t>/</a:t>
            </a:r>
            <a:r>
              <a:rPr lang="ar-IQ" sz="3200" b="1" dirty="0" smtClean="0"/>
              <a:t>باثولوجي</a:t>
            </a:r>
            <a:endParaRPr lang="ar-IQ" sz="3200" b="1" dirty="0"/>
          </a:p>
          <a:p>
            <a:pPr algn="ctr"/>
            <a:r>
              <a:rPr lang="en-US" sz="3200" b="1" dirty="0" err="1"/>
              <a:t>M.B.Ch.B</a:t>
            </a:r>
            <a:r>
              <a:rPr lang="en-US" sz="3200" b="1" dirty="0"/>
              <a:t>. FIBMS/(Path)/IMM</a:t>
            </a:r>
          </a:p>
        </p:txBody>
      </p:sp>
    </p:spTree>
    <p:extLst>
      <p:ext uri="{BB962C8B-B14F-4D97-AF65-F5344CB8AC3E}">
        <p14:creationId xmlns:p14="http://schemas.microsoft.com/office/powerpoint/2010/main" val="1395343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4973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dirty="0"/>
              <a:t>Common examples of hemolytic anemias</a:t>
            </a:r>
            <a:r>
              <a:rPr lang="en-US" dirty="0" smtClean="0"/>
              <a:t>:</a:t>
            </a:r>
            <a:endParaRPr lang="ar-IQ"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solidFill>
                  <a:srgbClr val="C00000"/>
                </a:solidFill>
              </a:rPr>
              <a:t>1. Hereditary </a:t>
            </a:r>
            <a:r>
              <a:rPr lang="en-US" b="1" dirty="0">
                <a:solidFill>
                  <a:srgbClr val="C00000"/>
                </a:solidFill>
              </a:rPr>
              <a:t>spherocytosis (HS): </a:t>
            </a:r>
            <a:r>
              <a:rPr lang="en-US" dirty="0"/>
              <a:t>is characterized by </a:t>
            </a:r>
            <a:r>
              <a:rPr lang="en-US" b="1" dirty="0"/>
              <a:t>autosomal dominant inherited defect</a:t>
            </a:r>
            <a:r>
              <a:rPr lang="en-US" dirty="0"/>
              <a:t> in RBC membrane that renders the cells spheroidal less deformable and vulnerable to splenic sequestration and destruction (extravascular hemolysis).</a:t>
            </a:r>
          </a:p>
          <a:p>
            <a:r>
              <a:rPr lang="en-US" dirty="0"/>
              <a:t>RBCs in HS show an increase in osmotic fragility test when placed in hypotonic salt solution which is helpful for diagnosis.</a:t>
            </a:r>
          </a:p>
          <a:p>
            <a:endParaRPr lang="ar-IQ" dirty="0"/>
          </a:p>
        </p:txBody>
      </p:sp>
    </p:spTree>
    <p:extLst>
      <p:ext uri="{BB962C8B-B14F-4D97-AF65-F5344CB8AC3E}">
        <p14:creationId xmlns:p14="http://schemas.microsoft.com/office/powerpoint/2010/main" val="2477327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04801"/>
            <a:ext cx="600075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886200"/>
            <a:ext cx="45720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52400"/>
            <a:ext cx="320040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8120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solidFill>
                  <a:srgbClr val="C00000"/>
                </a:solidFill>
              </a:rPr>
              <a:t>2. Sickle </a:t>
            </a:r>
            <a:r>
              <a:rPr lang="en-US" b="1" dirty="0">
                <a:solidFill>
                  <a:srgbClr val="C00000"/>
                </a:solidFill>
              </a:rPr>
              <a:t>cell anemia</a:t>
            </a:r>
            <a:r>
              <a:rPr lang="en-US" b="1" dirty="0" smtClean="0">
                <a:solidFill>
                  <a:srgbClr val="C00000"/>
                </a:solidFill>
              </a:rPr>
              <a:t>:</a:t>
            </a:r>
            <a:endParaRPr lang="ar-IQ" b="1" dirty="0">
              <a:solidFill>
                <a:srgbClr val="C00000"/>
              </a:solidFill>
            </a:endParaRPr>
          </a:p>
        </p:txBody>
      </p:sp>
      <p:sp>
        <p:nvSpPr>
          <p:cNvPr id="3" name="Content Placeholder 2"/>
          <p:cNvSpPr>
            <a:spLocks noGrp="1"/>
          </p:cNvSpPr>
          <p:nvPr>
            <p:ph idx="1"/>
          </p:nvPr>
        </p:nvSpPr>
        <p:spPr/>
        <p:txBody>
          <a:bodyPr>
            <a:normAutofit fontScale="70000" lnSpcReduction="20000"/>
          </a:bodyPr>
          <a:lstStyle/>
          <a:p>
            <a:r>
              <a:rPr lang="en-US" dirty="0" smtClean="0"/>
              <a:t>Normal </a:t>
            </a:r>
            <a:r>
              <a:rPr lang="en-US" dirty="0"/>
              <a:t>infant RBC contains </a:t>
            </a:r>
            <a:r>
              <a:rPr lang="en-US" dirty="0" err="1"/>
              <a:t>HbF</a:t>
            </a:r>
            <a:r>
              <a:rPr lang="en-US" dirty="0"/>
              <a:t> (Fetal hemoglobin </a:t>
            </a:r>
            <a:r>
              <a:rPr lang="en-US" dirty="0" err="1"/>
              <a:t>HbF</a:t>
            </a:r>
            <a:r>
              <a:rPr lang="en-US" dirty="0"/>
              <a:t> </a:t>
            </a:r>
            <a:r>
              <a:rPr lang="el-GR" dirty="0"/>
              <a:t>α2γ2). </a:t>
            </a:r>
            <a:r>
              <a:rPr lang="en-US" dirty="0"/>
              <a:t>Adult RBC contain 96% </a:t>
            </a:r>
            <a:r>
              <a:rPr lang="en-US" dirty="0" err="1"/>
              <a:t>HbA</a:t>
            </a:r>
            <a:r>
              <a:rPr lang="en-US" dirty="0"/>
              <a:t> (</a:t>
            </a:r>
            <a:r>
              <a:rPr lang="el-GR" dirty="0"/>
              <a:t>α2β2), 3% </a:t>
            </a:r>
            <a:r>
              <a:rPr lang="en-US" dirty="0"/>
              <a:t>HbA2 (</a:t>
            </a:r>
            <a:r>
              <a:rPr lang="el-GR" dirty="0"/>
              <a:t>α2δ2) </a:t>
            </a:r>
            <a:r>
              <a:rPr lang="en-US" dirty="0"/>
              <a:t>and 1% of </a:t>
            </a:r>
            <a:r>
              <a:rPr lang="en-US" dirty="0" err="1"/>
              <a:t>HbF</a:t>
            </a:r>
            <a:r>
              <a:rPr lang="en-US" dirty="0"/>
              <a:t> (</a:t>
            </a:r>
            <a:r>
              <a:rPr lang="el-GR" dirty="0"/>
              <a:t>α2γ2</a:t>
            </a:r>
            <a:r>
              <a:rPr lang="el-GR" dirty="0" smtClean="0"/>
              <a:t>).</a:t>
            </a:r>
            <a:endParaRPr lang="en-US" dirty="0" smtClean="0"/>
          </a:p>
          <a:p>
            <a:pPr marL="0" indent="0">
              <a:buNone/>
            </a:pPr>
            <a:endParaRPr lang="el-GR" dirty="0"/>
          </a:p>
          <a:p>
            <a:r>
              <a:rPr lang="en-US" dirty="0"/>
              <a:t>In Sickle cell anemia </a:t>
            </a:r>
            <a:r>
              <a:rPr lang="en-US" dirty="0" err="1"/>
              <a:t>HbS</a:t>
            </a:r>
            <a:r>
              <a:rPr lang="en-US" dirty="0"/>
              <a:t> will produced by substitution of </a:t>
            </a:r>
            <a:r>
              <a:rPr lang="en-US" dirty="0" err="1"/>
              <a:t>valin</a:t>
            </a:r>
            <a:r>
              <a:rPr lang="en-US" dirty="0"/>
              <a:t> for glutamic acid of </a:t>
            </a:r>
            <a:r>
              <a:rPr lang="el-GR" dirty="0"/>
              <a:t>β </a:t>
            </a:r>
            <a:r>
              <a:rPr lang="en-US" dirty="0"/>
              <a:t>chain. In </a:t>
            </a:r>
            <a:r>
              <a:rPr lang="en-US" b="1" dirty="0"/>
              <a:t>homozygotes all </a:t>
            </a:r>
            <a:r>
              <a:rPr lang="en-US" b="1" dirty="0" err="1"/>
              <a:t>HbA</a:t>
            </a:r>
            <a:r>
              <a:rPr lang="en-US" b="1" dirty="0"/>
              <a:t> is replaced by </a:t>
            </a:r>
            <a:r>
              <a:rPr lang="en-US" b="1" dirty="0" err="1"/>
              <a:t>HbS</a:t>
            </a:r>
            <a:r>
              <a:rPr lang="en-US" b="1" dirty="0"/>
              <a:t>, whereas in heterozygotes only about half is replaced. </a:t>
            </a:r>
            <a:r>
              <a:rPr lang="en-US" dirty="0"/>
              <a:t>Upon deoxygenation </a:t>
            </a:r>
            <a:r>
              <a:rPr lang="en-US" dirty="0" err="1"/>
              <a:t>HbS</a:t>
            </a:r>
            <a:r>
              <a:rPr lang="en-US" dirty="0"/>
              <a:t> molecules undergo polymerization (crystallization) these polymers distort RBC which assume an elongated crescentic or sickle shape (sickling) and become sticky less deformable then destructed by splenic macrophages. Sickling initially reversible then with recurrent episodes it become irreversible. </a:t>
            </a:r>
            <a:r>
              <a:rPr lang="en-US" b="1" dirty="0"/>
              <a:t>The hemolysis is extravascular </a:t>
            </a:r>
            <a:r>
              <a:rPr lang="en-US" b="1" dirty="0" smtClean="0"/>
              <a:t>hemolysis</a:t>
            </a:r>
            <a:r>
              <a:rPr lang="en-US" b="1" dirty="0"/>
              <a:t> </a:t>
            </a:r>
            <a:r>
              <a:rPr lang="en-US" b="1" dirty="0" smtClean="0"/>
              <a:t>and the risk is of </a:t>
            </a:r>
            <a:r>
              <a:rPr lang="en-US" b="1" dirty="0" err="1" smtClean="0"/>
              <a:t>vasoocclusion</a:t>
            </a:r>
            <a:r>
              <a:rPr lang="en-US" b="1" dirty="0" smtClean="0"/>
              <a:t> and ischemia of tissues and organs.</a:t>
            </a:r>
            <a:endParaRPr lang="en-US" b="1" dirty="0"/>
          </a:p>
          <a:p>
            <a:endParaRPr lang="ar-IQ" dirty="0"/>
          </a:p>
        </p:txBody>
      </p:sp>
    </p:spTree>
    <p:extLst>
      <p:ext uri="{BB962C8B-B14F-4D97-AF65-F5344CB8AC3E}">
        <p14:creationId xmlns:p14="http://schemas.microsoft.com/office/powerpoint/2010/main" val="25058484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676400"/>
            <a:ext cx="62484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984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124200"/>
            <a:ext cx="525780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762000"/>
            <a:ext cx="3810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0"/>
            <a:ext cx="3657600" cy="373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4937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lstStyle/>
          <a:p>
            <a:pPr algn="l"/>
            <a:r>
              <a:rPr lang="en-US" b="1" dirty="0"/>
              <a:t>Thalassemia</a:t>
            </a:r>
            <a:endParaRPr lang="ar-IQ" b="1" dirty="0"/>
          </a:p>
        </p:txBody>
      </p:sp>
      <p:sp>
        <p:nvSpPr>
          <p:cNvPr id="3" name="Content Placeholder 2"/>
          <p:cNvSpPr>
            <a:spLocks noGrp="1"/>
          </p:cNvSpPr>
          <p:nvPr>
            <p:ph idx="1"/>
          </p:nvPr>
        </p:nvSpPr>
        <p:spPr>
          <a:xfrm>
            <a:off x="457200" y="1295400"/>
            <a:ext cx="8229600" cy="4830763"/>
          </a:xfrm>
        </p:spPr>
        <p:txBody>
          <a:bodyPr>
            <a:normAutofit fontScale="92500" lnSpcReduction="20000"/>
          </a:bodyPr>
          <a:lstStyle/>
          <a:p>
            <a:pPr marL="0" indent="0">
              <a:buNone/>
            </a:pPr>
            <a:endParaRPr lang="en-US" dirty="0"/>
          </a:p>
          <a:p>
            <a:r>
              <a:rPr lang="en-US" dirty="0"/>
              <a:t>Thalassemia is heterogeneous group of inherited disorders caused by mutations that decrease the rate of synthesis of </a:t>
            </a:r>
            <a:r>
              <a:rPr lang="el-GR" dirty="0"/>
              <a:t>α </a:t>
            </a:r>
            <a:r>
              <a:rPr lang="en-US" dirty="0"/>
              <a:t>or </a:t>
            </a:r>
            <a:r>
              <a:rPr lang="el-GR" dirty="0"/>
              <a:t>β </a:t>
            </a:r>
            <a:r>
              <a:rPr lang="en-US" dirty="0"/>
              <a:t>chains</a:t>
            </a:r>
            <a:r>
              <a:rPr lang="en-US" dirty="0" smtClean="0"/>
              <a:t>.</a:t>
            </a:r>
          </a:p>
          <a:p>
            <a:endParaRPr lang="en-US" dirty="0"/>
          </a:p>
          <a:p>
            <a:r>
              <a:rPr lang="en-US" dirty="0"/>
              <a:t>Adult </a:t>
            </a:r>
            <a:r>
              <a:rPr lang="en-US" dirty="0" err="1"/>
              <a:t>Hb</a:t>
            </a:r>
            <a:r>
              <a:rPr lang="en-US" dirty="0"/>
              <a:t> (</a:t>
            </a:r>
            <a:r>
              <a:rPr lang="en-US" dirty="0" err="1"/>
              <a:t>HbA</a:t>
            </a:r>
            <a:r>
              <a:rPr lang="en-US" dirty="0"/>
              <a:t>) is a tetramer composed of two </a:t>
            </a:r>
            <a:r>
              <a:rPr lang="el-GR" dirty="0"/>
              <a:t>α </a:t>
            </a:r>
            <a:r>
              <a:rPr lang="en-US" dirty="0"/>
              <a:t>and two </a:t>
            </a:r>
            <a:r>
              <a:rPr lang="el-GR" dirty="0"/>
              <a:t>β </a:t>
            </a:r>
            <a:r>
              <a:rPr lang="en-US" dirty="0"/>
              <a:t>chains (</a:t>
            </a:r>
            <a:r>
              <a:rPr lang="el-GR" dirty="0"/>
              <a:t>α2β2). </a:t>
            </a:r>
            <a:r>
              <a:rPr lang="en-US" dirty="0"/>
              <a:t>The </a:t>
            </a:r>
            <a:r>
              <a:rPr lang="el-GR" dirty="0"/>
              <a:t>α </a:t>
            </a:r>
            <a:r>
              <a:rPr lang="en-US" dirty="0"/>
              <a:t>chains are encoded by two </a:t>
            </a:r>
            <a:r>
              <a:rPr lang="el-GR" dirty="0"/>
              <a:t>α </a:t>
            </a:r>
            <a:r>
              <a:rPr lang="en-US" dirty="0"/>
              <a:t>globin genes, while the </a:t>
            </a:r>
            <a:r>
              <a:rPr lang="el-GR" dirty="0"/>
              <a:t>β </a:t>
            </a:r>
            <a:r>
              <a:rPr lang="en-US" dirty="0"/>
              <a:t>chains are encoded by a single </a:t>
            </a:r>
            <a:r>
              <a:rPr lang="el-GR" dirty="0"/>
              <a:t>β </a:t>
            </a:r>
            <a:r>
              <a:rPr lang="en-US" dirty="0"/>
              <a:t>globin gene. If mutation in </a:t>
            </a:r>
            <a:r>
              <a:rPr lang="el-GR" dirty="0"/>
              <a:t>α </a:t>
            </a:r>
            <a:r>
              <a:rPr lang="en-US" dirty="0"/>
              <a:t>globin gene, </a:t>
            </a:r>
            <a:r>
              <a:rPr lang="el-GR" b="1" dirty="0"/>
              <a:t>α </a:t>
            </a:r>
            <a:r>
              <a:rPr lang="en-US" b="1" dirty="0"/>
              <a:t>thalassemia</a:t>
            </a:r>
            <a:r>
              <a:rPr lang="en-US" dirty="0"/>
              <a:t> will occur. If mutation in </a:t>
            </a:r>
            <a:r>
              <a:rPr lang="el-GR" dirty="0"/>
              <a:t>β </a:t>
            </a:r>
            <a:r>
              <a:rPr lang="en-US" dirty="0"/>
              <a:t>globin gene</a:t>
            </a:r>
            <a:r>
              <a:rPr lang="en-US" b="1" dirty="0"/>
              <a:t>, </a:t>
            </a:r>
            <a:r>
              <a:rPr lang="el-GR" b="1" dirty="0"/>
              <a:t>β </a:t>
            </a:r>
            <a:r>
              <a:rPr lang="en-US" b="1" dirty="0"/>
              <a:t>thalassemia will occur. </a:t>
            </a:r>
          </a:p>
          <a:p>
            <a:endParaRPr lang="ar-IQ" dirty="0"/>
          </a:p>
        </p:txBody>
      </p:sp>
    </p:spTree>
    <p:extLst>
      <p:ext uri="{BB962C8B-B14F-4D97-AF65-F5344CB8AC3E}">
        <p14:creationId xmlns:p14="http://schemas.microsoft.com/office/powerpoint/2010/main" val="19517871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8839199" cy="5516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1554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a:bodyPr>
          <a:lstStyle/>
          <a:p>
            <a:r>
              <a:rPr lang="el-GR" b="1" dirty="0"/>
              <a:t>β </a:t>
            </a:r>
            <a:r>
              <a:rPr lang="en-US" b="1" dirty="0" smtClean="0"/>
              <a:t>thalassemia</a:t>
            </a:r>
            <a:endParaRPr lang="ar-IQ" b="1" dirty="0"/>
          </a:p>
        </p:txBody>
      </p:sp>
      <p:sp>
        <p:nvSpPr>
          <p:cNvPr id="3" name="Content Placeholder 2"/>
          <p:cNvSpPr>
            <a:spLocks noGrp="1"/>
          </p:cNvSpPr>
          <p:nvPr>
            <p:ph idx="1"/>
          </p:nvPr>
        </p:nvSpPr>
        <p:spPr/>
        <p:txBody>
          <a:bodyPr>
            <a:normAutofit fontScale="77500" lnSpcReduction="20000"/>
          </a:bodyPr>
          <a:lstStyle/>
          <a:p>
            <a:pPr marL="0" indent="0">
              <a:buNone/>
            </a:pPr>
            <a:r>
              <a:rPr lang="el-GR" dirty="0" smtClean="0"/>
              <a:t>β </a:t>
            </a:r>
            <a:r>
              <a:rPr lang="en-US" dirty="0"/>
              <a:t>thalassemia resulted when the </a:t>
            </a:r>
            <a:r>
              <a:rPr lang="el-GR" dirty="0"/>
              <a:t>β </a:t>
            </a:r>
            <a:r>
              <a:rPr lang="en-US" dirty="0"/>
              <a:t>globin gene was </a:t>
            </a:r>
            <a:r>
              <a:rPr lang="en-US" b="1" dirty="0">
                <a:solidFill>
                  <a:schemeClr val="accent3">
                    <a:lumMod val="75000"/>
                  </a:schemeClr>
                </a:solidFill>
              </a:rPr>
              <a:t>mutated</a:t>
            </a:r>
            <a:r>
              <a:rPr lang="en-US" dirty="0"/>
              <a:t>. Individuals inheriting one abnormal gene (</a:t>
            </a:r>
            <a:r>
              <a:rPr lang="en-US" dirty="0" err="1"/>
              <a:t>ie</a:t>
            </a:r>
            <a:r>
              <a:rPr lang="en-US" dirty="0"/>
              <a:t> from one parent) have thalassemia minor, which is asymptomatic or mildly symptomatic. If individuals inheriting two mutated allele (</a:t>
            </a:r>
            <a:r>
              <a:rPr lang="en-US" dirty="0" err="1"/>
              <a:t>ie</a:t>
            </a:r>
            <a:r>
              <a:rPr lang="en-US" dirty="0"/>
              <a:t> from both parents) thalassemia major will occur. </a:t>
            </a:r>
          </a:p>
          <a:p>
            <a:pPr marL="0" indent="0">
              <a:buNone/>
            </a:pPr>
            <a:r>
              <a:rPr lang="en-US" dirty="0"/>
              <a:t>In </a:t>
            </a:r>
            <a:r>
              <a:rPr lang="el-GR" dirty="0"/>
              <a:t>β </a:t>
            </a:r>
            <a:r>
              <a:rPr lang="en-US" dirty="0"/>
              <a:t>thalassemia there is:</a:t>
            </a:r>
          </a:p>
          <a:p>
            <a:pPr marL="0" indent="0">
              <a:buNone/>
            </a:pPr>
            <a:r>
              <a:rPr lang="en-US" dirty="0"/>
              <a:t>1.	Reduced synthesis of </a:t>
            </a:r>
            <a:r>
              <a:rPr lang="el-GR" dirty="0"/>
              <a:t>β </a:t>
            </a:r>
            <a:r>
              <a:rPr lang="en-US" dirty="0"/>
              <a:t>globin leads to inadequate </a:t>
            </a:r>
            <a:r>
              <a:rPr lang="en-US" dirty="0" err="1"/>
              <a:t>HbA</a:t>
            </a:r>
            <a:r>
              <a:rPr lang="en-US" dirty="0"/>
              <a:t> formation and the RBC will be hypochromic microcytic</a:t>
            </a:r>
          </a:p>
          <a:p>
            <a:pPr marL="0" indent="0">
              <a:buNone/>
            </a:pPr>
            <a:r>
              <a:rPr lang="en-US" dirty="0"/>
              <a:t>2.	Reduced synthesis of </a:t>
            </a:r>
            <a:r>
              <a:rPr lang="el-GR" dirty="0"/>
              <a:t>β </a:t>
            </a:r>
            <a:r>
              <a:rPr lang="en-US" dirty="0"/>
              <a:t>globin leads to unbalance between </a:t>
            </a:r>
            <a:r>
              <a:rPr lang="el-GR" dirty="0"/>
              <a:t>α </a:t>
            </a:r>
            <a:r>
              <a:rPr lang="en-US" dirty="0"/>
              <a:t>and </a:t>
            </a:r>
            <a:r>
              <a:rPr lang="el-GR" dirty="0"/>
              <a:t>β </a:t>
            </a:r>
            <a:r>
              <a:rPr lang="en-US" dirty="0"/>
              <a:t>of globin chains. Unpaired </a:t>
            </a:r>
            <a:r>
              <a:rPr lang="el-GR" dirty="0"/>
              <a:t>α </a:t>
            </a:r>
            <a:r>
              <a:rPr lang="en-US" dirty="0"/>
              <a:t>chain will form insoluble precipitate on the red cell membrane which leads to </a:t>
            </a:r>
            <a:r>
              <a:rPr lang="en-US" b="1" dirty="0">
                <a:solidFill>
                  <a:srgbClr val="FF0000"/>
                </a:solidFill>
              </a:rPr>
              <a:t>extravascular hemolysis.</a:t>
            </a:r>
          </a:p>
          <a:p>
            <a:pPr marL="0" indent="0">
              <a:buNone/>
            </a:pPr>
            <a:endParaRPr lang="ar-IQ" b="1" dirty="0">
              <a:solidFill>
                <a:srgbClr val="FF0000"/>
              </a:solidFill>
            </a:endParaRPr>
          </a:p>
        </p:txBody>
      </p:sp>
    </p:spTree>
    <p:extLst>
      <p:ext uri="{BB962C8B-B14F-4D97-AF65-F5344CB8AC3E}">
        <p14:creationId xmlns:p14="http://schemas.microsoft.com/office/powerpoint/2010/main" val="24878730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normAutofit/>
          </a:bodyPr>
          <a:lstStyle/>
          <a:p>
            <a:r>
              <a:rPr lang="el-GR" b="1" dirty="0"/>
              <a:t>α </a:t>
            </a:r>
            <a:r>
              <a:rPr lang="en-US" b="1" dirty="0"/>
              <a:t>thalassemia </a:t>
            </a:r>
            <a:endParaRPr lang="ar-IQ" b="1"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The </a:t>
            </a:r>
            <a:r>
              <a:rPr lang="en-US" dirty="0"/>
              <a:t>molecular basis of α thalassemia is quite different from that of β thalassemia. Most of α thalassemia are caused by </a:t>
            </a:r>
            <a:r>
              <a:rPr lang="en-US" b="1" u="sng" dirty="0">
                <a:solidFill>
                  <a:schemeClr val="accent3">
                    <a:lumMod val="75000"/>
                  </a:schemeClr>
                </a:solidFill>
              </a:rPr>
              <a:t>deletion</a:t>
            </a:r>
            <a:r>
              <a:rPr lang="en-US" dirty="0"/>
              <a:t> that remove one or more of the α globin gene loci. The severity of the disease that result from these lesions is directly proportional to the number of α globin genes that are missing. For example the loss of single α globin gene is associated with a silent carrier state, whereas the deletion of all four α globin genes is associated with fetal death in utero.</a:t>
            </a:r>
          </a:p>
          <a:p>
            <a:pPr marL="0" indent="0">
              <a:buNone/>
            </a:pPr>
            <a:endParaRPr lang="ar-IQ" dirty="0"/>
          </a:p>
        </p:txBody>
      </p:sp>
    </p:spTree>
    <p:extLst>
      <p:ext uri="{BB962C8B-B14F-4D97-AF65-F5344CB8AC3E}">
        <p14:creationId xmlns:p14="http://schemas.microsoft.com/office/powerpoint/2010/main" val="856183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45720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971800"/>
            <a:ext cx="41910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0967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lnSpcReduction="10000"/>
          </a:bodyPr>
          <a:lstStyle/>
          <a:p>
            <a:r>
              <a:rPr lang="en-US" dirty="0"/>
              <a:t>Hemolytic anemia due to </a:t>
            </a:r>
            <a:r>
              <a:rPr lang="el-GR" dirty="0"/>
              <a:t>α </a:t>
            </a:r>
            <a:r>
              <a:rPr lang="en-US" dirty="0"/>
              <a:t>thalassemia less severe than that of </a:t>
            </a:r>
            <a:r>
              <a:rPr lang="el-GR" dirty="0"/>
              <a:t>β </a:t>
            </a:r>
            <a:r>
              <a:rPr lang="en-US" dirty="0"/>
              <a:t>thalassemia because excess </a:t>
            </a:r>
            <a:r>
              <a:rPr lang="el-GR" dirty="0"/>
              <a:t>β </a:t>
            </a:r>
            <a:r>
              <a:rPr lang="en-US" dirty="0"/>
              <a:t>globin chains form relatively stable </a:t>
            </a:r>
            <a:r>
              <a:rPr lang="el-GR" dirty="0"/>
              <a:t>β4 </a:t>
            </a:r>
            <a:r>
              <a:rPr lang="en-US" dirty="0"/>
              <a:t>tetramers (</a:t>
            </a:r>
            <a:r>
              <a:rPr lang="en-US" dirty="0" err="1"/>
              <a:t>HbH</a:t>
            </a:r>
            <a:r>
              <a:rPr lang="en-US" dirty="0" smtClean="0"/>
              <a:t>) and </a:t>
            </a:r>
            <a:r>
              <a:rPr lang="en-US" dirty="0">
                <a:latin typeface="Arial"/>
                <a:ea typeface="Calibri"/>
              </a:rPr>
              <a:t>γ</a:t>
            </a:r>
            <a:r>
              <a:rPr lang="en-US" dirty="0">
                <a:ea typeface="Calibri"/>
                <a:cs typeface="Arial"/>
              </a:rPr>
              <a:t>4 tetramers (</a:t>
            </a:r>
            <a:r>
              <a:rPr lang="en-US" dirty="0" err="1">
                <a:ea typeface="Calibri"/>
                <a:cs typeface="Arial"/>
              </a:rPr>
              <a:t>HbBart</a:t>
            </a:r>
            <a:r>
              <a:rPr lang="en-US" dirty="0">
                <a:ea typeface="Calibri"/>
                <a:cs typeface="Arial"/>
              </a:rPr>
              <a:t>)</a:t>
            </a:r>
            <a:r>
              <a:rPr lang="en-US" dirty="0" smtClean="0"/>
              <a:t>that </a:t>
            </a:r>
            <a:r>
              <a:rPr lang="en-US" dirty="0"/>
              <a:t>cause less membrane damage than do free </a:t>
            </a:r>
            <a:r>
              <a:rPr lang="el-GR" dirty="0"/>
              <a:t>α </a:t>
            </a:r>
            <a:r>
              <a:rPr lang="en-US" dirty="0"/>
              <a:t>globin chains. But unfortunately both </a:t>
            </a:r>
            <a:r>
              <a:rPr lang="en-US" dirty="0" err="1"/>
              <a:t>HbH</a:t>
            </a:r>
            <a:r>
              <a:rPr lang="en-US" dirty="0"/>
              <a:t> and </a:t>
            </a:r>
            <a:r>
              <a:rPr lang="en-US" dirty="0" err="1"/>
              <a:t>HbBart</a:t>
            </a:r>
            <a:r>
              <a:rPr lang="en-US" dirty="0"/>
              <a:t> have an abnormal high affinity for oxygen, which renders them ineffective at delivering oxygen to the tissues</a:t>
            </a:r>
            <a:endParaRPr lang="ar-IQ" dirty="0"/>
          </a:p>
        </p:txBody>
      </p:sp>
    </p:spTree>
    <p:extLst>
      <p:ext uri="{BB962C8B-B14F-4D97-AF65-F5344CB8AC3E}">
        <p14:creationId xmlns:p14="http://schemas.microsoft.com/office/powerpoint/2010/main" val="2702990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717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32625"/>
            <a:ext cx="8229600" cy="4461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2075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200400"/>
            <a:ext cx="3352800" cy="2133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71600" y="228600"/>
            <a:ext cx="3429000"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28600"/>
            <a:ext cx="35052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3657600"/>
            <a:ext cx="41148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5385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48200" y="3352800"/>
            <a:ext cx="3743325"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47244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2233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Glucose 6 Phosphate Dehydrogenase Deficiency </a:t>
            </a:r>
            <a:r>
              <a:rPr lang="en-US" dirty="0" smtClean="0"/>
              <a:t>G6PDD (Favism):</a:t>
            </a:r>
            <a:endParaRPr lang="ar-IQ" dirty="0"/>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US" dirty="0" smtClean="0"/>
              <a:t>X-linked </a:t>
            </a:r>
            <a:r>
              <a:rPr lang="en-US" dirty="0"/>
              <a:t>recessive inherited disorder, </a:t>
            </a:r>
            <a:r>
              <a:rPr lang="en-US" dirty="0" err="1"/>
              <a:t>ie</a:t>
            </a:r>
            <a:r>
              <a:rPr lang="en-US" dirty="0"/>
              <a:t> males affected and the females become carrier. </a:t>
            </a:r>
            <a:endParaRPr lang="en-US" dirty="0" smtClean="0"/>
          </a:p>
          <a:p>
            <a:r>
              <a:rPr lang="en-US" dirty="0" smtClean="0"/>
              <a:t>This </a:t>
            </a:r>
            <a:r>
              <a:rPr lang="en-US" dirty="0"/>
              <a:t>genetic disorder affects the enzymes glucose 6 phosphate </a:t>
            </a:r>
            <a:r>
              <a:rPr lang="en-US" dirty="0" smtClean="0"/>
              <a:t>dehydrogenase enzyme </a:t>
            </a:r>
            <a:r>
              <a:rPr lang="en-US" dirty="0"/>
              <a:t>which required to convert </a:t>
            </a:r>
            <a:r>
              <a:rPr lang="en-US" b="1" dirty="0"/>
              <a:t>NADP</a:t>
            </a:r>
            <a:r>
              <a:rPr lang="en-US" dirty="0"/>
              <a:t> to </a:t>
            </a:r>
            <a:r>
              <a:rPr lang="en-US" b="1" dirty="0"/>
              <a:t>NADPH</a:t>
            </a:r>
            <a:r>
              <a:rPr lang="en-US" dirty="0"/>
              <a:t> which intern required for </a:t>
            </a:r>
            <a:r>
              <a:rPr lang="en-US" b="1" dirty="0"/>
              <a:t>glutathione (GSH) </a:t>
            </a:r>
            <a:r>
              <a:rPr lang="en-US" dirty="0"/>
              <a:t>production. GSH </a:t>
            </a:r>
            <a:r>
              <a:rPr lang="en-US" b="1" dirty="0">
                <a:solidFill>
                  <a:srgbClr val="FF0000"/>
                </a:solidFill>
              </a:rPr>
              <a:t>protect RBC membrane from oxidative stress</a:t>
            </a:r>
            <a:r>
              <a:rPr lang="en-US" dirty="0"/>
              <a:t>. </a:t>
            </a:r>
            <a:r>
              <a:rPr lang="en-US" dirty="0" smtClean="0"/>
              <a:t>G6PD </a:t>
            </a:r>
            <a:r>
              <a:rPr lang="en-US" dirty="0"/>
              <a:t>deficiency make the RBC vulnerable to </a:t>
            </a:r>
            <a:r>
              <a:rPr lang="en-US" dirty="0" smtClean="0"/>
              <a:t>hemolysis if exposed to oxidative stress. </a:t>
            </a:r>
            <a:r>
              <a:rPr lang="en-US" dirty="0"/>
              <a:t>The patients have no symptoms until the patient is exposed to oxidant stress which include:</a:t>
            </a:r>
          </a:p>
          <a:p>
            <a:endParaRPr lang="ar-IQ" dirty="0"/>
          </a:p>
        </p:txBody>
      </p:sp>
    </p:spTree>
    <p:extLst>
      <p:ext uri="{BB962C8B-B14F-4D97-AF65-F5344CB8AC3E}">
        <p14:creationId xmlns:p14="http://schemas.microsoft.com/office/powerpoint/2010/main" val="21865990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228600"/>
            <a:ext cx="76200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733800"/>
            <a:ext cx="51816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5033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922" y="1600200"/>
            <a:ext cx="804615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4211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1229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771" y="762000"/>
            <a:ext cx="444084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814387"/>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048000"/>
            <a:ext cx="31242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5767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457200" y="838200"/>
            <a:ext cx="8229600" cy="5287963"/>
          </a:xfrm>
        </p:spPr>
        <p:txBody>
          <a:bodyPr>
            <a:normAutofit lnSpcReduction="10000"/>
          </a:bodyPr>
          <a:lstStyle/>
          <a:p>
            <a:pPr marL="0" indent="0">
              <a:buNone/>
            </a:pPr>
            <a:r>
              <a:rPr lang="en-US" dirty="0"/>
              <a:t>1.	Drug: antimalarial drug </a:t>
            </a:r>
            <a:r>
              <a:rPr lang="en-US" dirty="0" err="1"/>
              <a:t>premaquine</a:t>
            </a:r>
            <a:r>
              <a:rPr lang="en-US" dirty="0"/>
              <a:t>, sulfonamide, nitrofurantoin, aspirin, phenacetin.</a:t>
            </a:r>
          </a:p>
          <a:p>
            <a:pPr marL="0" indent="0">
              <a:buNone/>
            </a:pPr>
            <a:r>
              <a:rPr lang="en-US" dirty="0"/>
              <a:t>2.	Food especially broad beans.</a:t>
            </a:r>
          </a:p>
          <a:p>
            <a:pPr marL="0" indent="0">
              <a:buNone/>
            </a:pPr>
            <a:r>
              <a:rPr lang="en-US" dirty="0"/>
              <a:t>3.	infection and inflammation</a:t>
            </a:r>
          </a:p>
          <a:p>
            <a:pPr marL="0" indent="0">
              <a:buNone/>
            </a:pPr>
            <a:r>
              <a:rPr lang="en-US" dirty="0"/>
              <a:t>oxidative stress will produce free radicles, these free radicles encountered by GSH. GSH is impaired in G6PDD red cells so the free radicles attack the red cells including and intravascular hemolysis will </a:t>
            </a:r>
            <a:r>
              <a:rPr lang="en-US" dirty="0" err="1"/>
              <a:t>occure</a:t>
            </a:r>
            <a:endParaRPr lang="en-US" dirty="0"/>
          </a:p>
          <a:p>
            <a:pPr marL="0" indent="0">
              <a:buNone/>
            </a:pPr>
            <a:r>
              <a:rPr lang="en-US" dirty="0"/>
              <a:t>Hemolysis is intravascular hemolysis.</a:t>
            </a:r>
          </a:p>
          <a:p>
            <a:pPr marL="0" indent="0">
              <a:buNone/>
            </a:pPr>
            <a:endParaRPr lang="ar-IQ" dirty="0"/>
          </a:p>
        </p:txBody>
      </p:sp>
    </p:spTree>
    <p:extLst>
      <p:ext uri="{BB962C8B-B14F-4D97-AF65-F5344CB8AC3E}">
        <p14:creationId xmlns:p14="http://schemas.microsoft.com/office/powerpoint/2010/main" val="31612990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a:bodyPr>
          <a:lstStyle/>
          <a:p>
            <a:pPr algn="l"/>
            <a:r>
              <a:rPr lang="en-US" dirty="0" err="1"/>
              <a:t>Immunohemolytic</a:t>
            </a:r>
            <a:r>
              <a:rPr lang="en-US" dirty="0"/>
              <a:t> anemia</a:t>
            </a:r>
            <a:r>
              <a:rPr lang="en-US" dirty="0" smtClean="0"/>
              <a:t>:</a:t>
            </a:r>
            <a:endParaRPr lang="ar-IQ"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Antibodies </a:t>
            </a:r>
            <a:r>
              <a:rPr lang="en-US" dirty="0"/>
              <a:t>recognize </a:t>
            </a:r>
            <a:r>
              <a:rPr lang="en-US" dirty="0" smtClean="0"/>
              <a:t>antigens </a:t>
            </a:r>
            <a:r>
              <a:rPr lang="en-US" dirty="0"/>
              <a:t>on red cell membrane cause the uncommon form of hemolytic anemia. Example of immune hemolytic anemia</a:t>
            </a:r>
            <a:r>
              <a:rPr lang="en-US" dirty="0" smtClean="0"/>
              <a:t>:</a:t>
            </a:r>
          </a:p>
          <a:p>
            <a:pPr marL="0" indent="0">
              <a:buNone/>
            </a:pPr>
            <a:endParaRPr lang="en-US" dirty="0"/>
          </a:p>
          <a:p>
            <a:pPr marL="0" indent="0">
              <a:buNone/>
            </a:pPr>
            <a:r>
              <a:rPr lang="en-US" dirty="0"/>
              <a:t>1.	Rh </a:t>
            </a:r>
            <a:r>
              <a:rPr lang="en-US" dirty="0" err="1"/>
              <a:t>incompatability</a:t>
            </a:r>
            <a:r>
              <a:rPr lang="en-US" dirty="0"/>
              <a:t>: mother with Rh –</a:t>
            </a:r>
            <a:r>
              <a:rPr lang="en-US" dirty="0" err="1"/>
              <a:t>ve</a:t>
            </a:r>
            <a:r>
              <a:rPr lang="en-US" dirty="0"/>
              <a:t> blood group bearing fetus with Rh +</a:t>
            </a:r>
            <a:r>
              <a:rPr lang="en-US" dirty="0" err="1"/>
              <a:t>ve</a:t>
            </a:r>
            <a:r>
              <a:rPr lang="en-US" dirty="0"/>
              <a:t> blood group. RBC will escape from the fetus to mother circulation lead to Ab formation against Rh antigen. In the following pregnancy, if the fetus with Rh +</a:t>
            </a:r>
            <a:r>
              <a:rPr lang="en-US" dirty="0" err="1"/>
              <a:t>ve</a:t>
            </a:r>
            <a:r>
              <a:rPr lang="en-US" dirty="0"/>
              <a:t> antigen, anti Rh antibody in the mother circulation that formed in the first pregnancy cross the placenta and attack the fetus RBC Rh antigen lead to hemolysis of fetal RBC. </a:t>
            </a:r>
          </a:p>
          <a:p>
            <a:pPr marL="0" indent="0">
              <a:buNone/>
            </a:pPr>
            <a:endParaRPr lang="ar-IQ" dirty="0"/>
          </a:p>
        </p:txBody>
      </p:sp>
    </p:spTree>
    <p:extLst>
      <p:ext uri="{BB962C8B-B14F-4D97-AF65-F5344CB8AC3E}">
        <p14:creationId xmlns:p14="http://schemas.microsoft.com/office/powerpoint/2010/main" val="3342099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ar-IQ"/>
          </a:p>
        </p:txBody>
      </p:sp>
      <p:sp>
        <p:nvSpPr>
          <p:cNvPr id="6" name="Content Placeholder 5"/>
          <p:cNvSpPr>
            <a:spLocks noGrp="1"/>
          </p:cNvSpPr>
          <p:nvPr>
            <p:ph idx="1"/>
          </p:nvPr>
        </p:nvSpPr>
        <p:spPr>
          <a:xfrm>
            <a:off x="0" y="0"/>
            <a:ext cx="9144000" cy="6858000"/>
          </a:xfrm>
          <a:solidFill>
            <a:schemeClr val="bg1"/>
          </a:solidFill>
        </p:spPr>
        <p:style>
          <a:lnRef idx="1">
            <a:schemeClr val="accent1"/>
          </a:lnRef>
          <a:fillRef idx="3">
            <a:schemeClr val="accent1"/>
          </a:fillRef>
          <a:effectRef idx="2">
            <a:schemeClr val="accent1"/>
          </a:effectRef>
          <a:fontRef idx="minor">
            <a:schemeClr val="lt1"/>
          </a:fontRef>
        </p:style>
        <p:txBody>
          <a:bodyPr>
            <a:noAutofit/>
          </a:bodyPr>
          <a:lstStyle/>
          <a:p>
            <a:pPr marL="0" indent="0">
              <a:buNone/>
            </a:pPr>
            <a:endParaRPr lang="en-US" sz="2400" b="1" dirty="0" smtClean="0">
              <a:solidFill>
                <a:schemeClr val="tx1"/>
              </a:solidFill>
            </a:endParaRPr>
          </a:p>
          <a:p>
            <a:pPr marL="0" indent="0">
              <a:buNone/>
            </a:pPr>
            <a:r>
              <a:rPr lang="en-US" sz="2800" b="1" dirty="0" smtClean="0">
                <a:solidFill>
                  <a:schemeClr val="tx1"/>
                </a:solidFill>
              </a:rPr>
              <a:t>Anemia</a:t>
            </a:r>
            <a:r>
              <a:rPr lang="en-US" sz="2800" b="1" dirty="0">
                <a:solidFill>
                  <a:schemeClr val="tx1"/>
                </a:solidFill>
              </a:rPr>
              <a:t>: is a reduction in the oxygen carrying capacity </a:t>
            </a:r>
            <a:r>
              <a:rPr lang="en-US" sz="2800" b="1" dirty="0" smtClean="0">
                <a:solidFill>
                  <a:schemeClr val="tx1"/>
                </a:solidFill>
              </a:rPr>
              <a:t>of blood</a:t>
            </a:r>
            <a:endParaRPr lang="en-US" sz="2800" dirty="0" smtClean="0">
              <a:solidFill>
                <a:schemeClr val="tx1"/>
              </a:solidFill>
            </a:endParaRPr>
          </a:p>
          <a:p>
            <a:pPr marL="0" indent="0">
              <a:buNone/>
            </a:pPr>
            <a:endParaRPr lang="en-US" sz="2800" b="1" dirty="0" smtClean="0">
              <a:solidFill>
                <a:schemeClr val="tx1"/>
              </a:solidFill>
            </a:endParaRPr>
          </a:p>
          <a:p>
            <a:pPr marL="0" indent="0">
              <a:buNone/>
            </a:pPr>
            <a:r>
              <a:rPr lang="en-US" sz="2800" b="1" dirty="0" smtClean="0">
                <a:solidFill>
                  <a:schemeClr val="tx1"/>
                </a:solidFill>
              </a:rPr>
              <a:t>Classification </a:t>
            </a:r>
            <a:r>
              <a:rPr lang="en-US" sz="2800" b="1" dirty="0">
                <a:solidFill>
                  <a:schemeClr val="tx1"/>
                </a:solidFill>
              </a:rPr>
              <a:t>of anemia</a:t>
            </a:r>
            <a:r>
              <a:rPr lang="en-US" sz="2800" b="1" dirty="0" smtClean="0">
                <a:solidFill>
                  <a:schemeClr val="tx1"/>
                </a:solidFill>
              </a:rPr>
              <a:t>:</a:t>
            </a:r>
            <a:endParaRPr lang="en-US" sz="2800" b="1" dirty="0">
              <a:solidFill>
                <a:schemeClr val="tx1"/>
              </a:solidFill>
            </a:endParaRPr>
          </a:p>
          <a:p>
            <a:pPr marL="0" indent="0">
              <a:buNone/>
            </a:pPr>
            <a:r>
              <a:rPr lang="en-US" sz="2800" b="1" dirty="0" err="1" smtClean="0">
                <a:solidFill>
                  <a:schemeClr val="tx1"/>
                </a:solidFill>
              </a:rPr>
              <a:t>a.Etiological</a:t>
            </a:r>
            <a:r>
              <a:rPr lang="en-US" sz="2800" b="1" dirty="0" smtClean="0">
                <a:solidFill>
                  <a:schemeClr val="tx1"/>
                </a:solidFill>
              </a:rPr>
              <a:t> </a:t>
            </a:r>
            <a:r>
              <a:rPr lang="en-US" sz="2800" b="1" dirty="0">
                <a:solidFill>
                  <a:schemeClr val="tx1"/>
                </a:solidFill>
              </a:rPr>
              <a:t>classification</a:t>
            </a:r>
          </a:p>
          <a:p>
            <a:pPr marL="0" indent="0">
              <a:buNone/>
            </a:pPr>
            <a:r>
              <a:rPr lang="en-US" sz="2400" dirty="0" smtClean="0">
                <a:solidFill>
                  <a:schemeClr val="tx1"/>
                </a:solidFill>
              </a:rPr>
              <a:t>1.Increase </a:t>
            </a:r>
            <a:r>
              <a:rPr lang="en-US" sz="2400" dirty="0">
                <a:solidFill>
                  <a:schemeClr val="tx1"/>
                </a:solidFill>
              </a:rPr>
              <a:t>RBC loss (bleeding)</a:t>
            </a:r>
          </a:p>
          <a:p>
            <a:pPr marL="0" indent="0">
              <a:buNone/>
            </a:pPr>
            <a:r>
              <a:rPr lang="en-US" sz="2400" dirty="0" smtClean="0">
                <a:solidFill>
                  <a:schemeClr val="tx1"/>
                </a:solidFill>
              </a:rPr>
              <a:t>2.Increase </a:t>
            </a:r>
            <a:r>
              <a:rPr lang="en-US" sz="2400" dirty="0">
                <a:solidFill>
                  <a:schemeClr val="tx1"/>
                </a:solidFill>
              </a:rPr>
              <a:t>red cell destruction (hemolysis)</a:t>
            </a:r>
          </a:p>
          <a:p>
            <a:pPr marL="0" indent="0">
              <a:buNone/>
            </a:pPr>
            <a:r>
              <a:rPr lang="en-US" sz="2400" dirty="0" smtClean="0">
                <a:solidFill>
                  <a:schemeClr val="tx1"/>
                </a:solidFill>
              </a:rPr>
              <a:t>3.Decrease </a:t>
            </a:r>
            <a:r>
              <a:rPr lang="en-US" sz="2400" dirty="0">
                <a:solidFill>
                  <a:schemeClr val="tx1"/>
                </a:solidFill>
              </a:rPr>
              <a:t>red cell </a:t>
            </a:r>
            <a:r>
              <a:rPr lang="en-US" sz="2400" dirty="0" smtClean="0">
                <a:solidFill>
                  <a:schemeClr val="tx1"/>
                </a:solidFill>
              </a:rPr>
              <a:t>production</a:t>
            </a:r>
          </a:p>
          <a:p>
            <a:pPr marL="0" indent="0">
              <a:buNone/>
            </a:pPr>
            <a:endParaRPr lang="en-US" sz="2400" dirty="0">
              <a:solidFill>
                <a:schemeClr val="tx1"/>
              </a:solidFill>
            </a:endParaRPr>
          </a:p>
          <a:p>
            <a:pPr marL="0" indent="0">
              <a:buNone/>
            </a:pPr>
            <a:r>
              <a:rPr lang="en-US" sz="2800" b="1" dirty="0" err="1" smtClean="0">
                <a:solidFill>
                  <a:schemeClr val="tx1"/>
                </a:solidFill>
              </a:rPr>
              <a:t>b.Morphological</a:t>
            </a:r>
            <a:r>
              <a:rPr lang="en-US" sz="2800" b="1" dirty="0" smtClean="0">
                <a:solidFill>
                  <a:schemeClr val="tx1"/>
                </a:solidFill>
              </a:rPr>
              <a:t> </a:t>
            </a:r>
            <a:r>
              <a:rPr lang="en-US" sz="2800" b="1" dirty="0">
                <a:solidFill>
                  <a:schemeClr val="tx1"/>
                </a:solidFill>
              </a:rPr>
              <a:t>classification</a:t>
            </a:r>
            <a:r>
              <a:rPr lang="en-US" sz="2800" b="1" dirty="0" smtClean="0">
                <a:solidFill>
                  <a:schemeClr val="tx1"/>
                </a:solidFill>
              </a:rPr>
              <a:t>:</a:t>
            </a:r>
            <a:endParaRPr lang="en-US" sz="2800" b="1" dirty="0">
              <a:solidFill>
                <a:schemeClr val="tx1"/>
              </a:solidFill>
            </a:endParaRPr>
          </a:p>
          <a:p>
            <a:pPr marL="0" indent="0">
              <a:buNone/>
            </a:pPr>
            <a:r>
              <a:rPr lang="en-US" sz="2400" dirty="0" smtClean="0">
                <a:solidFill>
                  <a:schemeClr val="tx1"/>
                </a:solidFill>
              </a:rPr>
              <a:t>1.Cell </a:t>
            </a:r>
            <a:r>
              <a:rPr lang="en-US" sz="2400" dirty="0">
                <a:solidFill>
                  <a:schemeClr val="tx1"/>
                </a:solidFill>
              </a:rPr>
              <a:t>size (normocytic, microcytic, macrocytic)</a:t>
            </a:r>
          </a:p>
          <a:p>
            <a:pPr marL="0" indent="0">
              <a:buNone/>
            </a:pPr>
            <a:r>
              <a:rPr lang="en-US" sz="2400" dirty="0" smtClean="0">
                <a:solidFill>
                  <a:schemeClr val="tx1"/>
                </a:solidFill>
              </a:rPr>
              <a:t>2.Degree </a:t>
            </a:r>
            <a:r>
              <a:rPr lang="en-US" sz="2400" dirty="0">
                <a:solidFill>
                  <a:schemeClr val="tx1"/>
                </a:solidFill>
              </a:rPr>
              <a:t>of </a:t>
            </a:r>
            <a:r>
              <a:rPr lang="en-US" sz="2400" dirty="0" err="1">
                <a:solidFill>
                  <a:schemeClr val="tx1"/>
                </a:solidFill>
              </a:rPr>
              <a:t>hemoglobinization</a:t>
            </a:r>
            <a:r>
              <a:rPr lang="en-US" sz="2400" dirty="0">
                <a:solidFill>
                  <a:schemeClr val="tx1"/>
                </a:solidFill>
              </a:rPr>
              <a:t> reflected by the color of the cell (normochromic, hypochromic)</a:t>
            </a:r>
          </a:p>
          <a:p>
            <a:pPr marL="0" indent="0">
              <a:buNone/>
            </a:pPr>
            <a:r>
              <a:rPr lang="en-US" sz="2400" dirty="0" smtClean="0">
                <a:solidFill>
                  <a:schemeClr val="tx1"/>
                </a:solidFill>
              </a:rPr>
              <a:t>3.Shape </a:t>
            </a:r>
            <a:r>
              <a:rPr lang="en-US" sz="2400" dirty="0">
                <a:solidFill>
                  <a:schemeClr val="tx1"/>
                </a:solidFill>
              </a:rPr>
              <a:t>of the cells: normal shape, </a:t>
            </a:r>
            <a:r>
              <a:rPr lang="en-US" sz="2400" dirty="0" err="1">
                <a:solidFill>
                  <a:schemeClr val="tx1"/>
                </a:solidFill>
              </a:rPr>
              <a:t>spherocyte</a:t>
            </a:r>
            <a:r>
              <a:rPr lang="en-US" sz="2400" dirty="0">
                <a:solidFill>
                  <a:schemeClr val="tx1"/>
                </a:solidFill>
              </a:rPr>
              <a:t>, sickle cell shape… </a:t>
            </a:r>
          </a:p>
          <a:p>
            <a:pPr marL="0" indent="0">
              <a:buNone/>
            </a:pPr>
            <a:endParaRPr lang="ar-IQ" sz="2400" dirty="0">
              <a:solidFill>
                <a:schemeClr val="tx1"/>
              </a:solidFill>
            </a:endParaRPr>
          </a:p>
        </p:txBody>
      </p:sp>
    </p:spTree>
    <p:extLst>
      <p:ext uri="{BB962C8B-B14F-4D97-AF65-F5344CB8AC3E}">
        <p14:creationId xmlns:p14="http://schemas.microsoft.com/office/powerpoint/2010/main" val="18275919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2.	ABO </a:t>
            </a:r>
            <a:r>
              <a:rPr lang="en-US" dirty="0" err="1"/>
              <a:t>incompatabolity</a:t>
            </a:r>
            <a:r>
              <a:rPr lang="en-US" dirty="0"/>
              <a:t> when the patient receive </a:t>
            </a:r>
            <a:r>
              <a:rPr lang="en-US" dirty="0" err="1"/>
              <a:t>incompatable</a:t>
            </a:r>
            <a:r>
              <a:rPr lang="en-US" dirty="0"/>
              <a:t> blood group. Antibodies in the recipient patient react with antigens of the </a:t>
            </a:r>
            <a:r>
              <a:rPr lang="en-US" dirty="0" err="1"/>
              <a:t>incompatable</a:t>
            </a:r>
            <a:r>
              <a:rPr lang="en-US" dirty="0"/>
              <a:t> donor blood and the vice versa </a:t>
            </a:r>
            <a:r>
              <a:rPr lang="en-US" dirty="0" err="1"/>
              <a:t>e.g</a:t>
            </a:r>
            <a:r>
              <a:rPr lang="en-US" dirty="0"/>
              <a:t> patient with blood group A which have anti B antibodies in his blood receive blood from group B donor which have </a:t>
            </a:r>
            <a:r>
              <a:rPr lang="en-US" dirty="0" err="1"/>
              <a:t>antiA</a:t>
            </a:r>
            <a:r>
              <a:rPr lang="en-US" dirty="0"/>
              <a:t> antibodies</a:t>
            </a:r>
            <a:r>
              <a:rPr lang="en-US" dirty="0" smtClean="0"/>
              <a:t>..</a:t>
            </a:r>
          </a:p>
          <a:p>
            <a:pPr marL="0" indent="0">
              <a:buNone/>
            </a:pPr>
            <a:endParaRPr lang="en-US" dirty="0"/>
          </a:p>
          <a:p>
            <a:pPr marL="0" indent="0">
              <a:buNone/>
            </a:pPr>
            <a:r>
              <a:rPr lang="en-US" dirty="0" smtClean="0"/>
              <a:t>3.	Blood </a:t>
            </a:r>
            <a:r>
              <a:rPr lang="en-US" dirty="0"/>
              <a:t>transfusion reaction: her the blood is </a:t>
            </a:r>
            <a:r>
              <a:rPr lang="en-US" dirty="0" err="1"/>
              <a:t>compatable</a:t>
            </a:r>
            <a:r>
              <a:rPr lang="en-US" dirty="0"/>
              <a:t> but the patient have antibodies in his serum may react with the received </a:t>
            </a:r>
            <a:r>
              <a:rPr lang="en-US" dirty="0" err="1"/>
              <a:t>compatable</a:t>
            </a:r>
            <a:r>
              <a:rPr lang="en-US" dirty="0"/>
              <a:t> blood. This can commonly occur in multiparous </a:t>
            </a:r>
            <a:r>
              <a:rPr lang="en-US" dirty="0" smtClean="0"/>
              <a:t>women and patients </a:t>
            </a:r>
            <a:r>
              <a:rPr lang="en-US" dirty="0"/>
              <a:t>with multiple blood </a:t>
            </a:r>
            <a:r>
              <a:rPr lang="en-US" dirty="0" smtClean="0"/>
              <a:t>transfusions. </a:t>
            </a:r>
            <a:r>
              <a:rPr lang="en-US" dirty="0"/>
              <a:t>Cross match test will decrease the occurrence of this reaction. </a:t>
            </a:r>
            <a:endParaRPr lang="ar-IQ" dirty="0"/>
          </a:p>
        </p:txBody>
      </p:sp>
    </p:spTree>
    <p:extLst>
      <p:ext uri="{BB962C8B-B14F-4D97-AF65-F5344CB8AC3E}">
        <p14:creationId xmlns:p14="http://schemas.microsoft.com/office/powerpoint/2010/main" val="42064726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a:bodyPr>
          <a:lstStyle/>
          <a:p>
            <a:pPr marL="342900" lvl="0" indent="-342900">
              <a:lnSpc>
                <a:spcPct val="115000"/>
              </a:lnSpc>
              <a:spcBef>
                <a:spcPct val="20000"/>
              </a:spcBef>
              <a:spcAft>
                <a:spcPts val="1000"/>
              </a:spcAft>
            </a:pPr>
            <a:r>
              <a:rPr lang="en-US" sz="3000" b="1" dirty="0">
                <a:solidFill>
                  <a:prstClr val="black"/>
                </a:solidFill>
                <a:ea typeface="Calibri"/>
                <a:cs typeface="Arial"/>
              </a:rPr>
              <a:t>Anemia due to diminished erythropoiesis</a:t>
            </a:r>
            <a:r>
              <a:rPr lang="en-US" sz="3000" b="1" dirty="0" smtClean="0">
                <a:solidFill>
                  <a:prstClr val="black"/>
                </a:solidFill>
                <a:ea typeface="Calibri"/>
                <a:cs typeface="Arial"/>
              </a:rPr>
              <a:t>:</a:t>
            </a:r>
            <a:endParaRPr lang="ar-IQ" dirty="0"/>
          </a:p>
        </p:txBody>
      </p:sp>
      <p:sp>
        <p:nvSpPr>
          <p:cNvPr id="3" name="Content Placeholder 2"/>
          <p:cNvSpPr>
            <a:spLocks noGrp="1"/>
          </p:cNvSpPr>
          <p:nvPr>
            <p:ph idx="1"/>
          </p:nvPr>
        </p:nvSpPr>
        <p:spPr>
          <a:solidFill>
            <a:schemeClr val="accent6">
              <a:lumMod val="40000"/>
              <a:lumOff val="60000"/>
            </a:schemeClr>
          </a:solidFill>
        </p:spPr>
        <p:txBody>
          <a:bodyPr>
            <a:normAutofit fontScale="92500"/>
          </a:bodyPr>
          <a:lstStyle/>
          <a:p>
            <a:pPr marL="0" indent="0">
              <a:lnSpc>
                <a:spcPct val="115000"/>
              </a:lnSpc>
              <a:spcAft>
                <a:spcPts val="1000"/>
              </a:spcAft>
              <a:buNone/>
            </a:pPr>
            <a:r>
              <a:rPr lang="en-US" dirty="0" smtClean="0">
                <a:ea typeface="Calibri"/>
                <a:cs typeface="Arial"/>
              </a:rPr>
              <a:t>This </a:t>
            </a:r>
            <a:r>
              <a:rPr lang="en-US" dirty="0">
                <a:ea typeface="Calibri"/>
                <a:cs typeface="Arial"/>
              </a:rPr>
              <a:t>type include </a:t>
            </a:r>
            <a:endParaRPr lang="en-US" sz="2400" dirty="0">
              <a:ea typeface="Calibri"/>
              <a:cs typeface="Arial"/>
            </a:endParaRPr>
          </a:p>
          <a:p>
            <a:pPr lvl="0">
              <a:lnSpc>
                <a:spcPct val="115000"/>
              </a:lnSpc>
              <a:spcAft>
                <a:spcPts val="1000"/>
              </a:spcAft>
              <a:buFont typeface="+mj-lt"/>
              <a:buAutoNum type="arabicPeriod"/>
            </a:pPr>
            <a:r>
              <a:rPr lang="en-US" dirty="0">
                <a:ea typeface="Calibri"/>
                <a:cs typeface="Arial"/>
              </a:rPr>
              <a:t>Anemias caused by an inadequate dietary supply of substances that are needed for </a:t>
            </a:r>
            <a:r>
              <a:rPr lang="en-US" dirty="0" err="1">
                <a:ea typeface="Calibri"/>
                <a:cs typeface="Arial"/>
              </a:rPr>
              <a:t>hemopoiesis</a:t>
            </a:r>
            <a:r>
              <a:rPr lang="en-US" dirty="0">
                <a:ea typeface="Calibri"/>
                <a:cs typeface="Arial"/>
              </a:rPr>
              <a:t> particularly iron, folic acid, and </a:t>
            </a:r>
            <a:r>
              <a:rPr lang="en-US" dirty="0" err="1">
                <a:ea typeface="Calibri"/>
                <a:cs typeface="Arial"/>
              </a:rPr>
              <a:t>vit</a:t>
            </a:r>
            <a:r>
              <a:rPr lang="en-US" dirty="0">
                <a:ea typeface="Calibri"/>
                <a:cs typeface="Arial"/>
              </a:rPr>
              <a:t> B12  </a:t>
            </a:r>
            <a:endParaRPr lang="en-US" sz="2400" dirty="0">
              <a:ea typeface="Calibri"/>
              <a:cs typeface="Arial"/>
            </a:endParaRPr>
          </a:p>
          <a:p>
            <a:pPr lvl="0">
              <a:lnSpc>
                <a:spcPct val="115000"/>
              </a:lnSpc>
              <a:spcAft>
                <a:spcPts val="1000"/>
              </a:spcAft>
              <a:buFont typeface="+mj-lt"/>
              <a:buAutoNum type="arabicPeriod"/>
            </a:pPr>
            <a:r>
              <a:rPr lang="en-US" dirty="0">
                <a:ea typeface="Calibri"/>
                <a:cs typeface="Arial"/>
              </a:rPr>
              <a:t>Disorders that suppress the bone marrow RBC production  like that occur in aplastic anemia, </a:t>
            </a:r>
            <a:r>
              <a:rPr lang="en-US" dirty="0" smtClean="0">
                <a:ea typeface="Calibri"/>
                <a:cs typeface="Arial"/>
              </a:rPr>
              <a:t>leukemia, lymphoma </a:t>
            </a:r>
            <a:r>
              <a:rPr lang="en-US" dirty="0">
                <a:ea typeface="Calibri"/>
                <a:cs typeface="Arial"/>
              </a:rPr>
              <a:t>and cancer metastasis . </a:t>
            </a:r>
            <a:endParaRPr lang="en-US" sz="2400" dirty="0">
              <a:ea typeface="Calibri"/>
              <a:cs typeface="Arial"/>
            </a:endParaRPr>
          </a:p>
          <a:p>
            <a:endParaRPr lang="ar-IQ" dirty="0"/>
          </a:p>
        </p:txBody>
      </p:sp>
    </p:spTree>
    <p:extLst>
      <p:ext uri="{BB962C8B-B14F-4D97-AF65-F5344CB8AC3E}">
        <p14:creationId xmlns:p14="http://schemas.microsoft.com/office/powerpoint/2010/main" val="2039568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ar-IQ"/>
          </a:p>
        </p:txBody>
      </p:sp>
      <p:sp>
        <p:nvSpPr>
          <p:cNvPr id="5" name="Text Placeholder 4"/>
          <p:cNvSpPr>
            <a:spLocks noGrp="1"/>
          </p:cNvSpPr>
          <p:nvPr>
            <p:ph type="body" idx="1"/>
          </p:nvPr>
        </p:nvSpPr>
        <p:spPr/>
        <p:txBody>
          <a:bodyPr/>
          <a:lstStyle/>
          <a:p>
            <a:r>
              <a:rPr lang="en-US" dirty="0" smtClean="0"/>
              <a:t>Bone marrow biopsy</a:t>
            </a:r>
            <a:endParaRPr lang="ar-IQ"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152400" y="2362200"/>
            <a:ext cx="42672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5"/>
          <p:cNvSpPr>
            <a:spLocks noGrp="1"/>
          </p:cNvSpPr>
          <p:nvPr>
            <p:ph type="body" sz="quarter" idx="3"/>
          </p:nvPr>
        </p:nvSpPr>
        <p:spPr/>
        <p:txBody>
          <a:bodyPr/>
          <a:lstStyle/>
          <a:p>
            <a:r>
              <a:rPr lang="en-US" dirty="0" smtClean="0"/>
              <a:t>Bone marrow aspirate </a:t>
            </a:r>
            <a:endParaRPr lang="ar-IQ" dirty="0"/>
          </a:p>
        </p:txBody>
      </p:sp>
      <p:sp>
        <p:nvSpPr>
          <p:cNvPr id="7" name="Content Placeholder 6"/>
          <p:cNvSpPr>
            <a:spLocks noGrp="1"/>
          </p:cNvSpPr>
          <p:nvPr>
            <p:ph sz="quarter" idx="4"/>
          </p:nvPr>
        </p:nvSpPr>
        <p:spPr/>
        <p:txBody>
          <a:bodyPr/>
          <a:lstStyle/>
          <a:p>
            <a:endParaRPr lang="ar-IQ"/>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514600"/>
            <a:ext cx="3810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1" y="4648200"/>
            <a:ext cx="43434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598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ar-IQ"/>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609600"/>
            <a:ext cx="7772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98916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solidFill>
            <a:schemeClr val="accent3">
              <a:lumMod val="75000"/>
            </a:schemeClr>
          </a:solidFill>
        </p:spPr>
        <p:txBody>
          <a:bodyPr>
            <a:normAutofit/>
          </a:bodyPr>
          <a:lstStyle/>
          <a:p>
            <a:pPr marL="342900" lvl="0" indent="-342900" algn="l">
              <a:lnSpc>
                <a:spcPct val="115000"/>
              </a:lnSpc>
              <a:spcBef>
                <a:spcPct val="20000"/>
              </a:spcBef>
              <a:spcAft>
                <a:spcPts val="1000"/>
              </a:spcAft>
            </a:pPr>
            <a:r>
              <a:rPr lang="en-US" sz="3600" b="1" dirty="0" smtClean="0">
                <a:solidFill>
                  <a:prstClr val="black"/>
                </a:solidFill>
                <a:ea typeface="Calibri"/>
                <a:cs typeface="Arial"/>
              </a:rPr>
              <a:t>I. Iron </a:t>
            </a:r>
            <a:r>
              <a:rPr lang="en-US" sz="3600" b="1" dirty="0">
                <a:solidFill>
                  <a:prstClr val="black"/>
                </a:solidFill>
                <a:ea typeface="Calibri"/>
                <a:cs typeface="Arial"/>
              </a:rPr>
              <a:t>deficiency anemia</a:t>
            </a:r>
            <a:r>
              <a:rPr lang="en-US" sz="3600" b="1" dirty="0" smtClean="0">
                <a:solidFill>
                  <a:prstClr val="black"/>
                </a:solidFill>
                <a:ea typeface="Calibri"/>
                <a:cs typeface="Arial"/>
              </a:rPr>
              <a:t>:</a:t>
            </a:r>
            <a:endParaRPr lang="ar-IQ" sz="3600" dirty="0"/>
          </a:p>
        </p:txBody>
      </p:sp>
      <p:sp>
        <p:nvSpPr>
          <p:cNvPr id="8" name="Content Placeholder 7"/>
          <p:cNvSpPr>
            <a:spLocks noGrp="1"/>
          </p:cNvSpPr>
          <p:nvPr>
            <p:ph idx="1"/>
          </p:nvPr>
        </p:nvSpPr>
        <p:spPr>
          <a:solidFill>
            <a:schemeClr val="accent3">
              <a:lumMod val="60000"/>
              <a:lumOff val="40000"/>
            </a:schemeClr>
          </a:solidFill>
        </p:spPr>
        <p:txBody>
          <a:bodyPr>
            <a:normAutofit fontScale="85000" lnSpcReduction="20000"/>
          </a:bodyPr>
          <a:lstStyle/>
          <a:p>
            <a:pPr marL="0" indent="0">
              <a:lnSpc>
                <a:spcPct val="115000"/>
              </a:lnSpc>
              <a:spcAft>
                <a:spcPts val="1000"/>
              </a:spcAft>
              <a:buNone/>
            </a:pPr>
            <a:r>
              <a:rPr lang="en-US" dirty="0" smtClean="0">
                <a:ea typeface="Calibri"/>
                <a:cs typeface="Arial"/>
              </a:rPr>
              <a:t>It </a:t>
            </a:r>
            <a:r>
              <a:rPr lang="en-US" dirty="0">
                <a:ea typeface="Calibri"/>
                <a:cs typeface="Arial"/>
              </a:rPr>
              <a:t>is the most common cause of anemia. It estimated to affect 10% of population in developed countries and </a:t>
            </a:r>
            <a:r>
              <a:rPr lang="en-US" dirty="0" smtClean="0">
                <a:ea typeface="Calibri"/>
                <a:cs typeface="Arial"/>
              </a:rPr>
              <a:t>25% </a:t>
            </a:r>
            <a:r>
              <a:rPr lang="en-US" dirty="0">
                <a:ea typeface="Calibri"/>
                <a:cs typeface="Arial"/>
              </a:rPr>
              <a:t>in developing countries. </a:t>
            </a:r>
            <a:endParaRPr lang="en-US" sz="2400" dirty="0">
              <a:ea typeface="Calibri"/>
              <a:cs typeface="Arial"/>
            </a:endParaRPr>
          </a:p>
          <a:p>
            <a:pPr marL="0" indent="0">
              <a:lnSpc>
                <a:spcPct val="115000"/>
              </a:lnSpc>
              <a:spcAft>
                <a:spcPts val="1000"/>
              </a:spcAft>
              <a:buNone/>
            </a:pPr>
            <a:r>
              <a:rPr lang="en-US" dirty="0">
                <a:ea typeface="Calibri"/>
                <a:cs typeface="Arial"/>
              </a:rPr>
              <a:t>Total body iron content is about 2gm for women and 6gm for men. Approximately </a:t>
            </a:r>
            <a:r>
              <a:rPr lang="en-US" b="1" dirty="0">
                <a:ea typeface="Calibri"/>
                <a:cs typeface="Arial"/>
              </a:rPr>
              <a:t>80% of functional body iron is found in </a:t>
            </a:r>
            <a:r>
              <a:rPr lang="en-US" b="1" dirty="0" err="1">
                <a:ea typeface="Calibri"/>
                <a:cs typeface="Arial"/>
              </a:rPr>
              <a:t>Hb</a:t>
            </a:r>
            <a:r>
              <a:rPr lang="en-US" dirty="0">
                <a:ea typeface="Calibri"/>
                <a:cs typeface="Arial"/>
              </a:rPr>
              <a:t>, with the remainder being found in myoglobin and iron containing enzymes e.g. catalase and cytochromes. Iron storage pool represented by </a:t>
            </a:r>
            <a:r>
              <a:rPr lang="en-US" b="1" dirty="0" smtClean="0">
                <a:ea typeface="Calibri"/>
                <a:cs typeface="Arial"/>
              </a:rPr>
              <a:t>ferritin</a:t>
            </a:r>
            <a:r>
              <a:rPr lang="en-US" dirty="0">
                <a:ea typeface="Calibri"/>
                <a:cs typeface="Arial"/>
              </a:rPr>
              <a:t>. Iron stored mainly in liver, spleen, bone marrow and skeletal muscles.</a:t>
            </a:r>
            <a:endParaRPr lang="en-US" sz="2400" dirty="0">
              <a:ea typeface="Calibri"/>
              <a:cs typeface="Arial"/>
            </a:endParaRPr>
          </a:p>
          <a:p>
            <a:pPr marL="0" indent="0">
              <a:buNone/>
            </a:pPr>
            <a:endParaRPr lang="ar-IQ" dirty="0"/>
          </a:p>
        </p:txBody>
      </p:sp>
    </p:spTree>
    <p:extLst>
      <p:ext uri="{BB962C8B-B14F-4D97-AF65-F5344CB8AC3E}">
        <p14:creationId xmlns:p14="http://schemas.microsoft.com/office/powerpoint/2010/main" val="170335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solidFill>
            <a:schemeClr val="accent3">
              <a:lumMod val="60000"/>
              <a:lumOff val="40000"/>
            </a:schemeClr>
          </a:solidFill>
        </p:spPr>
        <p:txBody>
          <a:bodyPr>
            <a:normAutofit fontScale="92500" lnSpcReduction="10000"/>
          </a:bodyPr>
          <a:lstStyle/>
          <a:p>
            <a:pPr>
              <a:lnSpc>
                <a:spcPct val="115000"/>
              </a:lnSpc>
              <a:spcAft>
                <a:spcPts val="1000"/>
              </a:spcAft>
            </a:pPr>
            <a:r>
              <a:rPr lang="en-US" dirty="0">
                <a:ea typeface="Calibri"/>
                <a:cs typeface="Arial"/>
              </a:rPr>
              <a:t>Iron transported in plasma by protein called </a:t>
            </a:r>
            <a:r>
              <a:rPr lang="en-US" b="1" dirty="0">
                <a:ea typeface="Calibri"/>
                <a:cs typeface="Arial"/>
              </a:rPr>
              <a:t>transferrin</a:t>
            </a:r>
            <a:r>
              <a:rPr lang="en-US" dirty="0">
                <a:ea typeface="Calibri"/>
                <a:cs typeface="Arial"/>
              </a:rPr>
              <a:t>. In normal persons, transferrin is about 33%  saturated , serum iron about 120 </a:t>
            </a:r>
            <a:r>
              <a:rPr lang="en-US" dirty="0">
                <a:latin typeface="Arial"/>
                <a:ea typeface="Calibri"/>
                <a:cs typeface="Arial"/>
              </a:rPr>
              <a:t>µ</a:t>
            </a:r>
            <a:r>
              <a:rPr lang="en-US" dirty="0">
                <a:ea typeface="Calibri"/>
                <a:cs typeface="Arial"/>
              </a:rPr>
              <a:t>g/dl in men and 100 µg/dl in women.</a:t>
            </a:r>
            <a:endParaRPr lang="en-US" sz="2400" dirty="0">
              <a:ea typeface="Calibri"/>
              <a:cs typeface="Arial"/>
            </a:endParaRPr>
          </a:p>
          <a:p>
            <a:pPr>
              <a:lnSpc>
                <a:spcPct val="115000"/>
              </a:lnSpc>
              <a:spcAft>
                <a:spcPts val="1000"/>
              </a:spcAft>
            </a:pPr>
            <a:r>
              <a:rPr lang="en-US" dirty="0">
                <a:ea typeface="Calibri"/>
                <a:cs typeface="Arial"/>
              </a:rPr>
              <a:t>Iron absorption occurs in small intestine. There is no regulated pathway for iron excretion, which is limited to 1-2 mg/day that lost by shedding of mucosal and skin epithelial cells</a:t>
            </a:r>
            <a:endParaRPr lang="en-US" sz="2400" dirty="0">
              <a:ea typeface="Calibri"/>
              <a:cs typeface="Arial"/>
            </a:endParaRPr>
          </a:p>
          <a:p>
            <a:endParaRPr lang="ar-IQ" dirty="0"/>
          </a:p>
        </p:txBody>
      </p:sp>
    </p:spTree>
    <p:extLst>
      <p:ext uri="{BB962C8B-B14F-4D97-AF65-F5344CB8AC3E}">
        <p14:creationId xmlns:p14="http://schemas.microsoft.com/office/powerpoint/2010/main" val="2380940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lvl="0" indent="-342900" algn="l">
              <a:lnSpc>
                <a:spcPct val="115000"/>
              </a:lnSpc>
              <a:spcBef>
                <a:spcPct val="20000"/>
              </a:spcBef>
              <a:spcAft>
                <a:spcPts val="1000"/>
              </a:spcAft>
            </a:pPr>
            <a:r>
              <a:rPr lang="en-US" sz="3200" b="1" dirty="0">
                <a:solidFill>
                  <a:prstClr val="black"/>
                </a:solidFill>
                <a:ea typeface="Calibri"/>
                <a:cs typeface="Arial"/>
              </a:rPr>
              <a:t>Causes of iron deficiency anemia</a:t>
            </a:r>
            <a:r>
              <a:rPr lang="en-US" sz="3200" b="1" dirty="0" smtClean="0">
                <a:solidFill>
                  <a:prstClr val="black"/>
                </a:solidFill>
                <a:ea typeface="Calibri"/>
                <a:cs typeface="Arial"/>
              </a:rPr>
              <a:t>:</a:t>
            </a:r>
            <a:endParaRPr lang="ar-IQ" sz="3200" b="1" dirty="0"/>
          </a:p>
        </p:txBody>
      </p:sp>
      <p:sp>
        <p:nvSpPr>
          <p:cNvPr id="3" name="Content Placeholder 2"/>
          <p:cNvSpPr>
            <a:spLocks noGrp="1"/>
          </p:cNvSpPr>
          <p:nvPr>
            <p:ph idx="1"/>
          </p:nvPr>
        </p:nvSpPr>
        <p:spPr>
          <a:solidFill>
            <a:schemeClr val="accent3">
              <a:lumMod val="60000"/>
              <a:lumOff val="40000"/>
            </a:schemeClr>
          </a:solidFill>
        </p:spPr>
        <p:txBody>
          <a:bodyPr>
            <a:normAutofit fontScale="92500" lnSpcReduction="20000"/>
          </a:bodyPr>
          <a:lstStyle/>
          <a:p>
            <a:pPr lvl="0">
              <a:lnSpc>
                <a:spcPct val="115000"/>
              </a:lnSpc>
              <a:spcAft>
                <a:spcPts val="1000"/>
              </a:spcAft>
              <a:buFont typeface="+mj-lt"/>
              <a:buAutoNum type="arabicPeriod"/>
            </a:pPr>
            <a:r>
              <a:rPr lang="en-US" dirty="0" smtClean="0">
                <a:ea typeface="Calibri"/>
                <a:cs typeface="Arial"/>
              </a:rPr>
              <a:t>Low </a:t>
            </a:r>
            <a:r>
              <a:rPr lang="en-US" dirty="0">
                <a:ea typeface="Calibri"/>
                <a:cs typeface="Arial"/>
              </a:rPr>
              <a:t>iron intake: malnutrition and vegetarian diet</a:t>
            </a:r>
            <a:endParaRPr lang="en-US" sz="2400" dirty="0">
              <a:ea typeface="Calibri"/>
              <a:cs typeface="Arial"/>
            </a:endParaRPr>
          </a:p>
          <a:p>
            <a:pPr lvl="0">
              <a:lnSpc>
                <a:spcPct val="115000"/>
              </a:lnSpc>
              <a:spcAft>
                <a:spcPts val="1000"/>
              </a:spcAft>
              <a:buFont typeface="+mj-lt"/>
              <a:buAutoNum type="arabicPeriod"/>
            </a:pPr>
            <a:r>
              <a:rPr lang="en-US" dirty="0">
                <a:ea typeface="Calibri"/>
                <a:cs typeface="Arial"/>
              </a:rPr>
              <a:t>Malabsorption </a:t>
            </a:r>
            <a:r>
              <a:rPr lang="en-US" dirty="0" smtClean="0">
                <a:ea typeface="Calibri"/>
                <a:cs typeface="Arial"/>
              </a:rPr>
              <a:t>syndromes </a:t>
            </a:r>
            <a:r>
              <a:rPr lang="en-US" dirty="0">
                <a:ea typeface="Calibri"/>
                <a:cs typeface="Arial"/>
              </a:rPr>
              <a:t>including stomach and small intestine e.g. sprue and celiac disease.</a:t>
            </a:r>
            <a:endParaRPr lang="en-US" sz="2400" dirty="0">
              <a:ea typeface="Calibri"/>
              <a:cs typeface="Arial"/>
            </a:endParaRPr>
          </a:p>
          <a:p>
            <a:pPr lvl="0">
              <a:lnSpc>
                <a:spcPct val="115000"/>
              </a:lnSpc>
              <a:spcAft>
                <a:spcPts val="1000"/>
              </a:spcAft>
              <a:buFont typeface="+mj-lt"/>
              <a:buAutoNum type="arabicPeriod"/>
            </a:pPr>
            <a:r>
              <a:rPr lang="en-US" dirty="0">
                <a:ea typeface="Calibri"/>
                <a:cs typeface="Arial"/>
              </a:rPr>
              <a:t>Increase demands : pregnancy and </a:t>
            </a:r>
            <a:r>
              <a:rPr lang="en-US" dirty="0" smtClean="0">
                <a:ea typeface="Calibri"/>
                <a:cs typeface="Arial"/>
              </a:rPr>
              <a:t>infancy</a:t>
            </a:r>
            <a:endParaRPr lang="en-US" sz="2400" dirty="0" smtClean="0">
              <a:ea typeface="Calibri"/>
              <a:cs typeface="Arial"/>
            </a:endParaRPr>
          </a:p>
          <a:p>
            <a:pPr lvl="0">
              <a:lnSpc>
                <a:spcPct val="115000"/>
              </a:lnSpc>
              <a:spcAft>
                <a:spcPts val="1000"/>
              </a:spcAft>
              <a:buFont typeface="+mj-lt"/>
              <a:buAutoNum type="arabicPeriod"/>
            </a:pPr>
            <a:r>
              <a:rPr lang="en-US" dirty="0" smtClean="0">
                <a:ea typeface="Calibri"/>
                <a:cs typeface="Arial"/>
              </a:rPr>
              <a:t>Chronic </a:t>
            </a:r>
            <a:r>
              <a:rPr lang="en-US" dirty="0">
                <a:ea typeface="Calibri"/>
                <a:cs typeface="Arial"/>
              </a:rPr>
              <a:t>blood loss: this is one of most important causes of iron deficiency anemia. Loss may occur from gastrointestinal tract (peptic ulcers, colonic cancer, hemorrhoids, hook worms</a:t>
            </a:r>
            <a:r>
              <a:rPr lang="en-US" dirty="0" smtClean="0">
                <a:ea typeface="Calibri"/>
                <a:cs typeface="Arial"/>
              </a:rPr>
              <a:t>).</a:t>
            </a:r>
            <a:endParaRPr lang="ar-IQ" dirty="0"/>
          </a:p>
        </p:txBody>
      </p:sp>
    </p:spTree>
    <p:extLst>
      <p:ext uri="{BB962C8B-B14F-4D97-AF65-F5344CB8AC3E}">
        <p14:creationId xmlns:p14="http://schemas.microsoft.com/office/powerpoint/2010/main" val="37876115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457200" lvl="0" indent="-342900" algn="l">
              <a:lnSpc>
                <a:spcPct val="115000"/>
              </a:lnSpc>
              <a:spcBef>
                <a:spcPct val="20000"/>
              </a:spcBef>
              <a:spcAft>
                <a:spcPts val="1000"/>
              </a:spcAft>
            </a:pPr>
            <a:r>
              <a:rPr lang="en-US" sz="3200" b="1" dirty="0">
                <a:solidFill>
                  <a:prstClr val="black"/>
                </a:solidFill>
                <a:ea typeface="Calibri"/>
                <a:cs typeface="Arial"/>
              </a:rPr>
              <a:t>Diagnostic criteria for iron deficiency anemia</a:t>
            </a:r>
            <a:r>
              <a:rPr lang="en-US" sz="3200" b="1" dirty="0" smtClean="0">
                <a:solidFill>
                  <a:prstClr val="black"/>
                </a:solidFill>
                <a:ea typeface="Calibri"/>
                <a:cs typeface="Arial"/>
              </a:rPr>
              <a:t>:</a:t>
            </a:r>
            <a:endParaRPr lang="ar-IQ" b="1" dirty="0"/>
          </a:p>
        </p:txBody>
      </p:sp>
      <p:sp>
        <p:nvSpPr>
          <p:cNvPr id="3" name="Content Placeholder 2"/>
          <p:cNvSpPr>
            <a:spLocks noGrp="1"/>
          </p:cNvSpPr>
          <p:nvPr>
            <p:ph idx="1"/>
          </p:nvPr>
        </p:nvSpPr>
        <p:spPr>
          <a:solidFill>
            <a:schemeClr val="accent3">
              <a:lumMod val="60000"/>
              <a:lumOff val="40000"/>
            </a:schemeClr>
          </a:solidFill>
        </p:spPr>
        <p:txBody>
          <a:bodyPr/>
          <a:lstStyle/>
          <a:p>
            <a:pPr lvl="0">
              <a:lnSpc>
                <a:spcPct val="115000"/>
              </a:lnSpc>
              <a:spcAft>
                <a:spcPts val="1000"/>
              </a:spcAft>
              <a:buFont typeface="+mj-lt"/>
              <a:buAutoNum type="arabicPeriod"/>
            </a:pPr>
            <a:r>
              <a:rPr lang="en-US" dirty="0" smtClean="0">
                <a:ea typeface="Calibri"/>
                <a:cs typeface="Arial"/>
              </a:rPr>
              <a:t>Hypochromic </a:t>
            </a:r>
            <a:r>
              <a:rPr lang="en-US" dirty="0">
                <a:ea typeface="Calibri"/>
                <a:cs typeface="Arial"/>
              </a:rPr>
              <a:t>microcytic anemia</a:t>
            </a:r>
            <a:endParaRPr lang="en-US" sz="2400" dirty="0">
              <a:ea typeface="Calibri"/>
              <a:cs typeface="Arial"/>
            </a:endParaRPr>
          </a:p>
          <a:p>
            <a:pPr lvl="0">
              <a:lnSpc>
                <a:spcPct val="115000"/>
              </a:lnSpc>
              <a:spcAft>
                <a:spcPts val="1000"/>
              </a:spcAft>
              <a:buFont typeface="+mj-lt"/>
              <a:buAutoNum type="arabicPeriod"/>
            </a:pPr>
            <a:r>
              <a:rPr lang="en-US" dirty="0">
                <a:ea typeface="Calibri"/>
                <a:cs typeface="Arial"/>
              </a:rPr>
              <a:t>Low serum iron and low serum ferritin </a:t>
            </a:r>
            <a:endParaRPr lang="en-US" sz="2400" dirty="0">
              <a:ea typeface="Calibri"/>
              <a:cs typeface="Arial"/>
            </a:endParaRPr>
          </a:p>
          <a:p>
            <a:pPr lvl="0">
              <a:lnSpc>
                <a:spcPct val="115000"/>
              </a:lnSpc>
              <a:spcAft>
                <a:spcPts val="1000"/>
              </a:spcAft>
              <a:buFont typeface="+mj-lt"/>
              <a:buAutoNum type="arabicPeriod"/>
            </a:pPr>
            <a:r>
              <a:rPr lang="en-US" dirty="0">
                <a:ea typeface="Calibri"/>
                <a:cs typeface="Arial"/>
              </a:rPr>
              <a:t>Low transferrin saturation</a:t>
            </a:r>
            <a:endParaRPr lang="en-US" sz="2400" dirty="0">
              <a:ea typeface="Calibri"/>
              <a:cs typeface="Arial"/>
            </a:endParaRPr>
          </a:p>
          <a:p>
            <a:pPr lvl="0">
              <a:lnSpc>
                <a:spcPct val="115000"/>
              </a:lnSpc>
              <a:spcAft>
                <a:spcPts val="1000"/>
              </a:spcAft>
              <a:buFont typeface="+mj-lt"/>
              <a:buAutoNum type="arabicPeriod"/>
            </a:pPr>
            <a:r>
              <a:rPr lang="en-US" dirty="0">
                <a:ea typeface="Calibri"/>
                <a:cs typeface="Arial"/>
              </a:rPr>
              <a:t>Increase total iron binding capacity</a:t>
            </a:r>
            <a:endParaRPr lang="en-US" sz="2400" dirty="0">
              <a:ea typeface="Calibri"/>
              <a:cs typeface="Arial"/>
            </a:endParaRPr>
          </a:p>
          <a:p>
            <a:endParaRPr lang="ar-IQ" dirty="0"/>
          </a:p>
        </p:txBody>
      </p:sp>
    </p:spTree>
    <p:extLst>
      <p:ext uri="{BB962C8B-B14F-4D97-AF65-F5344CB8AC3E}">
        <p14:creationId xmlns:p14="http://schemas.microsoft.com/office/powerpoint/2010/main" val="13087992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524000"/>
            <a:ext cx="60960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62239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II. Anemia </a:t>
            </a:r>
            <a:r>
              <a:rPr lang="en-US" b="1" dirty="0"/>
              <a:t>of chronic disease</a:t>
            </a:r>
            <a:r>
              <a:rPr lang="en-US" b="1" dirty="0" smtClean="0"/>
              <a:t>:</a:t>
            </a:r>
            <a:endParaRPr lang="ar-IQ" b="1" dirty="0"/>
          </a:p>
        </p:txBody>
      </p:sp>
      <p:sp>
        <p:nvSpPr>
          <p:cNvPr id="3" name="Content Placeholder 2"/>
          <p:cNvSpPr>
            <a:spLocks noGrp="1"/>
          </p:cNvSpPr>
          <p:nvPr>
            <p:ph idx="1"/>
          </p:nvPr>
        </p:nvSpPr>
        <p:spPr>
          <a:solidFill>
            <a:schemeClr val="accent3">
              <a:lumMod val="60000"/>
              <a:lumOff val="40000"/>
            </a:schemeClr>
          </a:solidFill>
        </p:spPr>
        <p:txBody>
          <a:bodyPr>
            <a:normAutofit fontScale="92500" lnSpcReduction="20000"/>
          </a:bodyPr>
          <a:lstStyle/>
          <a:p>
            <a:pPr marL="457200">
              <a:lnSpc>
                <a:spcPct val="115000"/>
              </a:lnSpc>
              <a:spcAft>
                <a:spcPts val="1000"/>
              </a:spcAft>
            </a:pPr>
            <a:r>
              <a:rPr lang="en-US" dirty="0" smtClean="0">
                <a:ea typeface="Calibri"/>
                <a:cs typeface="Arial"/>
              </a:rPr>
              <a:t>This </a:t>
            </a:r>
            <a:r>
              <a:rPr lang="en-US" dirty="0">
                <a:ea typeface="Calibri"/>
                <a:cs typeface="Arial"/>
              </a:rPr>
              <a:t>is the most common form of anemia in hospitalized patients. It superficially resembles the anemia of iron deficiency, but it come from inflammation-induced sequestration of iron within the mononuclear phagocytic (reticuloendothelial) system. </a:t>
            </a:r>
            <a:endParaRPr lang="en-US" dirty="0" smtClean="0">
              <a:ea typeface="Calibri"/>
              <a:cs typeface="Arial"/>
            </a:endParaRPr>
          </a:p>
          <a:p>
            <a:pPr marL="457200">
              <a:lnSpc>
                <a:spcPct val="115000"/>
              </a:lnSpc>
              <a:spcAft>
                <a:spcPts val="1000"/>
              </a:spcAft>
            </a:pPr>
            <a:r>
              <a:rPr lang="en-US" dirty="0" smtClean="0">
                <a:ea typeface="Calibri"/>
                <a:cs typeface="Arial"/>
              </a:rPr>
              <a:t>To </a:t>
            </a:r>
            <a:r>
              <a:rPr lang="en-US" dirty="0">
                <a:ea typeface="Calibri"/>
                <a:cs typeface="Arial"/>
              </a:rPr>
              <a:t>differentiate anemia of chronic disease from iron deficiency anemia: iron store increase so there is high serum ferritin </a:t>
            </a:r>
            <a:endParaRPr lang="en-US" sz="2400" dirty="0">
              <a:ea typeface="Calibri"/>
              <a:cs typeface="Arial"/>
            </a:endParaRPr>
          </a:p>
          <a:p>
            <a:endParaRPr lang="ar-IQ" dirty="0"/>
          </a:p>
        </p:txBody>
      </p:sp>
    </p:spTree>
    <p:extLst>
      <p:ext uri="{BB962C8B-B14F-4D97-AF65-F5344CB8AC3E}">
        <p14:creationId xmlns:p14="http://schemas.microsoft.com/office/powerpoint/2010/main" val="2588268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lvl="0" indent="-342900" algn="l">
              <a:spcBef>
                <a:spcPct val="20000"/>
              </a:spcBef>
            </a:pPr>
            <a:r>
              <a:rPr lang="en-US" sz="3000" dirty="0">
                <a:solidFill>
                  <a:prstClr val="black"/>
                </a:solidFill>
                <a:ea typeface="+mn-ea"/>
                <a:cs typeface="+mn-cs"/>
              </a:rPr>
              <a:t>Clinical features of patient with anemia: </a:t>
            </a:r>
            <a:r>
              <a:rPr lang="en-US" sz="3000" dirty="0" smtClean="0">
                <a:solidFill>
                  <a:prstClr val="black"/>
                </a:solidFill>
                <a:ea typeface="+mn-ea"/>
                <a:cs typeface="+mn-cs"/>
              </a:rPr>
              <a:t/>
            </a:r>
            <a:br>
              <a:rPr lang="en-US" sz="3000" dirty="0" smtClean="0">
                <a:solidFill>
                  <a:prstClr val="black"/>
                </a:solidFill>
                <a:ea typeface="+mn-ea"/>
                <a:cs typeface="+mn-cs"/>
              </a:rPr>
            </a:br>
            <a:r>
              <a:rPr lang="en-US" sz="3000" dirty="0" smtClean="0">
                <a:solidFill>
                  <a:prstClr val="black"/>
                </a:solidFill>
                <a:ea typeface="+mn-ea"/>
                <a:cs typeface="+mn-cs"/>
              </a:rPr>
              <a:t>it </a:t>
            </a:r>
            <a:r>
              <a:rPr lang="en-US" sz="3000" dirty="0">
                <a:solidFill>
                  <a:prstClr val="black"/>
                </a:solidFill>
                <a:ea typeface="+mn-ea"/>
                <a:cs typeface="+mn-cs"/>
              </a:rPr>
              <a:t>largely </a:t>
            </a:r>
            <a:r>
              <a:rPr lang="en-US" sz="3000" dirty="0" smtClean="0">
                <a:solidFill>
                  <a:prstClr val="black"/>
                </a:solidFill>
                <a:ea typeface="+mn-ea"/>
                <a:cs typeface="+mn-cs"/>
              </a:rPr>
              <a:t>depend on </a:t>
            </a:r>
            <a:r>
              <a:rPr lang="en-US" sz="3000" dirty="0">
                <a:solidFill>
                  <a:prstClr val="black"/>
                </a:solidFill>
                <a:ea typeface="+mn-ea"/>
                <a:cs typeface="+mn-cs"/>
              </a:rPr>
              <a:t>the </a:t>
            </a:r>
            <a:r>
              <a:rPr lang="en-US" sz="3000" dirty="0">
                <a:solidFill>
                  <a:srgbClr val="FF0000"/>
                </a:solidFill>
                <a:ea typeface="+mn-ea"/>
                <a:cs typeface="+mn-cs"/>
              </a:rPr>
              <a:t>type of anemia</a:t>
            </a:r>
            <a:r>
              <a:rPr lang="en-US" sz="3000" dirty="0">
                <a:solidFill>
                  <a:prstClr val="black"/>
                </a:solidFill>
                <a:ea typeface="+mn-ea"/>
                <a:cs typeface="+mn-cs"/>
              </a:rPr>
              <a:t> and </a:t>
            </a:r>
            <a:r>
              <a:rPr lang="en-US" sz="3000" dirty="0">
                <a:solidFill>
                  <a:srgbClr val="FF0000"/>
                </a:solidFill>
                <a:ea typeface="+mn-ea"/>
                <a:cs typeface="+mn-cs"/>
              </a:rPr>
              <a:t>degree blood hemoglobin </a:t>
            </a:r>
            <a:r>
              <a:rPr lang="en-US" sz="3000" dirty="0">
                <a:solidFill>
                  <a:prstClr val="black"/>
                </a:solidFill>
                <a:ea typeface="+mn-ea"/>
                <a:cs typeface="+mn-cs"/>
              </a:rPr>
              <a:t>level. </a:t>
            </a:r>
            <a:endParaRPr lang="ar-IQ" dirty="0"/>
          </a:p>
        </p:txBody>
      </p:sp>
      <p:sp>
        <p:nvSpPr>
          <p:cNvPr id="3" name="Content Placeholder 2"/>
          <p:cNvSpPr>
            <a:spLocks noGrp="1"/>
          </p:cNvSpPr>
          <p:nvPr>
            <p:ph idx="1"/>
          </p:nvPr>
        </p:nvSpPr>
        <p:spPr/>
        <p:txBody>
          <a:bodyPr>
            <a:normAutofit fontScale="92500" lnSpcReduction="20000"/>
          </a:bodyPr>
          <a:lstStyle/>
          <a:p>
            <a:r>
              <a:rPr lang="en-US" dirty="0" smtClean="0"/>
              <a:t>General </a:t>
            </a:r>
            <a:r>
              <a:rPr lang="en-US" dirty="0"/>
              <a:t>features include: pallor, tiredness, palpitation, change in skin, hair and fingers, decrease in concentration </a:t>
            </a:r>
            <a:endParaRPr lang="en-US" dirty="0" smtClean="0"/>
          </a:p>
          <a:p>
            <a:pPr marL="0" indent="0">
              <a:buNone/>
            </a:pPr>
            <a:endParaRPr lang="en-US" dirty="0"/>
          </a:p>
          <a:p>
            <a:r>
              <a:rPr lang="en-US" dirty="0"/>
              <a:t>Jaundice and change in color of urine and stool with loin pain = intravascular hemolytic </a:t>
            </a:r>
            <a:r>
              <a:rPr lang="en-US" dirty="0" smtClean="0"/>
              <a:t>anemia</a:t>
            </a:r>
          </a:p>
          <a:p>
            <a:endParaRPr lang="en-US" dirty="0"/>
          </a:p>
          <a:p>
            <a:r>
              <a:rPr lang="en-US" dirty="0"/>
              <a:t>Jaundice +special face </a:t>
            </a:r>
            <a:r>
              <a:rPr lang="en-US" dirty="0" err="1"/>
              <a:t>character+splenomegaly</a:t>
            </a:r>
            <a:r>
              <a:rPr lang="en-US" dirty="0"/>
              <a:t> and signs of iron deposition= extravascular hemolytic anemia</a:t>
            </a:r>
          </a:p>
          <a:p>
            <a:endParaRPr lang="ar-IQ" dirty="0"/>
          </a:p>
        </p:txBody>
      </p:sp>
    </p:spTree>
    <p:extLst>
      <p:ext uri="{BB962C8B-B14F-4D97-AF65-F5344CB8AC3E}">
        <p14:creationId xmlns:p14="http://schemas.microsoft.com/office/powerpoint/2010/main" val="26765821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normAutofit/>
          </a:bodyPr>
          <a:lstStyle/>
          <a:p>
            <a:pPr marL="342900" lvl="0" indent="-342900" algn="l">
              <a:lnSpc>
                <a:spcPct val="115000"/>
              </a:lnSpc>
              <a:spcBef>
                <a:spcPct val="20000"/>
              </a:spcBef>
              <a:spcAft>
                <a:spcPts val="1000"/>
              </a:spcAft>
            </a:pPr>
            <a:r>
              <a:rPr lang="en-US" sz="3200" b="1" dirty="0" smtClean="0">
                <a:solidFill>
                  <a:prstClr val="black"/>
                </a:solidFill>
                <a:ea typeface="Calibri"/>
                <a:cs typeface="Arial"/>
              </a:rPr>
              <a:t>III. Megaloblastic anemia:</a:t>
            </a:r>
            <a:endParaRPr lang="ar-IQ" dirty="0"/>
          </a:p>
        </p:txBody>
      </p:sp>
      <p:sp>
        <p:nvSpPr>
          <p:cNvPr id="3" name="Content Placeholder 2"/>
          <p:cNvSpPr>
            <a:spLocks noGrp="1"/>
          </p:cNvSpPr>
          <p:nvPr>
            <p:ph idx="1"/>
          </p:nvPr>
        </p:nvSpPr>
        <p:spPr>
          <a:solidFill>
            <a:schemeClr val="accent4">
              <a:lumMod val="40000"/>
              <a:lumOff val="60000"/>
            </a:schemeClr>
          </a:solidFill>
        </p:spPr>
        <p:txBody>
          <a:bodyPr/>
          <a:lstStyle/>
          <a:p>
            <a:pPr>
              <a:lnSpc>
                <a:spcPct val="115000"/>
              </a:lnSpc>
              <a:spcAft>
                <a:spcPts val="1000"/>
              </a:spcAft>
            </a:pPr>
            <a:r>
              <a:rPr lang="en-US" dirty="0" smtClean="0">
                <a:ea typeface="Calibri"/>
                <a:cs typeface="Arial"/>
              </a:rPr>
              <a:t>This </a:t>
            </a:r>
            <a:r>
              <a:rPr lang="en-US" dirty="0">
                <a:ea typeface="Calibri"/>
                <a:cs typeface="Arial"/>
              </a:rPr>
              <a:t>type of anemia occurs due to deficiency of either folic acid and vit.B12  or both. These vitamins are required for DNA synthesis. The RBC size increase (</a:t>
            </a:r>
            <a:r>
              <a:rPr lang="en-US" dirty="0" err="1">
                <a:ea typeface="Calibri"/>
                <a:cs typeface="Arial"/>
              </a:rPr>
              <a:t>macrocyte</a:t>
            </a:r>
            <a:r>
              <a:rPr lang="en-US" dirty="0">
                <a:ea typeface="Calibri"/>
                <a:cs typeface="Arial"/>
              </a:rPr>
              <a:t>) the other blood cell precursors in the bone marrow are also affected.</a:t>
            </a:r>
            <a:endParaRPr lang="en-US" sz="2400" dirty="0">
              <a:ea typeface="Calibri"/>
              <a:cs typeface="Arial"/>
            </a:endParaRPr>
          </a:p>
          <a:p>
            <a:endParaRPr lang="ar-IQ" dirty="0"/>
          </a:p>
        </p:txBody>
      </p:sp>
    </p:spTree>
    <p:extLst>
      <p:ext uri="{BB962C8B-B14F-4D97-AF65-F5344CB8AC3E}">
        <p14:creationId xmlns:p14="http://schemas.microsoft.com/office/powerpoint/2010/main" val="7074110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lvl="0" indent="-342900" algn="l">
              <a:lnSpc>
                <a:spcPct val="115000"/>
              </a:lnSpc>
              <a:spcBef>
                <a:spcPct val="20000"/>
              </a:spcBef>
              <a:spcAft>
                <a:spcPts val="1000"/>
              </a:spcAft>
            </a:pPr>
            <a:r>
              <a:rPr lang="en-US" sz="3200" b="1" dirty="0">
                <a:solidFill>
                  <a:prstClr val="black"/>
                </a:solidFill>
                <a:ea typeface="Calibri"/>
                <a:cs typeface="Arial"/>
              </a:rPr>
              <a:t>Causes of </a:t>
            </a:r>
            <a:r>
              <a:rPr lang="en-US" sz="3200" b="1" dirty="0" smtClean="0">
                <a:solidFill>
                  <a:prstClr val="black"/>
                </a:solidFill>
                <a:ea typeface="Calibri"/>
                <a:cs typeface="Arial"/>
              </a:rPr>
              <a:t>folate and vitB12 </a:t>
            </a:r>
            <a:r>
              <a:rPr lang="en-US" sz="3200" b="1" dirty="0">
                <a:solidFill>
                  <a:prstClr val="black"/>
                </a:solidFill>
                <a:ea typeface="Calibri"/>
                <a:cs typeface="Arial"/>
              </a:rPr>
              <a:t>deficiency</a:t>
            </a:r>
            <a:r>
              <a:rPr lang="en-US" sz="3200" b="1" dirty="0" smtClean="0">
                <a:solidFill>
                  <a:prstClr val="black"/>
                </a:solidFill>
                <a:ea typeface="Calibri"/>
                <a:cs typeface="Arial"/>
              </a:rPr>
              <a:t>:</a:t>
            </a:r>
            <a:endParaRPr lang="ar-IQ" sz="3200" b="1" dirty="0"/>
          </a:p>
        </p:txBody>
      </p:sp>
      <p:sp>
        <p:nvSpPr>
          <p:cNvPr id="3" name="Content Placeholder 2"/>
          <p:cNvSpPr>
            <a:spLocks noGrp="1"/>
          </p:cNvSpPr>
          <p:nvPr>
            <p:ph idx="1"/>
          </p:nvPr>
        </p:nvSpPr>
        <p:spPr>
          <a:solidFill>
            <a:schemeClr val="accent4">
              <a:lumMod val="40000"/>
              <a:lumOff val="60000"/>
            </a:schemeClr>
          </a:solidFill>
        </p:spPr>
        <p:txBody>
          <a:bodyPr>
            <a:normAutofit fontScale="70000" lnSpcReduction="20000"/>
          </a:bodyPr>
          <a:lstStyle/>
          <a:p>
            <a:pPr lvl="0">
              <a:lnSpc>
                <a:spcPct val="115000"/>
              </a:lnSpc>
              <a:spcAft>
                <a:spcPts val="1000"/>
              </a:spcAft>
              <a:buFont typeface="+mj-lt"/>
              <a:buAutoNum type="arabicParenR"/>
            </a:pPr>
            <a:r>
              <a:rPr lang="en-US" dirty="0" smtClean="0">
                <a:ea typeface="Calibri"/>
                <a:cs typeface="Arial"/>
              </a:rPr>
              <a:t>Elderly </a:t>
            </a:r>
            <a:r>
              <a:rPr lang="en-US" dirty="0">
                <a:ea typeface="Calibri"/>
                <a:cs typeface="Arial"/>
              </a:rPr>
              <a:t>and persons with poor diet </a:t>
            </a:r>
            <a:endParaRPr lang="en-US" sz="2400" dirty="0">
              <a:ea typeface="Calibri"/>
              <a:cs typeface="Arial"/>
            </a:endParaRPr>
          </a:p>
          <a:p>
            <a:pPr lvl="0">
              <a:lnSpc>
                <a:spcPct val="115000"/>
              </a:lnSpc>
              <a:spcAft>
                <a:spcPts val="1000"/>
              </a:spcAft>
              <a:buFont typeface="+mj-lt"/>
              <a:buAutoNum type="arabicParenR"/>
            </a:pPr>
            <a:r>
              <a:rPr lang="en-US" dirty="0">
                <a:ea typeface="Calibri"/>
                <a:cs typeface="Arial"/>
              </a:rPr>
              <a:t>Increase metabolic needs (pregnant women and patients with chronic hemolytic anemia)</a:t>
            </a:r>
            <a:endParaRPr lang="en-US" sz="2400" dirty="0">
              <a:ea typeface="Calibri"/>
              <a:cs typeface="Arial"/>
            </a:endParaRPr>
          </a:p>
          <a:p>
            <a:pPr lvl="0">
              <a:lnSpc>
                <a:spcPct val="115000"/>
              </a:lnSpc>
              <a:spcAft>
                <a:spcPts val="1000"/>
              </a:spcAft>
              <a:buFont typeface="+mj-lt"/>
              <a:buAutoNum type="arabicParenR"/>
            </a:pPr>
            <a:r>
              <a:rPr lang="en-US" dirty="0">
                <a:ea typeface="Calibri"/>
                <a:cs typeface="Arial"/>
              </a:rPr>
              <a:t>Patients on anti -epileptic drugs e.g. phenytoin and other drugs that </a:t>
            </a:r>
            <a:r>
              <a:rPr lang="en-US" dirty="0" smtClean="0">
                <a:ea typeface="Calibri"/>
                <a:cs typeface="Arial"/>
              </a:rPr>
              <a:t>decrease </a:t>
            </a:r>
            <a:r>
              <a:rPr lang="en-US" dirty="0">
                <a:ea typeface="Calibri"/>
                <a:cs typeface="Arial"/>
              </a:rPr>
              <a:t>folate absorption.</a:t>
            </a:r>
            <a:endParaRPr lang="en-US" sz="2400" dirty="0">
              <a:ea typeface="Calibri"/>
              <a:cs typeface="Arial"/>
            </a:endParaRPr>
          </a:p>
          <a:p>
            <a:pPr lvl="0">
              <a:lnSpc>
                <a:spcPct val="115000"/>
              </a:lnSpc>
              <a:spcAft>
                <a:spcPts val="1000"/>
              </a:spcAft>
              <a:buFont typeface="+mj-lt"/>
              <a:buAutoNum type="arabicParenR"/>
            </a:pPr>
            <a:r>
              <a:rPr lang="en-US" dirty="0">
                <a:ea typeface="Calibri"/>
                <a:cs typeface="Arial"/>
              </a:rPr>
              <a:t>For </a:t>
            </a:r>
            <a:r>
              <a:rPr lang="en-US" dirty="0" err="1">
                <a:ea typeface="Calibri"/>
                <a:cs typeface="Arial"/>
              </a:rPr>
              <a:t>vit</a:t>
            </a:r>
            <a:r>
              <a:rPr lang="en-US" dirty="0">
                <a:ea typeface="Calibri"/>
                <a:cs typeface="Arial"/>
              </a:rPr>
              <a:t> B12 deficiency usually caused by autoimmune disease (</a:t>
            </a:r>
            <a:r>
              <a:rPr lang="en-US" b="1" dirty="0">
                <a:solidFill>
                  <a:srgbClr val="FF0000"/>
                </a:solidFill>
                <a:ea typeface="Calibri"/>
                <a:cs typeface="Arial"/>
              </a:rPr>
              <a:t>pernicious anemia</a:t>
            </a:r>
            <a:r>
              <a:rPr lang="en-US" dirty="0">
                <a:ea typeface="Calibri"/>
                <a:cs typeface="Arial"/>
              </a:rPr>
              <a:t>) in which there is anti-parietal cell antibodies (parietal cells are present in the gastric fundal mucosa responsible for </a:t>
            </a:r>
            <a:r>
              <a:rPr lang="en-US" b="1" dirty="0">
                <a:ea typeface="Calibri"/>
                <a:cs typeface="Arial"/>
              </a:rPr>
              <a:t>intrinsic factor production</a:t>
            </a:r>
            <a:r>
              <a:rPr lang="en-US" dirty="0">
                <a:ea typeface="Calibri"/>
                <a:cs typeface="Arial"/>
              </a:rPr>
              <a:t>) resulting in decrease in production of intrinsic factor which is essential for vitB12 </a:t>
            </a:r>
            <a:r>
              <a:rPr lang="en-US" dirty="0" smtClean="0">
                <a:ea typeface="Calibri"/>
                <a:cs typeface="Arial"/>
              </a:rPr>
              <a:t>absorption from the ilium.</a:t>
            </a:r>
            <a:endParaRPr lang="en-US" sz="2400" dirty="0">
              <a:ea typeface="Calibri"/>
              <a:cs typeface="Arial"/>
            </a:endParaRPr>
          </a:p>
          <a:p>
            <a:endParaRPr lang="ar-IQ" dirty="0"/>
          </a:p>
        </p:txBody>
      </p:sp>
    </p:spTree>
    <p:extLst>
      <p:ext uri="{BB962C8B-B14F-4D97-AF65-F5344CB8AC3E}">
        <p14:creationId xmlns:p14="http://schemas.microsoft.com/office/powerpoint/2010/main" val="33445238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lvl="0" indent="-342900">
              <a:lnSpc>
                <a:spcPct val="115000"/>
              </a:lnSpc>
              <a:spcBef>
                <a:spcPct val="20000"/>
              </a:spcBef>
              <a:spcAft>
                <a:spcPts val="1000"/>
              </a:spcAft>
            </a:pPr>
            <a:r>
              <a:rPr lang="en-US" sz="3200" b="1" dirty="0">
                <a:solidFill>
                  <a:prstClr val="black"/>
                </a:solidFill>
                <a:ea typeface="Calibri"/>
                <a:cs typeface="Arial"/>
              </a:rPr>
              <a:t>Pathogenesis of megaloblastic anemia: </a:t>
            </a:r>
            <a:endParaRPr lang="ar-IQ" sz="3200" b="1" dirty="0"/>
          </a:p>
        </p:txBody>
      </p:sp>
      <p:sp>
        <p:nvSpPr>
          <p:cNvPr id="3" name="Content Placeholder 2"/>
          <p:cNvSpPr>
            <a:spLocks noGrp="1"/>
          </p:cNvSpPr>
          <p:nvPr>
            <p:ph idx="1"/>
          </p:nvPr>
        </p:nvSpPr>
        <p:spPr>
          <a:solidFill>
            <a:schemeClr val="accent4">
              <a:lumMod val="40000"/>
              <a:lumOff val="60000"/>
            </a:schemeClr>
          </a:solidFill>
        </p:spPr>
        <p:txBody>
          <a:bodyPr>
            <a:normAutofit fontScale="70000" lnSpcReduction="20000"/>
          </a:bodyPr>
          <a:lstStyle/>
          <a:p>
            <a:pPr>
              <a:lnSpc>
                <a:spcPct val="115000"/>
              </a:lnSpc>
              <a:spcAft>
                <a:spcPts val="1000"/>
              </a:spcAft>
            </a:pPr>
            <a:r>
              <a:rPr lang="en-US" dirty="0" smtClean="0">
                <a:ea typeface="Calibri"/>
                <a:cs typeface="Arial"/>
              </a:rPr>
              <a:t>The </a:t>
            </a:r>
            <a:r>
              <a:rPr lang="en-US" dirty="0">
                <a:ea typeface="Calibri"/>
                <a:cs typeface="Arial"/>
              </a:rPr>
              <a:t>morphological hallmark of megaloblastic anemia is an enlargement of erythroid precursor (</a:t>
            </a:r>
            <a:r>
              <a:rPr lang="en-US" dirty="0" err="1">
                <a:ea typeface="Calibri"/>
                <a:cs typeface="Arial"/>
              </a:rPr>
              <a:t>megaloblast</a:t>
            </a:r>
            <a:r>
              <a:rPr lang="en-US" dirty="0">
                <a:ea typeface="Calibri"/>
                <a:cs typeface="Arial"/>
              </a:rPr>
              <a:t>) which gives rise to abnormally large red cells (</a:t>
            </a:r>
            <a:r>
              <a:rPr lang="en-US" dirty="0" err="1">
                <a:ea typeface="Calibri"/>
                <a:cs typeface="Arial"/>
              </a:rPr>
              <a:t>macrocytes</a:t>
            </a:r>
            <a:r>
              <a:rPr lang="en-US" dirty="0">
                <a:ea typeface="Calibri"/>
                <a:cs typeface="Arial"/>
              </a:rPr>
              <a:t>).</a:t>
            </a:r>
            <a:endParaRPr lang="en-US" sz="2400" dirty="0">
              <a:ea typeface="Calibri"/>
              <a:cs typeface="Arial"/>
            </a:endParaRPr>
          </a:p>
          <a:p>
            <a:pPr>
              <a:lnSpc>
                <a:spcPct val="115000"/>
              </a:lnSpc>
              <a:spcAft>
                <a:spcPts val="1000"/>
              </a:spcAft>
            </a:pPr>
            <a:r>
              <a:rPr lang="en-US" dirty="0">
                <a:ea typeface="Calibri"/>
                <a:cs typeface="Arial"/>
              </a:rPr>
              <a:t>The underlying cellular enlargement is due to impairment in DNA synthesis, which results in delay in nuclear maturation and cell division. Because the synthesis of RNA and cytoplasmic elements precede at a normal rate </a:t>
            </a:r>
            <a:r>
              <a:rPr lang="en-US" dirty="0" smtClean="0">
                <a:ea typeface="Calibri"/>
                <a:cs typeface="Arial"/>
              </a:rPr>
              <a:t>, the </a:t>
            </a:r>
            <a:r>
              <a:rPr lang="en-US" dirty="0">
                <a:ea typeface="Calibri"/>
                <a:cs typeface="Arial"/>
              </a:rPr>
              <a:t>erythroid precursors (</a:t>
            </a:r>
            <a:r>
              <a:rPr lang="en-US" dirty="0" err="1">
                <a:ea typeface="Calibri"/>
                <a:cs typeface="Arial"/>
              </a:rPr>
              <a:t>megaloblasts</a:t>
            </a:r>
            <a:r>
              <a:rPr lang="en-US" dirty="0">
                <a:ea typeface="Calibri"/>
                <a:cs typeface="Arial"/>
              </a:rPr>
              <a:t>) show nuclear/cytoplasmic asynchrony.  </a:t>
            </a:r>
            <a:endParaRPr lang="en-US" sz="2400" dirty="0">
              <a:ea typeface="Calibri"/>
              <a:cs typeface="Arial"/>
            </a:endParaRPr>
          </a:p>
          <a:p>
            <a:pPr>
              <a:lnSpc>
                <a:spcPct val="115000"/>
              </a:lnSpc>
              <a:spcAft>
                <a:spcPts val="1000"/>
              </a:spcAft>
            </a:pPr>
            <a:r>
              <a:rPr lang="en-US" dirty="0">
                <a:ea typeface="Calibri"/>
                <a:cs typeface="Arial"/>
              </a:rPr>
              <a:t>Precursors of other blood cells in the bone marrow also affected and if the condition sever the bone marrow output for other cells (granulocytes, platelets) also diminished and the patient present with pancytopenia and </a:t>
            </a:r>
            <a:r>
              <a:rPr lang="en-US" dirty="0" err="1">
                <a:ea typeface="Calibri"/>
                <a:cs typeface="Arial"/>
              </a:rPr>
              <a:t>hypersegmented</a:t>
            </a:r>
            <a:r>
              <a:rPr lang="en-US" dirty="0">
                <a:ea typeface="Calibri"/>
                <a:cs typeface="Arial"/>
              </a:rPr>
              <a:t> </a:t>
            </a:r>
            <a:r>
              <a:rPr lang="en-US" dirty="0" err="1">
                <a:ea typeface="Calibri"/>
                <a:cs typeface="Arial"/>
              </a:rPr>
              <a:t>neutrophiles</a:t>
            </a:r>
            <a:r>
              <a:rPr lang="en-US" dirty="0">
                <a:ea typeface="Calibri"/>
                <a:cs typeface="Arial"/>
              </a:rPr>
              <a:t>.</a:t>
            </a:r>
            <a:endParaRPr lang="en-US" sz="2400" dirty="0">
              <a:ea typeface="Calibri"/>
              <a:cs typeface="Arial"/>
            </a:endParaRPr>
          </a:p>
          <a:p>
            <a:endParaRPr lang="ar-IQ" dirty="0"/>
          </a:p>
        </p:txBody>
      </p:sp>
    </p:spTree>
    <p:extLst>
      <p:ext uri="{BB962C8B-B14F-4D97-AF65-F5344CB8AC3E}">
        <p14:creationId xmlns:p14="http://schemas.microsoft.com/office/powerpoint/2010/main" val="25476607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marL="457200" lvl="0" indent="-342900">
              <a:lnSpc>
                <a:spcPct val="115000"/>
              </a:lnSpc>
              <a:spcBef>
                <a:spcPct val="20000"/>
              </a:spcBef>
              <a:spcAft>
                <a:spcPts val="1000"/>
              </a:spcAft>
            </a:pPr>
            <a:r>
              <a:rPr lang="en-US" sz="3200" b="1" dirty="0">
                <a:solidFill>
                  <a:prstClr val="black"/>
                </a:solidFill>
                <a:ea typeface="Calibri"/>
                <a:cs typeface="Arial"/>
              </a:rPr>
              <a:t>Diagnostic features of megaloblastic anemia</a:t>
            </a:r>
            <a:r>
              <a:rPr lang="en-US" sz="3200" b="1" dirty="0" smtClean="0">
                <a:solidFill>
                  <a:prstClr val="black"/>
                </a:solidFill>
                <a:ea typeface="Calibri"/>
                <a:cs typeface="Arial"/>
              </a:rPr>
              <a:t>:</a:t>
            </a:r>
            <a:endParaRPr lang="ar-IQ" sz="3200" b="1" dirty="0"/>
          </a:p>
        </p:txBody>
      </p:sp>
      <p:sp>
        <p:nvSpPr>
          <p:cNvPr id="5" name="Content Placeholder 4"/>
          <p:cNvSpPr>
            <a:spLocks noGrp="1"/>
          </p:cNvSpPr>
          <p:nvPr>
            <p:ph idx="1"/>
          </p:nvPr>
        </p:nvSpPr>
        <p:spPr>
          <a:solidFill>
            <a:schemeClr val="accent4">
              <a:lumMod val="40000"/>
              <a:lumOff val="60000"/>
            </a:schemeClr>
          </a:solidFill>
        </p:spPr>
        <p:txBody>
          <a:bodyPr>
            <a:normAutofit fontScale="70000" lnSpcReduction="20000"/>
          </a:bodyPr>
          <a:lstStyle/>
          <a:p>
            <a:pPr lvl="0">
              <a:lnSpc>
                <a:spcPct val="115000"/>
              </a:lnSpc>
              <a:spcAft>
                <a:spcPts val="1000"/>
              </a:spcAft>
              <a:buFont typeface="+mj-lt"/>
              <a:buAutoNum type="alphaLcPeriod"/>
            </a:pPr>
            <a:r>
              <a:rPr lang="en-US" dirty="0" smtClean="0">
                <a:ea typeface="Calibri"/>
                <a:cs typeface="Arial"/>
              </a:rPr>
              <a:t>In </a:t>
            </a:r>
            <a:r>
              <a:rPr lang="en-US" dirty="0">
                <a:ea typeface="Calibri"/>
                <a:cs typeface="Arial"/>
              </a:rPr>
              <a:t>both folate megaloblastic anemia and pernicious anemia the patient present with pallor and tiredness, palpitation, changes in hair and fingers</a:t>
            </a:r>
            <a:endParaRPr lang="en-US" sz="2400" dirty="0">
              <a:ea typeface="Calibri"/>
              <a:cs typeface="Arial"/>
            </a:endParaRPr>
          </a:p>
          <a:p>
            <a:pPr lvl="0">
              <a:lnSpc>
                <a:spcPct val="115000"/>
              </a:lnSpc>
              <a:spcAft>
                <a:spcPts val="1000"/>
              </a:spcAft>
              <a:buFont typeface="+mj-lt"/>
              <a:buAutoNum type="alphaLcPeriod"/>
            </a:pPr>
            <a:r>
              <a:rPr lang="en-US" dirty="0">
                <a:ea typeface="Calibri"/>
                <a:cs typeface="Arial"/>
              </a:rPr>
              <a:t>Decrease hemoglobin and MCV more than 90. There is</a:t>
            </a:r>
            <a:r>
              <a:rPr lang="en-US" sz="2400" dirty="0">
                <a:ea typeface="Calibri"/>
                <a:cs typeface="Arial"/>
              </a:rPr>
              <a:t> </a:t>
            </a:r>
            <a:r>
              <a:rPr lang="en-US" dirty="0">
                <a:ea typeface="Calibri"/>
                <a:cs typeface="Arial"/>
              </a:rPr>
              <a:t>decrease in number of platelets and granulocytes </a:t>
            </a:r>
            <a:endParaRPr lang="en-US" sz="2400" dirty="0">
              <a:ea typeface="Calibri"/>
              <a:cs typeface="Arial"/>
            </a:endParaRPr>
          </a:p>
          <a:p>
            <a:pPr lvl="0">
              <a:lnSpc>
                <a:spcPct val="115000"/>
              </a:lnSpc>
              <a:spcAft>
                <a:spcPts val="1000"/>
              </a:spcAft>
              <a:buFont typeface="+mj-lt"/>
              <a:buAutoNum type="alphaLcPeriod"/>
            </a:pPr>
            <a:r>
              <a:rPr lang="en-US" dirty="0">
                <a:ea typeface="Calibri"/>
                <a:cs typeface="Arial"/>
              </a:rPr>
              <a:t>On blood film there is macrocytic red cells and </a:t>
            </a:r>
            <a:r>
              <a:rPr lang="en-US" dirty="0" err="1">
                <a:ea typeface="Calibri"/>
                <a:cs typeface="Arial"/>
              </a:rPr>
              <a:t>hypersegmented</a:t>
            </a:r>
            <a:r>
              <a:rPr lang="en-US" dirty="0">
                <a:ea typeface="Calibri"/>
                <a:cs typeface="Arial"/>
              </a:rPr>
              <a:t> neutrophils</a:t>
            </a:r>
            <a:endParaRPr lang="en-US" sz="2400" dirty="0">
              <a:ea typeface="Calibri"/>
              <a:cs typeface="Arial"/>
            </a:endParaRPr>
          </a:p>
          <a:p>
            <a:pPr lvl="0">
              <a:lnSpc>
                <a:spcPct val="115000"/>
              </a:lnSpc>
              <a:spcAft>
                <a:spcPts val="1000"/>
              </a:spcAft>
              <a:buFont typeface="+mj-lt"/>
              <a:buAutoNum type="alphaLcPeriod"/>
            </a:pPr>
            <a:r>
              <a:rPr lang="en-US" dirty="0">
                <a:ea typeface="Calibri"/>
                <a:cs typeface="Arial"/>
              </a:rPr>
              <a:t>To differentiate folate deficiency from pernicious anemia (</a:t>
            </a:r>
            <a:r>
              <a:rPr lang="en-US" dirty="0" err="1">
                <a:ea typeface="Calibri"/>
                <a:cs typeface="Arial"/>
              </a:rPr>
              <a:t>vit</a:t>
            </a:r>
            <a:r>
              <a:rPr lang="en-US" dirty="0">
                <a:ea typeface="Calibri"/>
                <a:cs typeface="Arial"/>
              </a:rPr>
              <a:t> B12 deficiency) the patients with pernicious anemia have normal serum folate and decrease in </a:t>
            </a:r>
            <a:r>
              <a:rPr lang="en-US" dirty="0" err="1">
                <a:ea typeface="Calibri"/>
                <a:cs typeface="Arial"/>
              </a:rPr>
              <a:t>vit</a:t>
            </a:r>
            <a:r>
              <a:rPr lang="en-US" dirty="0">
                <a:ea typeface="Calibri"/>
                <a:cs typeface="Arial"/>
              </a:rPr>
              <a:t> B12 with anti-parietal cells and anti- intrinsic factor antibodies in their serum.   </a:t>
            </a:r>
            <a:endParaRPr lang="en-US" sz="2400" dirty="0">
              <a:ea typeface="Calibri"/>
              <a:cs typeface="Arial"/>
            </a:endParaRPr>
          </a:p>
          <a:p>
            <a:pPr>
              <a:lnSpc>
                <a:spcPct val="115000"/>
              </a:lnSpc>
              <a:spcAft>
                <a:spcPts val="1000"/>
              </a:spcAft>
            </a:pPr>
            <a:endParaRPr lang="en-US" sz="2400" dirty="0">
              <a:ea typeface="Calibri"/>
              <a:cs typeface="Arial"/>
            </a:endParaRPr>
          </a:p>
          <a:p>
            <a:endParaRPr lang="ar-IQ" dirty="0"/>
          </a:p>
        </p:txBody>
      </p:sp>
    </p:spTree>
    <p:extLst>
      <p:ext uri="{BB962C8B-B14F-4D97-AF65-F5344CB8AC3E}">
        <p14:creationId xmlns:p14="http://schemas.microsoft.com/office/powerpoint/2010/main" val="4661492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524000"/>
            <a:ext cx="37338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524000"/>
            <a:ext cx="34290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16078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533400"/>
            <a:ext cx="8381999"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36441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50000"/>
            </a:schemeClr>
          </a:solidFill>
        </p:spPr>
        <p:txBody>
          <a:bodyPr>
            <a:normAutofit/>
          </a:bodyPr>
          <a:lstStyle/>
          <a:p>
            <a:pPr marL="457200" lvl="0" indent="-342900" algn="l">
              <a:lnSpc>
                <a:spcPct val="115000"/>
              </a:lnSpc>
              <a:spcBef>
                <a:spcPct val="20000"/>
              </a:spcBef>
              <a:spcAft>
                <a:spcPts val="1000"/>
              </a:spcAft>
            </a:pPr>
            <a:r>
              <a:rPr lang="en-US" sz="3600" b="1" dirty="0">
                <a:solidFill>
                  <a:prstClr val="black"/>
                </a:solidFill>
                <a:ea typeface="Calibri"/>
                <a:cs typeface="Arial"/>
              </a:rPr>
              <a:t>Aplastic anemia AA</a:t>
            </a:r>
            <a:r>
              <a:rPr lang="en-US" sz="3600" b="1" dirty="0" smtClean="0">
                <a:solidFill>
                  <a:prstClr val="black"/>
                </a:solidFill>
                <a:ea typeface="Calibri"/>
                <a:cs typeface="Arial"/>
              </a:rPr>
              <a:t>:</a:t>
            </a:r>
            <a:endParaRPr lang="ar-IQ" sz="3600" dirty="0"/>
          </a:p>
        </p:txBody>
      </p:sp>
      <p:sp>
        <p:nvSpPr>
          <p:cNvPr id="3" name="Content Placeholder 2"/>
          <p:cNvSpPr>
            <a:spLocks noGrp="1"/>
          </p:cNvSpPr>
          <p:nvPr>
            <p:ph idx="1"/>
          </p:nvPr>
        </p:nvSpPr>
        <p:spPr>
          <a:solidFill>
            <a:schemeClr val="bg2">
              <a:lumMod val="75000"/>
            </a:schemeClr>
          </a:solidFill>
        </p:spPr>
        <p:txBody>
          <a:bodyPr>
            <a:normAutofit fontScale="85000" lnSpcReduction="20000"/>
          </a:bodyPr>
          <a:lstStyle/>
          <a:p>
            <a:pPr marL="457200">
              <a:lnSpc>
                <a:spcPct val="115000"/>
              </a:lnSpc>
              <a:spcAft>
                <a:spcPts val="1000"/>
              </a:spcAft>
            </a:pPr>
            <a:r>
              <a:rPr lang="en-US" dirty="0" smtClean="0">
                <a:ea typeface="Calibri"/>
                <a:cs typeface="Arial"/>
              </a:rPr>
              <a:t>AA </a:t>
            </a:r>
            <a:r>
              <a:rPr lang="en-US" dirty="0">
                <a:ea typeface="Calibri"/>
                <a:cs typeface="Arial"/>
              </a:rPr>
              <a:t>is a disorder in which multipotent bone marrow stem cells are suppressed leading to marrow failure and pancytopenia</a:t>
            </a:r>
            <a:endParaRPr lang="en-US" sz="2400" dirty="0">
              <a:ea typeface="Calibri"/>
              <a:cs typeface="Arial"/>
            </a:endParaRPr>
          </a:p>
          <a:p>
            <a:pPr marL="114300" indent="0">
              <a:lnSpc>
                <a:spcPct val="115000"/>
              </a:lnSpc>
              <a:spcAft>
                <a:spcPts val="1000"/>
              </a:spcAft>
              <a:buNone/>
            </a:pPr>
            <a:r>
              <a:rPr lang="en-US" dirty="0">
                <a:ea typeface="Calibri"/>
                <a:cs typeface="Arial"/>
              </a:rPr>
              <a:t>Etiology </a:t>
            </a:r>
            <a:r>
              <a:rPr lang="en-US" dirty="0" smtClean="0">
                <a:ea typeface="Calibri"/>
                <a:cs typeface="Arial"/>
              </a:rPr>
              <a:t>:</a:t>
            </a:r>
            <a:endParaRPr lang="en-US" sz="2400" dirty="0">
              <a:ea typeface="Calibri"/>
              <a:cs typeface="Arial"/>
            </a:endParaRPr>
          </a:p>
          <a:p>
            <a:pPr lvl="0">
              <a:lnSpc>
                <a:spcPct val="115000"/>
              </a:lnSpc>
              <a:spcAft>
                <a:spcPts val="1000"/>
              </a:spcAft>
              <a:buFont typeface="+mj-lt"/>
              <a:buAutoNum type="arabicPeriod"/>
            </a:pPr>
            <a:r>
              <a:rPr lang="en-US" dirty="0">
                <a:ea typeface="Calibri"/>
                <a:cs typeface="Arial"/>
              </a:rPr>
              <a:t>Primary (idiopathic) 50% of cases.</a:t>
            </a:r>
            <a:endParaRPr lang="en-US" sz="2400" dirty="0">
              <a:ea typeface="Calibri"/>
              <a:cs typeface="Arial"/>
            </a:endParaRPr>
          </a:p>
          <a:p>
            <a:pPr lvl="0">
              <a:lnSpc>
                <a:spcPct val="115000"/>
              </a:lnSpc>
              <a:spcAft>
                <a:spcPts val="1000"/>
              </a:spcAft>
              <a:buFont typeface="+mj-lt"/>
              <a:buAutoNum type="arabicPeriod"/>
            </a:pPr>
            <a:r>
              <a:rPr lang="en-US" dirty="0">
                <a:ea typeface="Calibri"/>
                <a:cs typeface="Arial"/>
              </a:rPr>
              <a:t>Secondary to bone marrow damaging agent </a:t>
            </a:r>
            <a:r>
              <a:rPr lang="en-US" dirty="0" err="1">
                <a:ea typeface="Calibri"/>
                <a:cs typeface="Arial"/>
              </a:rPr>
              <a:t>e.g</a:t>
            </a:r>
            <a:r>
              <a:rPr lang="en-US" dirty="0">
                <a:ea typeface="Calibri"/>
                <a:cs typeface="Arial"/>
              </a:rPr>
              <a:t> </a:t>
            </a:r>
            <a:r>
              <a:rPr lang="en-US" dirty="0" smtClean="0">
                <a:ea typeface="Calibri"/>
                <a:cs typeface="Arial"/>
              </a:rPr>
              <a:t>anti neoplastic </a:t>
            </a:r>
            <a:r>
              <a:rPr lang="en-US" dirty="0">
                <a:ea typeface="Calibri"/>
                <a:cs typeface="Arial"/>
              </a:rPr>
              <a:t>drug (chemotherapy), </a:t>
            </a:r>
            <a:r>
              <a:rPr lang="en-US" dirty="0" smtClean="0">
                <a:ea typeface="Calibri"/>
                <a:cs typeface="Arial"/>
              </a:rPr>
              <a:t>benzene, antibiotics </a:t>
            </a:r>
            <a:r>
              <a:rPr lang="en-US" dirty="0">
                <a:ea typeface="Calibri"/>
                <a:cs typeface="Arial"/>
              </a:rPr>
              <a:t>like chloramphenicol. Viral infection also an important cause for AA </a:t>
            </a:r>
            <a:r>
              <a:rPr lang="en-US" dirty="0" smtClean="0">
                <a:ea typeface="Calibri"/>
                <a:cs typeface="Arial"/>
              </a:rPr>
              <a:t>: </a:t>
            </a:r>
            <a:r>
              <a:rPr lang="en-US" dirty="0" err="1" smtClean="0">
                <a:ea typeface="Calibri"/>
                <a:cs typeface="Arial"/>
              </a:rPr>
              <a:t>e.g</a:t>
            </a:r>
            <a:r>
              <a:rPr lang="en-US" dirty="0" smtClean="0">
                <a:ea typeface="Calibri"/>
                <a:cs typeface="Arial"/>
              </a:rPr>
              <a:t>  </a:t>
            </a:r>
            <a:r>
              <a:rPr lang="en-US" dirty="0">
                <a:ea typeface="Calibri"/>
                <a:cs typeface="Arial"/>
              </a:rPr>
              <a:t>EBV</a:t>
            </a:r>
            <a:endParaRPr lang="en-US" sz="2400" dirty="0">
              <a:ea typeface="Calibri"/>
              <a:cs typeface="Arial"/>
            </a:endParaRPr>
          </a:p>
          <a:p>
            <a:endParaRPr lang="ar-IQ" dirty="0"/>
          </a:p>
        </p:txBody>
      </p:sp>
    </p:spTree>
    <p:extLst>
      <p:ext uri="{BB962C8B-B14F-4D97-AF65-F5344CB8AC3E}">
        <p14:creationId xmlns:p14="http://schemas.microsoft.com/office/powerpoint/2010/main" val="33021400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pathogrnesis</a:t>
            </a:r>
            <a:endParaRPr lang="ar-IQ" b="1" dirty="0"/>
          </a:p>
        </p:txBody>
      </p:sp>
      <p:sp>
        <p:nvSpPr>
          <p:cNvPr id="3" name="Content Placeholder 2"/>
          <p:cNvSpPr>
            <a:spLocks noGrp="1"/>
          </p:cNvSpPr>
          <p:nvPr>
            <p:ph idx="1"/>
          </p:nvPr>
        </p:nvSpPr>
        <p:spPr>
          <a:solidFill>
            <a:schemeClr val="bg2">
              <a:lumMod val="75000"/>
            </a:schemeClr>
          </a:solidFill>
        </p:spPr>
        <p:txBody>
          <a:bodyPr/>
          <a:lstStyle/>
          <a:p>
            <a:pPr marL="114300" indent="0">
              <a:lnSpc>
                <a:spcPct val="115000"/>
              </a:lnSpc>
              <a:spcAft>
                <a:spcPts val="1000"/>
              </a:spcAft>
              <a:buNone/>
            </a:pPr>
            <a:r>
              <a:rPr lang="en-US" dirty="0">
                <a:ea typeface="Calibri"/>
                <a:cs typeface="Arial"/>
              </a:rPr>
              <a:t>Autoreactive T lymphocytes play an important role. Perhaps viral Ag, drug derived </a:t>
            </a:r>
            <a:r>
              <a:rPr lang="en-US" dirty="0" err="1">
                <a:ea typeface="Calibri"/>
                <a:cs typeface="Arial"/>
              </a:rPr>
              <a:t>haptens</a:t>
            </a:r>
            <a:r>
              <a:rPr lang="en-US" dirty="0">
                <a:ea typeface="Calibri"/>
                <a:cs typeface="Arial"/>
              </a:rPr>
              <a:t> and/or genetic damage creates </a:t>
            </a:r>
            <a:r>
              <a:rPr lang="en-US" dirty="0" err="1">
                <a:ea typeface="Calibri"/>
                <a:cs typeface="Arial"/>
              </a:rPr>
              <a:t>neoantigens</a:t>
            </a:r>
            <a:r>
              <a:rPr lang="en-US" dirty="0">
                <a:ea typeface="Calibri"/>
                <a:cs typeface="Arial"/>
              </a:rPr>
              <a:t> within myeloid stem cells that serve as target for </a:t>
            </a:r>
            <a:r>
              <a:rPr lang="en-US" dirty="0" smtClean="0">
                <a:ea typeface="Calibri"/>
                <a:cs typeface="Arial"/>
              </a:rPr>
              <a:t>T </a:t>
            </a:r>
            <a:r>
              <a:rPr lang="en-US" dirty="0">
                <a:ea typeface="Calibri"/>
                <a:cs typeface="Arial"/>
              </a:rPr>
              <a:t>lymphocytes. 70-80% of cases of AA respond to immunosuppressive drugs against </a:t>
            </a:r>
            <a:r>
              <a:rPr lang="en-US" dirty="0" smtClean="0">
                <a:ea typeface="Calibri"/>
                <a:cs typeface="Arial"/>
              </a:rPr>
              <a:t>T lymphocytes</a:t>
            </a:r>
            <a:r>
              <a:rPr lang="en-US" dirty="0">
                <a:ea typeface="Calibri"/>
                <a:cs typeface="Arial"/>
              </a:rPr>
              <a:t>.</a:t>
            </a:r>
            <a:endParaRPr lang="en-US" sz="2400" dirty="0">
              <a:ea typeface="Calibri"/>
              <a:cs typeface="Arial"/>
            </a:endParaRPr>
          </a:p>
        </p:txBody>
      </p:sp>
    </p:spTree>
    <p:extLst>
      <p:ext uri="{BB962C8B-B14F-4D97-AF65-F5344CB8AC3E}">
        <p14:creationId xmlns:p14="http://schemas.microsoft.com/office/powerpoint/2010/main" val="16317249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457200" lvl="0" indent="-342900" algn="l">
              <a:lnSpc>
                <a:spcPct val="115000"/>
              </a:lnSpc>
              <a:spcBef>
                <a:spcPct val="20000"/>
              </a:spcBef>
              <a:spcAft>
                <a:spcPts val="1000"/>
              </a:spcAft>
            </a:pPr>
            <a:r>
              <a:rPr lang="en-US" sz="4000" b="1" dirty="0">
                <a:solidFill>
                  <a:prstClr val="black"/>
                </a:solidFill>
                <a:ea typeface="Calibri"/>
                <a:cs typeface="Arial"/>
              </a:rPr>
              <a:t>Features for </a:t>
            </a:r>
            <a:r>
              <a:rPr lang="en-US" sz="4000" b="1" dirty="0" smtClean="0">
                <a:solidFill>
                  <a:prstClr val="black"/>
                </a:solidFill>
                <a:ea typeface="Calibri"/>
                <a:cs typeface="Arial"/>
              </a:rPr>
              <a:t>diagnosis</a:t>
            </a:r>
            <a:endParaRPr lang="ar-IQ" sz="4000" b="1" dirty="0"/>
          </a:p>
        </p:txBody>
      </p:sp>
      <p:sp>
        <p:nvSpPr>
          <p:cNvPr id="3" name="Content Placeholder 2"/>
          <p:cNvSpPr>
            <a:spLocks noGrp="1"/>
          </p:cNvSpPr>
          <p:nvPr>
            <p:ph idx="1"/>
          </p:nvPr>
        </p:nvSpPr>
        <p:spPr>
          <a:solidFill>
            <a:schemeClr val="bg2">
              <a:lumMod val="75000"/>
            </a:schemeClr>
          </a:solidFill>
        </p:spPr>
        <p:txBody>
          <a:bodyPr>
            <a:normAutofit/>
          </a:bodyPr>
          <a:lstStyle/>
          <a:p>
            <a:pPr lvl="0">
              <a:lnSpc>
                <a:spcPct val="115000"/>
              </a:lnSpc>
              <a:spcAft>
                <a:spcPts val="1000"/>
              </a:spcAft>
              <a:buFont typeface="Symbol"/>
              <a:buChar char=""/>
            </a:pPr>
            <a:r>
              <a:rPr lang="en-US" dirty="0" smtClean="0">
                <a:ea typeface="Calibri"/>
                <a:cs typeface="Arial"/>
              </a:rPr>
              <a:t>Patient </a:t>
            </a:r>
            <a:r>
              <a:rPr lang="en-US" dirty="0">
                <a:ea typeface="Calibri"/>
                <a:cs typeface="Arial"/>
              </a:rPr>
              <a:t>present with Anemia (low </a:t>
            </a:r>
            <a:r>
              <a:rPr lang="en-US" dirty="0" err="1">
                <a:ea typeface="Calibri"/>
                <a:cs typeface="Arial"/>
              </a:rPr>
              <a:t>Hb</a:t>
            </a:r>
            <a:r>
              <a:rPr lang="en-US" dirty="0">
                <a:ea typeface="Calibri"/>
                <a:cs typeface="Arial"/>
              </a:rPr>
              <a:t> ) and recurrent spontaneous subcutaneous bleeding (ecchymosis) due to thrombocytopenia</a:t>
            </a:r>
            <a:endParaRPr lang="en-US" sz="2400" dirty="0">
              <a:ea typeface="Calibri"/>
              <a:cs typeface="Arial"/>
            </a:endParaRPr>
          </a:p>
          <a:p>
            <a:pPr lvl="0">
              <a:lnSpc>
                <a:spcPct val="115000"/>
              </a:lnSpc>
              <a:spcAft>
                <a:spcPts val="1000"/>
              </a:spcAft>
              <a:buFont typeface="Symbol"/>
              <a:buChar char=""/>
            </a:pPr>
            <a:r>
              <a:rPr lang="en-US" dirty="0">
                <a:ea typeface="Calibri"/>
                <a:cs typeface="Arial"/>
              </a:rPr>
              <a:t>CBC (complete blood count) and Blood film show </a:t>
            </a:r>
            <a:r>
              <a:rPr lang="en-US" dirty="0" smtClean="0">
                <a:ea typeface="Calibri"/>
                <a:cs typeface="Arial"/>
              </a:rPr>
              <a:t>pancytopenia.</a:t>
            </a:r>
            <a:endParaRPr lang="en-US" sz="2400" dirty="0">
              <a:ea typeface="Calibri"/>
              <a:cs typeface="Arial"/>
            </a:endParaRPr>
          </a:p>
          <a:p>
            <a:pPr lvl="0">
              <a:lnSpc>
                <a:spcPct val="115000"/>
              </a:lnSpc>
              <a:spcAft>
                <a:spcPts val="1000"/>
              </a:spcAft>
              <a:buFont typeface="Symbol"/>
              <a:buChar char=""/>
            </a:pPr>
            <a:r>
              <a:rPr lang="en-US" dirty="0">
                <a:ea typeface="Calibri"/>
                <a:cs typeface="Arial"/>
              </a:rPr>
              <a:t>Bone marrow biopsy is </a:t>
            </a:r>
            <a:r>
              <a:rPr lang="en-US" dirty="0" err="1" smtClean="0">
                <a:ea typeface="Calibri"/>
                <a:cs typeface="Arial"/>
              </a:rPr>
              <a:t>hypocellular</a:t>
            </a:r>
            <a:endParaRPr lang="ar-IQ" dirty="0"/>
          </a:p>
        </p:txBody>
      </p:sp>
    </p:spTree>
    <p:extLst>
      <p:ext uri="{BB962C8B-B14F-4D97-AF65-F5344CB8AC3E}">
        <p14:creationId xmlns:p14="http://schemas.microsoft.com/office/powerpoint/2010/main" val="20172808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077200" cy="5516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9934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Investigations</a:t>
            </a:r>
            <a:endParaRPr lang="ar-IQ" dirty="0"/>
          </a:p>
        </p:txBody>
      </p:sp>
      <p:sp>
        <p:nvSpPr>
          <p:cNvPr id="3" name="Content Placeholder 2"/>
          <p:cNvSpPr>
            <a:spLocks noGrp="1"/>
          </p:cNvSpPr>
          <p:nvPr>
            <p:ph idx="1"/>
          </p:nvPr>
        </p:nvSpPr>
        <p:spPr>
          <a:xfrm>
            <a:off x="381000" y="457200"/>
            <a:ext cx="8229600" cy="6400800"/>
          </a:xfrm>
        </p:spPr>
        <p:txBody>
          <a:bodyPr>
            <a:noAutofit/>
          </a:bodyPr>
          <a:lstStyle/>
          <a:p>
            <a:pPr indent="0">
              <a:lnSpc>
                <a:spcPct val="115000"/>
              </a:lnSpc>
              <a:spcAft>
                <a:spcPts val="1000"/>
              </a:spcAft>
              <a:buNone/>
            </a:pPr>
            <a:endParaRPr lang="en-US" sz="2800" dirty="0" smtClean="0">
              <a:ea typeface="Calibri"/>
              <a:cs typeface="Arial"/>
            </a:endParaRPr>
          </a:p>
          <a:p>
            <a:pPr lvl="0">
              <a:lnSpc>
                <a:spcPct val="115000"/>
              </a:lnSpc>
              <a:spcAft>
                <a:spcPts val="1000"/>
              </a:spcAft>
              <a:buFont typeface="Symbol"/>
              <a:buChar char=""/>
            </a:pPr>
            <a:r>
              <a:rPr lang="en-US" sz="2800" b="1" dirty="0">
                <a:ea typeface="Calibri"/>
                <a:cs typeface="Arial"/>
              </a:rPr>
              <a:t>Complete blood count:</a:t>
            </a:r>
            <a:r>
              <a:rPr lang="en-US" sz="2800" dirty="0">
                <a:ea typeface="Calibri"/>
                <a:cs typeface="Arial"/>
              </a:rPr>
              <a:t> detect the </a:t>
            </a:r>
            <a:r>
              <a:rPr lang="en-US" sz="2800" dirty="0">
                <a:solidFill>
                  <a:srgbClr val="FF0000"/>
                </a:solidFill>
                <a:ea typeface="Calibri"/>
                <a:cs typeface="Arial"/>
              </a:rPr>
              <a:t>number</a:t>
            </a:r>
            <a:r>
              <a:rPr lang="en-US" sz="2800" dirty="0">
                <a:ea typeface="Calibri"/>
                <a:cs typeface="Arial"/>
              </a:rPr>
              <a:t> of each blood cell+ </a:t>
            </a:r>
            <a:r>
              <a:rPr lang="en-US" sz="2800" dirty="0" err="1">
                <a:ea typeface="Calibri"/>
                <a:cs typeface="Arial"/>
              </a:rPr>
              <a:t>Hb</a:t>
            </a:r>
            <a:r>
              <a:rPr lang="en-US" sz="2800" dirty="0">
                <a:ea typeface="Calibri"/>
                <a:cs typeface="Arial"/>
              </a:rPr>
              <a:t> + PCV +special indices of RBC</a:t>
            </a:r>
          </a:p>
          <a:p>
            <a:pPr lvl="0">
              <a:lnSpc>
                <a:spcPct val="115000"/>
              </a:lnSpc>
              <a:spcAft>
                <a:spcPts val="1000"/>
              </a:spcAft>
              <a:buFont typeface="Symbol"/>
              <a:buChar char=""/>
            </a:pPr>
            <a:r>
              <a:rPr lang="en-US" sz="2800" b="1" dirty="0" smtClean="0">
                <a:ea typeface="Calibri"/>
                <a:cs typeface="Arial"/>
              </a:rPr>
              <a:t>TSB: total serum bilirubin</a:t>
            </a:r>
            <a:endParaRPr lang="en-US" sz="2800" dirty="0">
              <a:ea typeface="Calibri"/>
              <a:cs typeface="Arial"/>
            </a:endParaRPr>
          </a:p>
          <a:p>
            <a:pPr lvl="0">
              <a:lnSpc>
                <a:spcPct val="115000"/>
              </a:lnSpc>
              <a:spcAft>
                <a:spcPts val="1000"/>
              </a:spcAft>
              <a:buFont typeface="Symbol"/>
              <a:buChar char=""/>
            </a:pPr>
            <a:r>
              <a:rPr lang="en-US" sz="2800" b="1" dirty="0">
                <a:ea typeface="Calibri"/>
                <a:cs typeface="Arial"/>
              </a:rPr>
              <a:t>Blood film:</a:t>
            </a:r>
            <a:r>
              <a:rPr lang="en-US" sz="2800" dirty="0">
                <a:ea typeface="Calibri"/>
                <a:cs typeface="Arial"/>
              </a:rPr>
              <a:t> detect the </a:t>
            </a:r>
            <a:r>
              <a:rPr lang="en-US" sz="2800" dirty="0">
                <a:solidFill>
                  <a:srgbClr val="FF0000"/>
                </a:solidFill>
                <a:ea typeface="Calibri"/>
                <a:cs typeface="Arial"/>
              </a:rPr>
              <a:t>shape</a:t>
            </a:r>
            <a:r>
              <a:rPr lang="en-US" sz="2800" dirty="0">
                <a:ea typeface="Calibri"/>
                <a:cs typeface="Arial"/>
              </a:rPr>
              <a:t> of the blood cells</a:t>
            </a:r>
          </a:p>
          <a:p>
            <a:pPr lvl="0">
              <a:lnSpc>
                <a:spcPct val="115000"/>
              </a:lnSpc>
              <a:spcAft>
                <a:spcPts val="1000"/>
              </a:spcAft>
              <a:buFont typeface="Symbol"/>
              <a:buChar char=""/>
            </a:pPr>
            <a:r>
              <a:rPr lang="en-US" sz="2800" b="1" dirty="0" err="1">
                <a:ea typeface="Calibri"/>
                <a:cs typeface="Arial"/>
              </a:rPr>
              <a:t>Hb</a:t>
            </a:r>
            <a:r>
              <a:rPr lang="en-US" sz="2800" b="1" dirty="0">
                <a:ea typeface="Calibri"/>
                <a:cs typeface="Arial"/>
              </a:rPr>
              <a:t> </a:t>
            </a:r>
            <a:r>
              <a:rPr lang="en-US" sz="2800" b="1" dirty="0" smtClean="0">
                <a:ea typeface="Calibri"/>
                <a:cs typeface="Arial"/>
              </a:rPr>
              <a:t>electrophoresis: </a:t>
            </a:r>
            <a:r>
              <a:rPr lang="en-US" sz="2800" dirty="0" smtClean="0">
                <a:ea typeface="Calibri"/>
                <a:cs typeface="Arial"/>
              </a:rPr>
              <a:t>for </a:t>
            </a:r>
            <a:r>
              <a:rPr lang="en-US" sz="2800" dirty="0" err="1" smtClean="0">
                <a:ea typeface="Calibri"/>
                <a:cs typeface="Arial"/>
              </a:rPr>
              <a:t>hemoglobinopathies</a:t>
            </a:r>
            <a:r>
              <a:rPr lang="en-US" sz="2800" dirty="0" smtClean="0">
                <a:ea typeface="Calibri"/>
                <a:cs typeface="Arial"/>
              </a:rPr>
              <a:t> </a:t>
            </a:r>
            <a:r>
              <a:rPr lang="en-US" sz="2800" dirty="0">
                <a:ea typeface="Calibri"/>
                <a:cs typeface="Arial"/>
              </a:rPr>
              <a:t>(thalassemia, sickle cell anemia, ….) suspected</a:t>
            </a:r>
          </a:p>
          <a:p>
            <a:pPr lvl="0">
              <a:lnSpc>
                <a:spcPct val="115000"/>
              </a:lnSpc>
              <a:spcAft>
                <a:spcPts val="1000"/>
              </a:spcAft>
              <a:buFont typeface="Symbol"/>
              <a:buChar char=""/>
            </a:pPr>
            <a:r>
              <a:rPr lang="en-US" sz="2800" b="1" dirty="0">
                <a:ea typeface="Calibri"/>
                <a:cs typeface="Arial"/>
              </a:rPr>
              <a:t>Bone marrow:</a:t>
            </a:r>
            <a:r>
              <a:rPr lang="en-US" sz="2800" dirty="0">
                <a:ea typeface="Calibri"/>
                <a:cs typeface="Arial"/>
              </a:rPr>
              <a:t> state of bone marrow cellularity, examine blood cell precursors, iron store and any pathological abnormality.</a:t>
            </a:r>
          </a:p>
          <a:p>
            <a:endParaRPr lang="ar-IQ" sz="2800" dirty="0"/>
          </a:p>
        </p:txBody>
      </p:sp>
    </p:spTree>
    <p:extLst>
      <p:ext uri="{BB962C8B-B14F-4D97-AF65-F5344CB8AC3E}">
        <p14:creationId xmlns:p14="http://schemas.microsoft.com/office/powerpoint/2010/main" val="17323423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normAutofit/>
          </a:bodyPr>
          <a:lstStyle/>
          <a:p>
            <a:pPr marL="457200" lvl="0" indent="-342900">
              <a:lnSpc>
                <a:spcPct val="115000"/>
              </a:lnSpc>
              <a:spcBef>
                <a:spcPct val="20000"/>
              </a:spcBef>
              <a:spcAft>
                <a:spcPts val="1000"/>
              </a:spcAft>
            </a:pPr>
            <a:r>
              <a:rPr lang="en-US" sz="3200" dirty="0">
                <a:solidFill>
                  <a:prstClr val="black"/>
                </a:solidFill>
                <a:ea typeface="Calibri"/>
                <a:cs typeface="Arial"/>
              </a:rPr>
              <a:t>Neoplastic proliferation of </a:t>
            </a:r>
            <a:r>
              <a:rPr lang="en-US" sz="3200" b="1" u="sng" dirty="0">
                <a:solidFill>
                  <a:srgbClr val="FF0000"/>
                </a:solidFill>
                <a:ea typeface="Calibri"/>
                <a:cs typeface="Arial"/>
              </a:rPr>
              <a:t>white blood cells</a:t>
            </a:r>
            <a:r>
              <a:rPr lang="en-US" sz="3200" dirty="0" smtClean="0">
                <a:solidFill>
                  <a:prstClr val="black"/>
                </a:solidFill>
                <a:ea typeface="Calibri"/>
                <a:cs typeface="Arial"/>
              </a:rPr>
              <a:t>:</a:t>
            </a:r>
            <a:endParaRPr lang="ar-IQ" sz="3200" dirty="0"/>
          </a:p>
        </p:txBody>
      </p:sp>
      <p:sp>
        <p:nvSpPr>
          <p:cNvPr id="3" name="Content Placeholder 2"/>
          <p:cNvSpPr>
            <a:spLocks noGrp="1"/>
          </p:cNvSpPr>
          <p:nvPr>
            <p:ph idx="1"/>
          </p:nvPr>
        </p:nvSpPr>
        <p:spPr/>
        <p:txBody>
          <a:bodyPr>
            <a:normAutofit/>
          </a:bodyPr>
          <a:lstStyle/>
          <a:p>
            <a:pPr marL="457200">
              <a:lnSpc>
                <a:spcPct val="115000"/>
              </a:lnSpc>
              <a:spcAft>
                <a:spcPts val="1000"/>
              </a:spcAft>
            </a:pPr>
            <a:r>
              <a:rPr lang="en-US" dirty="0" smtClean="0">
                <a:ea typeface="Calibri"/>
                <a:cs typeface="Arial"/>
              </a:rPr>
              <a:t>Neoplastic </a:t>
            </a:r>
            <a:r>
              <a:rPr lang="en-US" dirty="0">
                <a:ea typeface="Calibri"/>
                <a:cs typeface="Arial"/>
              </a:rPr>
              <a:t>disorders represent the most important white cell disorder. They can be divided to</a:t>
            </a:r>
            <a:r>
              <a:rPr lang="en-US" dirty="0" smtClean="0">
                <a:ea typeface="Calibri"/>
                <a:cs typeface="Arial"/>
              </a:rPr>
              <a:t>: leukemia and lymphoma.</a:t>
            </a:r>
            <a:endParaRPr lang="en-US" sz="2400" dirty="0">
              <a:ea typeface="Calibri"/>
              <a:cs typeface="Arial"/>
            </a:endParaRPr>
          </a:p>
          <a:p>
            <a:pPr marL="0" indent="0">
              <a:buNone/>
            </a:pPr>
            <a:endParaRPr lang="ar-IQ" dirty="0"/>
          </a:p>
        </p:txBody>
      </p:sp>
    </p:spTree>
    <p:extLst>
      <p:ext uri="{BB962C8B-B14F-4D97-AF65-F5344CB8AC3E}">
        <p14:creationId xmlns:p14="http://schemas.microsoft.com/office/powerpoint/2010/main" val="33999479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75000"/>
            </a:schemeClr>
          </a:solidFill>
        </p:spPr>
        <p:txBody>
          <a:bodyPr/>
          <a:lstStyle/>
          <a:p>
            <a:r>
              <a:rPr lang="en-US" b="1" dirty="0" smtClean="0"/>
              <a:t>causes</a:t>
            </a:r>
            <a:endParaRPr lang="ar-IQ" b="1"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Ionizing radiation</a:t>
            </a:r>
          </a:p>
          <a:p>
            <a:pPr marL="514350" indent="-514350">
              <a:buFont typeface="+mj-lt"/>
              <a:buAutoNum type="arabicPeriod"/>
            </a:pPr>
            <a:r>
              <a:rPr lang="en-US" dirty="0" smtClean="0"/>
              <a:t>Chemical agents: benzene, alkylating agents (cytotoxic drugs)</a:t>
            </a:r>
          </a:p>
          <a:p>
            <a:pPr marL="514350" indent="-514350">
              <a:buFont typeface="+mj-lt"/>
              <a:buAutoNum type="arabicPeriod"/>
            </a:pPr>
            <a:r>
              <a:rPr lang="en-US" dirty="0" smtClean="0"/>
              <a:t>Genetic disorder: 90% of chronic </a:t>
            </a:r>
            <a:r>
              <a:rPr lang="en-US" dirty="0" err="1" smtClean="0"/>
              <a:t>myelocytic</a:t>
            </a:r>
            <a:r>
              <a:rPr lang="en-US" dirty="0" smtClean="0"/>
              <a:t> leukemia patients have </a:t>
            </a:r>
            <a:r>
              <a:rPr lang="en-US" dirty="0" err="1" smtClean="0"/>
              <a:t>pheladelphia</a:t>
            </a:r>
            <a:r>
              <a:rPr lang="en-US" dirty="0" smtClean="0"/>
              <a:t> </a:t>
            </a:r>
            <a:r>
              <a:rPr lang="en-US" dirty="0" err="1" smtClean="0"/>
              <a:t>chromosom</a:t>
            </a:r>
            <a:r>
              <a:rPr lang="en-US" dirty="0" smtClean="0"/>
              <a:t> which is BCR-ABL translocation between </a:t>
            </a:r>
            <a:r>
              <a:rPr lang="en-US" dirty="0" err="1" smtClean="0"/>
              <a:t>chromosoms</a:t>
            </a:r>
            <a:r>
              <a:rPr lang="en-US" dirty="0" smtClean="0"/>
              <a:t> 22-9, t(22-9) BCR-ABL</a:t>
            </a:r>
          </a:p>
          <a:p>
            <a:pPr marL="514350" indent="-514350">
              <a:buFont typeface="+mj-lt"/>
              <a:buAutoNum type="arabicPeriod"/>
            </a:pPr>
            <a:r>
              <a:rPr lang="en-US" dirty="0" smtClean="0"/>
              <a:t>Oncogenic viruses: human </a:t>
            </a:r>
            <a:r>
              <a:rPr lang="en-US" dirty="0" err="1" smtClean="0"/>
              <a:t>Tcell</a:t>
            </a:r>
            <a:r>
              <a:rPr lang="en-US" dirty="0" smtClean="0"/>
              <a:t> leukemia viruses HTL-V, EBV, Hepatitis viruses, …..</a:t>
            </a:r>
            <a:endParaRPr lang="ar-IQ" dirty="0"/>
          </a:p>
        </p:txBody>
      </p:sp>
    </p:spTree>
    <p:extLst>
      <p:ext uri="{BB962C8B-B14F-4D97-AF65-F5344CB8AC3E}">
        <p14:creationId xmlns:p14="http://schemas.microsoft.com/office/powerpoint/2010/main" val="19858434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pPr lvl="0">
              <a:lnSpc>
                <a:spcPct val="115000"/>
              </a:lnSpc>
              <a:spcAft>
                <a:spcPts val="1000"/>
              </a:spcAft>
              <a:buFont typeface="+mj-lt"/>
              <a:buAutoNum type="alphaUcPeriod"/>
            </a:pPr>
            <a:r>
              <a:rPr lang="en-US" b="1" dirty="0">
                <a:solidFill>
                  <a:srgbClr val="FF0000"/>
                </a:solidFill>
                <a:ea typeface="Calibri"/>
                <a:cs typeface="Arial"/>
              </a:rPr>
              <a:t>Lymphoma:</a:t>
            </a:r>
            <a:r>
              <a:rPr lang="en-US" dirty="0">
                <a:solidFill>
                  <a:prstClr val="black"/>
                </a:solidFill>
                <a:ea typeface="Calibri"/>
                <a:cs typeface="Arial"/>
              </a:rPr>
              <a:t> it is neoplasia of </a:t>
            </a:r>
            <a:r>
              <a:rPr lang="en-US" b="1" dirty="0">
                <a:solidFill>
                  <a:srgbClr val="9BBB59">
                    <a:lumMod val="50000"/>
                  </a:srgbClr>
                </a:solidFill>
                <a:ea typeface="Calibri"/>
                <a:cs typeface="Arial"/>
              </a:rPr>
              <a:t>lymphocytes (T lymphocytes &amp;B lymphocytes) </a:t>
            </a:r>
            <a:r>
              <a:rPr lang="en-US" dirty="0">
                <a:solidFill>
                  <a:prstClr val="black"/>
                </a:solidFill>
                <a:ea typeface="Calibri"/>
                <a:cs typeface="Arial"/>
              </a:rPr>
              <a:t>which called </a:t>
            </a:r>
            <a:r>
              <a:rPr lang="en-US" dirty="0" err="1">
                <a:solidFill>
                  <a:prstClr val="black"/>
                </a:solidFill>
                <a:ea typeface="Calibri"/>
                <a:cs typeface="Arial"/>
              </a:rPr>
              <a:t>hodgkin</a:t>
            </a:r>
            <a:r>
              <a:rPr lang="en-US" dirty="0">
                <a:solidFill>
                  <a:prstClr val="black"/>
                </a:solidFill>
                <a:ea typeface="Calibri"/>
                <a:cs typeface="Arial"/>
              </a:rPr>
              <a:t> and non- Hodgkin lymphoma.</a:t>
            </a:r>
          </a:p>
          <a:p>
            <a:endParaRPr lang="ar-IQ" dirty="0"/>
          </a:p>
        </p:txBody>
      </p:sp>
    </p:spTree>
    <p:extLst>
      <p:ext uri="{BB962C8B-B14F-4D97-AF65-F5344CB8AC3E}">
        <p14:creationId xmlns:p14="http://schemas.microsoft.com/office/powerpoint/2010/main" val="25467657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06838170"/>
              </p:ext>
            </p:extLst>
          </p:nvPr>
        </p:nvGraphicFramePr>
        <p:xfrm>
          <a:off x="533400" y="304801"/>
          <a:ext cx="8076882" cy="6570436"/>
        </p:xfrm>
        <a:graphic>
          <a:graphicData uri="http://schemas.openxmlformats.org/drawingml/2006/table">
            <a:tbl>
              <a:tblPr firstRow="1" firstCol="1" bandRow="1">
                <a:effectLst>
                  <a:innerShdw blurRad="63500" dist="50800" dir="13500000">
                    <a:prstClr val="black">
                      <a:alpha val="50000"/>
                    </a:prstClr>
                  </a:innerShdw>
                </a:effectLst>
              </a:tblPr>
              <a:tblGrid>
                <a:gridCol w="4038441"/>
                <a:gridCol w="4038441"/>
              </a:tblGrid>
              <a:tr h="409443">
                <a:tc>
                  <a:txBody>
                    <a:bodyPr/>
                    <a:lstStyle/>
                    <a:p>
                      <a:pPr algn="l" rtl="0">
                        <a:lnSpc>
                          <a:spcPct val="115000"/>
                        </a:lnSpc>
                        <a:spcAft>
                          <a:spcPts val="0"/>
                        </a:spcAft>
                      </a:pPr>
                      <a:r>
                        <a:rPr lang="en-US" sz="2800" b="1" dirty="0">
                          <a:solidFill>
                            <a:schemeClr val="accent6">
                              <a:lumMod val="50000"/>
                            </a:schemeClr>
                          </a:solidFill>
                          <a:effectLst/>
                          <a:latin typeface="Calibri"/>
                          <a:ea typeface="Calibri"/>
                          <a:cs typeface="Arial"/>
                        </a:rPr>
                        <a:t>Hodgkin lymphoma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800" b="1" dirty="0">
                          <a:solidFill>
                            <a:schemeClr val="accent6">
                              <a:lumMod val="50000"/>
                            </a:schemeClr>
                          </a:solidFill>
                          <a:effectLst/>
                          <a:latin typeface="Calibri"/>
                          <a:ea typeface="Calibri"/>
                          <a:cs typeface="Arial"/>
                        </a:rPr>
                        <a:t>Non Hodgkin lymphoma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7775">
                <a:tc>
                  <a:txBody>
                    <a:bodyPr/>
                    <a:lstStyle/>
                    <a:p>
                      <a:pPr algn="l" rtl="0">
                        <a:lnSpc>
                          <a:spcPct val="115000"/>
                        </a:lnSpc>
                        <a:spcAft>
                          <a:spcPts val="0"/>
                        </a:spcAft>
                      </a:pPr>
                      <a:r>
                        <a:rPr lang="en-US" sz="2000" b="1" dirty="0">
                          <a:effectLst/>
                          <a:latin typeface="Calibri"/>
                          <a:ea typeface="Calibri"/>
                          <a:cs typeface="Arial"/>
                        </a:rPr>
                        <a:t>Hodgkin lymphoma is marked by the presence of Reed-Sternberg cells, which are mature B cells that have become malignant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b="1">
                          <a:effectLst/>
                          <a:latin typeface="Calibri"/>
                          <a:ea typeface="Calibri"/>
                          <a:cs typeface="Arial"/>
                        </a:rPr>
                        <a:t>derived from B cells or T cells and no Reed-Sternberg cells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8887">
                <a:tc>
                  <a:txBody>
                    <a:bodyPr/>
                    <a:lstStyle/>
                    <a:p>
                      <a:pPr algn="l" rtl="0">
                        <a:lnSpc>
                          <a:spcPct val="115000"/>
                        </a:lnSpc>
                        <a:spcAft>
                          <a:spcPts val="0"/>
                        </a:spcAft>
                      </a:pPr>
                      <a:r>
                        <a:rPr lang="en-US" sz="2000" b="1">
                          <a:effectLst/>
                          <a:latin typeface="Calibri"/>
                          <a:ea typeface="Calibri"/>
                          <a:cs typeface="Arial"/>
                        </a:rPr>
                        <a:t>arise in the lymph nodes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b="1" dirty="0">
                          <a:effectLst/>
                          <a:latin typeface="Calibri"/>
                          <a:ea typeface="Calibri"/>
                          <a:cs typeface="Arial"/>
                        </a:rPr>
                        <a:t>Arise in the lymph nodes as well as other organs.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9443">
                <a:tc>
                  <a:txBody>
                    <a:bodyPr/>
                    <a:lstStyle/>
                    <a:p>
                      <a:pPr algn="l" rtl="0">
                        <a:lnSpc>
                          <a:spcPct val="115000"/>
                        </a:lnSpc>
                        <a:spcAft>
                          <a:spcPts val="0"/>
                        </a:spcAft>
                      </a:pPr>
                      <a:r>
                        <a:rPr lang="en-US" sz="2000" b="1">
                          <a:effectLst/>
                          <a:latin typeface="Calibri"/>
                          <a:ea typeface="Calibri"/>
                          <a:cs typeface="Arial"/>
                        </a:rPr>
                        <a:t>Less common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b="1">
                          <a:effectLst/>
                          <a:latin typeface="Calibri"/>
                          <a:ea typeface="Calibri"/>
                          <a:cs typeface="Arial"/>
                        </a:rPr>
                        <a:t>More common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9443">
                <a:tc>
                  <a:txBody>
                    <a:bodyPr/>
                    <a:lstStyle/>
                    <a:p>
                      <a:pPr algn="l" rtl="0">
                        <a:lnSpc>
                          <a:spcPct val="115000"/>
                        </a:lnSpc>
                        <a:spcAft>
                          <a:spcPts val="0"/>
                        </a:spcAft>
                      </a:pPr>
                      <a:r>
                        <a:rPr lang="en-US" sz="2000" b="1">
                          <a:effectLst/>
                          <a:latin typeface="Calibri"/>
                          <a:ea typeface="Calibri"/>
                          <a:cs typeface="Arial"/>
                        </a:rPr>
                        <a:t>Median age of occurrence 35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b="1">
                          <a:effectLst/>
                          <a:latin typeface="Calibri"/>
                          <a:ea typeface="Calibri"/>
                          <a:cs typeface="Arial"/>
                        </a:rPr>
                        <a:t>The median age of occurrence is 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7904">
                <a:tc>
                  <a:txBody>
                    <a:bodyPr/>
                    <a:lstStyle/>
                    <a:p>
                      <a:pPr algn="l" rtl="0">
                        <a:lnSpc>
                          <a:spcPct val="115000"/>
                        </a:lnSpc>
                        <a:spcAft>
                          <a:spcPts val="0"/>
                        </a:spcAft>
                      </a:pPr>
                      <a:r>
                        <a:rPr lang="en-US" sz="2000" b="1" dirty="0">
                          <a:effectLst/>
                          <a:latin typeface="Calibri"/>
                          <a:ea typeface="Calibri"/>
                          <a:cs typeface="Arial"/>
                        </a:rPr>
                        <a:t>Hodgkin lymphoma tends to progress in an orderly fashion, moving from one group of lymph nodes to the next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b="1" dirty="0">
                          <a:effectLst/>
                          <a:latin typeface="Calibri"/>
                          <a:ea typeface="Calibri"/>
                          <a:cs typeface="Arial"/>
                        </a:rPr>
                        <a:t>non-Hodgkin lymphoma progress in </a:t>
                      </a:r>
                      <a:r>
                        <a:rPr lang="en-US" sz="2000" b="1" dirty="0" smtClean="0">
                          <a:effectLst/>
                          <a:latin typeface="Calibri"/>
                          <a:ea typeface="Calibri"/>
                          <a:cs typeface="Arial"/>
                        </a:rPr>
                        <a:t>non-ordered </a:t>
                      </a:r>
                      <a:r>
                        <a:rPr lang="en-US" sz="2000" b="1" dirty="0">
                          <a:effectLst/>
                          <a:latin typeface="Calibri"/>
                          <a:ea typeface="Calibri"/>
                          <a:cs typeface="Arial"/>
                        </a:rPr>
                        <a:t>fashion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7904">
                <a:tc>
                  <a:txBody>
                    <a:bodyPr/>
                    <a:lstStyle/>
                    <a:p>
                      <a:pPr algn="l" rtl="0">
                        <a:lnSpc>
                          <a:spcPct val="115000"/>
                        </a:lnSpc>
                        <a:spcAft>
                          <a:spcPts val="0"/>
                        </a:spcAft>
                      </a:pPr>
                      <a:r>
                        <a:rPr lang="en-US" sz="2000" b="1" dirty="0">
                          <a:effectLst/>
                          <a:latin typeface="Calibri"/>
                          <a:ea typeface="Calibri"/>
                          <a:cs typeface="Arial"/>
                        </a:rPr>
                        <a:t>Considered one of the most treatable cancers, with more than 90 percent of patients surviving more than five years.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b="1" dirty="0">
                          <a:effectLst/>
                          <a:latin typeface="Calibri"/>
                          <a:ea typeface="Calibri"/>
                          <a:cs typeface="Arial"/>
                        </a:rPr>
                        <a:t>Survival rates for patients with non-Hodgkin lymphoma tend to be lower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669518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028950"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048000"/>
            <a:ext cx="32004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588282"/>
            <a:ext cx="30480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3200400"/>
            <a:ext cx="30480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541160" y="5957333"/>
            <a:ext cx="4044697" cy="369332"/>
          </a:xfrm>
          <a:prstGeom prst="rect">
            <a:avLst/>
          </a:prstGeom>
          <a:noFill/>
        </p:spPr>
        <p:txBody>
          <a:bodyPr wrap="none" rtlCol="1">
            <a:spAutoFit/>
          </a:bodyPr>
          <a:lstStyle/>
          <a:p>
            <a:r>
              <a:rPr lang="en-US" dirty="0" smtClean="0">
                <a:solidFill>
                  <a:prstClr val="black"/>
                </a:solidFill>
              </a:rPr>
              <a:t>HL                                                             NHL</a:t>
            </a:r>
            <a:endParaRPr lang="ar-IQ" dirty="0">
              <a:solidFill>
                <a:prstClr val="black"/>
              </a:solidFill>
            </a:endParaRPr>
          </a:p>
        </p:txBody>
      </p:sp>
    </p:spTree>
    <p:extLst>
      <p:ext uri="{BB962C8B-B14F-4D97-AF65-F5344CB8AC3E}">
        <p14:creationId xmlns:p14="http://schemas.microsoft.com/office/powerpoint/2010/main" val="10342458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457200" y="152400"/>
            <a:ext cx="8229600" cy="5973763"/>
          </a:xfrm>
        </p:spPr>
        <p:txBody>
          <a:bodyPr>
            <a:normAutofit fontScale="85000" lnSpcReduction="10000"/>
          </a:bodyPr>
          <a:lstStyle/>
          <a:p>
            <a:pPr marL="0" lvl="0" indent="0">
              <a:lnSpc>
                <a:spcPct val="115000"/>
              </a:lnSpc>
              <a:spcAft>
                <a:spcPts val="1000"/>
              </a:spcAft>
              <a:buNone/>
            </a:pPr>
            <a:r>
              <a:rPr lang="en-US" sz="3800" b="1" dirty="0" smtClean="0">
                <a:solidFill>
                  <a:srgbClr val="FF0000"/>
                </a:solidFill>
                <a:ea typeface="Calibri"/>
                <a:cs typeface="Arial"/>
              </a:rPr>
              <a:t>B. Leukemia</a:t>
            </a:r>
            <a:r>
              <a:rPr lang="en-US" sz="3800" b="1" dirty="0">
                <a:solidFill>
                  <a:srgbClr val="FF0000"/>
                </a:solidFill>
                <a:ea typeface="Calibri"/>
                <a:cs typeface="Arial"/>
              </a:rPr>
              <a:t>:</a:t>
            </a:r>
            <a:r>
              <a:rPr lang="en-US" sz="3800" dirty="0">
                <a:solidFill>
                  <a:prstClr val="black"/>
                </a:solidFill>
                <a:ea typeface="Calibri"/>
                <a:cs typeface="Arial"/>
              </a:rPr>
              <a:t> it is neoplasia that arise from stem cells in the bone </a:t>
            </a:r>
            <a:r>
              <a:rPr lang="en-US" sz="3800" dirty="0" smtClean="0">
                <a:solidFill>
                  <a:prstClr val="black"/>
                </a:solidFill>
                <a:ea typeface="Calibri"/>
                <a:cs typeface="Arial"/>
              </a:rPr>
              <a:t>marrow WITH IMMATURE BLAST CELL FORMATION. If it affect stem cells that </a:t>
            </a:r>
            <a:r>
              <a:rPr lang="en-US" sz="3800" dirty="0">
                <a:solidFill>
                  <a:prstClr val="black"/>
                </a:solidFill>
                <a:ea typeface="Calibri"/>
                <a:cs typeface="Arial"/>
              </a:rPr>
              <a:t>give rise to granulocytes, red cells and platelets (MYELOID LINEAGE</a:t>
            </a:r>
            <a:r>
              <a:rPr lang="en-US" sz="3800" dirty="0" smtClean="0">
                <a:solidFill>
                  <a:prstClr val="black"/>
                </a:solidFill>
                <a:ea typeface="Calibri"/>
                <a:cs typeface="Arial"/>
              </a:rPr>
              <a:t>)=myeloid leukemia </a:t>
            </a:r>
            <a:r>
              <a:rPr lang="en-US" sz="3800" dirty="0">
                <a:solidFill>
                  <a:prstClr val="black"/>
                </a:solidFill>
                <a:ea typeface="Calibri"/>
                <a:cs typeface="Arial"/>
              </a:rPr>
              <a:t>and </a:t>
            </a:r>
            <a:r>
              <a:rPr lang="en-US" sz="3800" dirty="0" smtClean="0">
                <a:solidFill>
                  <a:prstClr val="black"/>
                </a:solidFill>
                <a:ea typeface="Calibri"/>
                <a:cs typeface="Arial"/>
              </a:rPr>
              <a:t>if it affect stem </a:t>
            </a:r>
            <a:r>
              <a:rPr lang="en-US" sz="3800" dirty="0">
                <a:solidFill>
                  <a:prstClr val="black"/>
                </a:solidFill>
                <a:ea typeface="Calibri"/>
                <a:cs typeface="Arial"/>
              </a:rPr>
              <a:t>cells that give rise to lymphocytes (LYMPHOID LINEAGE</a:t>
            </a:r>
            <a:r>
              <a:rPr lang="en-US" sz="3800" dirty="0" smtClean="0">
                <a:solidFill>
                  <a:prstClr val="black"/>
                </a:solidFill>
                <a:ea typeface="Calibri"/>
                <a:cs typeface="Arial"/>
              </a:rPr>
              <a:t>) lymphoid leukemia. </a:t>
            </a:r>
            <a:r>
              <a:rPr lang="en-US" sz="3800" dirty="0">
                <a:solidFill>
                  <a:prstClr val="black"/>
                </a:solidFill>
                <a:ea typeface="Calibri"/>
                <a:cs typeface="Arial"/>
              </a:rPr>
              <a:t>It divided to acute lymphocytic leukemia ALL, chronic </a:t>
            </a:r>
            <a:r>
              <a:rPr lang="en-US" sz="3800" dirty="0" err="1">
                <a:solidFill>
                  <a:prstClr val="black"/>
                </a:solidFill>
                <a:ea typeface="Calibri"/>
                <a:cs typeface="Arial"/>
              </a:rPr>
              <a:t>lumphocytic</a:t>
            </a:r>
            <a:r>
              <a:rPr lang="en-US" sz="3800" dirty="0">
                <a:solidFill>
                  <a:prstClr val="black"/>
                </a:solidFill>
                <a:ea typeface="Calibri"/>
                <a:cs typeface="Arial"/>
              </a:rPr>
              <a:t> leukemia (CLL), acute </a:t>
            </a:r>
            <a:r>
              <a:rPr lang="en-US" sz="3800" dirty="0" err="1">
                <a:solidFill>
                  <a:prstClr val="black"/>
                </a:solidFill>
                <a:ea typeface="Calibri"/>
                <a:cs typeface="Arial"/>
              </a:rPr>
              <a:t>mylocytic</a:t>
            </a:r>
            <a:r>
              <a:rPr lang="en-US" sz="3800" dirty="0">
                <a:solidFill>
                  <a:prstClr val="black"/>
                </a:solidFill>
                <a:ea typeface="Calibri"/>
                <a:cs typeface="Arial"/>
              </a:rPr>
              <a:t> leukemia AML, chronic </a:t>
            </a:r>
            <a:r>
              <a:rPr lang="en-US" sz="3800" dirty="0" err="1">
                <a:solidFill>
                  <a:prstClr val="black"/>
                </a:solidFill>
                <a:ea typeface="Calibri"/>
                <a:cs typeface="Arial"/>
              </a:rPr>
              <a:t>myelocytic</a:t>
            </a:r>
            <a:r>
              <a:rPr lang="en-US" sz="3800" dirty="0">
                <a:solidFill>
                  <a:prstClr val="black"/>
                </a:solidFill>
                <a:ea typeface="Calibri"/>
                <a:cs typeface="Arial"/>
              </a:rPr>
              <a:t> leukemia CML</a:t>
            </a:r>
            <a:r>
              <a:rPr lang="en-US" sz="3800" dirty="0" smtClean="0">
                <a:solidFill>
                  <a:prstClr val="black"/>
                </a:solidFill>
                <a:ea typeface="Calibri"/>
                <a:cs typeface="Arial"/>
              </a:rPr>
              <a:t>.</a:t>
            </a:r>
            <a:endParaRPr lang="en-US" sz="3800" dirty="0">
              <a:solidFill>
                <a:prstClr val="black"/>
              </a:solidFill>
              <a:ea typeface="Calibri"/>
              <a:cs typeface="Arial"/>
            </a:endParaRPr>
          </a:p>
        </p:txBody>
      </p:sp>
    </p:spTree>
    <p:extLst>
      <p:ext uri="{BB962C8B-B14F-4D97-AF65-F5344CB8AC3E}">
        <p14:creationId xmlns:p14="http://schemas.microsoft.com/office/powerpoint/2010/main" val="33089635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sp>
        <p:nvSpPr>
          <p:cNvPr id="3" name="Content Placeholder 2"/>
          <p:cNvSpPr>
            <a:spLocks noGrp="1"/>
          </p:cNvSpPr>
          <p:nvPr>
            <p:ph idx="1"/>
          </p:nvPr>
        </p:nvSpPr>
        <p:spPr/>
        <p:txBody>
          <a:bodyPr/>
          <a:lstStyle/>
          <a:p>
            <a:pPr marL="571500" lvl="0" indent="0">
              <a:lnSpc>
                <a:spcPct val="115000"/>
              </a:lnSpc>
              <a:spcAft>
                <a:spcPts val="1000"/>
              </a:spcAft>
              <a:buNone/>
            </a:pPr>
            <a:r>
              <a:rPr lang="en-US" sz="2200" b="1" dirty="0">
                <a:solidFill>
                  <a:prstClr val="black"/>
                </a:solidFill>
                <a:ea typeface="Calibri"/>
                <a:cs typeface="Arial"/>
              </a:rPr>
              <a:t>ALL (acute lymphocytic leukemia):</a:t>
            </a:r>
            <a:endParaRPr lang="en-US" sz="1700" dirty="0">
              <a:solidFill>
                <a:prstClr val="black"/>
              </a:solidFill>
              <a:ea typeface="Calibri"/>
              <a:cs typeface="Arial"/>
            </a:endParaRPr>
          </a:p>
          <a:p>
            <a:pPr marL="571500" lvl="0" indent="0">
              <a:lnSpc>
                <a:spcPct val="115000"/>
              </a:lnSpc>
              <a:spcAft>
                <a:spcPts val="1000"/>
              </a:spcAft>
              <a:buNone/>
            </a:pPr>
            <a:r>
              <a:rPr lang="en-US" sz="2200" dirty="0">
                <a:solidFill>
                  <a:prstClr val="black"/>
                </a:solidFill>
                <a:ea typeface="Calibri"/>
                <a:cs typeface="Arial"/>
              </a:rPr>
              <a:t>The incidence of ALL is highest at 3-7 years old. 85% of cases are of B cell type (B-ALL) which has equal sex incidence. The patient present with anemia (pallor and lethargy) , neutropenia(recurrent infection), thrombocytopenia (ecchymosis, and easily bleeding gum). The bone marrow shows</a:t>
            </a:r>
            <a:r>
              <a:rPr lang="en-US" sz="2200" dirty="0">
                <a:solidFill>
                  <a:prstClr val="black"/>
                </a:solidFill>
                <a:latin typeface="Arial"/>
                <a:ea typeface="Calibri"/>
                <a:cs typeface="Arial"/>
              </a:rPr>
              <a:t> &gt;</a:t>
            </a:r>
            <a:r>
              <a:rPr lang="en-US" sz="2200" dirty="0">
                <a:solidFill>
                  <a:prstClr val="black"/>
                </a:solidFill>
                <a:ea typeface="Calibri"/>
                <a:cs typeface="Arial"/>
              </a:rPr>
              <a:t>20% immature blast cells and spillage of these cells to the peripheral blood (blast cells in the blood film).</a:t>
            </a:r>
            <a:endParaRPr lang="en-US" sz="1700" dirty="0">
              <a:solidFill>
                <a:prstClr val="black"/>
              </a:solidFill>
              <a:ea typeface="Calibri"/>
              <a:cs typeface="Arial"/>
            </a:endParaRPr>
          </a:p>
          <a:p>
            <a:pPr marL="0" lvl="0" indent="0">
              <a:buNone/>
            </a:pPr>
            <a:endParaRPr lang="ar-IQ" sz="2200" dirty="0">
              <a:solidFill>
                <a:prstClr val="black"/>
              </a:solidFill>
            </a:endParaRPr>
          </a:p>
          <a:p>
            <a:pPr marL="0" indent="0">
              <a:buNone/>
            </a:pPr>
            <a:endParaRPr lang="ar-IQ" dirty="0"/>
          </a:p>
        </p:txBody>
      </p:sp>
    </p:spTree>
    <p:extLst>
      <p:ext uri="{BB962C8B-B14F-4D97-AF65-F5344CB8AC3E}">
        <p14:creationId xmlns:p14="http://schemas.microsoft.com/office/powerpoint/2010/main" val="42699915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3429000"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914400"/>
            <a:ext cx="44958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8295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a:bodyPr>
          <a:lstStyle/>
          <a:p>
            <a:pPr marL="742950" indent="-742950">
              <a:buFont typeface="+mj-lt"/>
              <a:buAutoNum type="arabicPeriod"/>
            </a:pPr>
            <a:r>
              <a:rPr lang="en-US" dirty="0"/>
              <a:t>Anemia of blood loss </a:t>
            </a:r>
            <a:endParaRPr lang="ar-IQ" dirty="0"/>
          </a:p>
        </p:txBody>
      </p:sp>
      <p:sp>
        <p:nvSpPr>
          <p:cNvPr id="3" name="Content Placeholder 2"/>
          <p:cNvSpPr>
            <a:spLocks noGrp="1"/>
          </p:cNvSpPr>
          <p:nvPr>
            <p:ph idx="1"/>
          </p:nvPr>
        </p:nvSpPr>
        <p:spPr>
          <a:xfrm>
            <a:off x="457200" y="1600200"/>
            <a:ext cx="8229600" cy="5105400"/>
          </a:xfrm>
        </p:spPr>
        <p:txBody>
          <a:bodyPr>
            <a:noAutofit/>
          </a:bodyPr>
          <a:lstStyle/>
          <a:p>
            <a:pPr marL="514350" indent="-514350">
              <a:buAutoNum type="alphaLcParenR"/>
            </a:pPr>
            <a:r>
              <a:rPr lang="en-US" sz="2400" b="1" dirty="0" smtClean="0"/>
              <a:t>Acute </a:t>
            </a:r>
            <a:r>
              <a:rPr lang="en-US" sz="2400" b="1" dirty="0"/>
              <a:t>blood loss </a:t>
            </a:r>
            <a:r>
              <a:rPr lang="en-US" sz="2400" dirty="0"/>
              <a:t>(hemorrhage): acute massive blood loss result in hypovolemic shock rather than anemia. Anemia in acute blood loss is </a:t>
            </a:r>
            <a:r>
              <a:rPr lang="en-US" sz="2400" b="1" dirty="0">
                <a:solidFill>
                  <a:srgbClr val="FF0000"/>
                </a:solidFill>
              </a:rPr>
              <a:t>normochromic normocytic</a:t>
            </a:r>
            <a:r>
              <a:rPr lang="en-US" sz="2400" dirty="0"/>
              <a:t>. The body reacts by </a:t>
            </a:r>
            <a:r>
              <a:rPr lang="en-US" sz="2400" dirty="0" err="1"/>
              <a:t>hemodilution</a:t>
            </a:r>
            <a:r>
              <a:rPr lang="en-US" sz="2400" dirty="0"/>
              <a:t> and increase </a:t>
            </a:r>
            <a:r>
              <a:rPr lang="en-US" sz="2400" b="1" dirty="0"/>
              <a:t>erythropoietin</a:t>
            </a:r>
            <a:r>
              <a:rPr lang="en-US" sz="2400" dirty="0"/>
              <a:t> level which stimulates bone marrow to increase RBC production. The onset of marrow response is marked by </a:t>
            </a:r>
            <a:r>
              <a:rPr lang="en-US" sz="2400" dirty="0" err="1"/>
              <a:t>reticulocytosis</a:t>
            </a:r>
            <a:r>
              <a:rPr lang="en-US" sz="2400" dirty="0"/>
              <a:t> (</a:t>
            </a:r>
            <a:r>
              <a:rPr lang="en-US" sz="2400" b="1" dirty="0">
                <a:solidFill>
                  <a:srgbClr val="FF0000"/>
                </a:solidFill>
              </a:rPr>
              <a:t>reticulocyte is anew RBC</a:t>
            </a:r>
            <a:r>
              <a:rPr lang="en-US" sz="2400" dirty="0" smtClean="0"/>
              <a:t>)</a:t>
            </a:r>
          </a:p>
          <a:p>
            <a:pPr marL="0" indent="0">
              <a:buNone/>
            </a:pPr>
            <a:endParaRPr lang="en-US" sz="2400" dirty="0"/>
          </a:p>
          <a:p>
            <a:pPr marL="0" indent="0">
              <a:buNone/>
            </a:pPr>
            <a:r>
              <a:rPr lang="en-US" sz="2400" b="1" dirty="0" smtClean="0"/>
              <a:t>b)	Chronic </a:t>
            </a:r>
            <a:r>
              <a:rPr lang="en-US" sz="2400" b="1" dirty="0"/>
              <a:t>blood </a:t>
            </a:r>
            <a:r>
              <a:rPr lang="en-US" sz="2400" b="1" dirty="0" smtClean="0"/>
              <a:t>loss</a:t>
            </a:r>
            <a:r>
              <a:rPr lang="en-US" sz="2400" dirty="0" smtClean="0"/>
              <a:t>: it mean chronic iron </a:t>
            </a:r>
            <a:r>
              <a:rPr lang="en-US" sz="2400" dirty="0" err="1" smtClean="0"/>
              <a:t>loss,here</a:t>
            </a:r>
            <a:r>
              <a:rPr lang="en-US" sz="2400" dirty="0" smtClean="0"/>
              <a:t> </a:t>
            </a:r>
            <a:r>
              <a:rPr lang="en-US" sz="2400" dirty="0"/>
              <a:t>the iron store gradually depleted, iron essential for hemoglobin synthesis and effective </a:t>
            </a:r>
            <a:r>
              <a:rPr lang="en-US" sz="2400" b="1" dirty="0"/>
              <a:t>erythropoiesis</a:t>
            </a:r>
            <a:r>
              <a:rPr lang="en-US" sz="2400" dirty="0"/>
              <a:t>. Anemia is </a:t>
            </a:r>
            <a:r>
              <a:rPr lang="en-US" sz="2400" b="1" dirty="0">
                <a:solidFill>
                  <a:srgbClr val="7030A0"/>
                </a:solidFill>
              </a:rPr>
              <a:t>hypochromic anemia</a:t>
            </a:r>
            <a:r>
              <a:rPr lang="en-US" sz="2400" dirty="0"/>
              <a:t> corrected by treating the cause and iron </a:t>
            </a:r>
            <a:r>
              <a:rPr lang="en-US" sz="2400" dirty="0" smtClean="0"/>
              <a:t>supplementation (iron deficiency anemia).</a:t>
            </a:r>
            <a:endParaRPr lang="en-US" sz="2400" dirty="0"/>
          </a:p>
          <a:p>
            <a:pPr marL="0" indent="0">
              <a:buNone/>
            </a:pPr>
            <a:endParaRPr lang="ar-IQ" sz="2400" dirty="0"/>
          </a:p>
        </p:txBody>
      </p:sp>
    </p:spTree>
    <p:extLst>
      <p:ext uri="{BB962C8B-B14F-4D97-AF65-F5344CB8AC3E}">
        <p14:creationId xmlns:p14="http://schemas.microsoft.com/office/powerpoint/2010/main" val="29769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Autofit/>
          </a:bodyPr>
          <a:lstStyle/>
          <a:p>
            <a:pPr algn="l"/>
            <a:r>
              <a:rPr lang="en-US" sz="3600" dirty="0" smtClean="0"/>
              <a:t>2. Anemia </a:t>
            </a:r>
            <a:r>
              <a:rPr lang="en-US" sz="3600" dirty="0"/>
              <a:t>of increase RBC destruction (hemolytic anemia): </a:t>
            </a:r>
            <a:endParaRPr lang="ar-IQ" sz="3600"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smtClean="0"/>
              <a:t>Normal </a:t>
            </a:r>
            <a:r>
              <a:rPr lang="en-US" dirty="0"/>
              <a:t>RBCs have a life span of about 120 days. If RBC destructed earlier, hemolytic anemia will occur</a:t>
            </a:r>
            <a:r>
              <a:rPr lang="en-US" dirty="0" smtClean="0"/>
              <a:t>.</a:t>
            </a:r>
          </a:p>
          <a:p>
            <a:pPr marL="0" indent="0">
              <a:buNone/>
            </a:pPr>
            <a:endParaRPr lang="en-US" dirty="0"/>
          </a:p>
          <a:p>
            <a:pPr marL="0" indent="0">
              <a:buNone/>
            </a:pPr>
            <a:r>
              <a:rPr lang="en-US" sz="3800" b="1" dirty="0"/>
              <a:t>General features of all hemolytic anemias</a:t>
            </a:r>
            <a:r>
              <a:rPr lang="en-US" sz="3800" dirty="0"/>
              <a:t>: </a:t>
            </a:r>
            <a:r>
              <a:rPr lang="en-US" sz="3800" dirty="0" smtClean="0"/>
              <a:t>all </a:t>
            </a:r>
            <a:r>
              <a:rPr lang="en-US" sz="3800" dirty="0"/>
              <a:t>characterized by</a:t>
            </a:r>
          </a:p>
          <a:p>
            <a:pPr marL="0" indent="0">
              <a:buNone/>
            </a:pPr>
            <a:r>
              <a:rPr lang="en-US" sz="3800" dirty="0" smtClean="0"/>
              <a:t>1.Increase </a:t>
            </a:r>
            <a:r>
              <a:rPr lang="en-US" sz="3800" dirty="0"/>
              <a:t>rate of RBC </a:t>
            </a:r>
            <a:r>
              <a:rPr lang="en-US" sz="3800" dirty="0" smtClean="0"/>
              <a:t>destruction</a:t>
            </a:r>
            <a:endParaRPr lang="ar-SA" sz="3800" dirty="0" smtClean="0"/>
          </a:p>
          <a:p>
            <a:pPr marL="0" indent="0">
              <a:buNone/>
            </a:pPr>
            <a:endParaRPr lang="en-US" sz="3800" dirty="0"/>
          </a:p>
          <a:p>
            <a:pPr marL="0" indent="0">
              <a:buNone/>
            </a:pPr>
            <a:r>
              <a:rPr lang="en-US" sz="3800" dirty="0" smtClean="0"/>
              <a:t>2.Compensatory </a:t>
            </a:r>
            <a:r>
              <a:rPr lang="en-US" sz="3800" dirty="0"/>
              <a:t>increase in erythropoiesis result in </a:t>
            </a:r>
            <a:r>
              <a:rPr lang="en-US" sz="3800" dirty="0" err="1" smtClean="0"/>
              <a:t>reticulocytosis</a:t>
            </a:r>
            <a:r>
              <a:rPr lang="en-US" sz="3800" dirty="0" smtClean="0"/>
              <a:t> (new RBC</a:t>
            </a:r>
            <a:r>
              <a:rPr lang="en-US" sz="3800" dirty="0" smtClean="0"/>
              <a:t>)</a:t>
            </a:r>
            <a:endParaRPr lang="ar-SA" sz="3800" dirty="0" smtClean="0"/>
          </a:p>
          <a:p>
            <a:pPr marL="0" indent="0">
              <a:buNone/>
            </a:pPr>
            <a:endParaRPr lang="en-US" sz="3800" dirty="0"/>
          </a:p>
          <a:p>
            <a:pPr marL="0" indent="0">
              <a:buNone/>
            </a:pPr>
            <a:r>
              <a:rPr lang="en-US" sz="3800" dirty="0" smtClean="0"/>
              <a:t>3.Retention </a:t>
            </a:r>
            <a:r>
              <a:rPr lang="en-US" sz="3800" dirty="0"/>
              <a:t>by the body products of red cell destruction e.g. </a:t>
            </a:r>
            <a:r>
              <a:rPr lang="en-US" sz="3800" dirty="0" smtClean="0"/>
              <a:t>bilirubin</a:t>
            </a:r>
          </a:p>
          <a:p>
            <a:pPr marL="0" indent="0">
              <a:buNone/>
            </a:pPr>
            <a:endParaRPr lang="en-US" sz="3800" dirty="0"/>
          </a:p>
          <a:p>
            <a:pPr marL="0" indent="0">
              <a:buNone/>
            </a:pPr>
            <a:r>
              <a:rPr lang="ar-SA" sz="3800" dirty="0" smtClean="0"/>
              <a:t>4</a:t>
            </a:r>
            <a:r>
              <a:rPr lang="en-US" sz="3800" dirty="0" smtClean="0"/>
              <a:t>. Almost </a:t>
            </a:r>
            <a:r>
              <a:rPr lang="en-US" sz="3800" dirty="0"/>
              <a:t>invariably hemolytic anemia associated with </a:t>
            </a:r>
            <a:r>
              <a:rPr lang="en-US" sz="3800" b="1" dirty="0"/>
              <a:t>erythroid hyperplasia</a:t>
            </a:r>
            <a:r>
              <a:rPr lang="en-US" sz="3800" dirty="0"/>
              <a:t> in the bone marrow and increased retic count in the peripheral blood. In sever hemolytic </a:t>
            </a:r>
            <a:r>
              <a:rPr lang="en-US" sz="3800" b="1" dirty="0">
                <a:solidFill>
                  <a:srgbClr val="FF0000"/>
                </a:solidFill>
              </a:rPr>
              <a:t>anemia extramedullary hematopoiesis</a:t>
            </a:r>
            <a:r>
              <a:rPr lang="en-US" sz="3800" dirty="0"/>
              <a:t> often develops </a:t>
            </a:r>
            <a:r>
              <a:rPr lang="en-US" sz="3800" dirty="0" err="1"/>
              <a:t>eg</a:t>
            </a:r>
            <a:r>
              <a:rPr lang="en-US" sz="3800" dirty="0"/>
              <a:t> in spleen liver and lymph </a:t>
            </a:r>
            <a:r>
              <a:rPr lang="en-US" sz="3800" dirty="0" smtClean="0"/>
              <a:t>nodes.</a:t>
            </a:r>
          </a:p>
          <a:p>
            <a:pPr marL="742950" indent="-742950">
              <a:buAutoNum type="arabicPeriod" startAt="4"/>
            </a:pPr>
            <a:endParaRPr lang="en-US" sz="3800" dirty="0"/>
          </a:p>
          <a:p>
            <a:pPr marL="0" indent="0">
              <a:buNone/>
            </a:pPr>
            <a:endParaRPr lang="ar-IQ" sz="3800" dirty="0"/>
          </a:p>
        </p:txBody>
      </p:sp>
    </p:spTree>
    <p:extLst>
      <p:ext uri="{BB962C8B-B14F-4D97-AF65-F5344CB8AC3E}">
        <p14:creationId xmlns:p14="http://schemas.microsoft.com/office/powerpoint/2010/main" val="21480559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a:bodyPr>
          <a:lstStyle/>
          <a:p>
            <a:pPr algn="l"/>
            <a:r>
              <a:rPr lang="en-US" sz="3200" dirty="0"/>
              <a:t>Site of RBC </a:t>
            </a:r>
            <a:r>
              <a:rPr lang="en-US" sz="3200" dirty="0" smtClean="0"/>
              <a:t>destruction</a:t>
            </a:r>
            <a:endParaRPr lang="ar-IQ" sz="3200"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smtClean="0"/>
              <a:t>I. Intravascular </a:t>
            </a:r>
            <a:r>
              <a:rPr lang="en-US" b="1" dirty="0"/>
              <a:t>RBC destruction: </a:t>
            </a:r>
            <a:r>
              <a:rPr lang="en-US" dirty="0"/>
              <a:t>hemolysis occurs within blood vessels. It results from </a:t>
            </a:r>
            <a:r>
              <a:rPr lang="en-US" b="1" dirty="0"/>
              <a:t>mechanical destruction</a:t>
            </a:r>
            <a:r>
              <a:rPr lang="en-US" dirty="0"/>
              <a:t> of the RBC (prosthetic valve), </a:t>
            </a:r>
            <a:r>
              <a:rPr lang="en-US" b="1" dirty="0"/>
              <a:t>physical agent </a:t>
            </a:r>
            <a:r>
              <a:rPr lang="en-US" dirty="0"/>
              <a:t>(heat), </a:t>
            </a:r>
            <a:r>
              <a:rPr lang="en-US" b="1" dirty="0"/>
              <a:t>chemical agent </a:t>
            </a:r>
            <a:r>
              <a:rPr lang="en-US" dirty="0"/>
              <a:t>(bacterial toxin, drugs) , </a:t>
            </a:r>
            <a:r>
              <a:rPr lang="en-US" b="1" dirty="0"/>
              <a:t>G6PD deficiency</a:t>
            </a:r>
            <a:r>
              <a:rPr lang="en-US" dirty="0"/>
              <a:t>, </a:t>
            </a:r>
            <a:r>
              <a:rPr lang="en-US" b="1" dirty="0"/>
              <a:t>microorganism</a:t>
            </a:r>
            <a:r>
              <a:rPr lang="en-US" dirty="0"/>
              <a:t> (malaria), </a:t>
            </a:r>
            <a:r>
              <a:rPr lang="en-US" b="1" dirty="0"/>
              <a:t>immunological</a:t>
            </a:r>
            <a:r>
              <a:rPr lang="en-US" dirty="0"/>
              <a:t> (type II hypersensitivity reaction, ABO mismatch). Regardless the cause, the anemia characterized by the followings: </a:t>
            </a:r>
            <a:r>
              <a:rPr lang="en-US" b="1" dirty="0" err="1">
                <a:solidFill>
                  <a:srgbClr val="FF0000"/>
                </a:solidFill>
              </a:rPr>
              <a:t>hemoglobinemia</a:t>
            </a:r>
            <a:r>
              <a:rPr lang="en-US" b="1" dirty="0">
                <a:solidFill>
                  <a:srgbClr val="FF0000"/>
                </a:solidFill>
              </a:rPr>
              <a:t>, hemoglobinuria, unconjugated hyperbilirubinemia (jaundice) and Sever deficiency or absent </a:t>
            </a:r>
            <a:r>
              <a:rPr lang="en-US" b="1" dirty="0" err="1">
                <a:solidFill>
                  <a:srgbClr val="FF0000"/>
                </a:solidFill>
              </a:rPr>
              <a:t>haptoglobin</a:t>
            </a:r>
            <a:r>
              <a:rPr lang="en-US" b="1" dirty="0">
                <a:solidFill>
                  <a:srgbClr val="FF0000"/>
                </a:solidFill>
              </a:rPr>
              <a:t> from plasma </a:t>
            </a:r>
            <a:r>
              <a:rPr lang="en-US" dirty="0"/>
              <a:t>(circulating protein that bind and clear </a:t>
            </a:r>
            <a:r>
              <a:rPr lang="en-US" dirty="0" err="1"/>
              <a:t>Hb</a:t>
            </a:r>
            <a:r>
              <a:rPr lang="en-US" dirty="0"/>
              <a:t>). Intravascular Hemolytic anemia may lead to acute tubular necrosis and renal failure.</a:t>
            </a:r>
          </a:p>
          <a:p>
            <a:pPr marL="0" indent="0">
              <a:buNone/>
            </a:pPr>
            <a:r>
              <a:rPr lang="en-US" dirty="0"/>
              <a:t>The </a:t>
            </a:r>
            <a:r>
              <a:rPr lang="en-US" b="1" dirty="0">
                <a:solidFill>
                  <a:srgbClr val="0070C0"/>
                </a:solidFill>
              </a:rPr>
              <a:t>patient present with </a:t>
            </a:r>
            <a:r>
              <a:rPr lang="en-US" dirty="0"/>
              <a:t>sudden attack of loin pain, change in color of urine and drop in </a:t>
            </a:r>
            <a:r>
              <a:rPr lang="en-US" dirty="0" err="1"/>
              <a:t>Hb</a:t>
            </a:r>
            <a:r>
              <a:rPr lang="en-US" dirty="0"/>
              <a:t>. </a:t>
            </a:r>
          </a:p>
          <a:p>
            <a:pPr marL="0" indent="0">
              <a:buNone/>
            </a:pPr>
            <a:endParaRPr lang="ar-IQ" dirty="0"/>
          </a:p>
        </p:txBody>
      </p:sp>
    </p:spTree>
    <p:extLst>
      <p:ext uri="{BB962C8B-B14F-4D97-AF65-F5344CB8AC3E}">
        <p14:creationId xmlns:p14="http://schemas.microsoft.com/office/powerpoint/2010/main" val="4246821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II.	Extravascular RBC destruction</a:t>
            </a:r>
            <a:r>
              <a:rPr lang="en-US" dirty="0"/>
              <a:t>: hemolysis takes place largely within the phagocytic cells of the spleen. The phagocytic cells remove abnormal RBCs from the circulation. Abnormal RBC shape makes their passage difficult through splenic sinusoids and leads to </a:t>
            </a:r>
            <a:r>
              <a:rPr lang="en-US" dirty="0">
                <a:solidFill>
                  <a:srgbClr val="FF0000"/>
                </a:solidFill>
              </a:rPr>
              <a:t>splenic sequestration </a:t>
            </a:r>
            <a:r>
              <a:rPr lang="en-US" dirty="0"/>
              <a:t>followed by phagocytosis.  Extravascular hemolysis characterized by: </a:t>
            </a:r>
          </a:p>
          <a:p>
            <a:r>
              <a:rPr lang="en-US" dirty="0" err="1"/>
              <a:t>Unconjucated</a:t>
            </a:r>
            <a:r>
              <a:rPr lang="en-US" dirty="0"/>
              <a:t> hyperbilirubinemia (jaundice) with iron that released from </a:t>
            </a:r>
            <a:r>
              <a:rPr lang="en-US" dirty="0" err="1"/>
              <a:t>Hb</a:t>
            </a:r>
            <a:r>
              <a:rPr lang="en-US" dirty="0"/>
              <a:t> by phagocytic cells accumulated in tissues lead to secondary </a:t>
            </a:r>
            <a:r>
              <a:rPr lang="en-US" dirty="0" err="1"/>
              <a:t>hemosiderosis</a:t>
            </a:r>
            <a:r>
              <a:rPr lang="en-US" dirty="0"/>
              <a:t>. no </a:t>
            </a:r>
            <a:r>
              <a:rPr lang="en-US" dirty="0" err="1"/>
              <a:t>hemoglobinemia</a:t>
            </a:r>
            <a:r>
              <a:rPr lang="en-US" dirty="0"/>
              <a:t>, no hemoglobinuria.  The spleen was enlarged in most cases and pigmented gall stone formed.</a:t>
            </a:r>
          </a:p>
          <a:p>
            <a:r>
              <a:rPr lang="en-US" dirty="0"/>
              <a:t>The patients usually presented with sever anemia, signs of multiple organs </a:t>
            </a:r>
            <a:r>
              <a:rPr lang="en-US" dirty="0" err="1"/>
              <a:t>disfunctioning</a:t>
            </a:r>
            <a:r>
              <a:rPr lang="en-US" dirty="0"/>
              <a:t> due to hemochromatosis and splenomegaly.</a:t>
            </a:r>
          </a:p>
          <a:p>
            <a:endParaRPr lang="ar-IQ" dirty="0"/>
          </a:p>
        </p:txBody>
      </p:sp>
    </p:spTree>
    <p:extLst>
      <p:ext uri="{BB962C8B-B14F-4D97-AF65-F5344CB8AC3E}">
        <p14:creationId xmlns:p14="http://schemas.microsoft.com/office/powerpoint/2010/main" val="1830687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461</TotalTime>
  <Words>2454</Words>
  <Application>Microsoft Office PowerPoint</Application>
  <PresentationFormat>On-screen Show (4:3)</PresentationFormat>
  <Paragraphs>163</Paragraphs>
  <Slides>57</Slides>
  <Notes>1</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PowerPoint Presentation</vt:lpstr>
      <vt:lpstr>PowerPoint Presentation</vt:lpstr>
      <vt:lpstr>PowerPoint Presentation</vt:lpstr>
      <vt:lpstr>Clinical features of patient with anemia:  it largely depend on the type of anemia and degree blood hemoglobin level. </vt:lpstr>
      <vt:lpstr>Investigations</vt:lpstr>
      <vt:lpstr>Anemia of blood loss </vt:lpstr>
      <vt:lpstr>2. Anemia of increase RBC destruction (hemolytic anemia): </vt:lpstr>
      <vt:lpstr>Site of RBC destruction</vt:lpstr>
      <vt:lpstr>PowerPoint Presentation</vt:lpstr>
      <vt:lpstr>PowerPoint Presentation</vt:lpstr>
      <vt:lpstr>Common examples of hemolytic anemias:</vt:lpstr>
      <vt:lpstr>PowerPoint Presentation</vt:lpstr>
      <vt:lpstr>2. Sickle cell anemia:</vt:lpstr>
      <vt:lpstr>PowerPoint Presentation</vt:lpstr>
      <vt:lpstr>PowerPoint Presentation</vt:lpstr>
      <vt:lpstr>Thalassemia</vt:lpstr>
      <vt:lpstr>PowerPoint Presentation</vt:lpstr>
      <vt:lpstr>β thalassemia</vt:lpstr>
      <vt:lpstr>α thalassemia </vt:lpstr>
      <vt:lpstr>PowerPoint Presentation</vt:lpstr>
      <vt:lpstr>PowerPoint Presentation</vt:lpstr>
      <vt:lpstr>PowerPoint Presentation</vt:lpstr>
      <vt:lpstr>PowerPoint Presentation</vt:lpstr>
      <vt:lpstr>Glucose 6 Phosphate Dehydrogenase Deficiency G6PDD (Favism):</vt:lpstr>
      <vt:lpstr>PowerPoint Presentation</vt:lpstr>
      <vt:lpstr>PowerPoint Presentation</vt:lpstr>
      <vt:lpstr>PowerPoint Presentation</vt:lpstr>
      <vt:lpstr>PowerPoint Presentation</vt:lpstr>
      <vt:lpstr>Immunohemolytic anemia:</vt:lpstr>
      <vt:lpstr>PowerPoint Presentation</vt:lpstr>
      <vt:lpstr>Anemia due to diminished erythropoiesis:</vt:lpstr>
      <vt:lpstr>PowerPoint Presentation</vt:lpstr>
      <vt:lpstr>PowerPoint Presentation</vt:lpstr>
      <vt:lpstr>I. Iron deficiency anemia:</vt:lpstr>
      <vt:lpstr>PowerPoint Presentation</vt:lpstr>
      <vt:lpstr>Causes of iron deficiency anemia:</vt:lpstr>
      <vt:lpstr>Diagnostic criteria for iron deficiency anemia:</vt:lpstr>
      <vt:lpstr>PowerPoint Presentation</vt:lpstr>
      <vt:lpstr>II. Anemia of chronic disease:</vt:lpstr>
      <vt:lpstr>III. Megaloblastic anemia:</vt:lpstr>
      <vt:lpstr>Causes of folate and vitB12 deficiency:</vt:lpstr>
      <vt:lpstr>Pathogenesis of megaloblastic anemia: </vt:lpstr>
      <vt:lpstr>Diagnostic features of megaloblastic anemia:</vt:lpstr>
      <vt:lpstr>PowerPoint Presentation</vt:lpstr>
      <vt:lpstr>PowerPoint Presentation</vt:lpstr>
      <vt:lpstr>Aplastic anemia AA:</vt:lpstr>
      <vt:lpstr>pathogrnesis</vt:lpstr>
      <vt:lpstr>Features for diagnosis</vt:lpstr>
      <vt:lpstr>PowerPoint Presentation</vt:lpstr>
      <vt:lpstr>Neoplastic proliferation of white blood cells:</vt:lpstr>
      <vt:lpstr>causes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ALaa-Ali</dc:creator>
  <cp:lastModifiedBy>Maher</cp:lastModifiedBy>
  <cp:revision>30</cp:revision>
  <dcterms:created xsi:type="dcterms:W3CDTF">2006-08-16T00:00:00Z</dcterms:created>
  <dcterms:modified xsi:type="dcterms:W3CDTF">2020-04-17T09:49:58Z</dcterms:modified>
</cp:coreProperties>
</file>