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79" r:id="rId2"/>
    <p:sldId id="259" r:id="rId3"/>
    <p:sldId id="280" r:id="rId4"/>
    <p:sldId id="281" r:id="rId5"/>
    <p:sldId id="260" r:id="rId6"/>
    <p:sldId id="261" r:id="rId7"/>
    <p:sldId id="266" r:id="rId8"/>
    <p:sldId id="262" r:id="rId9"/>
    <p:sldId id="263" r:id="rId10"/>
    <p:sldId id="264" r:id="rId11"/>
    <p:sldId id="265" r:id="rId12"/>
    <p:sldId id="267" r:id="rId13"/>
    <p:sldId id="278" r:id="rId14"/>
    <p:sldId id="268" r:id="rId15"/>
    <p:sldId id="269" r:id="rId16"/>
    <p:sldId id="270" r:id="rId17"/>
    <p:sldId id="271" r:id="rId18"/>
    <p:sldId id="272" r:id="rId19"/>
    <p:sldId id="273" r:id="rId20"/>
    <p:sldId id="274" r:id="rId21"/>
    <p:sldId id="275" r:id="rId22"/>
    <p:sldId id="276" r:id="rId23"/>
    <p:sldId id="277"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IQ"/>
          </a:p>
        </p:txBody>
      </p:sp>
      <p:sp>
        <p:nvSpPr>
          <p:cNvPr id="4" name="Date Placeholder 3"/>
          <p:cNvSpPr>
            <a:spLocks noGrp="1"/>
          </p:cNvSpPr>
          <p:nvPr>
            <p:ph type="dt" sz="half" idx="10"/>
          </p:nvPr>
        </p:nvSpPr>
        <p:spPr/>
        <p:txBody>
          <a:bodyPr/>
          <a:lstStyle/>
          <a:p>
            <a:fld id="{57A25057-245A-4B4A-8718-E522D0AFBC06}" type="datetimeFigureOut">
              <a:rPr lang="ar-IQ" smtClean="0"/>
              <a:t>15/08/1444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442618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A25057-245A-4B4A-8718-E522D0AFBC06}" type="datetimeFigureOut">
              <a:rPr lang="ar-IQ" smtClean="0"/>
              <a:t>15/08/1444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3494697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A25057-245A-4B4A-8718-E522D0AFBC06}" type="datetimeFigureOut">
              <a:rPr lang="ar-IQ" smtClean="0"/>
              <a:t>15/08/1444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963703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10"/>
          </p:nvPr>
        </p:nvSpPr>
        <p:spPr/>
        <p:txBody>
          <a:bodyPr/>
          <a:lstStyle/>
          <a:p>
            <a:fld id="{57A25057-245A-4B4A-8718-E522D0AFBC06}" type="datetimeFigureOut">
              <a:rPr lang="ar-IQ" smtClean="0"/>
              <a:t>15/08/1444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205190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A25057-245A-4B4A-8718-E522D0AFBC06}" type="datetimeFigureOut">
              <a:rPr lang="ar-IQ" smtClean="0"/>
              <a:t>15/08/1444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4144656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Date Placeholder 4"/>
          <p:cNvSpPr>
            <a:spLocks noGrp="1"/>
          </p:cNvSpPr>
          <p:nvPr>
            <p:ph type="dt" sz="half" idx="10"/>
          </p:nvPr>
        </p:nvSpPr>
        <p:spPr/>
        <p:txBody>
          <a:bodyPr/>
          <a:lstStyle/>
          <a:p>
            <a:fld id="{57A25057-245A-4B4A-8718-E522D0AFBC06}" type="datetimeFigureOut">
              <a:rPr lang="ar-IQ" smtClean="0"/>
              <a:t>15/08/1444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1285492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7" name="Date Placeholder 6"/>
          <p:cNvSpPr>
            <a:spLocks noGrp="1"/>
          </p:cNvSpPr>
          <p:nvPr>
            <p:ph type="dt" sz="half" idx="10"/>
          </p:nvPr>
        </p:nvSpPr>
        <p:spPr/>
        <p:txBody>
          <a:bodyPr/>
          <a:lstStyle/>
          <a:p>
            <a:fld id="{57A25057-245A-4B4A-8718-E522D0AFBC06}" type="datetimeFigureOut">
              <a:rPr lang="ar-IQ" smtClean="0"/>
              <a:t>15/08/1444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229227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IQ"/>
          </a:p>
        </p:txBody>
      </p:sp>
      <p:sp>
        <p:nvSpPr>
          <p:cNvPr id="3" name="Date Placeholder 2"/>
          <p:cNvSpPr>
            <a:spLocks noGrp="1"/>
          </p:cNvSpPr>
          <p:nvPr>
            <p:ph type="dt" sz="half" idx="10"/>
          </p:nvPr>
        </p:nvSpPr>
        <p:spPr/>
        <p:txBody>
          <a:bodyPr/>
          <a:lstStyle/>
          <a:p>
            <a:fld id="{57A25057-245A-4B4A-8718-E522D0AFBC06}" type="datetimeFigureOut">
              <a:rPr lang="ar-IQ" smtClean="0"/>
              <a:t>15/08/1444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43952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A25057-245A-4B4A-8718-E522D0AFBC06}" type="datetimeFigureOut">
              <a:rPr lang="ar-IQ" smtClean="0"/>
              <a:t>15/08/1444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984610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5057-245A-4B4A-8718-E522D0AFBC06}" type="datetimeFigureOut">
              <a:rPr lang="ar-IQ" smtClean="0"/>
              <a:t>15/08/1444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1737346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A25057-245A-4B4A-8718-E522D0AFBC06}" type="datetimeFigureOut">
              <a:rPr lang="ar-IQ" smtClean="0"/>
              <a:t>15/08/1444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4B5532A-4425-46C8-9EA6-52C820E207BE}" type="slidenum">
              <a:rPr lang="ar-IQ" smtClean="0"/>
              <a:t>‹#›</a:t>
            </a:fld>
            <a:endParaRPr lang="ar-IQ"/>
          </a:p>
        </p:txBody>
      </p:sp>
    </p:spTree>
    <p:extLst>
      <p:ext uri="{BB962C8B-B14F-4D97-AF65-F5344CB8AC3E}">
        <p14:creationId xmlns:p14="http://schemas.microsoft.com/office/powerpoint/2010/main" val="29232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A25057-245A-4B4A-8718-E522D0AFBC06}" type="datetimeFigureOut">
              <a:rPr lang="ar-IQ" smtClean="0"/>
              <a:t>15/08/1444</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4B5532A-4425-46C8-9EA6-52C820E207BE}" type="slidenum">
              <a:rPr lang="ar-IQ" smtClean="0"/>
              <a:t>‹#›</a:t>
            </a:fld>
            <a:endParaRPr lang="ar-IQ"/>
          </a:p>
        </p:txBody>
      </p:sp>
    </p:spTree>
    <p:extLst>
      <p:ext uri="{BB962C8B-B14F-4D97-AF65-F5344CB8AC3E}">
        <p14:creationId xmlns:p14="http://schemas.microsoft.com/office/powerpoint/2010/main" val="1349455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013176"/>
            <a:ext cx="8229600" cy="1143000"/>
          </a:xfrm>
          <a:solidFill>
            <a:schemeClr val="accent6">
              <a:lumMod val="60000"/>
              <a:lumOff val="40000"/>
            </a:schemeClr>
          </a:solidFill>
        </p:spPr>
        <p:txBody>
          <a:bodyPr/>
          <a:lstStyle/>
          <a:p>
            <a:r>
              <a:rPr lang="en-US" dirty="0" err="1" smtClean="0"/>
              <a:t>Dr.NADIA</a:t>
            </a:r>
            <a:r>
              <a:rPr lang="en-US" dirty="0" smtClean="0"/>
              <a:t> HAMEED</a:t>
            </a:r>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424936" cy="43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3778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692696"/>
            <a:ext cx="763284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2877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4" name="Content Placeholder 3"/>
          <p:cNvSpPr>
            <a:spLocks noGrp="1"/>
          </p:cNvSpPr>
          <p:nvPr>
            <p:ph idx="1"/>
          </p:nvPr>
        </p:nvSpPr>
        <p:spPr>
          <a:xfrm>
            <a:off x="457200" y="404664"/>
            <a:ext cx="8229600" cy="5721499"/>
          </a:xfrm>
        </p:spPr>
        <p:txBody>
          <a:bodyPr>
            <a:normAutofit fontScale="62500" lnSpcReduction="20000"/>
          </a:bodyPr>
          <a:lstStyle/>
          <a:p>
            <a:pPr marL="0" indent="0" algn="l" rtl="0">
              <a:lnSpc>
                <a:spcPct val="115000"/>
              </a:lnSpc>
              <a:spcAft>
                <a:spcPts val="1000"/>
              </a:spcAft>
              <a:buNone/>
            </a:pPr>
            <a:r>
              <a:rPr lang="en-US" b="1" dirty="0">
                <a:ea typeface="Calibri"/>
                <a:cs typeface="Calibri"/>
              </a:rPr>
              <a:t>Calcium Stones</a:t>
            </a:r>
            <a:r>
              <a:rPr lang="en-US" dirty="0">
                <a:ea typeface="Calibri"/>
                <a:cs typeface="Calibri"/>
              </a:rPr>
              <a:t>. Most kidney stones (70% to 80%) are calcium stones—calcium oxalate, calcium phosphate, or a combination of the two materials. Calcium stones usually are associated with increased concentrations of calcium in the blood and urine. Excessive bone resorption caused by immobility</a:t>
            </a:r>
            <a:r>
              <a:rPr lang="ar-IQ" dirty="0">
                <a:ea typeface="Calibri"/>
                <a:cs typeface="Calibri"/>
              </a:rPr>
              <a:t>, </a:t>
            </a:r>
            <a:r>
              <a:rPr lang="en-US" dirty="0">
                <a:ea typeface="Calibri"/>
                <a:cs typeface="Calibri"/>
              </a:rPr>
              <a:t>bone disease, hyperparathyroidism, and renal tubular acidosis all are contributing conditions. </a:t>
            </a:r>
            <a:endParaRPr lang="en-US" sz="2400" dirty="0">
              <a:ea typeface="Calibri"/>
              <a:cs typeface="Arial"/>
            </a:endParaRPr>
          </a:p>
          <a:p>
            <a:pPr marL="0" indent="0" algn="l" rtl="0">
              <a:lnSpc>
                <a:spcPct val="115000"/>
              </a:lnSpc>
              <a:spcAft>
                <a:spcPts val="1000"/>
              </a:spcAft>
              <a:buNone/>
            </a:pPr>
            <a:r>
              <a:rPr lang="en-US" b="1" i="1" dirty="0">
                <a:ea typeface="Calibri"/>
                <a:cs typeface="Calibri"/>
              </a:rPr>
              <a:t>Magnesium Ammonium Phosphate Stones. </a:t>
            </a:r>
            <a:r>
              <a:rPr lang="en-US" dirty="0">
                <a:ea typeface="Calibri"/>
                <a:cs typeface="Calibri"/>
              </a:rPr>
              <a:t>Magnesium ammonium phosphate stones, also called </a:t>
            </a:r>
            <a:r>
              <a:rPr lang="en-US" b="1" i="1" dirty="0">
                <a:solidFill>
                  <a:srgbClr val="FF0000"/>
                </a:solidFill>
                <a:ea typeface="Calibri"/>
                <a:cs typeface="Calibri"/>
              </a:rPr>
              <a:t>struvite stones</a:t>
            </a:r>
            <a:r>
              <a:rPr lang="en-US" b="1" dirty="0">
                <a:solidFill>
                  <a:srgbClr val="FF0000"/>
                </a:solidFill>
                <a:ea typeface="Calibri"/>
                <a:cs typeface="Calibri"/>
              </a:rPr>
              <a:t>, </a:t>
            </a:r>
            <a:r>
              <a:rPr lang="en-US" dirty="0">
                <a:ea typeface="Calibri"/>
                <a:cs typeface="Calibri"/>
              </a:rPr>
              <a:t>form only in alkaline urine and in the presence of bacteria that possess an enzyme called </a:t>
            </a:r>
            <a:r>
              <a:rPr lang="en-US" i="1" dirty="0">
                <a:ea typeface="Calibri"/>
                <a:cs typeface="Calibri"/>
              </a:rPr>
              <a:t>urease</a:t>
            </a:r>
            <a:r>
              <a:rPr lang="en-US" dirty="0">
                <a:ea typeface="Calibri"/>
                <a:cs typeface="Calibri"/>
              </a:rPr>
              <a:t>, which splits the urea in the urine into ammonia. The ammonia that is formed takes up a hydrogen ion to become an ammonium ion, increasing the pH of the urine so that it becomes more alkaline. Because phosphate levels are increased in alkaline urine and because magnesium always is present in the urine, </a:t>
            </a:r>
            <a:r>
              <a:rPr lang="en-US" b="1" dirty="0">
                <a:solidFill>
                  <a:srgbClr val="FF0000"/>
                </a:solidFill>
                <a:ea typeface="Calibri"/>
                <a:cs typeface="Calibri"/>
              </a:rPr>
              <a:t>struvite</a:t>
            </a:r>
            <a:r>
              <a:rPr lang="en-US" dirty="0">
                <a:ea typeface="Calibri"/>
                <a:cs typeface="Calibri"/>
              </a:rPr>
              <a:t> stones </a:t>
            </a:r>
            <a:r>
              <a:rPr lang="en-US" dirty="0" smtClean="0">
                <a:ea typeface="Calibri"/>
                <a:cs typeface="Calibri"/>
              </a:rPr>
              <a:t>formed. </a:t>
            </a:r>
            <a:r>
              <a:rPr lang="en-US" dirty="0">
                <a:ea typeface="Calibri"/>
                <a:cs typeface="Calibri"/>
              </a:rPr>
              <a:t>These stones enlarge as the bacterial count grows, and they can increase in size until they fill an entire renal pelvis. Because of their shape, they often are called </a:t>
            </a:r>
            <a:r>
              <a:rPr lang="en-US" b="1" dirty="0">
                <a:solidFill>
                  <a:srgbClr val="FF0000"/>
                </a:solidFill>
                <a:ea typeface="Calibri"/>
                <a:cs typeface="Calibri"/>
              </a:rPr>
              <a:t>staghorn stones.</a:t>
            </a:r>
            <a:r>
              <a:rPr lang="en-US" sz="1800" b="1" dirty="0" smtClean="0">
                <a:solidFill>
                  <a:srgbClr val="FF0000"/>
                </a:solidFill>
                <a:effectLst/>
                <a:latin typeface="Giovanni-Book"/>
                <a:ea typeface="Calibri"/>
                <a:cs typeface="Arial"/>
              </a:rPr>
              <a:t> </a:t>
            </a:r>
            <a:r>
              <a:rPr lang="en-US" dirty="0">
                <a:ea typeface="Calibri"/>
                <a:cs typeface="Calibri"/>
              </a:rPr>
              <a:t>Struvite stones in usually are too large to ben passed and require lithotripsy or surgical removal.</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4046628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8229600" cy="5865515"/>
          </a:xfrm>
        </p:spPr>
        <p:txBody>
          <a:bodyPr>
            <a:normAutofit fontScale="85000" lnSpcReduction="10000"/>
          </a:bodyPr>
          <a:lstStyle/>
          <a:p>
            <a:pPr marL="0" indent="0" algn="l" rtl="0">
              <a:lnSpc>
                <a:spcPct val="115000"/>
              </a:lnSpc>
              <a:spcAft>
                <a:spcPts val="1000"/>
              </a:spcAft>
              <a:buNone/>
            </a:pPr>
            <a:r>
              <a:rPr lang="en-US" b="1" i="1" dirty="0">
                <a:ea typeface="Calibri"/>
                <a:cs typeface="Calibri"/>
              </a:rPr>
              <a:t>Uric Acid Stones. </a:t>
            </a:r>
            <a:r>
              <a:rPr lang="en-US" dirty="0">
                <a:ea typeface="Calibri"/>
                <a:cs typeface="Calibri"/>
              </a:rPr>
              <a:t>Uric acid stones develop in conditions of gout and high concentrations of uric acid in the urine. Unlike radiopaque calcium stones, uric acid stones are not visible on x-ray films. Uric acid stones form most readily in urine with a pH of 5.1 to 5.9. Thus, these stones can be treated by raising the urinary pH to 6 to 6.5 with potassium alkali salts.</a:t>
            </a:r>
            <a:endParaRPr lang="en-US" sz="2400" dirty="0">
              <a:ea typeface="Calibri"/>
              <a:cs typeface="Arial"/>
            </a:endParaRPr>
          </a:p>
          <a:p>
            <a:pPr marL="0" indent="0" algn="l" rtl="0">
              <a:lnSpc>
                <a:spcPct val="115000"/>
              </a:lnSpc>
              <a:spcAft>
                <a:spcPts val="1000"/>
              </a:spcAft>
              <a:buNone/>
            </a:pPr>
            <a:r>
              <a:rPr lang="en-US" b="1" i="1" dirty="0" err="1">
                <a:ea typeface="Calibri"/>
                <a:cs typeface="Calibri"/>
              </a:rPr>
              <a:t>Cystine</a:t>
            </a:r>
            <a:r>
              <a:rPr lang="en-US" b="1" i="1" dirty="0">
                <a:ea typeface="Calibri"/>
                <a:cs typeface="Calibri"/>
              </a:rPr>
              <a:t> Stones. </a:t>
            </a:r>
            <a:r>
              <a:rPr lang="en-US" dirty="0" err="1">
                <a:ea typeface="Calibri"/>
                <a:cs typeface="Calibri"/>
              </a:rPr>
              <a:t>Cystine</a:t>
            </a:r>
            <a:r>
              <a:rPr lang="en-US" dirty="0">
                <a:ea typeface="Calibri"/>
                <a:cs typeface="Calibri"/>
              </a:rPr>
              <a:t> stones are rare. They are seen in </a:t>
            </a:r>
            <a:r>
              <a:rPr lang="en-US" dirty="0" err="1">
                <a:ea typeface="Calibri"/>
                <a:cs typeface="Calibri"/>
              </a:rPr>
              <a:t>cystinuria</a:t>
            </a:r>
            <a:r>
              <a:rPr lang="en-US" dirty="0">
                <a:ea typeface="Calibri"/>
                <a:cs typeface="Calibri"/>
              </a:rPr>
              <a:t>, which results from a genetic defect in renal transport of </a:t>
            </a:r>
            <a:r>
              <a:rPr lang="en-US" dirty="0" err="1">
                <a:ea typeface="Calibri"/>
                <a:cs typeface="Calibri"/>
              </a:rPr>
              <a:t>cystine</a:t>
            </a:r>
            <a:r>
              <a:rPr lang="en-US" dirty="0">
                <a:ea typeface="Calibri"/>
                <a:cs typeface="Calibri"/>
              </a:rPr>
              <a:t>. These stones resemble struvite stones except that infection is unlikely to be present.</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87264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4208" y="332656"/>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8640"/>
            <a:ext cx="5616624" cy="5733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41519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260648"/>
            <a:ext cx="8229600" cy="5865515"/>
          </a:xfrm>
        </p:spPr>
        <p:txBody>
          <a:bodyPr>
            <a:normAutofit fontScale="62500" lnSpcReduction="20000"/>
          </a:bodyPr>
          <a:lstStyle/>
          <a:p>
            <a:pPr marL="0" indent="0" algn="l" rtl="0">
              <a:lnSpc>
                <a:spcPct val="115000"/>
              </a:lnSpc>
              <a:spcAft>
                <a:spcPts val="1000"/>
              </a:spcAft>
              <a:buNone/>
            </a:pPr>
            <a:r>
              <a:rPr lang="en-US" b="1" dirty="0">
                <a:ea typeface="Calibri"/>
                <a:cs typeface="Calibri"/>
              </a:rPr>
              <a:t>Theories of urinary stones formation:</a:t>
            </a:r>
            <a:endParaRPr lang="en-US" sz="2400" dirty="0">
              <a:ea typeface="Calibri"/>
              <a:cs typeface="Arial"/>
            </a:endParaRPr>
          </a:p>
          <a:p>
            <a:pPr lvl="0" algn="l" rtl="0">
              <a:lnSpc>
                <a:spcPct val="115000"/>
              </a:lnSpc>
              <a:spcAft>
                <a:spcPts val="1000"/>
              </a:spcAft>
              <a:buFont typeface="+mj-lt"/>
              <a:buAutoNum type="arabicPeriod"/>
            </a:pPr>
            <a:r>
              <a:rPr lang="en-US" i="1" dirty="0">
                <a:highlight>
                  <a:srgbClr val="FFFF00"/>
                </a:highlight>
                <a:ea typeface="Calibri"/>
                <a:cs typeface="Calibri"/>
              </a:rPr>
              <a:t>The saturation theory</a:t>
            </a:r>
            <a:r>
              <a:rPr lang="en-US" dirty="0">
                <a:ea typeface="Calibri"/>
                <a:cs typeface="Calibri"/>
              </a:rPr>
              <a:t> states that the risk of stone formation is increased when the urine is supersaturated with stone components (e.g., calcium salts, uric acid, magnesium ammonium phosphate, </a:t>
            </a:r>
            <a:r>
              <a:rPr lang="en-US" dirty="0" err="1">
                <a:ea typeface="Calibri"/>
                <a:cs typeface="Calibri"/>
              </a:rPr>
              <a:t>cystine</a:t>
            </a:r>
            <a:r>
              <a:rPr lang="en-US" dirty="0">
                <a:ea typeface="Calibri"/>
                <a:cs typeface="Calibri"/>
              </a:rPr>
              <a:t>).</a:t>
            </a:r>
            <a:endParaRPr lang="en-US" sz="2400" dirty="0">
              <a:ea typeface="Calibri"/>
              <a:cs typeface="Arial"/>
            </a:endParaRPr>
          </a:p>
          <a:p>
            <a:pPr lvl="0" algn="l" rtl="0">
              <a:lnSpc>
                <a:spcPct val="115000"/>
              </a:lnSpc>
              <a:spcAft>
                <a:spcPts val="1000"/>
              </a:spcAft>
              <a:buFont typeface="+mj-lt"/>
              <a:buAutoNum type="arabicPeriod"/>
            </a:pPr>
            <a:r>
              <a:rPr lang="en-US" dirty="0">
                <a:highlight>
                  <a:srgbClr val="FFFF00"/>
                </a:highlight>
                <a:ea typeface="Calibri"/>
                <a:cs typeface="Calibri"/>
              </a:rPr>
              <a:t>The </a:t>
            </a:r>
            <a:r>
              <a:rPr lang="en-US" i="1" dirty="0">
                <a:highlight>
                  <a:srgbClr val="FFFF00"/>
                </a:highlight>
                <a:ea typeface="Calibri"/>
                <a:cs typeface="Calibri"/>
              </a:rPr>
              <a:t>matrix theory</a:t>
            </a:r>
            <a:r>
              <a:rPr lang="en-US" i="1" dirty="0">
                <a:ea typeface="Calibri"/>
                <a:cs typeface="Calibri"/>
              </a:rPr>
              <a:t> </a:t>
            </a:r>
            <a:r>
              <a:rPr lang="en-US" dirty="0">
                <a:ea typeface="Calibri"/>
                <a:cs typeface="Calibri"/>
              </a:rPr>
              <a:t>proposes that organic materials, such as </a:t>
            </a:r>
            <a:r>
              <a:rPr lang="en-US" dirty="0" err="1">
                <a:ea typeface="Calibri"/>
                <a:cs typeface="Calibri"/>
              </a:rPr>
              <a:t>mucopolysaccharides</a:t>
            </a:r>
            <a:r>
              <a:rPr lang="en-US" dirty="0">
                <a:ea typeface="Calibri"/>
                <a:cs typeface="Calibri"/>
              </a:rPr>
              <a:t> derived from the epithelial cells that line the tubules, act as a nidus for stone formation. This theory is based on the observation that organic matrix materials can be found in all layers of kidney stones.</a:t>
            </a:r>
            <a:endParaRPr lang="en-US" sz="2400" dirty="0">
              <a:ea typeface="Calibri"/>
              <a:cs typeface="Arial"/>
            </a:endParaRPr>
          </a:p>
          <a:p>
            <a:pPr marL="514350" indent="-514350" algn="l" rtl="0">
              <a:buFont typeface="+mj-lt"/>
              <a:buAutoNum type="arabicPeriod"/>
            </a:pPr>
            <a:r>
              <a:rPr lang="en-US" dirty="0">
                <a:highlight>
                  <a:srgbClr val="FFFF00"/>
                </a:highlight>
                <a:ea typeface="Calibri"/>
              </a:rPr>
              <a:t>The </a:t>
            </a:r>
            <a:r>
              <a:rPr lang="en-US" i="1" dirty="0">
                <a:highlight>
                  <a:srgbClr val="FFFF00"/>
                </a:highlight>
                <a:ea typeface="Calibri"/>
              </a:rPr>
              <a:t>inhibitor theory</a:t>
            </a:r>
            <a:r>
              <a:rPr lang="en-US" i="1" dirty="0">
                <a:ea typeface="Calibri"/>
              </a:rPr>
              <a:t> </a:t>
            </a:r>
            <a:r>
              <a:rPr lang="en-US" dirty="0">
                <a:ea typeface="Calibri"/>
              </a:rPr>
              <a:t>suggests that persons who have a deficiency of proteins</a:t>
            </a:r>
            <a:r>
              <a:rPr lang="en-US" i="1" dirty="0">
                <a:ea typeface="Calibri"/>
              </a:rPr>
              <a:t> </a:t>
            </a:r>
            <a:r>
              <a:rPr lang="en-US" dirty="0">
                <a:ea typeface="Calibri"/>
              </a:rPr>
              <a:t>that inhibit stone formation in their urine are at increased</a:t>
            </a:r>
            <a:r>
              <a:rPr lang="en-US" i="1" dirty="0">
                <a:ea typeface="Calibri"/>
              </a:rPr>
              <a:t> </a:t>
            </a:r>
            <a:r>
              <a:rPr lang="en-US" dirty="0">
                <a:ea typeface="Calibri"/>
              </a:rPr>
              <a:t>risk for stone formation. Kidney cells produce at least three proteins</a:t>
            </a:r>
            <a:r>
              <a:rPr lang="en-US" i="1" dirty="0">
                <a:ea typeface="Calibri"/>
              </a:rPr>
              <a:t> </a:t>
            </a:r>
            <a:r>
              <a:rPr lang="en-US" dirty="0">
                <a:ea typeface="Calibri"/>
              </a:rPr>
              <a:t>that are thought to slow the rate of calcium oxalate crystallization:</a:t>
            </a:r>
            <a:r>
              <a:rPr lang="en-US" i="1" dirty="0">
                <a:ea typeface="Calibri"/>
              </a:rPr>
              <a:t> </a:t>
            </a:r>
            <a:r>
              <a:rPr lang="en-US" b="1" dirty="0" err="1">
                <a:ea typeface="Calibri"/>
              </a:rPr>
              <a:t>nephrocalcin</a:t>
            </a:r>
            <a:r>
              <a:rPr lang="en-US" b="1" dirty="0">
                <a:ea typeface="Calibri"/>
              </a:rPr>
              <a:t>, Tamm-</a:t>
            </a:r>
            <a:r>
              <a:rPr lang="en-US" b="1" dirty="0" err="1">
                <a:ea typeface="Calibri"/>
              </a:rPr>
              <a:t>Horsfall</a:t>
            </a:r>
            <a:r>
              <a:rPr lang="en-US" b="1" dirty="0">
                <a:ea typeface="Calibri"/>
              </a:rPr>
              <a:t> </a:t>
            </a:r>
            <a:r>
              <a:rPr lang="en-US" b="1" dirty="0" err="1">
                <a:ea typeface="Calibri"/>
              </a:rPr>
              <a:t>mucoprotein</a:t>
            </a:r>
            <a:r>
              <a:rPr lang="en-US" b="1" dirty="0">
                <a:ea typeface="Calibri"/>
              </a:rPr>
              <a:t>, and</a:t>
            </a:r>
            <a:r>
              <a:rPr lang="en-US" b="1" i="1" dirty="0">
                <a:ea typeface="Calibri"/>
              </a:rPr>
              <a:t> </a:t>
            </a:r>
            <a:r>
              <a:rPr lang="en-US" b="1" dirty="0" err="1">
                <a:ea typeface="Calibri"/>
              </a:rPr>
              <a:t>uropontin</a:t>
            </a:r>
            <a:r>
              <a:rPr lang="en-US" b="1" dirty="0">
                <a:ea typeface="Calibri"/>
              </a:rPr>
              <a:t>.</a:t>
            </a:r>
            <a:r>
              <a:rPr lang="en-US" dirty="0">
                <a:ea typeface="Calibri"/>
              </a:rPr>
              <a:t> </a:t>
            </a:r>
            <a:r>
              <a:rPr lang="en-US" dirty="0" err="1">
                <a:solidFill>
                  <a:srgbClr val="FF0000"/>
                </a:solidFill>
                <a:ea typeface="Calibri"/>
              </a:rPr>
              <a:t>Nephrocalcin</a:t>
            </a:r>
            <a:r>
              <a:rPr lang="en-US" dirty="0">
                <a:ea typeface="Calibri"/>
              </a:rPr>
              <a:t> inhibits nucleation, aggregation,</a:t>
            </a:r>
            <a:r>
              <a:rPr lang="en-US" b="1" i="1" dirty="0">
                <a:ea typeface="Calibri"/>
              </a:rPr>
              <a:t> </a:t>
            </a:r>
            <a:r>
              <a:rPr lang="en-US" dirty="0">
                <a:ea typeface="Calibri"/>
              </a:rPr>
              <a:t>and growth of calcium oxalate stones. </a:t>
            </a:r>
            <a:r>
              <a:rPr lang="en-US" i="1" dirty="0">
                <a:solidFill>
                  <a:srgbClr val="FF0000"/>
                </a:solidFill>
                <a:ea typeface="Calibri"/>
              </a:rPr>
              <a:t>Tamm-</a:t>
            </a:r>
            <a:r>
              <a:rPr lang="en-US" i="1" dirty="0" err="1">
                <a:solidFill>
                  <a:srgbClr val="FF0000"/>
                </a:solidFill>
                <a:ea typeface="Calibri"/>
              </a:rPr>
              <a:t>Horsfall</a:t>
            </a:r>
            <a:r>
              <a:rPr lang="en-US" i="1" dirty="0">
                <a:solidFill>
                  <a:srgbClr val="FF0000"/>
                </a:solidFill>
                <a:ea typeface="Calibri"/>
              </a:rPr>
              <a:t> </a:t>
            </a:r>
            <a:r>
              <a:rPr lang="en-US" i="1" dirty="0" err="1">
                <a:solidFill>
                  <a:srgbClr val="FF0000"/>
                </a:solidFill>
                <a:ea typeface="Calibri"/>
              </a:rPr>
              <a:t>mucoprotein</a:t>
            </a:r>
            <a:r>
              <a:rPr lang="en-US" b="1" i="1" dirty="0">
                <a:ea typeface="Calibri"/>
              </a:rPr>
              <a:t> </a:t>
            </a:r>
            <a:r>
              <a:rPr lang="en-US" dirty="0">
                <a:ea typeface="Calibri"/>
              </a:rPr>
              <a:t>is impair crystal aggregation.</a:t>
            </a:r>
            <a:r>
              <a:rPr lang="en-US" b="1" i="1" dirty="0">
                <a:ea typeface="Calibri"/>
              </a:rPr>
              <a:t> </a:t>
            </a:r>
            <a:r>
              <a:rPr lang="en-US" dirty="0" err="1">
                <a:solidFill>
                  <a:srgbClr val="FF0000"/>
                </a:solidFill>
                <a:ea typeface="Calibri"/>
              </a:rPr>
              <a:t>Uropontin</a:t>
            </a:r>
            <a:r>
              <a:rPr lang="en-US" dirty="0">
                <a:ea typeface="Calibri"/>
              </a:rPr>
              <a:t> inhibits the growth of calcium oxalate crystals.</a:t>
            </a:r>
            <a:endParaRPr lang="ar-IQ" dirty="0"/>
          </a:p>
        </p:txBody>
      </p:sp>
    </p:spTree>
    <p:extLst>
      <p:ext uri="{BB962C8B-B14F-4D97-AF65-F5344CB8AC3E}">
        <p14:creationId xmlns:p14="http://schemas.microsoft.com/office/powerpoint/2010/main" val="20735444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76672"/>
            <a:ext cx="8229600" cy="5649491"/>
          </a:xfrm>
        </p:spPr>
        <p:txBody>
          <a:bodyPr>
            <a:normAutofit fontScale="92500"/>
          </a:bodyPr>
          <a:lstStyle/>
          <a:p>
            <a:pPr marL="0" indent="0" algn="l" rtl="0">
              <a:lnSpc>
                <a:spcPct val="115000"/>
              </a:lnSpc>
              <a:spcAft>
                <a:spcPts val="1000"/>
              </a:spcAft>
              <a:buNone/>
            </a:pPr>
            <a:r>
              <a:rPr lang="en-US" b="1" u="sng" dirty="0">
                <a:ea typeface="Calibri"/>
                <a:cs typeface="Calibri"/>
              </a:rPr>
              <a:t>Pathogenesis of renal obstructive disorders in calcium stone formation: </a:t>
            </a:r>
            <a:endParaRPr lang="en-US" sz="2400" dirty="0">
              <a:ea typeface="Calibri"/>
              <a:cs typeface="Arial"/>
            </a:endParaRPr>
          </a:p>
          <a:p>
            <a:pPr marL="0" indent="0" algn="l" rtl="0">
              <a:buNone/>
            </a:pPr>
            <a:r>
              <a:rPr lang="en-US" dirty="0">
                <a:ea typeface="Calibri"/>
              </a:rPr>
              <a:t>Urinary obstruction and stagnation of urine predisposes to infection. If calculi formed first, it serves as foreign bodies and contribute to the infection. Once established, the infection is difficult to treat. If infection occur first it often caused by urea-splitting organisms (e.g., Proteus, staphylococci) </a:t>
            </a:r>
            <a:r>
              <a:rPr lang="en-US" dirty="0" smtClean="0">
                <a:ea typeface="Calibri"/>
              </a:rPr>
              <a:t> or other organisms. Calcium </a:t>
            </a:r>
            <a:r>
              <a:rPr lang="en-US" dirty="0">
                <a:ea typeface="Calibri"/>
              </a:rPr>
              <a:t>salts precipitate more readily in stagnant </a:t>
            </a:r>
            <a:r>
              <a:rPr lang="en-US" dirty="0" smtClean="0">
                <a:ea typeface="Calibri"/>
              </a:rPr>
              <a:t>infected </a:t>
            </a:r>
            <a:r>
              <a:rPr lang="en-US" dirty="0">
                <a:ea typeface="Calibri"/>
              </a:rPr>
              <a:t>urine and calcium stone formed.</a:t>
            </a:r>
            <a:endParaRPr lang="ar-IQ" dirty="0"/>
          </a:p>
        </p:txBody>
      </p:sp>
    </p:spTree>
    <p:extLst>
      <p:ext uri="{BB962C8B-B14F-4D97-AF65-F5344CB8AC3E}">
        <p14:creationId xmlns:p14="http://schemas.microsoft.com/office/powerpoint/2010/main" val="1108991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76672"/>
            <a:ext cx="8229600" cy="5649491"/>
          </a:xfrm>
        </p:spPr>
        <p:txBody>
          <a:bodyPr>
            <a:normAutofit fontScale="70000" lnSpcReduction="20000"/>
          </a:bodyPr>
          <a:lstStyle/>
          <a:p>
            <a:pPr marL="0" indent="0" algn="l" rtl="0">
              <a:lnSpc>
                <a:spcPct val="115000"/>
              </a:lnSpc>
              <a:spcAft>
                <a:spcPts val="1000"/>
              </a:spcAft>
              <a:buNone/>
            </a:pPr>
            <a:r>
              <a:rPr lang="en-US" b="1" dirty="0">
                <a:ea typeface="Calibri"/>
                <a:cs typeface="Calibri"/>
              </a:rPr>
              <a:t>URINARY TRACT INFECTIONS</a:t>
            </a:r>
            <a:endParaRPr lang="en-US" sz="2400" dirty="0">
              <a:ea typeface="Calibri"/>
              <a:cs typeface="Arial"/>
            </a:endParaRPr>
          </a:p>
          <a:p>
            <a:pPr marL="0" indent="0" algn="l" rtl="0">
              <a:lnSpc>
                <a:spcPct val="115000"/>
              </a:lnSpc>
              <a:spcAft>
                <a:spcPts val="1000"/>
              </a:spcAft>
              <a:buNone/>
            </a:pPr>
            <a:r>
              <a:rPr lang="en-US" dirty="0">
                <a:ea typeface="Calibri"/>
                <a:cs typeface="Calibri"/>
              </a:rPr>
              <a:t>Urinary tract infections (UTIs) are the second most common type of bacterial infections seen by health care providers (respiratory tract infections are first).</a:t>
            </a:r>
            <a:r>
              <a:rPr lang="en-US" sz="1800" dirty="0" smtClean="0">
                <a:effectLst/>
                <a:latin typeface="Giovanni-Book"/>
                <a:ea typeface="Calibri"/>
                <a:cs typeface="Arial"/>
              </a:rPr>
              <a:t> </a:t>
            </a:r>
            <a:endParaRPr lang="en-US" sz="2400" dirty="0">
              <a:ea typeface="Calibri"/>
              <a:cs typeface="Arial"/>
            </a:endParaRPr>
          </a:p>
          <a:p>
            <a:pPr marL="0" indent="0" algn="l" rtl="0">
              <a:lnSpc>
                <a:spcPct val="115000"/>
              </a:lnSpc>
              <a:spcAft>
                <a:spcPts val="1000"/>
              </a:spcAft>
              <a:buNone/>
            </a:pPr>
            <a:r>
              <a:rPr lang="en-US" b="1" u="sng" dirty="0">
                <a:ea typeface="Calibri"/>
                <a:cs typeface="Calibri"/>
              </a:rPr>
              <a:t>Etiologic bacteria</a:t>
            </a:r>
            <a:endParaRPr lang="en-US" sz="2400" dirty="0">
              <a:ea typeface="Calibri"/>
              <a:cs typeface="Arial"/>
            </a:endParaRPr>
          </a:p>
          <a:p>
            <a:pPr marL="0" indent="0" algn="l" rtl="0">
              <a:lnSpc>
                <a:spcPct val="115000"/>
              </a:lnSpc>
              <a:spcAft>
                <a:spcPts val="1000"/>
              </a:spcAft>
              <a:buNone/>
            </a:pPr>
            <a:r>
              <a:rPr lang="en-US" dirty="0">
                <a:ea typeface="Calibri"/>
                <a:cs typeface="Calibri"/>
              </a:rPr>
              <a:t>Most UTIs are caused by </a:t>
            </a:r>
            <a:r>
              <a:rPr lang="en-US" i="1" dirty="0">
                <a:ea typeface="Calibri"/>
                <a:cs typeface="Calibri"/>
              </a:rPr>
              <a:t>Escherichia coli</a:t>
            </a:r>
            <a:r>
              <a:rPr lang="en-US" dirty="0">
                <a:ea typeface="Calibri"/>
                <a:cs typeface="Calibri"/>
              </a:rPr>
              <a:t>. Other common pathogens include gram </a:t>
            </a:r>
            <a:r>
              <a:rPr lang="en-US" i="1" dirty="0">
                <a:ea typeface="Calibri"/>
                <a:cs typeface="Calibri"/>
              </a:rPr>
              <a:t>negative </a:t>
            </a:r>
            <a:r>
              <a:rPr lang="en-US" i="1" dirty="0" err="1">
                <a:ea typeface="Calibri"/>
                <a:cs typeface="Calibri"/>
              </a:rPr>
              <a:t>enterbacteriacae</a:t>
            </a:r>
            <a:r>
              <a:rPr lang="en-US" i="1" dirty="0">
                <a:ea typeface="Calibri"/>
                <a:cs typeface="Calibri"/>
              </a:rPr>
              <a:t>,</a:t>
            </a:r>
            <a:r>
              <a:rPr lang="en-US" dirty="0">
                <a:ea typeface="Calibri"/>
                <a:cs typeface="Calibri"/>
              </a:rPr>
              <a:t> </a:t>
            </a:r>
            <a:r>
              <a:rPr lang="en-US" i="1" dirty="0">
                <a:ea typeface="Calibri"/>
                <a:cs typeface="Calibri"/>
              </a:rPr>
              <a:t>Proteus, </a:t>
            </a:r>
            <a:r>
              <a:rPr lang="en-US" i="1" dirty="0" err="1">
                <a:ea typeface="Calibri"/>
                <a:cs typeface="Calibri"/>
              </a:rPr>
              <a:t>Klebsiella</a:t>
            </a:r>
            <a:r>
              <a:rPr lang="en-US" i="1" dirty="0">
                <a:ea typeface="Calibri"/>
                <a:cs typeface="Calibri"/>
              </a:rPr>
              <a:t> pneumoniae</a:t>
            </a:r>
            <a:r>
              <a:rPr lang="en-US" dirty="0">
                <a:ea typeface="Calibri"/>
                <a:cs typeface="Calibri"/>
              </a:rPr>
              <a:t>, and gram positive </a:t>
            </a:r>
            <a:r>
              <a:rPr lang="en-US" i="1" dirty="0">
                <a:ea typeface="Calibri"/>
                <a:cs typeface="Calibri"/>
              </a:rPr>
              <a:t>Staphylococcus </a:t>
            </a:r>
            <a:r>
              <a:rPr lang="en-US" i="1" dirty="0" err="1">
                <a:ea typeface="Calibri"/>
                <a:cs typeface="Calibri"/>
              </a:rPr>
              <a:t>saprophyticus</a:t>
            </a:r>
            <a:r>
              <a:rPr lang="en-US" i="1" dirty="0">
                <a:ea typeface="Calibri"/>
                <a:cs typeface="Calibri"/>
              </a:rPr>
              <a:t> and Enterococcus </a:t>
            </a:r>
            <a:r>
              <a:rPr lang="en-US" dirty="0">
                <a:ea typeface="Calibri"/>
                <a:cs typeface="Calibri"/>
              </a:rPr>
              <a:t>species. Normal flora of skin can cause infection in immune compromised patients or after instrumentation. Bacteria can enter the kidneys either through the bloodstream or as an ascending infection from the lower urinary tract. Most infections are of the ascending type.  Among the factors that contribute to bacterial virulence is the type of fimbriae (pili) that the bacteria possess. </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2241846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548680"/>
            <a:ext cx="8229600" cy="5577483"/>
          </a:xfrm>
        </p:spPr>
        <p:txBody>
          <a:bodyPr>
            <a:normAutofit fontScale="77500" lnSpcReduction="20000"/>
          </a:bodyPr>
          <a:lstStyle/>
          <a:p>
            <a:pPr marL="0" indent="0" algn="l" rtl="0">
              <a:lnSpc>
                <a:spcPct val="115000"/>
              </a:lnSpc>
              <a:spcAft>
                <a:spcPts val="1000"/>
              </a:spcAft>
              <a:buNone/>
            </a:pPr>
            <a:r>
              <a:rPr lang="en-US" b="1" u="sng" dirty="0">
                <a:ea typeface="Calibri"/>
                <a:cs typeface="Calibri"/>
              </a:rPr>
              <a:t>Risk (predisposing factors):</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Urinary obstruction: renal stones, neurogenic bladder a disorder that impair bladder emptying, men with diseases of the prostate benign prostatic hyperplasia BPH)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Urine reflux: Reflux occurs when urine from the urethra moves into the bladder (i.e., </a:t>
            </a:r>
            <a:r>
              <a:rPr lang="en-US" dirty="0" err="1">
                <a:ea typeface="Calibri"/>
                <a:cs typeface="Calibri"/>
              </a:rPr>
              <a:t>urethrovesical</a:t>
            </a:r>
            <a:r>
              <a:rPr lang="en-US" dirty="0">
                <a:ea typeface="Calibri"/>
                <a:cs typeface="Calibri"/>
              </a:rPr>
              <a:t> reflux) or from the bladder into the ureters (i.e., vesicoureteral reflux).</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Sexual activity:  women more affected than men because of short urethra.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Urinary catheterization is the most common predisposing factors for nosocomial UTIs.</a:t>
            </a:r>
            <a:endParaRPr lang="en-US" sz="2400" dirty="0">
              <a:ea typeface="Calibri"/>
              <a:cs typeface="Arial"/>
            </a:endParaRPr>
          </a:p>
          <a:p>
            <a:endParaRPr lang="ar-IQ" dirty="0"/>
          </a:p>
        </p:txBody>
      </p:sp>
    </p:spTree>
    <p:extLst>
      <p:ext uri="{BB962C8B-B14F-4D97-AF65-F5344CB8AC3E}">
        <p14:creationId xmlns:p14="http://schemas.microsoft.com/office/powerpoint/2010/main" val="241690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70000" lnSpcReduction="20000"/>
          </a:bodyPr>
          <a:lstStyle/>
          <a:p>
            <a:pPr marL="114300" indent="0" algn="l" rtl="0">
              <a:lnSpc>
                <a:spcPct val="115000"/>
              </a:lnSpc>
              <a:spcAft>
                <a:spcPts val="0"/>
              </a:spcAft>
              <a:buNone/>
            </a:pPr>
            <a:r>
              <a:rPr lang="en-US" b="1" u="sng" dirty="0">
                <a:ea typeface="Calibri"/>
                <a:cs typeface="Calibri"/>
              </a:rPr>
              <a:t>Host Defenses against UTI:</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Calibri"/>
              </a:rPr>
              <a:t>washout phenomenon,</a:t>
            </a:r>
            <a:r>
              <a:rPr lang="en-US" b="1" dirty="0">
                <a:ea typeface="Calibri"/>
                <a:cs typeface="Calibri"/>
              </a:rPr>
              <a:t> </a:t>
            </a:r>
            <a:r>
              <a:rPr lang="en-US" dirty="0">
                <a:ea typeface="Calibri"/>
                <a:cs typeface="Calibri"/>
              </a:rPr>
              <a:t>in which bacteria are removed from the bladder and urethra</a:t>
            </a:r>
            <a:r>
              <a:rPr lang="en-US" b="1" dirty="0">
                <a:ea typeface="Calibri"/>
                <a:cs typeface="Calibri"/>
              </a:rPr>
              <a:t> </a:t>
            </a:r>
            <a:r>
              <a:rPr lang="en-US" dirty="0">
                <a:ea typeface="Calibri"/>
                <a:cs typeface="Calibri"/>
              </a:rPr>
              <a:t>during voiding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protective mucin layer that protects mucosa against bacterial invasion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peristaltic movements of ureter facilitate the movement of urine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secretory immunoglobulin A (IgA)</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Calibri"/>
              </a:rPr>
              <a:t>Phagocytic blood cells further assist in the removal of bacteria from the urinary tract.</a:t>
            </a:r>
            <a:endParaRPr lang="en-US" sz="2400" dirty="0">
              <a:ea typeface="Calibri"/>
              <a:cs typeface="Arial"/>
            </a:endParaRPr>
          </a:p>
          <a:p>
            <a:endParaRPr lang="ar-IQ" dirty="0"/>
          </a:p>
        </p:txBody>
      </p:sp>
    </p:spTree>
    <p:extLst>
      <p:ext uri="{BB962C8B-B14F-4D97-AF65-F5344CB8AC3E}">
        <p14:creationId xmlns:p14="http://schemas.microsoft.com/office/powerpoint/2010/main" val="1057346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10000"/>
          </a:bodyPr>
          <a:lstStyle/>
          <a:p>
            <a:pPr marL="457200" algn="l" rtl="0">
              <a:lnSpc>
                <a:spcPct val="115000"/>
              </a:lnSpc>
              <a:spcAft>
                <a:spcPts val="0"/>
              </a:spcAft>
            </a:pPr>
            <a:r>
              <a:rPr lang="en-US" b="1" u="sng" dirty="0">
                <a:ea typeface="Calibri"/>
                <a:cs typeface="Calibri"/>
              </a:rPr>
              <a:t>Signs and symptoms of urinary tract infections:</a:t>
            </a:r>
            <a:endParaRPr lang="en-US" sz="2400" dirty="0">
              <a:ea typeface="Calibri"/>
              <a:cs typeface="Arial"/>
            </a:endParaRPr>
          </a:p>
          <a:p>
            <a:pPr lvl="0" algn="l" rtl="0">
              <a:lnSpc>
                <a:spcPct val="115000"/>
              </a:lnSpc>
              <a:buSzPts val="1000"/>
              <a:buFont typeface="Symbol"/>
              <a:buChar char=""/>
              <a:tabLst>
                <a:tab pos="457200" algn="l"/>
              </a:tabLst>
            </a:pPr>
            <a:r>
              <a:rPr lang="en-US" b="1" dirty="0">
                <a:ea typeface="Calibri"/>
                <a:cs typeface="Calibri"/>
              </a:rPr>
              <a:t>Urgency: A strong, persistent urge desire to urinate</a:t>
            </a:r>
            <a:endParaRPr lang="en-US" sz="2400" dirty="0">
              <a:ea typeface="Calibri"/>
              <a:cs typeface="Arial"/>
            </a:endParaRPr>
          </a:p>
          <a:p>
            <a:pPr lvl="0" algn="l" rtl="0">
              <a:lnSpc>
                <a:spcPct val="115000"/>
              </a:lnSpc>
              <a:buSzPts val="1000"/>
              <a:buFont typeface="Symbol"/>
              <a:buChar char=""/>
              <a:tabLst>
                <a:tab pos="457200" algn="l"/>
              </a:tabLst>
            </a:pPr>
            <a:r>
              <a:rPr lang="en-US" b="1" dirty="0">
                <a:ea typeface="Calibri"/>
                <a:cs typeface="Calibri"/>
              </a:rPr>
              <a:t>Dysuria: A burning sensation when urinating</a:t>
            </a:r>
            <a:endParaRPr lang="en-US" sz="2400" dirty="0">
              <a:ea typeface="Calibri"/>
              <a:cs typeface="Arial"/>
            </a:endParaRPr>
          </a:p>
          <a:p>
            <a:pPr lvl="0" algn="l" rtl="0">
              <a:lnSpc>
                <a:spcPct val="115000"/>
              </a:lnSpc>
              <a:buSzPts val="1000"/>
              <a:buFont typeface="Symbol"/>
              <a:buChar char=""/>
              <a:tabLst>
                <a:tab pos="457200" algn="l"/>
              </a:tabLst>
            </a:pPr>
            <a:r>
              <a:rPr lang="en-US" b="1" dirty="0">
                <a:ea typeface="Calibri"/>
                <a:cs typeface="Calibri"/>
              </a:rPr>
              <a:t>Frequency: Passing frequent, small amounts of urine</a:t>
            </a:r>
            <a:endParaRPr lang="en-US" sz="2400" dirty="0">
              <a:ea typeface="Calibri"/>
              <a:cs typeface="Arial"/>
            </a:endParaRPr>
          </a:p>
          <a:p>
            <a:pPr lvl="0" algn="l" rtl="0">
              <a:lnSpc>
                <a:spcPct val="115000"/>
              </a:lnSpc>
              <a:buSzPts val="1000"/>
              <a:buFont typeface="Symbol"/>
              <a:buChar char=""/>
              <a:tabLst>
                <a:tab pos="457200" algn="l"/>
              </a:tabLst>
            </a:pPr>
            <a:r>
              <a:rPr lang="en-US" b="1" dirty="0">
                <a:ea typeface="Calibri"/>
                <a:cs typeface="Calibri"/>
              </a:rPr>
              <a:t>Hematuria: urine that appears red a sign of presence of blood in the urine</a:t>
            </a:r>
            <a:endParaRPr lang="en-US" sz="2400" dirty="0">
              <a:ea typeface="Calibri"/>
              <a:cs typeface="Arial"/>
            </a:endParaRPr>
          </a:p>
          <a:p>
            <a:pPr lvl="0" algn="l" rtl="0">
              <a:lnSpc>
                <a:spcPct val="115000"/>
              </a:lnSpc>
              <a:spcAft>
                <a:spcPts val="1000"/>
              </a:spcAft>
              <a:buSzPts val="1000"/>
              <a:buFont typeface="Symbol"/>
              <a:buChar char=""/>
              <a:tabLst>
                <a:tab pos="457200" algn="l"/>
              </a:tabLst>
            </a:pPr>
            <a:r>
              <a:rPr lang="en-US" b="1" dirty="0">
                <a:ea typeface="Calibri"/>
                <a:cs typeface="Calibri"/>
              </a:rPr>
              <a:t>Pelvic pain— suprapubic in lower UTI and loin pain radiate to the back (costovertebral) in upper UTI</a:t>
            </a:r>
            <a:endParaRPr lang="en-US" sz="2400" dirty="0">
              <a:ea typeface="Calibri"/>
              <a:cs typeface="Arial"/>
            </a:endParaRPr>
          </a:p>
          <a:p>
            <a:endParaRPr lang="ar-IQ" dirty="0"/>
          </a:p>
        </p:txBody>
      </p:sp>
    </p:spTree>
    <p:extLst>
      <p:ext uri="{BB962C8B-B14F-4D97-AF65-F5344CB8AC3E}">
        <p14:creationId xmlns:p14="http://schemas.microsoft.com/office/powerpoint/2010/main" val="418366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rtl="0">
              <a:lnSpc>
                <a:spcPct val="115000"/>
              </a:lnSpc>
              <a:spcBef>
                <a:spcPct val="20000"/>
              </a:spcBef>
              <a:spcAft>
                <a:spcPts val="1000"/>
              </a:spcAft>
            </a:pPr>
            <a:r>
              <a:rPr lang="en-US" sz="2500" b="1" dirty="0">
                <a:solidFill>
                  <a:prstClr val="black"/>
                </a:solidFill>
                <a:ea typeface="Calibri"/>
                <a:cs typeface="Calibri"/>
              </a:rPr>
              <a:t>OBSTRUCTIVE </a:t>
            </a:r>
            <a:r>
              <a:rPr lang="en-US" sz="2500" b="1" dirty="0" smtClean="0">
                <a:solidFill>
                  <a:prstClr val="black"/>
                </a:solidFill>
                <a:ea typeface="Calibri"/>
                <a:cs typeface="Calibri"/>
              </a:rPr>
              <a:t>DISORDERS</a:t>
            </a:r>
            <a:endParaRPr lang="ar-IQ" dirty="0"/>
          </a:p>
        </p:txBody>
      </p:sp>
      <p:sp>
        <p:nvSpPr>
          <p:cNvPr id="3" name="Content Placeholder 2"/>
          <p:cNvSpPr>
            <a:spLocks noGrp="1"/>
          </p:cNvSpPr>
          <p:nvPr>
            <p:ph idx="1"/>
          </p:nvPr>
        </p:nvSpPr>
        <p:spPr/>
        <p:txBody>
          <a:bodyPr>
            <a:normAutofit fontScale="85000" lnSpcReduction="20000"/>
          </a:bodyPr>
          <a:lstStyle/>
          <a:p>
            <a:pPr marL="0" indent="0" algn="l" rtl="0">
              <a:buNone/>
            </a:pPr>
            <a:r>
              <a:rPr lang="en-US" dirty="0" smtClean="0">
                <a:ea typeface="Calibri"/>
              </a:rPr>
              <a:t>Urinary </a:t>
            </a:r>
            <a:r>
              <a:rPr lang="en-US" dirty="0">
                <a:ea typeface="Calibri"/>
              </a:rPr>
              <a:t>obstruction can occur in persons of any age and can involve any level of the urinary tract from the urethra to the renal pelvis. </a:t>
            </a:r>
            <a:r>
              <a:rPr lang="en-US" dirty="0">
                <a:highlight>
                  <a:srgbClr val="00FFFF"/>
                </a:highlight>
                <a:ea typeface="Calibri"/>
              </a:rPr>
              <a:t>The two most damaging effects of urinary obstruction are</a:t>
            </a:r>
            <a:r>
              <a:rPr lang="en-US" dirty="0">
                <a:ea typeface="Calibri"/>
              </a:rPr>
              <a:t> (1) </a:t>
            </a:r>
            <a:r>
              <a:rPr lang="en-US" b="1" dirty="0">
                <a:ea typeface="Calibri"/>
              </a:rPr>
              <a:t>stasis of urine</a:t>
            </a:r>
            <a:r>
              <a:rPr lang="en-US" dirty="0">
                <a:ea typeface="Calibri"/>
              </a:rPr>
              <a:t>, which predisposes to infection and stone formation, and </a:t>
            </a:r>
            <a:r>
              <a:rPr lang="en-US" b="1" dirty="0">
                <a:ea typeface="Calibri"/>
              </a:rPr>
              <a:t>(2) development of backpressure</a:t>
            </a:r>
            <a:r>
              <a:rPr lang="en-US" dirty="0">
                <a:ea typeface="Calibri"/>
              </a:rPr>
              <a:t>, which interferes with renal blood flow, destroys kidney tissue, tubules are distended with urine and predisposes to </a:t>
            </a:r>
            <a:r>
              <a:rPr lang="en-US" b="1" dirty="0" err="1">
                <a:solidFill>
                  <a:srgbClr val="FF0000"/>
                </a:solidFill>
                <a:ea typeface="Calibri"/>
              </a:rPr>
              <a:t>hydronephrosis</a:t>
            </a:r>
            <a:r>
              <a:rPr lang="en-US" dirty="0">
                <a:ea typeface="Calibri"/>
              </a:rPr>
              <a:t>: (</a:t>
            </a:r>
            <a:r>
              <a:rPr lang="en-US" u="sng" dirty="0" err="1">
                <a:ea typeface="Calibri"/>
              </a:rPr>
              <a:t>Hydronephrosis</a:t>
            </a:r>
            <a:r>
              <a:rPr lang="en-US" u="sng" dirty="0">
                <a:ea typeface="Calibri"/>
              </a:rPr>
              <a:t> refers to dilation of the renal pelvis and calices, with atrophy of renal tissue, that is caused by obstruction to the outflow of urine. The obstruction may be sudden or insidious in onset and may occur at any level of the urinary tract</a:t>
            </a:r>
            <a:r>
              <a:rPr lang="en-US" dirty="0">
                <a:ea typeface="Calibri"/>
              </a:rPr>
              <a:t>).</a:t>
            </a:r>
            <a:endParaRPr lang="ar-IQ" dirty="0"/>
          </a:p>
        </p:txBody>
      </p:sp>
    </p:spTree>
    <p:extLst>
      <p:ext uri="{BB962C8B-B14F-4D97-AF65-F5344CB8AC3E}">
        <p14:creationId xmlns:p14="http://schemas.microsoft.com/office/powerpoint/2010/main" val="2380942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63109076"/>
              </p:ext>
            </p:extLst>
          </p:nvPr>
        </p:nvGraphicFramePr>
        <p:xfrm>
          <a:off x="1980707" y="1558490"/>
          <a:ext cx="5182586" cy="5041184"/>
        </p:xfrm>
        <a:graphic>
          <a:graphicData uri="http://schemas.openxmlformats.org/drawingml/2006/table">
            <a:tbl>
              <a:tblPr firstRow="1" firstCol="1" bandRow="1"/>
              <a:tblGrid>
                <a:gridCol w="2591293"/>
                <a:gridCol w="2591293"/>
              </a:tblGrid>
              <a:tr h="429058">
                <a:tc>
                  <a:txBody>
                    <a:bodyPr/>
                    <a:lstStyle/>
                    <a:p>
                      <a:pPr algn="l" rtl="0">
                        <a:lnSpc>
                          <a:spcPct val="115000"/>
                        </a:lnSpc>
                        <a:spcAft>
                          <a:spcPts val="1800"/>
                        </a:spcAft>
                      </a:pPr>
                      <a:r>
                        <a:rPr lang="en-US" sz="1200" b="1" dirty="0">
                          <a:solidFill>
                            <a:srgbClr val="111111"/>
                          </a:solidFill>
                          <a:effectLst/>
                          <a:latin typeface="Helvetica"/>
                          <a:ea typeface="Times New Roman"/>
                          <a:cs typeface="Times New Roman"/>
                        </a:rPr>
                        <a:t>Part of urinary tract affected</a:t>
                      </a:r>
                      <a:endParaRPr lang="en-US" sz="1100" dirty="0">
                        <a:effectLst/>
                        <a:latin typeface="Calibri"/>
                        <a:ea typeface="Calibri"/>
                        <a:cs typeface="Arial"/>
                      </a:endParaRPr>
                    </a:p>
                  </a:txBody>
                  <a:tcPr marL="111734" marR="111734" marT="111734" marB="111734">
                    <a:lnL>
                      <a:noFill/>
                    </a:lnL>
                    <a:lnR>
                      <a:noFill/>
                    </a:lnR>
                    <a:lnT>
                      <a:noFill/>
                    </a:lnT>
                    <a:lnB w="57150" cap="flat" cmpd="sng" algn="ctr">
                      <a:solidFill>
                        <a:srgbClr val="CCCCCC"/>
                      </a:solidFill>
                      <a:prstDash val="solid"/>
                      <a:round/>
                      <a:headEnd type="none" w="med" len="med"/>
                      <a:tailEnd type="none" w="med" len="med"/>
                    </a:lnB>
                    <a:solidFill>
                      <a:srgbClr val="FFFFFF"/>
                    </a:solidFill>
                  </a:tcPr>
                </a:tc>
                <a:tc>
                  <a:txBody>
                    <a:bodyPr/>
                    <a:lstStyle/>
                    <a:p>
                      <a:pPr algn="l" rtl="0">
                        <a:lnSpc>
                          <a:spcPct val="115000"/>
                        </a:lnSpc>
                        <a:spcAft>
                          <a:spcPts val="1800"/>
                        </a:spcAft>
                      </a:pPr>
                      <a:r>
                        <a:rPr lang="en-US" sz="1200" b="1">
                          <a:solidFill>
                            <a:srgbClr val="111111"/>
                          </a:solidFill>
                          <a:effectLst/>
                          <a:latin typeface="Helvetica"/>
                          <a:ea typeface="Times New Roman"/>
                          <a:cs typeface="Times New Roman"/>
                        </a:rPr>
                        <a:t>Signs and symptoms</a:t>
                      </a:r>
                      <a:endParaRPr lang="en-US" sz="1100">
                        <a:effectLst/>
                        <a:latin typeface="Calibri"/>
                        <a:ea typeface="Calibri"/>
                        <a:cs typeface="Arial"/>
                      </a:endParaRPr>
                    </a:p>
                  </a:txBody>
                  <a:tcPr marL="111734" marR="111734" marT="111734" marB="111734">
                    <a:lnL>
                      <a:noFill/>
                    </a:lnL>
                    <a:lnR>
                      <a:noFill/>
                    </a:lnR>
                    <a:lnT>
                      <a:noFill/>
                    </a:lnT>
                    <a:lnB w="57150" cap="flat" cmpd="sng" algn="ctr">
                      <a:solidFill>
                        <a:srgbClr val="CCCCCC"/>
                      </a:solidFill>
                      <a:prstDash val="solid"/>
                      <a:round/>
                      <a:headEnd type="none" w="med" len="med"/>
                      <a:tailEnd type="none" w="med" len="med"/>
                    </a:lnB>
                    <a:solidFill>
                      <a:srgbClr val="FFFFFF"/>
                    </a:solidFill>
                  </a:tcPr>
                </a:tc>
              </a:tr>
              <a:tr h="1936719">
                <a:tc>
                  <a:txBody>
                    <a:bodyPr/>
                    <a:lstStyle/>
                    <a:p>
                      <a:pPr algn="l" rtl="0">
                        <a:lnSpc>
                          <a:spcPct val="115000"/>
                        </a:lnSpc>
                        <a:spcAft>
                          <a:spcPts val="1800"/>
                        </a:spcAft>
                      </a:pPr>
                      <a:r>
                        <a:rPr lang="en-US" sz="1400" b="1" dirty="0">
                          <a:solidFill>
                            <a:srgbClr val="111111"/>
                          </a:solidFill>
                          <a:effectLst/>
                          <a:latin typeface="Helvetica"/>
                          <a:ea typeface="Times New Roman"/>
                          <a:cs typeface="Times New Roman"/>
                        </a:rPr>
                        <a:t>Kidneys (acute pyelonephritis)</a:t>
                      </a:r>
                      <a:endParaRPr lang="en-US" sz="1400" b="1" dirty="0">
                        <a:effectLst/>
                        <a:latin typeface="Calibri"/>
                        <a:ea typeface="Calibri"/>
                        <a:cs typeface="Arial"/>
                      </a:endParaRPr>
                    </a:p>
                  </a:txBody>
                  <a:tcPr marL="111734" marR="111734" marT="111734" marB="111734">
                    <a:lnL>
                      <a:noFill/>
                    </a:lnL>
                    <a:lnR>
                      <a:noFill/>
                    </a:lnR>
                    <a:lnT w="5715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342900" lvl="0" indent="-342900" algn="l" rtl="0">
                        <a:lnSpc>
                          <a:spcPts val="1680"/>
                        </a:lnSpc>
                        <a:spcAft>
                          <a:spcPts val="900"/>
                        </a:spcAft>
                        <a:buSzPts val="1000"/>
                        <a:buFont typeface="Symbol"/>
                        <a:buChar char=""/>
                        <a:tabLst>
                          <a:tab pos="457200" algn="l"/>
                        </a:tabLst>
                      </a:pPr>
                      <a:r>
                        <a:rPr lang="en-US" sz="1400" b="1">
                          <a:solidFill>
                            <a:srgbClr val="111111"/>
                          </a:solidFill>
                          <a:effectLst/>
                          <a:latin typeface="Helvetica"/>
                          <a:ea typeface="Times New Roman"/>
                          <a:cs typeface="Times New Roman"/>
                        </a:rPr>
                        <a:t>Upper back and side (flank) pain</a:t>
                      </a:r>
                      <a:endParaRPr lang="en-US" sz="1400" b="1">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a:solidFill>
                            <a:srgbClr val="111111"/>
                          </a:solidFill>
                          <a:effectLst/>
                          <a:latin typeface="Helvetica"/>
                          <a:ea typeface="Times New Roman"/>
                          <a:cs typeface="Times New Roman"/>
                        </a:rPr>
                        <a:t>High fever</a:t>
                      </a:r>
                      <a:endParaRPr lang="en-US" sz="1400" b="1">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a:solidFill>
                            <a:srgbClr val="111111"/>
                          </a:solidFill>
                          <a:effectLst/>
                          <a:latin typeface="Helvetica"/>
                          <a:ea typeface="Times New Roman"/>
                          <a:cs typeface="Times New Roman"/>
                        </a:rPr>
                        <a:t>Shaking and chills</a:t>
                      </a:r>
                      <a:endParaRPr lang="en-US" sz="1400" b="1">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a:solidFill>
                            <a:srgbClr val="111111"/>
                          </a:solidFill>
                          <a:effectLst/>
                          <a:latin typeface="Helvetica"/>
                          <a:ea typeface="Times New Roman"/>
                          <a:cs typeface="Times New Roman"/>
                        </a:rPr>
                        <a:t>Nausea</a:t>
                      </a:r>
                      <a:endParaRPr lang="en-US" sz="1400" b="1">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a:solidFill>
                            <a:srgbClr val="111111"/>
                          </a:solidFill>
                          <a:effectLst/>
                          <a:latin typeface="Helvetica"/>
                          <a:ea typeface="Times New Roman"/>
                          <a:cs typeface="Times New Roman"/>
                        </a:rPr>
                        <a:t>Vomiting</a:t>
                      </a:r>
                      <a:endParaRPr lang="en-US" sz="1400" b="1">
                        <a:effectLst/>
                        <a:latin typeface="Calibri"/>
                        <a:ea typeface="Calibri"/>
                        <a:cs typeface="Arial"/>
                      </a:endParaRPr>
                    </a:p>
                  </a:txBody>
                  <a:tcPr marL="111734" marR="111734" marT="111734" marB="111734">
                    <a:lnL>
                      <a:noFill/>
                    </a:lnL>
                    <a:lnR>
                      <a:noFill/>
                    </a:lnR>
                    <a:lnT w="5715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1402880">
                <a:tc>
                  <a:txBody>
                    <a:bodyPr/>
                    <a:lstStyle/>
                    <a:p>
                      <a:pPr algn="l" rtl="0">
                        <a:lnSpc>
                          <a:spcPct val="115000"/>
                        </a:lnSpc>
                        <a:spcAft>
                          <a:spcPts val="0"/>
                        </a:spcAft>
                      </a:pPr>
                      <a:r>
                        <a:rPr lang="en-US" sz="1400" b="1" dirty="0">
                          <a:solidFill>
                            <a:srgbClr val="111111"/>
                          </a:solidFill>
                          <a:effectLst/>
                          <a:latin typeface="Helvetica"/>
                          <a:ea typeface="Times New Roman"/>
                          <a:cs typeface="Times New Roman"/>
                        </a:rPr>
                        <a:t>Bladder (cystitis)</a:t>
                      </a:r>
                      <a:endParaRPr lang="en-US" sz="1400" b="1" dirty="0">
                        <a:effectLst/>
                        <a:latin typeface="Calibri"/>
                        <a:ea typeface="Calibri"/>
                        <a:cs typeface="Arial"/>
                      </a:endParaRPr>
                    </a:p>
                  </a:txBody>
                  <a:tcPr marL="111734" marR="111734" marT="111734" marB="11173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Pelvic pressure</a:t>
                      </a:r>
                      <a:endParaRPr lang="en-US" sz="1400" b="1" dirty="0">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Lower abdomen discomfort</a:t>
                      </a:r>
                      <a:endParaRPr lang="en-US" sz="1400" b="1" dirty="0">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Frequent, painful urination</a:t>
                      </a:r>
                      <a:endParaRPr lang="en-US" sz="1400" b="1" dirty="0">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Blood in urine</a:t>
                      </a:r>
                      <a:endParaRPr lang="en-US" sz="1400" b="1" dirty="0">
                        <a:effectLst/>
                        <a:latin typeface="Calibri"/>
                        <a:ea typeface="Calibri"/>
                        <a:cs typeface="Arial"/>
                      </a:endParaRPr>
                    </a:p>
                  </a:txBody>
                  <a:tcPr marL="111734" marR="111734" marT="111734" marB="111734">
                    <a:lnL>
                      <a:noFill/>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r>
              <a:tr h="757307">
                <a:tc>
                  <a:txBody>
                    <a:bodyPr/>
                    <a:lstStyle/>
                    <a:p>
                      <a:pPr algn="l" rtl="0">
                        <a:lnSpc>
                          <a:spcPct val="115000"/>
                        </a:lnSpc>
                        <a:spcAft>
                          <a:spcPts val="0"/>
                        </a:spcAft>
                      </a:pPr>
                      <a:r>
                        <a:rPr lang="en-US" sz="1400" b="1">
                          <a:solidFill>
                            <a:srgbClr val="111111"/>
                          </a:solidFill>
                          <a:effectLst/>
                          <a:latin typeface="Helvetica"/>
                          <a:ea typeface="Times New Roman"/>
                          <a:cs typeface="Times New Roman"/>
                        </a:rPr>
                        <a:t>Urethra (urethritis)</a:t>
                      </a:r>
                      <a:endParaRPr lang="en-US" sz="1400" b="1">
                        <a:effectLst/>
                        <a:latin typeface="Calibri"/>
                        <a:ea typeface="Calibri"/>
                        <a:cs typeface="Arial"/>
                      </a:endParaRPr>
                    </a:p>
                  </a:txBody>
                  <a:tcPr marL="111734" marR="111734" marT="111734" marB="111734">
                    <a:lnL>
                      <a:noFill/>
                    </a:lnL>
                    <a:lnR>
                      <a:noFill/>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Burning with urination</a:t>
                      </a:r>
                      <a:endParaRPr lang="en-US" sz="1400" b="1" dirty="0">
                        <a:effectLst/>
                        <a:latin typeface="Calibri"/>
                        <a:ea typeface="Calibri"/>
                        <a:cs typeface="Arial"/>
                      </a:endParaRPr>
                    </a:p>
                    <a:p>
                      <a:pPr marL="342900" lvl="0" indent="-342900" algn="l" rtl="0">
                        <a:lnSpc>
                          <a:spcPts val="1680"/>
                        </a:lnSpc>
                        <a:spcAft>
                          <a:spcPts val="900"/>
                        </a:spcAft>
                        <a:buSzPts val="1000"/>
                        <a:buFont typeface="Symbol"/>
                        <a:buChar char=""/>
                        <a:tabLst>
                          <a:tab pos="457200" algn="l"/>
                        </a:tabLst>
                      </a:pPr>
                      <a:r>
                        <a:rPr lang="en-US" sz="1400" b="1" dirty="0">
                          <a:solidFill>
                            <a:srgbClr val="111111"/>
                          </a:solidFill>
                          <a:effectLst/>
                          <a:latin typeface="Helvetica"/>
                          <a:ea typeface="Times New Roman"/>
                          <a:cs typeface="Times New Roman"/>
                        </a:rPr>
                        <a:t>Discharge</a:t>
                      </a:r>
                      <a:endParaRPr lang="en-US" sz="1400" b="1" dirty="0">
                        <a:effectLst/>
                        <a:latin typeface="Calibri"/>
                        <a:ea typeface="Calibri"/>
                        <a:cs typeface="Arial"/>
                      </a:endParaRPr>
                    </a:p>
                  </a:txBody>
                  <a:tcPr marL="111734" marR="111734" marT="111734" marB="111734">
                    <a:lnL>
                      <a:noFill/>
                    </a:lnL>
                    <a:lnR>
                      <a:noFill/>
                    </a:lnR>
                    <a:lnT w="12700" cap="flat" cmpd="sng" algn="ctr">
                      <a:solidFill>
                        <a:srgbClr val="CCCCCC"/>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3541708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55000" lnSpcReduction="20000"/>
          </a:bodyPr>
          <a:lstStyle/>
          <a:p>
            <a:pPr marL="457200" algn="l" rtl="0">
              <a:lnSpc>
                <a:spcPct val="115000"/>
              </a:lnSpc>
              <a:spcAft>
                <a:spcPts val="0"/>
              </a:spcAft>
            </a:pPr>
            <a:r>
              <a:rPr lang="en-US" b="1" dirty="0">
                <a:ea typeface="Calibri"/>
                <a:cs typeface="Calibri"/>
              </a:rPr>
              <a:t>Classification UTI:</a:t>
            </a:r>
            <a:r>
              <a:rPr lang="en-US" dirty="0">
                <a:ea typeface="Calibri"/>
                <a:cs typeface="Calibri"/>
              </a:rPr>
              <a:t/>
            </a:r>
            <a:br>
              <a:rPr lang="en-US" dirty="0">
                <a:ea typeface="Calibri"/>
                <a:cs typeface="Calibri"/>
              </a:rPr>
            </a:br>
            <a:r>
              <a:rPr lang="en-US" dirty="0">
                <a:ea typeface="Calibri"/>
                <a:cs typeface="Calibri"/>
              </a:rPr>
              <a:t>• </a:t>
            </a:r>
            <a:r>
              <a:rPr lang="en-US" i="1" dirty="0">
                <a:ea typeface="Calibri"/>
                <a:cs typeface="Calibri"/>
              </a:rPr>
              <a:t>Lower UTI </a:t>
            </a:r>
            <a:endParaRPr lang="en-US" sz="2400" dirty="0">
              <a:ea typeface="Calibri"/>
              <a:cs typeface="Arial"/>
            </a:endParaRPr>
          </a:p>
          <a:p>
            <a:pPr marL="457200" algn="just" rtl="0">
              <a:lnSpc>
                <a:spcPct val="115000"/>
              </a:lnSpc>
              <a:spcAft>
                <a:spcPts val="0"/>
              </a:spcAft>
            </a:pPr>
            <a:r>
              <a:rPr lang="en-US" dirty="0">
                <a:ea typeface="Calibri"/>
                <a:cs typeface="Calibri"/>
              </a:rPr>
              <a:t> Infections of the lower urinary tract (urethra, bladder). The most prominent symptoms are dysuria, frequency, urgency and urinary incontinence.</a:t>
            </a:r>
            <a:r>
              <a:rPr lang="en-US" sz="2400" dirty="0" smtClean="0">
                <a:solidFill>
                  <a:srgbClr val="111111"/>
                </a:solidFill>
                <a:effectLst/>
                <a:latin typeface="Helvetica"/>
                <a:ea typeface="Calibri"/>
                <a:cs typeface="Arial"/>
              </a:rPr>
              <a:t> </a:t>
            </a:r>
            <a:endParaRPr lang="en-US" sz="2400" dirty="0">
              <a:ea typeface="Calibri"/>
              <a:cs typeface="Arial"/>
            </a:endParaRPr>
          </a:p>
          <a:p>
            <a:pPr marL="457200" algn="just" rtl="0">
              <a:lnSpc>
                <a:spcPct val="115000"/>
              </a:lnSpc>
              <a:spcAft>
                <a:spcPts val="0"/>
              </a:spcAft>
            </a:pPr>
            <a:r>
              <a:rPr lang="en-US" dirty="0">
                <a:solidFill>
                  <a:srgbClr val="FF0000"/>
                </a:solidFill>
                <a:ea typeface="Calibri"/>
                <a:cs typeface="Calibri"/>
              </a:rPr>
              <a:t>Cystitis:</a:t>
            </a:r>
            <a:r>
              <a:rPr lang="en-US" dirty="0">
                <a:ea typeface="Calibri"/>
                <a:cs typeface="Calibri"/>
              </a:rPr>
              <a:t> This type of UTI is usually caused by Escherichia coli (E. coli), a type of bacteria commonly found in the gastrointestinal (GI) tract. Other common pathogens include </a:t>
            </a:r>
            <a:r>
              <a:rPr lang="en-US" i="1" dirty="0">
                <a:ea typeface="Calibri"/>
                <a:cs typeface="Calibri"/>
              </a:rPr>
              <a:t>gram negative </a:t>
            </a:r>
            <a:r>
              <a:rPr lang="en-US" i="1" dirty="0" err="1">
                <a:ea typeface="Calibri"/>
                <a:cs typeface="Calibri"/>
              </a:rPr>
              <a:t>enterobacteriacae</a:t>
            </a:r>
            <a:r>
              <a:rPr lang="en-US" dirty="0">
                <a:ea typeface="Calibri"/>
                <a:cs typeface="Calibri"/>
              </a:rPr>
              <a:t> </a:t>
            </a:r>
            <a:r>
              <a:rPr lang="en-US" dirty="0" err="1">
                <a:ea typeface="Calibri"/>
                <a:cs typeface="Calibri"/>
              </a:rPr>
              <a:t>eg</a:t>
            </a:r>
            <a:r>
              <a:rPr lang="en-US" dirty="0">
                <a:ea typeface="Calibri"/>
                <a:cs typeface="Calibri"/>
              </a:rPr>
              <a:t> </a:t>
            </a:r>
            <a:r>
              <a:rPr lang="en-US" i="1" dirty="0">
                <a:ea typeface="Calibri"/>
                <a:cs typeface="Calibri"/>
              </a:rPr>
              <a:t>Proteus, </a:t>
            </a:r>
            <a:r>
              <a:rPr lang="en-US" i="1" dirty="0" err="1">
                <a:ea typeface="Calibri"/>
                <a:cs typeface="Calibri"/>
              </a:rPr>
              <a:t>Klebsiella</a:t>
            </a:r>
            <a:r>
              <a:rPr lang="en-US" i="1" dirty="0">
                <a:ea typeface="Calibri"/>
                <a:cs typeface="Calibri"/>
              </a:rPr>
              <a:t> pneumoniae</a:t>
            </a:r>
            <a:r>
              <a:rPr lang="en-US" dirty="0">
                <a:ea typeface="Calibri"/>
                <a:cs typeface="Calibri"/>
              </a:rPr>
              <a:t>, </a:t>
            </a:r>
            <a:r>
              <a:rPr lang="en-US" i="1" dirty="0">
                <a:ea typeface="Calibri"/>
                <a:cs typeface="Calibri"/>
              </a:rPr>
              <a:t>or </a:t>
            </a:r>
            <a:r>
              <a:rPr lang="en-US" i="1" dirty="0" err="1">
                <a:ea typeface="Calibri"/>
                <a:cs typeface="Calibri"/>
              </a:rPr>
              <a:t>grame</a:t>
            </a:r>
            <a:r>
              <a:rPr lang="en-US" i="1" dirty="0">
                <a:ea typeface="Calibri"/>
                <a:cs typeface="Calibri"/>
              </a:rPr>
              <a:t> positive Staphylococcus </a:t>
            </a:r>
            <a:r>
              <a:rPr lang="en-US" i="1" dirty="0" err="1">
                <a:ea typeface="Calibri"/>
                <a:cs typeface="Calibri"/>
              </a:rPr>
              <a:t>saprophyticus</a:t>
            </a:r>
            <a:r>
              <a:rPr lang="en-US" i="1" dirty="0">
                <a:ea typeface="Calibri"/>
                <a:cs typeface="Calibri"/>
              </a:rPr>
              <a:t> </a:t>
            </a:r>
            <a:r>
              <a:rPr lang="en-US" dirty="0">
                <a:ea typeface="Calibri"/>
                <a:cs typeface="Calibri"/>
              </a:rPr>
              <a:t>and </a:t>
            </a:r>
            <a:r>
              <a:rPr lang="en-US" i="1" dirty="0">
                <a:ea typeface="Calibri"/>
                <a:cs typeface="Calibri"/>
              </a:rPr>
              <a:t>Enterococcus </a:t>
            </a:r>
            <a:r>
              <a:rPr lang="en-US" dirty="0">
                <a:ea typeface="Calibri"/>
                <a:cs typeface="Calibri"/>
              </a:rPr>
              <a:t>species.</a:t>
            </a:r>
            <a:endParaRPr lang="en-US" sz="2400" dirty="0">
              <a:ea typeface="Calibri"/>
              <a:cs typeface="Arial"/>
            </a:endParaRPr>
          </a:p>
          <a:p>
            <a:pPr marL="457200" algn="just" rtl="0">
              <a:lnSpc>
                <a:spcPct val="115000"/>
              </a:lnSpc>
              <a:spcAft>
                <a:spcPts val="0"/>
              </a:spcAft>
            </a:pPr>
            <a:r>
              <a:rPr lang="en-US" u="sng" dirty="0">
                <a:ea typeface="Calibri"/>
                <a:cs typeface="Calibri"/>
              </a:rPr>
              <a:t>Honey moon cystitis:</a:t>
            </a:r>
            <a:r>
              <a:rPr lang="en-US" dirty="0">
                <a:ea typeface="Calibri"/>
                <a:cs typeface="Calibri"/>
              </a:rPr>
              <a:t> cystitis due to sexual activity of newly married couples. </a:t>
            </a:r>
            <a:endParaRPr lang="en-US" sz="2400" dirty="0">
              <a:ea typeface="Calibri"/>
              <a:cs typeface="Arial"/>
            </a:endParaRPr>
          </a:p>
          <a:p>
            <a:pPr marL="457200" algn="just" rtl="0">
              <a:lnSpc>
                <a:spcPct val="115000"/>
              </a:lnSpc>
              <a:spcAft>
                <a:spcPts val="1000"/>
              </a:spcAft>
            </a:pPr>
            <a:r>
              <a:rPr lang="en-US" dirty="0">
                <a:solidFill>
                  <a:srgbClr val="FF0000"/>
                </a:solidFill>
                <a:ea typeface="Calibri"/>
                <a:cs typeface="Calibri"/>
              </a:rPr>
              <a:t>Urethritis</a:t>
            </a:r>
            <a:r>
              <a:rPr lang="en-US" dirty="0">
                <a:ea typeface="Calibri"/>
                <a:cs typeface="Calibri"/>
              </a:rPr>
              <a:t>:</a:t>
            </a:r>
            <a:r>
              <a:rPr lang="en-US" sz="2400" b="1" dirty="0" smtClean="0">
                <a:solidFill>
                  <a:srgbClr val="111111"/>
                </a:solidFill>
                <a:effectLst/>
                <a:latin typeface="Helvetica"/>
                <a:ea typeface="Calibri"/>
                <a:cs typeface="Arial"/>
              </a:rPr>
              <a:t> </a:t>
            </a:r>
            <a:r>
              <a:rPr lang="en-US" dirty="0">
                <a:ea typeface="Calibri"/>
                <a:cs typeface="Calibri"/>
              </a:rPr>
              <a:t>sexually transmitted infections, such as herpes, gonorrhea, chlamydia and mycoplasma, are the most common cause of urethritis. G-</a:t>
            </a:r>
            <a:r>
              <a:rPr lang="en-US" dirty="0" err="1">
                <a:ea typeface="Calibri"/>
                <a:cs typeface="Calibri"/>
              </a:rPr>
              <a:t>ve</a:t>
            </a:r>
            <a:r>
              <a:rPr lang="en-US" dirty="0">
                <a:ea typeface="Calibri"/>
                <a:cs typeface="Calibri"/>
              </a:rPr>
              <a:t> </a:t>
            </a:r>
            <a:r>
              <a:rPr lang="en-US" dirty="0" err="1" smtClean="0">
                <a:ea typeface="Calibri"/>
                <a:cs typeface="Calibri"/>
              </a:rPr>
              <a:t>enterobacteriace</a:t>
            </a:r>
            <a:r>
              <a:rPr lang="en-US" dirty="0" smtClean="0">
                <a:ea typeface="Calibri"/>
                <a:cs typeface="Calibri"/>
              </a:rPr>
              <a:t>  </a:t>
            </a:r>
            <a:r>
              <a:rPr lang="en-US" dirty="0">
                <a:ea typeface="Calibri"/>
                <a:cs typeface="Calibri"/>
              </a:rPr>
              <a:t>also cause of urethritis</a:t>
            </a:r>
            <a:endParaRPr lang="en-US" sz="2400" dirty="0">
              <a:ea typeface="Calibri"/>
              <a:cs typeface="Arial"/>
            </a:endParaRPr>
          </a:p>
          <a:p>
            <a:endParaRPr lang="ar-IQ" dirty="0"/>
          </a:p>
        </p:txBody>
      </p:sp>
    </p:spTree>
    <p:extLst>
      <p:ext uri="{BB962C8B-B14F-4D97-AF65-F5344CB8AC3E}">
        <p14:creationId xmlns:p14="http://schemas.microsoft.com/office/powerpoint/2010/main" val="3292707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620688"/>
            <a:ext cx="8229600" cy="5505475"/>
          </a:xfrm>
        </p:spPr>
        <p:txBody>
          <a:bodyPr>
            <a:noAutofit/>
          </a:bodyPr>
          <a:lstStyle/>
          <a:p>
            <a:pPr lvl="0" algn="l" rtl="0">
              <a:lnSpc>
                <a:spcPct val="115000"/>
              </a:lnSpc>
              <a:buFont typeface="Symbol"/>
              <a:buChar char=""/>
              <a:tabLst>
                <a:tab pos="180340" algn="r"/>
                <a:tab pos="540385" algn="r"/>
              </a:tabLst>
            </a:pPr>
            <a:r>
              <a:rPr lang="en-US" sz="1600" b="1" dirty="0">
                <a:ea typeface="Calibri"/>
                <a:cs typeface="Calibri"/>
              </a:rPr>
              <a:t>Upper UTI</a:t>
            </a:r>
            <a:endParaRPr lang="en-US" sz="1600" dirty="0">
              <a:ea typeface="Calibri"/>
              <a:cs typeface="Arial"/>
            </a:endParaRPr>
          </a:p>
          <a:p>
            <a:pPr marL="114300" indent="0" algn="l" rtl="0">
              <a:lnSpc>
                <a:spcPct val="115000"/>
              </a:lnSpc>
              <a:spcAft>
                <a:spcPts val="0"/>
              </a:spcAft>
              <a:buNone/>
            </a:pPr>
            <a:r>
              <a:rPr lang="en-US" sz="1600" b="1" dirty="0">
                <a:solidFill>
                  <a:srgbClr val="FF0000"/>
                </a:solidFill>
                <a:ea typeface="Calibri"/>
                <a:cs typeface="Calibri"/>
              </a:rPr>
              <a:t>Pyelonephritis</a:t>
            </a:r>
            <a:endParaRPr lang="en-US" sz="1600" dirty="0">
              <a:ea typeface="Calibri"/>
              <a:cs typeface="Arial"/>
            </a:endParaRPr>
          </a:p>
          <a:p>
            <a:pPr marL="114300" indent="0" algn="l" rtl="0">
              <a:lnSpc>
                <a:spcPct val="115000"/>
              </a:lnSpc>
              <a:spcAft>
                <a:spcPts val="0"/>
              </a:spcAft>
              <a:buNone/>
            </a:pPr>
            <a:r>
              <a:rPr lang="en-US" sz="1600" dirty="0">
                <a:ea typeface="Calibri"/>
                <a:cs typeface="Calibri"/>
              </a:rPr>
              <a:t>Refers to an inflammation of the kidneys and renal pelvis. There are two forms of pyelonephritis: acute and chronic. </a:t>
            </a:r>
            <a:endParaRPr lang="en-US" sz="1600" dirty="0">
              <a:ea typeface="Calibri"/>
              <a:cs typeface="Arial"/>
            </a:endParaRPr>
          </a:p>
          <a:p>
            <a:pPr marL="114300" indent="0" algn="l" rtl="0">
              <a:lnSpc>
                <a:spcPct val="115000"/>
              </a:lnSpc>
              <a:spcAft>
                <a:spcPts val="0"/>
              </a:spcAft>
              <a:buNone/>
            </a:pPr>
            <a:r>
              <a:rPr lang="en-US" sz="1600" i="1" u="sng" dirty="0">
                <a:ea typeface="Calibri"/>
                <a:cs typeface="Calibri"/>
              </a:rPr>
              <a:t>Acute pyelonephritis</a:t>
            </a:r>
            <a:r>
              <a:rPr lang="en-US" sz="1600" i="1" dirty="0">
                <a:ea typeface="Calibri"/>
                <a:cs typeface="Calibri"/>
              </a:rPr>
              <a:t> </a:t>
            </a:r>
            <a:r>
              <a:rPr lang="en-US" sz="1600" dirty="0">
                <a:ea typeface="Calibri"/>
                <a:cs typeface="Calibri"/>
              </a:rPr>
              <a:t>represents a patchy interstitial </a:t>
            </a:r>
            <a:r>
              <a:rPr lang="en-US" sz="1600" dirty="0" err="1">
                <a:ea typeface="Calibri"/>
                <a:cs typeface="Calibri"/>
              </a:rPr>
              <a:t>suppurative</a:t>
            </a:r>
            <a:r>
              <a:rPr lang="en-US" sz="1600" dirty="0">
                <a:ea typeface="Calibri"/>
                <a:cs typeface="Calibri"/>
              </a:rPr>
              <a:t> inflammatory process. Infection may occur through bloodstream or ascend from the bladder.</a:t>
            </a:r>
            <a:r>
              <a:rPr lang="en-US" sz="1600" dirty="0" smtClean="0">
                <a:solidFill>
                  <a:srgbClr val="231F20"/>
                </a:solidFill>
                <a:effectLst/>
                <a:latin typeface="Segoe UI"/>
                <a:ea typeface="Calibri"/>
                <a:cs typeface="Arial"/>
              </a:rPr>
              <a:t> </a:t>
            </a:r>
            <a:r>
              <a:rPr lang="en-US" sz="1600" dirty="0">
                <a:ea typeface="Calibri"/>
                <a:cs typeface="Calibri"/>
              </a:rPr>
              <a:t>Bacteria such as </a:t>
            </a:r>
            <a:r>
              <a:rPr lang="en-US" sz="1600" i="1" dirty="0">
                <a:ea typeface="Calibri"/>
                <a:cs typeface="Calibri"/>
              </a:rPr>
              <a:t>E. coli</a:t>
            </a:r>
            <a:r>
              <a:rPr lang="en-US" sz="1600" dirty="0">
                <a:ea typeface="Calibri"/>
                <a:cs typeface="Calibri"/>
              </a:rPr>
              <a:t> often cause the infection. However, any serious infection in the bloodstream can also spread to the kidneys and cause acute pyelonephritis. </a:t>
            </a:r>
            <a:endParaRPr lang="en-US" sz="1600" dirty="0">
              <a:ea typeface="Calibri"/>
              <a:cs typeface="Arial"/>
            </a:endParaRPr>
          </a:p>
          <a:p>
            <a:pPr marL="114300" indent="0" algn="l" rtl="0">
              <a:lnSpc>
                <a:spcPct val="115000"/>
              </a:lnSpc>
              <a:spcAft>
                <a:spcPts val="0"/>
              </a:spcAft>
              <a:buNone/>
            </a:pPr>
            <a:r>
              <a:rPr lang="en-US" sz="1600" dirty="0">
                <a:ea typeface="Calibri"/>
                <a:cs typeface="Calibri"/>
              </a:rPr>
              <a:t>The onset of acute pyelonephritis typically is abrupt, with chills, fever, headache, back pain, tenderness over the costovertebral angle, and general malaise. It usually is accompanied by symptoms of bladder irritation, such as </a:t>
            </a:r>
            <a:r>
              <a:rPr lang="en-US" sz="1600" dirty="0">
                <a:solidFill>
                  <a:srgbClr val="FF0000"/>
                </a:solidFill>
                <a:ea typeface="Calibri"/>
                <a:cs typeface="Calibri"/>
              </a:rPr>
              <a:t>dysuria, frequency, and urgency</a:t>
            </a:r>
            <a:r>
              <a:rPr lang="en-US" sz="1600" dirty="0">
                <a:ea typeface="Calibri"/>
                <a:cs typeface="Calibri"/>
              </a:rPr>
              <a:t>.</a:t>
            </a:r>
            <a:endParaRPr lang="en-US" sz="1600" dirty="0">
              <a:ea typeface="Calibri"/>
              <a:cs typeface="Arial"/>
            </a:endParaRPr>
          </a:p>
          <a:p>
            <a:pPr marL="114300" indent="0" algn="l" rtl="0">
              <a:lnSpc>
                <a:spcPct val="115000"/>
              </a:lnSpc>
              <a:spcAft>
                <a:spcPts val="0"/>
              </a:spcAft>
              <a:buNone/>
            </a:pPr>
            <a:r>
              <a:rPr lang="en-US" sz="1600" dirty="0">
                <a:ea typeface="Calibri"/>
                <a:cs typeface="Calibri"/>
              </a:rPr>
              <a:t>Complications:</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Chronic pyelonephritis</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abscess formation </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tubular necrosis</a:t>
            </a:r>
            <a:endParaRPr lang="en-US" sz="1600" dirty="0">
              <a:ea typeface="Calibri"/>
              <a:cs typeface="Arial"/>
            </a:endParaRPr>
          </a:p>
          <a:p>
            <a:pPr marL="0" indent="0" algn="l" rtl="0">
              <a:buNone/>
            </a:pPr>
            <a:r>
              <a:rPr lang="en-US" sz="1600" dirty="0" smtClean="0">
                <a:ea typeface="Calibri"/>
              </a:rPr>
              <a:t>. </a:t>
            </a:r>
            <a:endParaRPr lang="ar-IQ" sz="1600" dirty="0"/>
          </a:p>
        </p:txBody>
      </p:sp>
    </p:spTree>
    <p:extLst>
      <p:ext uri="{BB962C8B-B14F-4D97-AF65-F5344CB8AC3E}">
        <p14:creationId xmlns:p14="http://schemas.microsoft.com/office/powerpoint/2010/main" val="2545248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algn="l" rtl="0"/>
            <a:r>
              <a:rPr lang="en-US" sz="2400" i="1" u="sng" dirty="0">
                <a:solidFill>
                  <a:prstClr val="black"/>
                </a:solidFill>
                <a:ea typeface="Calibri"/>
              </a:rPr>
              <a:t>Chronic pyelonephritis</a:t>
            </a:r>
            <a:r>
              <a:rPr lang="en-US" sz="2400" i="1" dirty="0">
                <a:solidFill>
                  <a:prstClr val="black"/>
                </a:solidFill>
                <a:ea typeface="Calibri"/>
              </a:rPr>
              <a:t> </a:t>
            </a:r>
            <a:r>
              <a:rPr lang="en-US" sz="2400" dirty="0">
                <a:solidFill>
                  <a:prstClr val="black"/>
                </a:solidFill>
                <a:ea typeface="Calibri"/>
              </a:rPr>
              <a:t>represents a progressive process usually associated with unresolved obstructive renal diseases. There is scarring and deformation of the renal calices and pelvis due to chronic pyelonephritis</a:t>
            </a:r>
            <a:endParaRPr lang="ar-IQ" sz="2400" dirty="0"/>
          </a:p>
        </p:txBody>
      </p:sp>
    </p:spTree>
    <p:extLst>
      <p:ext uri="{BB962C8B-B14F-4D97-AF65-F5344CB8AC3E}">
        <p14:creationId xmlns:p14="http://schemas.microsoft.com/office/powerpoint/2010/main" val="268731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16632"/>
            <a:ext cx="8136904" cy="882352"/>
          </a:xfrm>
          <a:solidFill>
            <a:schemeClr val="accent1">
              <a:lumMod val="20000"/>
              <a:lumOff val="80000"/>
            </a:schemeClr>
          </a:solidFill>
        </p:spPr>
        <p:txBody>
          <a:bodyPr/>
          <a:lstStyle/>
          <a:p>
            <a:r>
              <a:rPr lang="en-US" dirty="0" smtClean="0"/>
              <a:t>Glomerulus structures</a:t>
            </a:r>
            <a:endParaRPr lang="ar-IQ"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99792" y="1052736"/>
            <a:ext cx="6020961"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07504" y="4005064"/>
            <a:ext cx="3549370" cy="2308324"/>
          </a:xfrm>
          <a:prstGeom prst="rect">
            <a:avLst/>
          </a:prstGeom>
          <a:noFill/>
        </p:spPr>
        <p:txBody>
          <a:bodyPr wrap="none" rtlCol="1">
            <a:spAutoFit/>
          </a:bodyPr>
          <a:lstStyle/>
          <a:p>
            <a:pPr algn="l"/>
            <a:r>
              <a:rPr lang="en-US" sz="2400" b="1" dirty="0" smtClean="0">
                <a:solidFill>
                  <a:prstClr val="black"/>
                </a:solidFill>
              </a:rPr>
              <a:t>E=Endothelial cells</a:t>
            </a:r>
          </a:p>
          <a:p>
            <a:pPr algn="l"/>
            <a:r>
              <a:rPr lang="en-US" sz="2400" b="1" dirty="0" smtClean="0">
                <a:solidFill>
                  <a:prstClr val="black"/>
                </a:solidFill>
              </a:rPr>
              <a:t>P=podocytes (epithelia)</a:t>
            </a:r>
          </a:p>
          <a:p>
            <a:pPr algn="l"/>
            <a:r>
              <a:rPr lang="en-US" sz="2400" b="1" dirty="0" smtClean="0">
                <a:solidFill>
                  <a:prstClr val="black"/>
                </a:solidFill>
              </a:rPr>
              <a:t>C=Capillary</a:t>
            </a:r>
          </a:p>
          <a:p>
            <a:pPr algn="l"/>
            <a:r>
              <a:rPr lang="en-US" sz="2400" b="1" dirty="0" smtClean="0">
                <a:solidFill>
                  <a:prstClr val="black"/>
                </a:solidFill>
              </a:rPr>
              <a:t>M=</a:t>
            </a:r>
            <a:r>
              <a:rPr lang="en-US" sz="2400" b="1" dirty="0" err="1" smtClean="0">
                <a:solidFill>
                  <a:prstClr val="black"/>
                </a:solidFill>
              </a:rPr>
              <a:t>Mesengyme</a:t>
            </a:r>
            <a:endParaRPr lang="en-US" sz="2400" b="1" dirty="0" smtClean="0">
              <a:solidFill>
                <a:prstClr val="black"/>
              </a:solidFill>
            </a:endParaRPr>
          </a:p>
          <a:p>
            <a:pPr algn="l"/>
            <a:r>
              <a:rPr lang="en-US" sz="2400" b="1" dirty="0" smtClean="0">
                <a:solidFill>
                  <a:prstClr val="black"/>
                </a:solidFill>
              </a:rPr>
              <a:t>BM=</a:t>
            </a:r>
            <a:r>
              <a:rPr lang="en-US" sz="2400" b="1" dirty="0" err="1" smtClean="0">
                <a:solidFill>
                  <a:prstClr val="black"/>
                </a:solidFill>
              </a:rPr>
              <a:t>Bacement</a:t>
            </a:r>
            <a:r>
              <a:rPr lang="en-US" sz="2400" b="1" dirty="0" smtClean="0">
                <a:solidFill>
                  <a:prstClr val="black"/>
                </a:solidFill>
              </a:rPr>
              <a:t> Membrane</a:t>
            </a:r>
          </a:p>
          <a:p>
            <a:pPr algn="l"/>
            <a:r>
              <a:rPr lang="en-US" sz="2400" b="1" dirty="0" smtClean="0">
                <a:solidFill>
                  <a:prstClr val="black"/>
                </a:solidFill>
              </a:rPr>
              <a:t>BC=Bowman Capsule</a:t>
            </a:r>
            <a:endParaRPr lang="ar-IQ" sz="2400" b="1" dirty="0">
              <a:solidFill>
                <a:prstClr val="black"/>
              </a:solidFill>
            </a:endParaRPr>
          </a:p>
        </p:txBody>
      </p:sp>
      <p:sp>
        <p:nvSpPr>
          <p:cNvPr id="4" name="TextBox 3"/>
          <p:cNvSpPr txBox="1"/>
          <p:nvPr/>
        </p:nvSpPr>
        <p:spPr>
          <a:xfrm>
            <a:off x="7480603" y="4365104"/>
            <a:ext cx="516488" cy="369332"/>
          </a:xfrm>
          <a:prstGeom prst="rect">
            <a:avLst/>
          </a:prstGeom>
          <a:noFill/>
        </p:spPr>
        <p:txBody>
          <a:bodyPr wrap="none" rtlCol="0">
            <a:spAutoFit/>
          </a:bodyPr>
          <a:lstStyle/>
          <a:p>
            <a:r>
              <a:rPr lang="en-US" b="1" dirty="0" smtClean="0"/>
              <a:t>BM</a:t>
            </a:r>
            <a:endParaRPr lang="en-US" b="1" dirty="0"/>
          </a:p>
        </p:txBody>
      </p:sp>
      <p:cxnSp>
        <p:nvCxnSpPr>
          <p:cNvPr id="6" name="Straight Arrow Connector 5"/>
          <p:cNvCxnSpPr/>
          <p:nvPr/>
        </p:nvCxnSpPr>
        <p:spPr>
          <a:xfrm flipH="1" flipV="1">
            <a:off x="7596336" y="4221088"/>
            <a:ext cx="142511" cy="14401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87754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endParaRPr lang="ar-IQ"/>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556792"/>
            <a:ext cx="5832648"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3391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700808"/>
            <a:ext cx="691276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1799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rtl="0">
              <a:lnSpc>
                <a:spcPct val="115000"/>
              </a:lnSpc>
              <a:spcBef>
                <a:spcPct val="20000"/>
              </a:spcBef>
              <a:spcAft>
                <a:spcPts val="1000"/>
              </a:spcAft>
            </a:pPr>
            <a:r>
              <a:rPr lang="en-US" sz="3200" b="1" dirty="0">
                <a:solidFill>
                  <a:prstClr val="black"/>
                </a:solidFill>
                <a:ea typeface="Calibri"/>
                <a:cs typeface="Arial"/>
              </a:rPr>
              <a:t>DISORDERS OF GLOMERULAR </a:t>
            </a:r>
            <a:r>
              <a:rPr lang="en-US" sz="3200" b="1" dirty="0" smtClean="0">
                <a:solidFill>
                  <a:prstClr val="black"/>
                </a:solidFill>
                <a:ea typeface="Calibri"/>
                <a:cs typeface="Arial"/>
              </a:rPr>
              <a:t>FUNCTION</a:t>
            </a:r>
            <a:endParaRPr lang="ar-IQ" sz="3200" dirty="0"/>
          </a:p>
        </p:txBody>
      </p:sp>
      <p:sp>
        <p:nvSpPr>
          <p:cNvPr id="3" name="Content Placeholder 2"/>
          <p:cNvSpPr>
            <a:spLocks noGrp="1"/>
          </p:cNvSpPr>
          <p:nvPr>
            <p:ph idx="1"/>
          </p:nvPr>
        </p:nvSpPr>
        <p:spPr/>
        <p:txBody>
          <a:bodyPr>
            <a:normAutofit fontScale="62500" lnSpcReduction="20000"/>
          </a:bodyPr>
          <a:lstStyle/>
          <a:p>
            <a:pPr algn="just" rtl="0">
              <a:lnSpc>
                <a:spcPct val="115000"/>
              </a:lnSpc>
              <a:spcAft>
                <a:spcPts val="1000"/>
              </a:spcAft>
            </a:pPr>
            <a:r>
              <a:rPr lang="en-US" dirty="0" smtClean="0">
                <a:ea typeface="Calibri"/>
                <a:cs typeface="Arial"/>
              </a:rPr>
              <a:t>Glomerular </a:t>
            </a:r>
            <a:r>
              <a:rPr lang="en-US" dirty="0">
                <a:ea typeface="Calibri"/>
                <a:cs typeface="Arial"/>
              </a:rPr>
              <a:t>disorders affect the glomerular capillary-membrane structures that filter materials from the blood</a:t>
            </a:r>
            <a:r>
              <a:rPr lang="en-US" b="1" dirty="0">
                <a:ea typeface="Calibri"/>
                <a:cs typeface="Arial"/>
              </a:rPr>
              <a:t>. It is the leading cause of chronic renal failure in the United States, accounting for one half of persons with end-stage renal disease.</a:t>
            </a:r>
            <a:r>
              <a:rPr lang="en-US" dirty="0">
                <a:ea typeface="Calibri"/>
                <a:cs typeface="Arial"/>
              </a:rPr>
              <a:t> Causes and pathogenesis:</a:t>
            </a:r>
            <a:endParaRPr lang="en-US" sz="2400" dirty="0">
              <a:ea typeface="Calibri"/>
              <a:cs typeface="Arial"/>
            </a:endParaRPr>
          </a:p>
          <a:p>
            <a:pPr algn="just" rtl="0">
              <a:lnSpc>
                <a:spcPct val="115000"/>
              </a:lnSpc>
              <a:spcAft>
                <a:spcPts val="1000"/>
              </a:spcAft>
            </a:pPr>
            <a:r>
              <a:rPr lang="en-US" dirty="0">
                <a:ea typeface="Calibri"/>
                <a:cs typeface="Arial"/>
              </a:rPr>
              <a:t>I// </a:t>
            </a:r>
            <a:r>
              <a:rPr lang="en-US" b="1" dirty="0">
                <a:ea typeface="Calibri"/>
                <a:cs typeface="Arial"/>
              </a:rPr>
              <a:t>Primary </a:t>
            </a:r>
            <a:r>
              <a:rPr lang="en-US" dirty="0">
                <a:ea typeface="Calibri"/>
                <a:cs typeface="Arial"/>
              </a:rPr>
              <a:t>(idiopathic)</a:t>
            </a:r>
            <a:endParaRPr lang="en-US" sz="2400" dirty="0">
              <a:ea typeface="Calibri"/>
              <a:cs typeface="Arial"/>
            </a:endParaRPr>
          </a:p>
          <a:p>
            <a:pPr algn="just" rtl="0">
              <a:lnSpc>
                <a:spcPct val="115000"/>
              </a:lnSpc>
              <a:spcAft>
                <a:spcPts val="1000"/>
              </a:spcAft>
            </a:pPr>
            <a:r>
              <a:rPr lang="en-US" dirty="0">
                <a:ea typeface="Calibri"/>
                <a:cs typeface="Arial"/>
              </a:rPr>
              <a:t>II// </a:t>
            </a:r>
            <a:r>
              <a:rPr lang="en-US" b="1" dirty="0">
                <a:ea typeface="Calibri"/>
                <a:cs typeface="Arial"/>
              </a:rPr>
              <a:t>Secondary</a:t>
            </a:r>
            <a:r>
              <a:rPr lang="en-US" dirty="0">
                <a:ea typeface="Calibri"/>
                <a:cs typeface="Arial"/>
              </a:rPr>
              <a:t>: </a:t>
            </a:r>
            <a:r>
              <a:rPr lang="en-US" dirty="0" smtClean="0">
                <a:ea typeface="Calibri"/>
                <a:cs typeface="Arial"/>
              </a:rPr>
              <a:t>due </a:t>
            </a:r>
            <a:r>
              <a:rPr lang="en-US" dirty="0">
                <a:ea typeface="Calibri"/>
                <a:cs typeface="Arial"/>
              </a:rPr>
              <a:t>to immune mediated injury. Two types of immune mechanisms have been implicated in the development of glomerular disease: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injury resulting from antibodies reacting with fixed glomerular antigens (type II HSR)</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injury resulting from circulating antigen-antibody complexes that become trapped in the glomerular membrane (type III HSR)</a:t>
            </a:r>
            <a:endParaRPr lang="en-US" sz="2400" dirty="0">
              <a:ea typeface="Calibri"/>
              <a:cs typeface="Arial"/>
            </a:endParaRPr>
          </a:p>
          <a:p>
            <a:endParaRPr lang="ar-IQ" dirty="0"/>
          </a:p>
        </p:txBody>
      </p:sp>
    </p:spTree>
    <p:extLst>
      <p:ext uri="{BB962C8B-B14F-4D97-AF65-F5344CB8AC3E}">
        <p14:creationId xmlns:p14="http://schemas.microsoft.com/office/powerpoint/2010/main" val="37968507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548680"/>
            <a:ext cx="8363272" cy="5904656"/>
          </a:xfrm>
        </p:spPr>
        <p:txBody>
          <a:bodyPr>
            <a:normAutofit fontScale="70000" lnSpcReduction="20000"/>
          </a:bodyPr>
          <a:lstStyle/>
          <a:p>
            <a:pPr marL="0" indent="0" algn="just" rtl="0">
              <a:lnSpc>
                <a:spcPct val="115000"/>
              </a:lnSpc>
              <a:spcAft>
                <a:spcPts val="1000"/>
              </a:spcAft>
              <a:buNone/>
            </a:pPr>
            <a:r>
              <a:rPr lang="en-US" b="1" dirty="0">
                <a:solidFill>
                  <a:srgbClr val="FF0000"/>
                </a:solidFill>
                <a:ea typeface="Calibri"/>
                <a:cs typeface="Arial"/>
              </a:rPr>
              <a:t>Antigens responsible for development of the immune response may be:   </a:t>
            </a:r>
            <a:endParaRPr lang="en-US" sz="2400" b="1" dirty="0">
              <a:solidFill>
                <a:srgbClr val="FF0000"/>
              </a:solidFill>
              <a:ea typeface="Calibri"/>
              <a:cs typeface="Arial"/>
            </a:endParaRPr>
          </a:p>
          <a:p>
            <a:pPr lvl="0" algn="just" rtl="0">
              <a:lnSpc>
                <a:spcPct val="115000"/>
              </a:lnSpc>
              <a:spcAft>
                <a:spcPts val="1000"/>
              </a:spcAft>
              <a:buFont typeface="+mj-lt"/>
              <a:buAutoNum type="alphaLcParenR"/>
            </a:pPr>
            <a:r>
              <a:rPr lang="en-US" dirty="0">
                <a:ea typeface="Calibri"/>
                <a:cs typeface="Arial"/>
              </a:rPr>
              <a:t>Endogenous origin, such as DNA in SLE</a:t>
            </a:r>
            <a:endParaRPr lang="en-US" sz="2400" dirty="0">
              <a:ea typeface="Calibri"/>
              <a:cs typeface="Arial"/>
            </a:endParaRPr>
          </a:p>
          <a:p>
            <a:pPr lvl="0" algn="just" rtl="0">
              <a:lnSpc>
                <a:spcPct val="115000"/>
              </a:lnSpc>
              <a:spcAft>
                <a:spcPts val="1000"/>
              </a:spcAft>
              <a:buFont typeface="+mj-lt"/>
              <a:buAutoNum type="alphaLcParenR"/>
            </a:pPr>
            <a:r>
              <a:rPr lang="en-US" dirty="0">
                <a:ea typeface="Calibri"/>
                <a:cs typeface="Arial"/>
              </a:rPr>
              <a:t>Exogenous origin, such as streptococcal membrane antigens in </a:t>
            </a:r>
            <a:r>
              <a:rPr lang="en-US" dirty="0" err="1">
                <a:ea typeface="Calibri"/>
                <a:cs typeface="Arial"/>
              </a:rPr>
              <a:t>poststreptococcal</a:t>
            </a:r>
            <a:r>
              <a:rPr lang="en-US" dirty="0">
                <a:ea typeface="Calibri"/>
                <a:cs typeface="Arial"/>
              </a:rPr>
              <a:t> glomerulonephritis. </a:t>
            </a:r>
            <a:endParaRPr lang="en-US" sz="2400" dirty="0">
              <a:ea typeface="Calibri"/>
              <a:cs typeface="Arial"/>
            </a:endParaRPr>
          </a:p>
          <a:p>
            <a:pPr lvl="0" algn="l" rtl="0">
              <a:lnSpc>
                <a:spcPct val="115000"/>
              </a:lnSpc>
              <a:spcAft>
                <a:spcPts val="1000"/>
              </a:spcAft>
              <a:buFont typeface="+mj-lt"/>
              <a:buAutoNum type="alphaLcParenR"/>
            </a:pPr>
            <a:r>
              <a:rPr lang="en-US" dirty="0">
                <a:ea typeface="Calibri"/>
                <a:cs typeface="Arial"/>
              </a:rPr>
              <a:t>The source of the antigen is unknown.</a:t>
            </a:r>
            <a:endParaRPr lang="en-US" sz="2400" dirty="0">
              <a:ea typeface="Calibri"/>
              <a:cs typeface="Arial"/>
            </a:endParaRPr>
          </a:p>
          <a:p>
            <a:pPr marL="114300" indent="0" algn="l" rtl="0">
              <a:lnSpc>
                <a:spcPct val="115000"/>
              </a:lnSpc>
              <a:spcAft>
                <a:spcPts val="0"/>
              </a:spcAft>
              <a:buNone/>
            </a:pPr>
            <a:r>
              <a:rPr lang="en-US" dirty="0">
                <a:highlight>
                  <a:srgbClr val="FFFF00"/>
                </a:highlight>
                <a:ea typeface="Calibri"/>
                <a:cs typeface="Arial"/>
              </a:rPr>
              <a:t>The </a:t>
            </a:r>
            <a:r>
              <a:rPr lang="en-US" dirty="0" smtClean="0">
                <a:highlight>
                  <a:srgbClr val="FFFF00"/>
                </a:highlight>
                <a:ea typeface="Calibri"/>
                <a:cs typeface="Arial"/>
              </a:rPr>
              <a:t>pathological </a:t>
            </a:r>
            <a:r>
              <a:rPr lang="en-US" dirty="0" smtClean="0">
                <a:highlight>
                  <a:srgbClr val="FFFF00"/>
                </a:highlight>
                <a:ea typeface="Calibri"/>
                <a:cs typeface="Arial"/>
              </a:rPr>
              <a:t>changes </a:t>
            </a:r>
            <a:r>
              <a:rPr lang="en-US" dirty="0">
                <a:highlight>
                  <a:srgbClr val="FFFF00"/>
                </a:highlight>
                <a:ea typeface="Calibri"/>
                <a:cs typeface="Arial"/>
              </a:rPr>
              <a:t>that occur with glomerular disease include</a:t>
            </a:r>
            <a:endParaRPr lang="en-US" sz="2400" dirty="0">
              <a:ea typeface="Calibri"/>
              <a:cs typeface="Arial"/>
            </a:endParaRPr>
          </a:p>
          <a:p>
            <a:pPr marL="114300" indent="0" algn="l" rtl="0">
              <a:lnSpc>
                <a:spcPct val="115000"/>
              </a:lnSpc>
              <a:spcAft>
                <a:spcPts val="0"/>
              </a:spcAft>
              <a:buNone/>
            </a:pPr>
            <a:r>
              <a:rPr lang="en-US" b="1" dirty="0">
                <a:highlight>
                  <a:srgbClr val="D3D3D3"/>
                </a:highlight>
                <a:ea typeface="Calibri"/>
                <a:cs typeface="Arial"/>
              </a:rPr>
              <a:t>Proliferative changes</a:t>
            </a:r>
            <a:r>
              <a:rPr lang="en-US" dirty="0">
                <a:highlight>
                  <a:srgbClr val="D3D3D3"/>
                </a:highlight>
                <a:ea typeface="Calibri"/>
                <a:cs typeface="Arial"/>
              </a:rPr>
              <a:t>:</a:t>
            </a:r>
            <a:r>
              <a:rPr lang="en-US" dirty="0">
                <a:ea typeface="Calibri"/>
                <a:cs typeface="Arial"/>
              </a:rPr>
              <a:t> refers to an increase in the </a:t>
            </a:r>
            <a:r>
              <a:rPr lang="en-US" dirty="0" smtClean="0">
                <a:ea typeface="Calibri"/>
                <a:cs typeface="Arial"/>
              </a:rPr>
              <a:t>cellular components </a:t>
            </a:r>
            <a:r>
              <a:rPr lang="en-US" dirty="0">
                <a:ea typeface="Calibri"/>
                <a:cs typeface="Arial"/>
              </a:rPr>
              <a:t>of the glomerulus regardless of </a:t>
            </a:r>
            <a:r>
              <a:rPr lang="en-US" dirty="0" smtClean="0">
                <a:ea typeface="Calibri"/>
                <a:cs typeface="Arial"/>
              </a:rPr>
              <a:t>origin (</a:t>
            </a:r>
            <a:r>
              <a:rPr lang="en-US" dirty="0" err="1" smtClean="0">
                <a:ea typeface="Calibri"/>
                <a:cs typeface="Arial"/>
              </a:rPr>
              <a:t>mesengial</a:t>
            </a:r>
            <a:r>
              <a:rPr lang="en-US" dirty="0" smtClean="0">
                <a:ea typeface="Calibri"/>
                <a:cs typeface="Arial"/>
              </a:rPr>
              <a:t> cell proliferation)</a:t>
            </a:r>
            <a:endParaRPr lang="en-US" sz="2400" dirty="0">
              <a:ea typeface="Calibri"/>
              <a:cs typeface="Arial"/>
            </a:endParaRPr>
          </a:p>
          <a:p>
            <a:pPr marL="114300" indent="0" algn="l" rtl="0">
              <a:lnSpc>
                <a:spcPct val="115000"/>
              </a:lnSpc>
              <a:spcAft>
                <a:spcPts val="0"/>
              </a:spcAft>
              <a:buNone/>
            </a:pPr>
            <a:r>
              <a:rPr lang="en-US" b="1" dirty="0">
                <a:highlight>
                  <a:srgbClr val="D3D3D3"/>
                </a:highlight>
                <a:ea typeface="Calibri"/>
                <a:cs typeface="Arial"/>
              </a:rPr>
              <a:t>Sclerotic changes</a:t>
            </a:r>
            <a:r>
              <a:rPr lang="en-US" dirty="0">
                <a:ea typeface="Calibri"/>
                <a:cs typeface="Arial"/>
              </a:rPr>
              <a:t>: increase in the non-cellular components of the glomerulus primarily collagen and fibrous </a:t>
            </a:r>
            <a:r>
              <a:rPr lang="en-US" dirty="0" smtClean="0">
                <a:ea typeface="Calibri"/>
                <a:cs typeface="Arial"/>
              </a:rPr>
              <a:t>tissue </a:t>
            </a:r>
            <a:endParaRPr lang="en-US" sz="2400" dirty="0">
              <a:ea typeface="Calibri"/>
              <a:cs typeface="Arial"/>
            </a:endParaRPr>
          </a:p>
          <a:p>
            <a:pPr marL="114300" indent="0" algn="l" rtl="0">
              <a:lnSpc>
                <a:spcPct val="115000"/>
              </a:lnSpc>
              <a:spcAft>
                <a:spcPts val="1000"/>
              </a:spcAft>
              <a:buNone/>
            </a:pPr>
            <a:r>
              <a:rPr lang="en-US" b="1" dirty="0">
                <a:highlight>
                  <a:srgbClr val="D3D3D3"/>
                </a:highlight>
                <a:ea typeface="Calibri"/>
                <a:cs typeface="Arial"/>
              </a:rPr>
              <a:t>Membranous changes</a:t>
            </a:r>
            <a:r>
              <a:rPr lang="en-US" dirty="0">
                <a:ea typeface="Calibri"/>
                <a:cs typeface="Arial"/>
              </a:rPr>
              <a:t>:  an increase in the thickness of the </a:t>
            </a:r>
            <a:r>
              <a:rPr lang="en-US" b="1" dirty="0">
                <a:ea typeface="Calibri"/>
                <a:cs typeface="Arial"/>
              </a:rPr>
              <a:t>glomerular</a:t>
            </a:r>
            <a:r>
              <a:rPr lang="en-US" dirty="0">
                <a:ea typeface="Calibri"/>
                <a:cs typeface="Arial"/>
              </a:rPr>
              <a:t> </a:t>
            </a:r>
            <a:r>
              <a:rPr lang="en-US" b="1" dirty="0">
                <a:ea typeface="Calibri"/>
                <a:cs typeface="Arial"/>
              </a:rPr>
              <a:t>capillary wall</a:t>
            </a:r>
            <a:r>
              <a:rPr lang="en-US" dirty="0">
                <a:ea typeface="Calibri"/>
                <a:cs typeface="Arial"/>
              </a:rPr>
              <a:t> caused by immune complex deposition.</a:t>
            </a:r>
            <a:endParaRPr lang="en-US" sz="2400" dirty="0">
              <a:ea typeface="Calibri"/>
              <a:cs typeface="Arial"/>
            </a:endParaRPr>
          </a:p>
          <a:p>
            <a:endParaRPr lang="ar-IQ" dirty="0"/>
          </a:p>
        </p:txBody>
      </p:sp>
    </p:spTree>
    <p:extLst>
      <p:ext uri="{BB962C8B-B14F-4D97-AF65-F5344CB8AC3E}">
        <p14:creationId xmlns:p14="http://schemas.microsoft.com/office/powerpoint/2010/main" val="1453472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980728"/>
            <a:ext cx="8229600" cy="5145435"/>
          </a:xfrm>
        </p:spPr>
        <p:txBody>
          <a:bodyPr>
            <a:normAutofit lnSpcReduction="10000"/>
          </a:bodyPr>
          <a:lstStyle/>
          <a:p>
            <a:pPr marL="114300" indent="0" algn="l" rtl="0">
              <a:lnSpc>
                <a:spcPct val="115000"/>
              </a:lnSpc>
              <a:spcAft>
                <a:spcPts val="0"/>
              </a:spcAft>
              <a:buNone/>
            </a:pPr>
            <a:r>
              <a:rPr lang="en-US" dirty="0" err="1">
                <a:highlight>
                  <a:srgbClr val="FFFF00"/>
                </a:highlight>
                <a:ea typeface="Calibri"/>
                <a:cs typeface="Arial"/>
              </a:rPr>
              <a:t>Patern</a:t>
            </a:r>
            <a:r>
              <a:rPr lang="en-US" dirty="0">
                <a:highlight>
                  <a:srgbClr val="FFFF00"/>
                </a:highlight>
                <a:ea typeface="Calibri"/>
                <a:cs typeface="Arial"/>
              </a:rPr>
              <a:t> of glomerular changes (area that involved)</a:t>
            </a:r>
            <a:endParaRPr lang="en-US" sz="2400" dirty="0">
              <a:ea typeface="Calibri"/>
              <a:cs typeface="Arial"/>
            </a:endParaRPr>
          </a:p>
          <a:p>
            <a:pPr marL="114300" indent="0" algn="l" rtl="0">
              <a:lnSpc>
                <a:spcPct val="115000"/>
              </a:lnSpc>
              <a:spcAft>
                <a:spcPts val="0"/>
              </a:spcAft>
              <a:buNone/>
            </a:pPr>
            <a:r>
              <a:rPr lang="en-US" dirty="0">
                <a:ea typeface="Calibri"/>
                <a:cs typeface="Arial"/>
              </a:rPr>
              <a:t>Glomerular changes can be </a:t>
            </a:r>
            <a:r>
              <a:rPr lang="en-US" dirty="0">
                <a:highlight>
                  <a:srgbClr val="FF0000"/>
                </a:highlight>
                <a:ea typeface="Calibri"/>
                <a:cs typeface="Arial"/>
              </a:rPr>
              <a:t>diffuse</a:t>
            </a:r>
            <a:r>
              <a:rPr lang="en-US" dirty="0">
                <a:ea typeface="Calibri"/>
                <a:cs typeface="Arial"/>
              </a:rPr>
              <a:t>, involving all glomeruli and all parts of the glomeruli; </a:t>
            </a:r>
            <a:r>
              <a:rPr lang="en-US" dirty="0">
                <a:highlight>
                  <a:srgbClr val="FF0000"/>
                </a:highlight>
                <a:ea typeface="Calibri"/>
                <a:cs typeface="Arial"/>
              </a:rPr>
              <a:t>focal</a:t>
            </a:r>
            <a:r>
              <a:rPr lang="en-US" dirty="0">
                <a:ea typeface="Calibri"/>
                <a:cs typeface="Arial"/>
              </a:rPr>
              <a:t>, in which only some glomeruli are affected and others are essentially normal</a:t>
            </a:r>
            <a:r>
              <a:rPr lang="ar-IQ" dirty="0">
                <a:ea typeface="Calibri"/>
              </a:rPr>
              <a:t>; </a:t>
            </a:r>
            <a:r>
              <a:rPr lang="en-US" dirty="0">
                <a:highlight>
                  <a:srgbClr val="FF0000"/>
                </a:highlight>
                <a:ea typeface="Calibri"/>
                <a:cs typeface="Arial"/>
              </a:rPr>
              <a:t>segmental</a:t>
            </a:r>
            <a:r>
              <a:rPr lang="en-US" dirty="0">
                <a:ea typeface="Calibri"/>
                <a:cs typeface="Arial"/>
              </a:rPr>
              <a:t>, involving only a certain segment of each glomeruli</a:t>
            </a:r>
            <a:r>
              <a:rPr lang="ar-IQ" dirty="0" smtClean="0">
                <a:ea typeface="Calibri"/>
              </a:rPr>
              <a:t>;</a:t>
            </a:r>
            <a:r>
              <a:rPr lang="ar-IQ" sz="2400" dirty="0" smtClean="0">
                <a:ea typeface="Calibri"/>
                <a:cs typeface="Arial"/>
              </a:rPr>
              <a:t> </a:t>
            </a:r>
            <a:r>
              <a:rPr lang="en-US" dirty="0" smtClean="0">
                <a:ea typeface="Calibri"/>
                <a:cs typeface="Arial"/>
              </a:rPr>
              <a:t>or </a:t>
            </a:r>
            <a:r>
              <a:rPr lang="en-US" dirty="0">
                <a:highlight>
                  <a:srgbClr val="FF0000"/>
                </a:highlight>
                <a:ea typeface="Calibri"/>
                <a:cs typeface="Arial"/>
              </a:rPr>
              <a:t>mesangial</a:t>
            </a:r>
            <a:r>
              <a:rPr lang="en-US" dirty="0">
                <a:ea typeface="Calibri"/>
                <a:cs typeface="Arial"/>
              </a:rPr>
              <a:t>, affecting only the mesangial cell. </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6914595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HYDRONEPHROSIS</a:t>
            </a:r>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916832"/>
            <a:ext cx="8280919" cy="3491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253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548680"/>
            <a:ext cx="8229600" cy="5577483"/>
          </a:xfrm>
        </p:spPr>
        <p:txBody>
          <a:bodyPr>
            <a:normAutofit fontScale="92500"/>
          </a:bodyPr>
          <a:lstStyle/>
          <a:p>
            <a:pPr marL="114300" indent="0" algn="l" rtl="0">
              <a:lnSpc>
                <a:spcPct val="115000"/>
              </a:lnSpc>
              <a:spcAft>
                <a:spcPts val="0"/>
              </a:spcAft>
              <a:buNone/>
            </a:pPr>
            <a:r>
              <a:rPr lang="en-US" dirty="0">
                <a:ea typeface="Calibri"/>
                <a:cs typeface="Arial"/>
              </a:rPr>
              <a:t>Glomerular diseases include broadly two conditions: </a:t>
            </a:r>
            <a:r>
              <a:rPr lang="en-US" b="1" dirty="0">
                <a:ea typeface="Calibri"/>
                <a:cs typeface="Arial"/>
              </a:rPr>
              <a:t>nephritis and nephrotic </a:t>
            </a:r>
            <a:r>
              <a:rPr lang="en-US" b="1" dirty="0" err="1">
                <a:ea typeface="Calibri"/>
                <a:cs typeface="Arial"/>
              </a:rPr>
              <a:t>syndroms</a:t>
            </a:r>
            <a:r>
              <a:rPr lang="en-US" b="1" dirty="0">
                <a:ea typeface="Calibri"/>
                <a:cs typeface="Arial"/>
              </a:rPr>
              <a:t>. </a:t>
            </a:r>
            <a:endParaRPr lang="en-US" sz="2400" dirty="0">
              <a:ea typeface="Calibri"/>
              <a:cs typeface="Arial"/>
            </a:endParaRPr>
          </a:p>
          <a:p>
            <a:pPr marL="114300" indent="0" algn="l" rtl="0">
              <a:lnSpc>
                <a:spcPct val="115000"/>
              </a:lnSpc>
              <a:spcAft>
                <a:spcPts val="1000"/>
              </a:spcAft>
              <a:buNone/>
            </a:pPr>
            <a:r>
              <a:rPr lang="en-US" b="1" dirty="0">
                <a:solidFill>
                  <a:srgbClr val="FF0000"/>
                </a:solidFill>
                <a:ea typeface="Calibri"/>
                <a:cs typeface="Arial"/>
              </a:rPr>
              <a:t>Nephritic syndromes</a:t>
            </a:r>
            <a:r>
              <a:rPr lang="en-US" dirty="0">
                <a:solidFill>
                  <a:srgbClr val="FF0000"/>
                </a:solidFill>
                <a:ea typeface="Calibri"/>
                <a:cs typeface="Arial"/>
              </a:rPr>
              <a:t> </a:t>
            </a:r>
            <a:r>
              <a:rPr lang="en-US" dirty="0">
                <a:ea typeface="Calibri"/>
                <a:cs typeface="Arial"/>
              </a:rPr>
              <a:t>are caused by diseases that produce proliferative inflammatory responses that decrease the permeability of the glomerular capillary membrane.</a:t>
            </a:r>
            <a:endParaRPr lang="en-US" sz="2400" dirty="0">
              <a:ea typeface="Calibri"/>
              <a:cs typeface="Arial"/>
            </a:endParaRPr>
          </a:p>
          <a:p>
            <a:pPr marL="0" indent="0" algn="l" rtl="0">
              <a:buNone/>
            </a:pPr>
            <a:r>
              <a:rPr lang="en-US" b="1" dirty="0">
                <a:solidFill>
                  <a:srgbClr val="FF0000"/>
                </a:solidFill>
                <a:ea typeface="Calibri"/>
                <a:cs typeface="Arial"/>
              </a:rPr>
              <a:t>The nephrotic syndrome</a:t>
            </a:r>
            <a:r>
              <a:rPr lang="en-US" dirty="0">
                <a:solidFill>
                  <a:srgbClr val="FF0000"/>
                </a:solidFill>
                <a:ea typeface="Calibri"/>
                <a:cs typeface="Arial"/>
              </a:rPr>
              <a:t> </a:t>
            </a:r>
            <a:r>
              <a:rPr lang="en-US" dirty="0">
                <a:ea typeface="Calibri"/>
                <a:cs typeface="Arial"/>
              </a:rPr>
              <a:t>is caused </a:t>
            </a:r>
            <a:r>
              <a:rPr lang="en-US" dirty="0" smtClean="0">
                <a:ea typeface="Calibri"/>
                <a:cs typeface="Arial"/>
              </a:rPr>
              <a:t>by </a:t>
            </a:r>
            <a:r>
              <a:rPr lang="en-US" dirty="0" err="1" smtClean="0">
                <a:ea typeface="Calibri"/>
                <a:cs typeface="Arial"/>
              </a:rPr>
              <a:t>derangment</a:t>
            </a:r>
            <a:r>
              <a:rPr lang="en-US" dirty="0" smtClean="0">
                <a:ea typeface="Calibri"/>
                <a:cs typeface="Arial"/>
              </a:rPr>
              <a:t> </a:t>
            </a:r>
            <a:r>
              <a:rPr lang="en-US" dirty="0">
                <a:ea typeface="Calibri"/>
                <a:cs typeface="Arial"/>
              </a:rPr>
              <a:t>disorders that increase the permeability of the glomerular capillary membrane, causing massive loss of protein in the urine.</a:t>
            </a:r>
            <a:endParaRPr lang="ar-IQ" dirty="0"/>
          </a:p>
        </p:txBody>
      </p:sp>
    </p:spTree>
    <p:extLst>
      <p:ext uri="{BB962C8B-B14F-4D97-AF65-F5344CB8AC3E}">
        <p14:creationId xmlns:p14="http://schemas.microsoft.com/office/powerpoint/2010/main" val="4601051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315" y="1668431"/>
            <a:ext cx="6023370" cy="438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6717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332656"/>
            <a:ext cx="8229600" cy="6048672"/>
          </a:xfrm>
        </p:spPr>
        <p:txBody>
          <a:bodyPr>
            <a:normAutofit fontScale="70000" lnSpcReduction="20000"/>
          </a:bodyPr>
          <a:lstStyle/>
          <a:p>
            <a:pPr marL="114300" indent="0" algn="l" rtl="0">
              <a:lnSpc>
                <a:spcPct val="115000"/>
              </a:lnSpc>
              <a:spcAft>
                <a:spcPts val="0"/>
              </a:spcAft>
              <a:buNone/>
            </a:pPr>
            <a:r>
              <a:rPr lang="en-US" b="1" dirty="0">
                <a:ea typeface="Calibri"/>
                <a:cs typeface="Arial"/>
              </a:rPr>
              <a:t>Nephritic Syndromes (glomerulonephritis)</a:t>
            </a:r>
            <a:endParaRPr lang="en-US" sz="2400" dirty="0">
              <a:ea typeface="Calibri"/>
              <a:cs typeface="Arial"/>
            </a:endParaRPr>
          </a:p>
          <a:p>
            <a:pPr marL="114300" indent="0" algn="l" rtl="0">
              <a:lnSpc>
                <a:spcPct val="115000"/>
              </a:lnSpc>
              <a:spcAft>
                <a:spcPts val="0"/>
              </a:spcAft>
              <a:buNone/>
            </a:pPr>
            <a:r>
              <a:rPr lang="en-US" dirty="0">
                <a:highlight>
                  <a:srgbClr val="FFFF00"/>
                </a:highlight>
                <a:ea typeface="Calibri"/>
                <a:cs typeface="Arial"/>
              </a:rPr>
              <a:t>Glomerulonephritis is characterized by </a:t>
            </a:r>
            <a:endParaRPr lang="en-US" sz="2400" dirty="0">
              <a:ea typeface="Calibri"/>
              <a:cs typeface="Arial"/>
            </a:endParaRPr>
          </a:p>
          <a:p>
            <a:pPr lvl="0" algn="l" rtl="0">
              <a:lnSpc>
                <a:spcPct val="115000"/>
              </a:lnSpc>
              <a:spcAft>
                <a:spcPts val="1000"/>
              </a:spcAft>
              <a:buFont typeface="+mj-lt"/>
              <a:buAutoNum type="arabicPeriod"/>
            </a:pPr>
            <a:r>
              <a:rPr lang="en-US" dirty="0">
                <a:highlight>
                  <a:srgbClr val="FFFF00"/>
                </a:highlight>
                <a:ea typeface="Calibri"/>
                <a:cs typeface="Arial"/>
              </a:rPr>
              <a:t>hematuria </a:t>
            </a:r>
            <a:endParaRPr lang="en-US" sz="2400" dirty="0">
              <a:ea typeface="Calibri"/>
              <a:cs typeface="Arial"/>
            </a:endParaRPr>
          </a:p>
          <a:p>
            <a:pPr lvl="0" algn="l" rtl="0">
              <a:lnSpc>
                <a:spcPct val="115000"/>
              </a:lnSpc>
              <a:spcAft>
                <a:spcPts val="1000"/>
              </a:spcAft>
              <a:buFont typeface="+mj-lt"/>
              <a:buAutoNum type="arabicPeriod"/>
            </a:pPr>
            <a:r>
              <a:rPr lang="en-US" dirty="0">
                <a:highlight>
                  <a:srgbClr val="FFFF00"/>
                </a:highlight>
                <a:ea typeface="Calibri"/>
                <a:cs typeface="Arial"/>
              </a:rPr>
              <a:t>oliguria and diminished glomerular filtration rate (GFR), </a:t>
            </a:r>
            <a:endParaRPr lang="en-US" sz="2400" dirty="0">
              <a:ea typeface="Calibri"/>
              <a:cs typeface="Arial"/>
            </a:endParaRPr>
          </a:p>
          <a:p>
            <a:pPr lvl="0" algn="l" rtl="0">
              <a:lnSpc>
                <a:spcPct val="115000"/>
              </a:lnSpc>
              <a:spcAft>
                <a:spcPts val="1000"/>
              </a:spcAft>
              <a:buFont typeface="+mj-lt"/>
              <a:buAutoNum type="arabicPeriod"/>
            </a:pPr>
            <a:r>
              <a:rPr lang="en-US" dirty="0">
                <a:highlight>
                  <a:srgbClr val="FFFF00"/>
                </a:highlight>
                <a:ea typeface="Calibri"/>
                <a:cs typeface="Arial"/>
              </a:rPr>
              <a:t>azotemia (presence of nitrogenous wastes in the blood), </a:t>
            </a:r>
            <a:endParaRPr lang="en-US" sz="2400" dirty="0">
              <a:ea typeface="Calibri"/>
              <a:cs typeface="Arial"/>
            </a:endParaRPr>
          </a:p>
          <a:p>
            <a:pPr lvl="0" algn="l" rtl="0">
              <a:lnSpc>
                <a:spcPct val="115000"/>
              </a:lnSpc>
              <a:spcAft>
                <a:spcPts val="1000"/>
              </a:spcAft>
              <a:buFont typeface="+mj-lt"/>
              <a:buAutoNum type="arabicPeriod"/>
            </a:pPr>
            <a:r>
              <a:rPr lang="en-US" dirty="0">
                <a:highlight>
                  <a:srgbClr val="FFFF00"/>
                </a:highlight>
                <a:ea typeface="Calibri"/>
                <a:cs typeface="Arial"/>
              </a:rPr>
              <a:t>hypertension. </a:t>
            </a:r>
            <a:endParaRPr lang="en-US" sz="2400" dirty="0">
              <a:ea typeface="Calibri"/>
              <a:cs typeface="Arial"/>
            </a:endParaRPr>
          </a:p>
          <a:p>
            <a:pPr marL="457200" algn="just" rtl="0">
              <a:lnSpc>
                <a:spcPct val="115000"/>
              </a:lnSpc>
              <a:spcAft>
                <a:spcPts val="1000"/>
              </a:spcAft>
            </a:pPr>
            <a:r>
              <a:rPr lang="en-US" dirty="0">
                <a:ea typeface="Calibri"/>
                <a:cs typeface="Arial"/>
              </a:rPr>
              <a:t>It is caused by diseases that provoke a proliferative inflammatory response of the endothelial, mesangial, or epithelial cells of the glomeruli. The inflammatory process damages the capillary wall, permitting red blood cells to escape into the urine and producing hemodynamic changes that decrease the GFR. The nephritic syndromes include: </a:t>
            </a:r>
            <a:r>
              <a:rPr lang="en-US" b="1" dirty="0">
                <a:ea typeface="Calibri"/>
                <a:cs typeface="Arial"/>
              </a:rPr>
              <a:t>acute proliferative glomerulonephritis</a:t>
            </a:r>
            <a:r>
              <a:rPr lang="en-US" dirty="0">
                <a:ea typeface="Calibri"/>
                <a:cs typeface="Arial"/>
              </a:rPr>
              <a:t> and </a:t>
            </a:r>
            <a:r>
              <a:rPr lang="en-US" b="1" dirty="0">
                <a:ea typeface="Calibri"/>
                <a:cs typeface="Arial"/>
              </a:rPr>
              <a:t>rapidly progressive glomerulonephritis.</a:t>
            </a:r>
            <a:endParaRPr lang="en-US" sz="2400" dirty="0">
              <a:ea typeface="Calibri"/>
              <a:cs typeface="Arial"/>
            </a:endParaRPr>
          </a:p>
          <a:p>
            <a:endParaRPr lang="ar-IQ" dirty="0"/>
          </a:p>
        </p:txBody>
      </p:sp>
    </p:spTree>
    <p:extLst>
      <p:ext uri="{BB962C8B-B14F-4D97-AF65-F5344CB8AC3E}">
        <p14:creationId xmlns:p14="http://schemas.microsoft.com/office/powerpoint/2010/main" val="3718070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342900" algn="l" rtl="0">
              <a:lnSpc>
                <a:spcPct val="115000"/>
              </a:lnSpc>
              <a:spcBef>
                <a:spcPct val="20000"/>
              </a:spcBef>
            </a:pPr>
            <a:r>
              <a:rPr lang="en-US" sz="2800" b="1" dirty="0">
                <a:solidFill>
                  <a:prstClr val="black"/>
                </a:solidFill>
                <a:ea typeface="Calibri"/>
                <a:cs typeface="Arial"/>
              </a:rPr>
              <a:t>A//Acute Proliferative </a:t>
            </a:r>
            <a:r>
              <a:rPr lang="en-US" sz="2800" b="1" dirty="0" smtClean="0">
                <a:solidFill>
                  <a:prstClr val="black"/>
                </a:solidFill>
                <a:ea typeface="Calibri"/>
                <a:cs typeface="Arial"/>
              </a:rPr>
              <a:t>Glomerulonephritis</a:t>
            </a:r>
            <a:endParaRPr lang="ar-IQ" sz="2800" dirty="0"/>
          </a:p>
        </p:txBody>
      </p:sp>
      <p:sp>
        <p:nvSpPr>
          <p:cNvPr id="3" name="Content Placeholder 2"/>
          <p:cNvSpPr>
            <a:spLocks noGrp="1"/>
          </p:cNvSpPr>
          <p:nvPr>
            <p:ph idx="1"/>
          </p:nvPr>
        </p:nvSpPr>
        <p:spPr/>
        <p:txBody>
          <a:bodyPr>
            <a:normAutofit fontScale="70000" lnSpcReduction="20000"/>
          </a:bodyPr>
          <a:lstStyle/>
          <a:p>
            <a:pPr marL="457200" algn="l" rtl="0">
              <a:lnSpc>
                <a:spcPct val="115000"/>
              </a:lnSpc>
              <a:spcAft>
                <a:spcPts val="1000"/>
              </a:spcAft>
            </a:pPr>
            <a:r>
              <a:rPr lang="en-US" dirty="0" smtClean="0">
                <a:ea typeface="Calibri"/>
                <a:cs typeface="Arial"/>
              </a:rPr>
              <a:t>The </a:t>
            </a:r>
            <a:r>
              <a:rPr lang="en-US" dirty="0">
                <a:ea typeface="Calibri"/>
                <a:cs typeface="Arial"/>
              </a:rPr>
              <a:t>glomerular changes are proliferative and the pattern is diffuse (</a:t>
            </a:r>
            <a:r>
              <a:rPr lang="en-US" b="1" dirty="0">
                <a:ea typeface="Calibri"/>
                <a:cs typeface="Arial"/>
              </a:rPr>
              <a:t>diffuse proliferative glomerulonephritis</a:t>
            </a:r>
            <a:r>
              <a:rPr lang="en-US" dirty="0">
                <a:ea typeface="Calibri"/>
                <a:cs typeface="Arial"/>
              </a:rPr>
              <a:t>), which follows infections caused by strains of group A β-hemolytic streptococci. Diffuse proliferative glomerulonephritis also may occur after infections by other organisms, including staphylococci and a number of viral agents, such as mumps, measles, and chickenpox. </a:t>
            </a:r>
            <a:r>
              <a:rPr lang="en-US" b="1" dirty="0">
                <a:ea typeface="Calibri"/>
                <a:cs typeface="Arial"/>
              </a:rPr>
              <a:t>With this type of nephritis, the </a:t>
            </a:r>
            <a:r>
              <a:rPr lang="en-US" b="1" dirty="0">
                <a:solidFill>
                  <a:srgbClr val="FF0000"/>
                </a:solidFill>
                <a:ea typeface="Calibri"/>
                <a:cs typeface="Arial"/>
              </a:rPr>
              <a:t>proliferative </a:t>
            </a:r>
            <a:r>
              <a:rPr lang="en-US" b="1" dirty="0">
                <a:ea typeface="Calibri"/>
                <a:cs typeface="Arial"/>
              </a:rPr>
              <a:t>inflammatory response is caused by an immune reaction that occurs when circulating immune complexes become entrapped in the </a:t>
            </a:r>
            <a:r>
              <a:rPr lang="en-US" b="1" dirty="0">
                <a:solidFill>
                  <a:srgbClr val="FF0000"/>
                </a:solidFill>
                <a:ea typeface="Calibri"/>
                <a:cs typeface="Arial"/>
              </a:rPr>
              <a:t>glomerular membrane</a:t>
            </a:r>
            <a:r>
              <a:rPr lang="en-US" b="1" dirty="0">
                <a:ea typeface="Calibri"/>
                <a:cs typeface="Arial"/>
              </a:rPr>
              <a:t>. </a:t>
            </a:r>
            <a:r>
              <a:rPr lang="en-US" dirty="0">
                <a:ea typeface="Calibri"/>
                <a:cs typeface="Arial"/>
              </a:rPr>
              <a:t>The disease primarily in children but adults of any age also can be affected.</a:t>
            </a:r>
            <a:endParaRPr lang="en-US" sz="2400" dirty="0">
              <a:ea typeface="Calibri"/>
              <a:cs typeface="Arial"/>
            </a:endParaRPr>
          </a:p>
          <a:p>
            <a:endParaRPr lang="ar-IQ" dirty="0"/>
          </a:p>
        </p:txBody>
      </p:sp>
    </p:spTree>
    <p:extLst>
      <p:ext uri="{BB962C8B-B14F-4D97-AF65-F5344CB8AC3E}">
        <p14:creationId xmlns:p14="http://schemas.microsoft.com/office/powerpoint/2010/main" val="1044544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solidFill>
                  <a:prstClr val="black"/>
                </a:solidFill>
                <a:ea typeface="Calibri"/>
                <a:cs typeface="Arial"/>
              </a:rPr>
              <a:t>A//Acute Proliferative Glomerulonephritis</a:t>
            </a:r>
            <a:endParaRPr lang="ar-IQ" dirty="0"/>
          </a:p>
        </p:txBody>
      </p:sp>
      <p:sp>
        <p:nvSpPr>
          <p:cNvPr id="3" name="Content Placeholder 2"/>
          <p:cNvSpPr>
            <a:spLocks noGrp="1"/>
          </p:cNvSpPr>
          <p:nvPr>
            <p:ph idx="1"/>
          </p:nvPr>
        </p:nvSpPr>
        <p:spPr/>
        <p:txBody>
          <a:bodyPr>
            <a:normAutofit fontScale="85000" lnSpcReduction="10000"/>
          </a:bodyPr>
          <a:lstStyle/>
          <a:p>
            <a:pPr marL="457200" algn="l" rtl="0">
              <a:lnSpc>
                <a:spcPct val="115000"/>
              </a:lnSpc>
              <a:spcAft>
                <a:spcPts val="0"/>
              </a:spcAft>
            </a:pPr>
            <a:r>
              <a:rPr lang="en-US" dirty="0">
                <a:ea typeface="Calibri"/>
                <a:cs typeface="Arial"/>
              </a:rPr>
              <a:t>cola-colored urine may be the first sign of the disorder. Sodium and water retention gives rise to edema, particularly of the face and hands, and hypertension.</a:t>
            </a:r>
            <a:endParaRPr lang="en-US" sz="2400" dirty="0">
              <a:ea typeface="Calibri"/>
              <a:cs typeface="Arial"/>
            </a:endParaRPr>
          </a:p>
          <a:p>
            <a:pPr marL="457200" algn="l" rtl="0">
              <a:lnSpc>
                <a:spcPct val="115000"/>
              </a:lnSpc>
              <a:spcAft>
                <a:spcPts val="1000"/>
              </a:spcAft>
            </a:pPr>
            <a:r>
              <a:rPr lang="en-US" dirty="0">
                <a:ea typeface="Calibri"/>
                <a:cs typeface="Arial"/>
              </a:rPr>
              <a:t>Important laboratory findings include an elevated streptococcal </a:t>
            </a:r>
            <a:r>
              <a:rPr lang="en-US" dirty="0" err="1">
                <a:ea typeface="Calibri"/>
                <a:cs typeface="Arial"/>
              </a:rPr>
              <a:t>exoenzyme</a:t>
            </a:r>
            <a:r>
              <a:rPr lang="en-US" dirty="0">
                <a:ea typeface="Calibri"/>
                <a:cs typeface="Arial"/>
              </a:rPr>
              <a:t> (</a:t>
            </a:r>
            <a:r>
              <a:rPr lang="en-US" dirty="0" err="1">
                <a:ea typeface="Calibri"/>
                <a:cs typeface="Arial"/>
              </a:rPr>
              <a:t>antistreptolysin</a:t>
            </a:r>
            <a:r>
              <a:rPr lang="en-US" dirty="0">
                <a:ea typeface="Calibri"/>
                <a:cs typeface="Arial"/>
              </a:rPr>
              <a:t> O) titer, a decline in C3 complement</a:t>
            </a:r>
            <a:r>
              <a:rPr lang="en-US" sz="1800" dirty="0" smtClean="0">
                <a:effectLst/>
                <a:latin typeface="Giovanni-Book"/>
                <a:ea typeface="Calibri"/>
                <a:cs typeface="Arial"/>
              </a:rPr>
              <a:t>. </a:t>
            </a:r>
            <a:r>
              <a:rPr lang="en-US" dirty="0">
                <a:ea typeface="Calibri"/>
                <a:cs typeface="Arial"/>
              </a:rPr>
              <a:t>The immediate prognosis is favorable, and approximately 95% of children recover spontaneously</a:t>
            </a:r>
            <a:endParaRPr lang="en-US" sz="2400" dirty="0">
              <a:ea typeface="Calibri"/>
              <a:cs typeface="Arial"/>
            </a:endParaRPr>
          </a:p>
          <a:p>
            <a:endParaRPr lang="ar-IQ" dirty="0"/>
          </a:p>
        </p:txBody>
      </p:sp>
    </p:spTree>
    <p:extLst>
      <p:ext uri="{BB962C8B-B14F-4D97-AF65-F5344CB8AC3E}">
        <p14:creationId xmlns:p14="http://schemas.microsoft.com/office/powerpoint/2010/main" val="2481141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04664"/>
            <a:ext cx="8291264" cy="5721499"/>
          </a:xfrm>
        </p:spPr>
        <p:txBody>
          <a:bodyPr>
            <a:normAutofit fontScale="70000" lnSpcReduction="20000"/>
          </a:bodyPr>
          <a:lstStyle/>
          <a:p>
            <a:pPr marL="114300" indent="0" algn="l" rtl="0">
              <a:lnSpc>
                <a:spcPct val="115000"/>
              </a:lnSpc>
              <a:spcAft>
                <a:spcPts val="0"/>
              </a:spcAft>
              <a:buNone/>
            </a:pPr>
            <a:r>
              <a:rPr lang="en-US" b="1" dirty="0">
                <a:ea typeface="Calibri"/>
                <a:cs typeface="Arial"/>
              </a:rPr>
              <a:t>B// Rapidly Progressive Glomerulonephritis</a:t>
            </a:r>
            <a:endParaRPr lang="en-US" sz="2400" dirty="0">
              <a:ea typeface="Calibri"/>
              <a:cs typeface="Arial"/>
            </a:endParaRPr>
          </a:p>
          <a:p>
            <a:pPr marL="114300" indent="0" algn="l" rtl="0">
              <a:lnSpc>
                <a:spcPct val="115000"/>
              </a:lnSpc>
              <a:spcAft>
                <a:spcPts val="0"/>
              </a:spcAft>
              <a:buNone/>
            </a:pPr>
            <a:r>
              <a:rPr lang="en-US" dirty="0">
                <a:ea typeface="Calibri"/>
                <a:cs typeface="Arial"/>
              </a:rPr>
              <a:t>Rapidly progressive glomerulonephritis is a clinical syndrome characterized by signs of severe glomerular injury that does not have a specific cause. As its name indicates, this type of glomerulonephritis is rapidly progressive, often within a matter of months. </a:t>
            </a:r>
            <a:r>
              <a:rPr lang="en-US" b="1" dirty="0">
                <a:solidFill>
                  <a:srgbClr val="FF0000"/>
                </a:solidFill>
                <a:ea typeface="Calibri"/>
                <a:cs typeface="Arial"/>
              </a:rPr>
              <a:t>The </a:t>
            </a:r>
            <a:r>
              <a:rPr lang="en-US" b="1" dirty="0" smtClean="0">
                <a:solidFill>
                  <a:srgbClr val="FF0000"/>
                </a:solidFill>
                <a:ea typeface="Calibri"/>
                <a:cs typeface="Arial"/>
              </a:rPr>
              <a:t>glomerular changes </a:t>
            </a:r>
            <a:r>
              <a:rPr lang="en-US" b="1" dirty="0">
                <a:solidFill>
                  <a:srgbClr val="FF0000"/>
                </a:solidFill>
                <a:ea typeface="Calibri"/>
                <a:cs typeface="Arial"/>
              </a:rPr>
              <a:t>are proliferative and the pattern of involvement is focal or segmental (focal or segmental proliferation glomerulonephritis).</a:t>
            </a:r>
            <a:endParaRPr lang="en-US" sz="2400" b="1" dirty="0">
              <a:solidFill>
                <a:srgbClr val="FF0000"/>
              </a:solidFill>
              <a:ea typeface="Calibri"/>
              <a:cs typeface="Arial"/>
            </a:endParaRPr>
          </a:p>
          <a:p>
            <a:pPr marL="114300" indent="0" algn="l" rtl="0">
              <a:lnSpc>
                <a:spcPct val="115000"/>
              </a:lnSpc>
              <a:spcAft>
                <a:spcPts val="0"/>
              </a:spcAft>
              <a:buNone/>
            </a:pPr>
            <a:r>
              <a:rPr lang="en-US" dirty="0">
                <a:ea typeface="Calibri"/>
                <a:cs typeface="Arial"/>
              </a:rPr>
              <a:t>Rapidly proliferative glomerulonephritis may be caused by a number of </a:t>
            </a:r>
            <a:r>
              <a:rPr lang="en-US" dirty="0" smtClean="0">
                <a:ea typeface="Calibri"/>
                <a:cs typeface="Arial"/>
              </a:rPr>
              <a:t>immunologic</a:t>
            </a:r>
            <a:r>
              <a:rPr lang="en-US" sz="2400" dirty="0">
                <a:ea typeface="Calibri"/>
                <a:cs typeface="Arial"/>
              </a:rPr>
              <a:t> </a:t>
            </a:r>
            <a:r>
              <a:rPr lang="en-US" dirty="0" smtClean="0">
                <a:ea typeface="Calibri"/>
                <a:cs typeface="Arial"/>
              </a:rPr>
              <a:t>disorders</a:t>
            </a:r>
            <a:r>
              <a:rPr lang="en-US" dirty="0">
                <a:ea typeface="Calibri"/>
                <a:cs typeface="Arial"/>
              </a:rPr>
              <a:t>, some are </a:t>
            </a:r>
            <a:r>
              <a:rPr lang="en-US" b="1" dirty="0">
                <a:solidFill>
                  <a:schemeClr val="accent3">
                    <a:lumMod val="75000"/>
                  </a:schemeClr>
                </a:solidFill>
                <a:ea typeface="Calibri"/>
                <a:cs typeface="Arial"/>
              </a:rPr>
              <a:t>systemic </a:t>
            </a:r>
            <a:r>
              <a:rPr lang="en-US" b="1" dirty="0" err="1">
                <a:solidFill>
                  <a:schemeClr val="accent3">
                    <a:lumMod val="75000"/>
                  </a:schemeClr>
                </a:solidFill>
                <a:ea typeface="Calibri"/>
                <a:cs typeface="Arial"/>
              </a:rPr>
              <a:t>eg</a:t>
            </a:r>
            <a:r>
              <a:rPr lang="en-US" b="1" dirty="0">
                <a:solidFill>
                  <a:schemeClr val="accent3">
                    <a:lumMod val="75000"/>
                  </a:schemeClr>
                </a:solidFill>
                <a:ea typeface="Calibri"/>
                <a:cs typeface="Arial"/>
              </a:rPr>
              <a:t> (SLE, vasculitis) </a:t>
            </a:r>
            <a:r>
              <a:rPr lang="en-US" dirty="0">
                <a:ea typeface="Calibri"/>
                <a:cs typeface="Arial"/>
              </a:rPr>
              <a:t>and others are </a:t>
            </a:r>
            <a:r>
              <a:rPr lang="en-US" b="1" dirty="0">
                <a:solidFill>
                  <a:schemeClr val="accent6">
                    <a:lumMod val="75000"/>
                  </a:schemeClr>
                </a:solidFill>
                <a:ea typeface="Calibri"/>
                <a:cs typeface="Arial"/>
              </a:rPr>
              <a:t>restricted to the kidney </a:t>
            </a:r>
            <a:r>
              <a:rPr lang="en-US" b="1" dirty="0" err="1">
                <a:solidFill>
                  <a:schemeClr val="accent6">
                    <a:lumMod val="75000"/>
                  </a:schemeClr>
                </a:solidFill>
                <a:ea typeface="Calibri"/>
                <a:cs typeface="Arial"/>
              </a:rPr>
              <a:t>eg</a:t>
            </a:r>
            <a:r>
              <a:rPr lang="en-US" b="1" i="1" dirty="0">
                <a:solidFill>
                  <a:schemeClr val="accent6">
                    <a:lumMod val="75000"/>
                  </a:schemeClr>
                </a:solidFill>
                <a:ea typeface="Calibri"/>
                <a:cs typeface="Arial"/>
              </a:rPr>
              <a:t> </a:t>
            </a:r>
            <a:r>
              <a:rPr lang="en-US" b="1" i="1" dirty="0" err="1">
                <a:solidFill>
                  <a:schemeClr val="accent6">
                    <a:lumMod val="75000"/>
                  </a:schemeClr>
                </a:solidFill>
                <a:ea typeface="Calibri"/>
                <a:cs typeface="Arial"/>
              </a:rPr>
              <a:t>Goodpasture’s</a:t>
            </a:r>
            <a:r>
              <a:rPr lang="en-US" b="1" i="1" dirty="0">
                <a:solidFill>
                  <a:schemeClr val="accent6">
                    <a:lumMod val="75000"/>
                  </a:schemeClr>
                </a:solidFill>
                <a:ea typeface="Calibri"/>
                <a:cs typeface="Arial"/>
              </a:rPr>
              <a:t> syndrome </a:t>
            </a:r>
            <a:r>
              <a:rPr lang="en-US" i="1" dirty="0">
                <a:ea typeface="Calibri"/>
                <a:cs typeface="Arial"/>
              </a:rPr>
              <a:t>(</a:t>
            </a:r>
            <a:r>
              <a:rPr lang="en-US" dirty="0">
                <a:ea typeface="Calibri"/>
                <a:cs typeface="Arial"/>
              </a:rPr>
              <a:t>It is a rare disease and is associated with a triad of </a:t>
            </a:r>
            <a:r>
              <a:rPr lang="en-US" b="1" dirty="0">
                <a:solidFill>
                  <a:schemeClr val="accent6">
                    <a:lumMod val="75000"/>
                  </a:schemeClr>
                </a:solidFill>
                <a:ea typeface="Calibri"/>
                <a:cs typeface="Arial"/>
              </a:rPr>
              <a:t>pulmonary hemorrhage, iron-deficiency anemia, and glomerulonephritis. </a:t>
            </a:r>
            <a:r>
              <a:rPr lang="en-US" dirty="0">
                <a:ea typeface="Calibri"/>
                <a:cs typeface="Arial"/>
              </a:rPr>
              <a:t>It is caused by antibodies to the glomerular basement membrane (GBM), accounts for approximately 5% of cases of rapidly </a:t>
            </a:r>
            <a:r>
              <a:rPr lang="en-US" dirty="0" smtClean="0">
                <a:ea typeface="Calibri"/>
                <a:cs typeface="Arial"/>
              </a:rPr>
              <a:t>progressive glomerulonephritis</a:t>
            </a:r>
            <a:r>
              <a:rPr lang="en-US" dirty="0">
                <a:ea typeface="Calibri"/>
                <a:cs typeface="Arial"/>
              </a:rPr>
              <a:t>).</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4210930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normAutofit/>
          </a:bodyPr>
          <a:lstStyle/>
          <a:p>
            <a:pPr marL="457200" lvl="0" indent="-342900" rtl="0">
              <a:lnSpc>
                <a:spcPct val="115000"/>
              </a:lnSpc>
              <a:spcBef>
                <a:spcPct val="20000"/>
              </a:spcBef>
            </a:pPr>
            <a:r>
              <a:rPr lang="en-US" sz="3600" b="1" dirty="0">
                <a:solidFill>
                  <a:prstClr val="black"/>
                </a:solidFill>
                <a:ea typeface="Calibri"/>
                <a:cs typeface="Arial"/>
              </a:rPr>
              <a:t>Nephrotic </a:t>
            </a:r>
            <a:r>
              <a:rPr lang="en-US" sz="3600" b="1" dirty="0" smtClean="0">
                <a:solidFill>
                  <a:prstClr val="black"/>
                </a:solidFill>
                <a:ea typeface="Calibri"/>
                <a:cs typeface="Arial"/>
              </a:rPr>
              <a:t>Syndrome</a:t>
            </a:r>
            <a:endParaRPr lang="ar-IQ" sz="3600" dirty="0"/>
          </a:p>
        </p:txBody>
      </p:sp>
      <p:sp>
        <p:nvSpPr>
          <p:cNvPr id="3" name="Content Placeholder 2"/>
          <p:cNvSpPr>
            <a:spLocks noGrp="1"/>
          </p:cNvSpPr>
          <p:nvPr>
            <p:ph idx="1"/>
          </p:nvPr>
        </p:nvSpPr>
        <p:spPr>
          <a:xfrm>
            <a:off x="179512" y="1600200"/>
            <a:ext cx="8784976" cy="5141168"/>
          </a:xfrm>
        </p:spPr>
        <p:txBody>
          <a:bodyPr>
            <a:noAutofit/>
          </a:bodyPr>
          <a:lstStyle/>
          <a:p>
            <a:pPr marL="114300" indent="0" algn="l" rtl="0">
              <a:lnSpc>
                <a:spcPct val="115000"/>
              </a:lnSpc>
              <a:spcAft>
                <a:spcPts val="0"/>
              </a:spcAft>
              <a:buNone/>
            </a:pPr>
            <a:r>
              <a:rPr lang="en-US" sz="2000" b="1" dirty="0" smtClean="0">
                <a:highlight>
                  <a:srgbClr val="FFFF00"/>
                </a:highlight>
                <a:ea typeface="Calibri"/>
                <a:cs typeface="Arial"/>
              </a:rPr>
              <a:t>The </a:t>
            </a:r>
            <a:r>
              <a:rPr lang="en-US" sz="2000" b="1" dirty="0">
                <a:highlight>
                  <a:srgbClr val="FFFF00"/>
                </a:highlight>
                <a:ea typeface="Calibri"/>
                <a:cs typeface="Arial"/>
              </a:rPr>
              <a:t>nephrotic syndrome is characterized by:</a:t>
            </a:r>
            <a:endParaRPr lang="en-US" sz="2000" b="1" dirty="0">
              <a:ea typeface="Calibri"/>
              <a:cs typeface="Arial"/>
            </a:endParaRPr>
          </a:p>
          <a:p>
            <a:pPr lvl="0" algn="l" rtl="0">
              <a:lnSpc>
                <a:spcPct val="115000"/>
              </a:lnSpc>
              <a:spcAft>
                <a:spcPts val="1000"/>
              </a:spcAft>
              <a:buFont typeface="+mj-lt"/>
              <a:buAutoNum type="arabicPeriod"/>
            </a:pPr>
            <a:r>
              <a:rPr lang="en-US" sz="2000" dirty="0">
                <a:ea typeface="Calibri"/>
                <a:cs typeface="Arial"/>
              </a:rPr>
              <a:t>massive proteinuria(&gt;3.5 g/day) </a:t>
            </a:r>
          </a:p>
          <a:p>
            <a:pPr lvl="0" algn="l" rtl="0">
              <a:lnSpc>
                <a:spcPct val="115000"/>
              </a:lnSpc>
              <a:spcAft>
                <a:spcPts val="1000"/>
              </a:spcAft>
              <a:buFont typeface="+mj-lt"/>
              <a:buAutoNum type="arabicPeriod"/>
            </a:pPr>
            <a:r>
              <a:rPr lang="en-US" sz="2000" dirty="0">
                <a:ea typeface="Calibri"/>
                <a:cs typeface="Arial"/>
              </a:rPr>
              <a:t>hypoalbuminemia (&lt;3 g/</a:t>
            </a:r>
            <a:r>
              <a:rPr lang="en-US" sz="2000" dirty="0" err="1">
                <a:ea typeface="Calibri"/>
                <a:cs typeface="Arial"/>
              </a:rPr>
              <a:t>dL</a:t>
            </a:r>
            <a:r>
              <a:rPr lang="en-US" sz="2000" dirty="0">
                <a:ea typeface="Calibri"/>
                <a:cs typeface="Arial"/>
              </a:rPr>
              <a:t>)</a:t>
            </a:r>
          </a:p>
          <a:p>
            <a:pPr lvl="0" algn="l" rtl="0">
              <a:lnSpc>
                <a:spcPct val="115000"/>
              </a:lnSpc>
              <a:spcAft>
                <a:spcPts val="1000"/>
              </a:spcAft>
              <a:buFont typeface="+mj-lt"/>
              <a:buAutoNum type="arabicPeriod"/>
            </a:pPr>
            <a:r>
              <a:rPr lang="en-US" sz="2000" dirty="0">
                <a:ea typeface="Calibri"/>
                <a:cs typeface="Arial"/>
              </a:rPr>
              <a:t>generalized edema</a:t>
            </a:r>
          </a:p>
          <a:p>
            <a:pPr lvl="0" algn="l" rtl="0">
              <a:lnSpc>
                <a:spcPct val="115000"/>
              </a:lnSpc>
              <a:spcAft>
                <a:spcPts val="1000"/>
              </a:spcAft>
              <a:buFont typeface="+mj-lt"/>
              <a:buAutoNum type="arabicPeriod"/>
            </a:pPr>
            <a:r>
              <a:rPr lang="en-US" sz="2000" dirty="0">
                <a:ea typeface="Calibri"/>
                <a:cs typeface="Arial"/>
              </a:rPr>
              <a:t>hyperlipidemia (cholesterol &gt;300 mg/</a:t>
            </a:r>
            <a:r>
              <a:rPr lang="en-US" sz="2000" dirty="0" err="1">
                <a:ea typeface="Calibri"/>
                <a:cs typeface="Arial"/>
              </a:rPr>
              <a:t>dL</a:t>
            </a:r>
            <a:r>
              <a:rPr lang="en-US" sz="2000" dirty="0">
                <a:ea typeface="Calibri"/>
                <a:cs typeface="Arial"/>
              </a:rPr>
              <a:t>) and </a:t>
            </a:r>
            <a:r>
              <a:rPr lang="en-US" sz="2000" dirty="0" err="1">
                <a:ea typeface="Calibri"/>
                <a:cs typeface="Arial"/>
              </a:rPr>
              <a:t>lipiduria</a:t>
            </a:r>
            <a:r>
              <a:rPr lang="en-US" sz="2000" dirty="0">
                <a:ea typeface="Calibri"/>
                <a:cs typeface="Arial"/>
              </a:rPr>
              <a:t> (</a:t>
            </a:r>
            <a:r>
              <a:rPr lang="en-US" sz="2000" i="1" dirty="0">
                <a:ea typeface="Calibri"/>
                <a:cs typeface="Arial"/>
              </a:rPr>
              <a:t>e.g.</a:t>
            </a:r>
            <a:r>
              <a:rPr lang="en-US" sz="2000" dirty="0">
                <a:ea typeface="Calibri"/>
                <a:cs typeface="Arial"/>
              </a:rPr>
              <a:t>, free fat, oval bodies, fatty casts).</a:t>
            </a:r>
          </a:p>
          <a:p>
            <a:pPr lvl="0" algn="l" rtl="0">
              <a:lnSpc>
                <a:spcPct val="115000"/>
              </a:lnSpc>
              <a:spcAft>
                <a:spcPts val="1000"/>
              </a:spcAft>
              <a:buFont typeface="Symbol"/>
              <a:buChar char=""/>
            </a:pPr>
            <a:r>
              <a:rPr lang="en-US" sz="2000" dirty="0">
                <a:ea typeface="Calibri"/>
                <a:cs typeface="Arial"/>
              </a:rPr>
              <a:t>The initiating event in the development of nephrosis </a:t>
            </a:r>
            <a:r>
              <a:rPr lang="en-US" sz="2000" dirty="0" smtClean="0">
                <a:ea typeface="Calibri"/>
                <a:cs typeface="Arial"/>
              </a:rPr>
              <a:t>(=nephrotic)is </a:t>
            </a:r>
            <a:r>
              <a:rPr lang="en-US" sz="2000" dirty="0">
                <a:ea typeface="Calibri"/>
                <a:cs typeface="Arial"/>
              </a:rPr>
              <a:t>a derangement in the glomerular membrane that causes increased permeability to plasma proteins. </a:t>
            </a:r>
          </a:p>
          <a:p>
            <a:pPr lvl="0" algn="l" rtl="0">
              <a:lnSpc>
                <a:spcPct val="115000"/>
              </a:lnSpc>
              <a:spcAft>
                <a:spcPts val="1000"/>
              </a:spcAft>
              <a:buFont typeface="Symbol"/>
              <a:buChar char=""/>
            </a:pPr>
            <a:r>
              <a:rPr lang="en-US" sz="2000" dirty="0">
                <a:ea typeface="Calibri"/>
                <a:cs typeface="Arial"/>
              </a:rPr>
              <a:t>Generalized edema, which is a hallmark of nephrosis, </a:t>
            </a:r>
            <a:r>
              <a:rPr lang="en-US" sz="2000" dirty="0" smtClean="0">
                <a:ea typeface="Calibri"/>
                <a:cs typeface="Arial"/>
              </a:rPr>
              <a:t>results from </a:t>
            </a:r>
            <a:r>
              <a:rPr lang="en-US" sz="2000" dirty="0">
                <a:ea typeface="Calibri"/>
                <a:cs typeface="Arial"/>
              </a:rPr>
              <a:t>salt and water retention and a loss of serum albumin below that needed to maintain the colloid osmotic pressure of the vascular compartment.</a:t>
            </a:r>
          </a:p>
          <a:p>
            <a:endParaRPr lang="ar-IQ" sz="2000" dirty="0"/>
          </a:p>
        </p:txBody>
      </p:sp>
    </p:spTree>
    <p:extLst>
      <p:ext uri="{BB962C8B-B14F-4D97-AF65-F5344CB8AC3E}">
        <p14:creationId xmlns:p14="http://schemas.microsoft.com/office/powerpoint/2010/main" val="29553653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sz="3600" b="1" dirty="0">
                <a:solidFill>
                  <a:prstClr val="black"/>
                </a:solidFill>
                <a:ea typeface="Calibri"/>
                <a:cs typeface="Arial"/>
              </a:rPr>
              <a:t>Nephrotic Syndrome</a:t>
            </a:r>
            <a:endParaRPr lang="ar-IQ"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336704"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6713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60000"/>
              <a:lumOff val="40000"/>
            </a:schemeClr>
          </a:solidFill>
        </p:spPr>
        <p:txBody>
          <a:bodyPr/>
          <a:lstStyle/>
          <a:p>
            <a:r>
              <a:rPr lang="en-US" sz="3600" b="1" dirty="0">
                <a:solidFill>
                  <a:prstClr val="black"/>
                </a:solidFill>
                <a:ea typeface="Calibri"/>
                <a:cs typeface="Arial"/>
              </a:rPr>
              <a:t>Nephrotic Syndrome</a:t>
            </a:r>
            <a:endParaRPr lang="ar-IQ" dirty="0"/>
          </a:p>
        </p:txBody>
      </p:sp>
      <p:sp>
        <p:nvSpPr>
          <p:cNvPr id="3" name="Content Placeholder 2"/>
          <p:cNvSpPr>
            <a:spLocks noGrp="1"/>
          </p:cNvSpPr>
          <p:nvPr>
            <p:ph idx="1"/>
          </p:nvPr>
        </p:nvSpPr>
        <p:spPr>
          <a:xfrm>
            <a:off x="323528" y="1484784"/>
            <a:ext cx="8229600" cy="5649491"/>
          </a:xfrm>
        </p:spPr>
        <p:txBody>
          <a:bodyPr>
            <a:normAutofit fontScale="77500" lnSpcReduction="20000"/>
          </a:bodyPr>
          <a:lstStyle/>
          <a:p>
            <a:pPr lvl="0" algn="just" rtl="0">
              <a:lnSpc>
                <a:spcPct val="115000"/>
              </a:lnSpc>
              <a:spcAft>
                <a:spcPts val="1000"/>
              </a:spcAft>
              <a:buFont typeface="Symbol"/>
              <a:buChar char=""/>
            </a:pPr>
            <a:r>
              <a:rPr lang="en-US" dirty="0">
                <a:ea typeface="Calibri"/>
                <a:cs typeface="Arial"/>
              </a:rPr>
              <a:t>The hyperlipidemia that occurs in persons with nephrosis is characterized by elevated levels of triglycerides and low-density lipoproteins (LDL). Levels of high-density lipoproteins (HDL) usually are normal. These abnormalities are thought to be related, in part, to increased synthesis of lipoproteins in the liver secondary to a compensatory increase in albumin production. </a:t>
            </a:r>
            <a:endParaRPr lang="en-US" sz="2400" dirty="0">
              <a:ea typeface="Calibri"/>
              <a:cs typeface="Arial"/>
            </a:endParaRPr>
          </a:p>
          <a:p>
            <a:pPr lvl="0" algn="just" rtl="0">
              <a:lnSpc>
                <a:spcPct val="115000"/>
              </a:lnSpc>
              <a:spcAft>
                <a:spcPts val="1000"/>
              </a:spcAft>
              <a:buFont typeface="Symbol"/>
              <a:buChar char=""/>
            </a:pPr>
            <a:r>
              <a:rPr lang="en-US" dirty="0">
                <a:ea typeface="Calibri"/>
                <a:cs typeface="Arial"/>
              </a:rPr>
              <a:t>Thrombotic complications can occur in persons with nephrotic syndrome due to renal loss of coagulation and anticoagulation factors.</a:t>
            </a:r>
            <a:r>
              <a:rPr lang="en-US" sz="1800" dirty="0">
                <a:latin typeface="Giovanni-Book"/>
                <a:ea typeface="Calibri"/>
                <a:cs typeface="Arial"/>
              </a:rPr>
              <a:t> </a:t>
            </a:r>
            <a:r>
              <a:rPr lang="en-US" dirty="0">
                <a:ea typeface="Calibri"/>
                <a:cs typeface="Arial"/>
              </a:rPr>
              <a:t>Renal vein thrombosis,</a:t>
            </a:r>
            <a:r>
              <a:rPr lang="en-US" sz="1800" dirty="0">
                <a:latin typeface="Giovanni-Book"/>
                <a:ea typeface="Calibri"/>
                <a:cs typeface="Arial"/>
              </a:rPr>
              <a:t> </a:t>
            </a:r>
            <a:r>
              <a:rPr lang="en-US" dirty="0">
                <a:ea typeface="Calibri"/>
                <a:cs typeface="Arial"/>
              </a:rPr>
              <a:t>deep vein thrombosis and pulmonary emboli are the major thrombotic complications of nephrotic syndrome.</a:t>
            </a:r>
            <a:endParaRPr lang="en-US" sz="2400" dirty="0">
              <a:ea typeface="Calibri"/>
              <a:cs typeface="Arial"/>
            </a:endParaRPr>
          </a:p>
          <a:p>
            <a:endParaRPr lang="ar-IQ" dirty="0"/>
          </a:p>
        </p:txBody>
      </p:sp>
    </p:spTree>
    <p:extLst>
      <p:ext uri="{BB962C8B-B14F-4D97-AF65-F5344CB8AC3E}">
        <p14:creationId xmlns:p14="http://schemas.microsoft.com/office/powerpoint/2010/main" val="12661755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p>
            <a:pPr marL="457200" lvl="0" indent="-342900" rtl="0">
              <a:lnSpc>
                <a:spcPct val="115000"/>
              </a:lnSpc>
              <a:spcBef>
                <a:spcPct val="20000"/>
              </a:spcBef>
            </a:pPr>
            <a:r>
              <a:rPr lang="en-US" sz="3200" b="1" dirty="0">
                <a:solidFill>
                  <a:prstClr val="black"/>
                </a:solidFill>
                <a:ea typeface="Calibri"/>
                <a:cs typeface="Arial"/>
              </a:rPr>
              <a:t>Diabetic nephropathy (Glomerulo</a:t>
            </a:r>
            <a:r>
              <a:rPr lang="en-US" sz="3200" b="1" u="sng" dirty="0">
                <a:solidFill>
                  <a:prstClr val="black"/>
                </a:solidFill>
                <a:ea typeface="Calibri"/>
                <a:cs typeface="Arial"/>
              </a:rPr>
              <a:t>sclerosis</a:t>
            </a:r>
            <a:r>
              <a:rPr lang="en-US" sz="3200" b="1" u="sng" dirty="0" smtClean="0">
                <a:solidFill>
                  <a:prstClr val="black"/>
                </a:solidFill>
                <a:ea typeface="Calibri"/>
                <a:cs typeface="Arial"/>
              </a:rPr>
              <a:t>)</a:t>
            </a:r>
            <a:endParaRPr lang="ar-IQ" sz="3200" dirty="0"/>
          </a:p>
        </p:txBody>
      </p:sp>
      <p:sp>
        <p:nvSpPr>
          <p:cNvPr id="3" name="Content Placeholder 2"/>
          <p:cNvSpPr>
            <a:spLocks noGrp="1"/>
          </p:cNvSpPr>
          <p:nvPr>
            <p:ph idx="1"/>
          </p:nvPr>
        </p:nvSpPr>
        <p:spPr>
          <a:xfrm>
            <a:off x="290286" y="1484784"/>
            <a:ext cx="8458178" cy="4525963"/>
          </a:xfrm>
        </p:spPr>
        <p:txBody>
          <a:bodyPr>
            <a:normAutofit fontScale="92500" lnSpcReduction="20000"/>
          </a:bodyPr>
          <a:lstStyle/>
          <a:p>
            <a:pPr marL="114300" indent="0" algn="l" rtl="0">
              <a:lnSpc>
                <a:spcPct val="115000"/>
              </a:lnSpc>
              <a:spcAft>
                <a:spcPts val="1000"/>
              </a:spcAft>
              <a:buNone/>
            </a:pPr>
            <a:r>
              <a:rPr lang="en-US" dirty="0" smtClean="0">
                <a:ea typeface="Calibri"/>
                <a:cs typeface="Arial"/>
              </a:rPr>
              <a:t>Diabetic </a:t>
            </a:r>
            <a:r>
              <a:rPr lang="en-US" dirty="0">
                <a:ea typeface="Calibri"/>
                <a:cs typeface="Arial"/>
              </a:rPr>
              <a:t>nephropathy, or kidney disease, is a major complication of diabetes mellitus. It </a:t>
            </a:r>
            <a:r>
              <a:rPr lang="en-US" dirty="0" smtClean="0">
                <a:ea typeface="Calibri"/>
                <a:cs typeface="Arial"/>
              </a:rPr>
              <a:t>affects approximately </a:t>
            </a:r>
            <a:r>
              <a:rPr lang="en-US" dirty="0">
                <a:ea typeface="Calibri"/>
                <a:cs typeface="Arial"/>
              </a:rPr>
              <a:t>30% of persons with type 1 diabetes and accounts for 20% of deaths in diabetic patients younger than 40 years of age.</a:t>
            </a:r>
            <a:r>
              <a:rPr lang="en-US" sz="1800" dirty="0">
                <a:latin typeface="Giovanni-Book"/>
                <a:ea typeface="Calibri"/>
                <a:cs typeface="Arial"/>
              </a:rPr>
              <a:t> </a:t>
            </a:r>
            <a:r>
              <a:rPr lang="en-US" dirty="0">
                <a:ea typeface="Calibri"/>
                <a:cs typeface="Arial"/>
              </a:rPr>
              <a:t>The glomerulus is the most commonly affected structure in diabetic nephropathy.  Diabetic patients clinically pass through the following stages: </a:t>
            </a:r>
            <a:r>
              <a:rPr lang="en-US" b="1" dirty="0">
                <a:solidFill>
                  <a:srgbClr val="FF0000"/>
                </a:solidFill>
                <a:ea typeface="Calibri"/>
                <a:cs typeface="Arial"/>
              </a:rPr>
              <a:t>non-nephrotic proteinuria, nephrotic syndrome, and renal failure. </a:t>
            </a:r>
            <a:endParaRPr lang="en-US" sz="2400" dirty="0">
              <a:solidFill>
                <a:srgbClr val="FF0000"/>
              </a:solidFill>
              <a:ea typeface="Calibri"/>
              <a:cs typeface="Arial"/>
            </a:endParaRPr>
          </a:p>
          <a:p>
            <a:endParaRPr lang="ar-IQ" dirty="0">
              <a:solidFill>
                <a:srgbClr val="FF0000"/>
              </a:solidFill>
            </a:endParaRPr>
          </a:p>
        </p:txBody>
      </p:sp>
    </p:spTree>
    <p:extLst>
      <p:ext uri="{BB962C8B-B14F-4D97-AF65-F5344CB8AC3E}">
        <p14:creationId xmlns:p14="http://schemas.microsoft.com/office/powerpoint/2010/main" val="1576911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1340768"/>
            <a:ext cx="684076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1706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z="3200" b="1" dirty="0">
                <a:solidFill>
                  <a:prstClr val="black"/>
                </a:solidFill>
                <a:ea typeface="Calibri"/>
                <a:cs typeface="Arial"/>
              </a:rPr>
              <a:t>Diabetic nephropathy (Glomerulo</a:t>
            </a:r>
            <a:r>
              <a:rPr lang="en-US" sz="3200" b="1" u="sng" dirty="0">
                <a:solidFill>
                  <a:prstClr val="black"/>
                </a:solidFill>
                <a:ea typeface="Calibri"/>
                <a:cs typeface="Arial"/>
              </a:rPr>
              <a:t>sclerosis)</a:t>
            </a:r>
            <a:endParaRPr lang="ar-IQ" dirty="0"/>
          </a:p>
        </p:txBody>
      </p:sp>
      <p:sp>
        <p:nvSpPr>
          <p:cNvPr id="3" name="Content Placeholder 2"/>
          <p:cNvSpPr>
            <a:spLocks noGrp="1"/>
          </p:cNvSpPr>
          <p:nvPr>
            <p:ph idx="1"/>
          </p:nvPr>
        </p:nvSpPr>
        <p:spPr/>
        <p:txBody>
          <a:bodyPr>
            <a:normAutofit fontScale="70000" lnSpcReduction="20000"/>
          </a:bodyPr>
          <a:lstStyle/>
          <a:p>
            <a:pPr marL="457200" algn="l" rtl="0">
              <a:lnSpc>
                <a:spcPct val="115000"/>
              </a:lnSpc>
              <a:spcAft>
                <a:spcPts val="0"/>
              </a:spcAft>
            </a:pPr>
            <a:r>
              <a:rPr lang="en-US" dirty="0">
                <a:highlight>
                  <a:srgbClr val="FFFF00"/>
                </a:highlight>
                <a:ea typeface="Calibri"/>
                <a:cs typeface="Arial"/>
              </a:rPr>
              <a:t>Pathologically diabetic glomerulosclerosis changes include:</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Widespread thickening of the glomerular capillary basement membrane occurs in almost all persons with diabetes and can occur without evidence of proteinuria (</a:t>
            </a:r>
            <a:r>
              <a:rPr lang="en-US" b="1" dirty="0">
                <a:solidFill>
                  <a:srgbClr val="FF0000"/>
                </a:solidFill>
                <a:ea typeface="Calibri"/>
                <a:cs typeface="Arial"/>
              </a:rPr>
              <a:t>arteriolosclerosis</a:t>
            </a:r>
            <a:r>
              <a:rPr lang="en-US" dirty="0">
                <a:ea typeface="Calibri"/>
                <a:cs typeface="Arial"/>
              </a:rPr>
              <a:t>).</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This is followed by a diffuse increase in mesangial matrix, with mild proliferation of mesangial cells (</a:t>
            </a:r>
            <a:r>
              <a:rPr lang="en-US" b="1" dirty="0">
                <a:solidFill>
                  <a:srgbClr val="FF0000"/>
                </a:solidFill>
                <a:ea typeface="Calibri"/>
                <a:cs typeface="Arial"/>
              </a:rPr>
              <a:t>diffuse glomerulosclerosis</a:t>
            </a:r>
            <a:r>
              <a:rPr lang="en-US" dirty="0">
                <a:ea typeface="Calibri"/>
                <a:cs typeface="Arial"/>
              </a:rPr>
              <a:t>) . </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Then nodular deposition of hyaline in the mesangial portion of the glomerulus leads to </a:t>
            </a:r>
            <a:r>
              <a:rPr lang="en-US" b="1" dirty="0">
                <a:solidFill>
                  <a:srgbClr val="FF0000"/>
                </a:solidFill>
                <a:ea typeface="Calibri"/>
                <a:cs typeface="Arial"/>
              </a:rPr>
              <a:t>(nodular glomerulosclerosis)</a:t>
            </a:r>
            <a:r>
              <a:rPr lang="en-US" dirty="0">
                <a:ea typeface="Calibri"/>
                <a:cs typeface="Arial"/>
              </a:rPr>
              <a:t>.</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The sclerotic process progresses in both the diffuse and nodular forms of glomerulosclerosis, there is </a:t>
            </a:r>
            <a:r>
              <a:rPr lang="en-US" b="1" dirty="0">
                <a:solidFill>
                  <a:srgbClr val="FF0000"/>
                </a:solidFill>
                <a:ea typeface="Calibri"/>
                <a:cs typeface="Arial"/>
              </a:rPr>
              <a:t>complete obliteration of the glomerulus</a:t>
            </a:r>
            <a:r>
              <a:rPr lang="en-US" dirty="0">
                <a:ea typeface="Calibri"/>
                <a:cs typeface="Arial"/>
              </a:rPr>
              <a:t>, with impairment of renal function.</a:t>
            </a:r>
            <a:endParaRPr lang="en-US" sz="2400" dirty="0">
              <a:ea typeface="Calibri"/>
              <a:cs typeface="Arial"/>
            </a:endParaRPr>
          </a:p>
          <a:p>
            <a:endParaRPr lang="ar-IQ" dirty="0"/>
          </a:p>
        </p:txBody>
      </p:sp>
    </p:spTree>
    <p:extLst>
      <p:ext uri="{BB962C8B-B14F-4D97-AF65-F5344CB8AC3E}">
        <p14:creationId xmlns:p14="http://schemas.microsoft.com/office/powerpoint/2010/main" val="3277911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z="3200" b="1" dirty="0">
                <a:solidFill>
                  <a:prstClr val="black"/>
                </a:solidFill>
                <a:ea typeface="Calibri"/>
                <a:cs typeface="Arial"/>
              </a:rPr>
              <a:t>Diabetic nephropathy (Glomerulo</a:t>
            </a:r>
            <a:r>
              <a:rPr lang="en-US" sz="3200" b="1" u="sng" dirty="0">
                <a:solidFill>
                  <a:prstClr val="black"/>
                </a:solidFill>
                <a:ea typeface="Calibri"/>
                <a:cs typeface="Arial"/>
              </a:rPr>
              <a:t>sclerosis)</a:t>
            </a:r>
            <a:endParaRPr lang="ar-IQ"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181900"/>
            <a:ext cx="8229600" cy="3362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Arrow Connector 3"/>
          <p:cNvCxnSpPr/>
          <p:nvPr/>
        </p:nvCxnSpPr>
        <p:spPr>
          <a:xfrm flipH="1">
            <a:off x="7092280" y="2420888"/>
            <a:ext cx="64807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6876256" y="2060848"/>
            <a:ext cx="432048"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6" name="Rectangle 5"/>
          <p:cNvSpPr/>
          <p:nvPr/>
        </p:nvSpPr>
        <p:spPr>
          <a:xfrm>
            <a:off x="6950811" y="1546513"/>
            <a:ext cx="1872208" cy="369332"/>
          </a:xfrm>
          <a:prstGeom prst="rect">
            <a:avLst/>
          </a:prstGeom>
        </p:spPr>
        <p:txBody>
          <a:bodyPr wrap="square">
            <a:spAutoFit/>
          </a:bodyPr>
          <a:lstStyle/>
          <a:p>
            <a:r>
              <a:rPr lang="en-US" b="1" dirty="0">
                <a:solidFill>
                  <a:srgbClr val="FF0000"/>
                </a:solidFill>
                <a:ea typeface="Calibri"/>
                <a:cs typeface="Arial"/>
              </a:rPr>
              <a:t>arteriolosclerosis</a:t>
            </a:r>
            <a:endParaRPr lang="ar-IQ" dirty="0">
              <a:solidFill>
                <a:prstClr val="black"/>
              </a:solidFill>
            </a:endParaRPr>
          </a:p>
        </p:txBody>
      </p:sp>
      <p:sp>
        <p:nvSpPr>
          <p:cNvPr id="7" name="Down Arrow 6"/>
          <p:cNvSpPr/>
          <p:nvPr/>
        </p:nvSpPr>
        <p:spPr>
          <a:xfrm>
            <a:off x="6012160" y="1991674"/>
            <a:ext cx="180020" cy="12213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8" name="Rectangle 7"/>
          <p:cNvSpPr/>
          <p:nvPr/>
        </p:nvSpPr>
        <p:spPr>
          <a:xfrm>
            <a:off x="3851920" y="1360732"/>
            <a:ext cx="2843808" cy="646331"/>
          </a:xfrm>
          <a:prstGeom prst="rect">
            <a:avLst/>
          </a:prstGeom>
        </p:spPr>
        <p:txBody>
          <a:bodyPr wrap="square">
            <a:spAutoFit/>
          </a:bodyPr>
          <a:lstStyle/>
          <a:p>
            <a:r>
              <a:rPr lang="en-US" b="1" dirty="0">
                <a:solidFill>
                  <a:srgbClr val="FF0000"/>
                </a:solidFill>
                <a:ea typeface="Calibri"/>
                <a:cs typeface="Arial"/>
              </a:rPr>
              <a:t>diffuse </a:t>
            </a:r>
            <a:r>
              <a:rPr lang="en-US" b="1" dirty="0" smtClean="0">
                <a:solidFill>
                  <a:srgbClr val="FF0000"/>
                </a:solidFill>
                <a:ea typeface="Calibri"/>
                <a:cs typeface="Arial"/>
              </a:rPr>
              <a:t>glomerulosclerosis</a:t>
            </a:r>
          </a:p>
          <a:p>
            <a:r>
              <a:rPr lang="en-US" b="1" dirty="0">
                <a:solidFill>
                  <a:srgbClr val="FF0000"/>
                </a:solidFill>
                <a:ea typeface="Calibri"/>
                <a:cs typeface="Arial"/>
              </a:rPr>
              <a:t>nodular glomerulosclerosis</a:t>
            </a:r>
            <a:endParaRPr lang="ar-IQ" b="1" dirty="0">
              <a:solidFill>
                <a:prstClr val="black"/>
              </a:solidFill>
            </a:endParaRPr>
          </a:p>
        </p:txBody>
      </p:sp>
      <p:sp>
        <p:nvSpPr>
          <p:cNvPr id="10" name="Up Arrow 9"/>
          <p:cNvSpPr/>
          <p:nvPr/>
        </p:nvSpPr>
        <p:spPr>
          <a:xfrm>
            <a:off x="6444208" y="4221088"/>
            <a:ext cx="251520" cy="165618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solidFill>
                <a:prstClr val="white"/>
              </a:solidFill>
            </a:endParaRPr>
          </a:p>
        </p:txBody>
      </p:sp>
      <p:sp>
        <p:nvSpPr>
          <p:cNvPr id="11" name="TextBox 10"/>
          <p:cNvSpPr txBox="1"/>
          <p:nvPr/>
        </p:nvSpPr>
        <p:spPr>
          <a:xfrm>
            <a:off x="4094418" y="5877272"/>
            <a:ext cx="3645934" cy="369332"/>
          </a:xfrm>
          <a:prstGeom prst="rect">
            <a:avLst/>
          </a:prstGeom>
          <a:noFill/>
        </p:spPr>
        <p:txBody>
          <a:bodyPr wrap="none" rtlCol="1">
            <a:spAutoFit/>
          </a:bodyPr>
          <a:lstStyle/>
          <a:p>
            <a:r>
              <a:rPr lang="en-US" b="1" dirty="0">
                <a:solidFill>
                  <a:srgbClr val="FF0000"/>
                </a:solidFill>
                <a:ea typeface="Calibri"/>
                <a:cs typeface="Arial"/>
              </a:rPr>
              <a:t>mild proliferation of mesangial cells </a:t>
            </a:r>
            <a:endParaRPr lang="ar-IQ" b="1" dirty="0">
              <a:solidFill>
                <a:srgbClr val="FF0000"/>
              </a:solidFill>
            </a:endParaRPr>
          </a:p>
        </p:txBody>
      </p:sp>
    </p:spTree>
    <p:extLst>
      <p:ext uri="{BB962C8B-B14F-4D97-AF65-F5344CB8AC3E}">
        <p14:creationId xmlns:p14="http://schemas.microsoft.com/office/powerpoint/2010/main" val="143983840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z="3200" b="1" dirty="0">
                <a:solidFill>
                  <a:prstClr val="black"/>
                </a:solidFill>
                <a:ea typeface="Calibri"/>
                <a:cs typeface="Arial"/>
              </a:rPr>
              <a:t>Diabetic nephropathy (Glomerulo</a:t>
            </a:r>
            <a:r>
              <a:rPr lang="en-US" sz="3200" b="1" u="sng" dirty="0">
                <a:solidFill>
                  <a:prstClr val="black"/>
                </a:solidFill>
                <a:ea typeface="Calibri"/>
                <a:cs typeface="Arial"/>
              </a:rPr>
              <a:t>sclerosis)</a:t>
            </a:r>
            <a:endParaRPr lang="ar-IQ" dirty="0"/>
          </a:p>
        </p:txBody>
      </p:sp>
      <p:sp>
        <p:nvSpPr>
          <p:cNvPr id="3" name="Content Placeholder 2"/>
          <p:cNvSpPr>
            <a:spLocks noGrp="1"/>
          </p:cNvSpPr>
          <p:nvPr>
            <p:ph idx="1"/>
          </p:nvPr>
        </p:nvSpPr>
        <p:spPr/>
        <p:txBody>
          <a:bodyPr>
            <a:normAutofit fontScale="70000" lnSpcReduction="20000"/>
          </a:bodyPr>
          <a:lstStyle/>
          <a:p>
            <a:pPr marL="457200" algn="l" rtl="0">
              <a:lnSpc>
                <a:spcPct val="115000"/>
              </a:lnSpc>
              <a:spcAft>
                <a:spcPts val="0"/>
              </a:spcAft>
            </a:pPr>
            <a:r>
              <a:rPr lang="en-US" dirty="0">
                <a:highlight>
                  <a:srgbClr val="FFFF00"/>
                </a:highlight>
                <a:ea typeface="Calibri"/>
                <a:cs typeface="Arial"/>
              </a:rPr>
              <a:t>Pathophysiology of diabetic glomerulosclerosis changes</a:t>
            </a:r>
            <a:r>
              <a:rPr lang="en-US" dirty="0">
                <a:ea typeface="Calibri"/>
                <a:cs typeface="Arial"/>
              </a:rPr>
              <a:t> </a:t>
            </a:r>
            <a:endParaRPr lang="en-US" sz="2400" dirty="0">
              <a:ea typeface="Calibri"/>
              <a:cs typeface="Arial"/>
            </a:endParaRPr>
          </a:p>
          <a:p>
            <a:pPr lvl="0" algn="l" rtl="0">
              <a:lnSpc>
                <a:spcPct val="115000"/>
              </a:lnSpc>
              <a:spcAft>
                <a:spcPts val="1000"/>
              </a:spcAft>
              <a:buFont typeface="+mj-lt"/>
              <a:buAutoNum type="arabicPeriod"/>
            </a:pPr>
            <a:r>
              <a:rPr lang="en-US" dirty="0" smtClean="0">
                <a:ea typeface="Calibri"/>
                <a:cs typeface="Arial"/>
              </a:rPr>
              <a:t>Defective synthesis </a:t>
            </a:r>
            <a:r>
              <a:rPr lang="en-US" dirty="0">
                <a:ea typeface="Calibri"/>
                <a:cs typeface="Arial"/>
              </a:rPr>
              <a:t>of the glomerular basement membrane and mesangial matrix</a:t>
            </a:r>
            <a:r>
              <a:rPr lang="en-US" sz="1800" dirty="0">
                <a:latin typeface="Giovanni-Book"/>
                <a:ea typeface="Calibri"/>
                <a:cs typeface="Arial"/>
              </a:rPr>
              <a:t> </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elevations in blood glucose produce an increase in GFR and glomerular </a:t>
            </a:r>
            <a:r>
              <a:rPr lang="en-US" dirty="0" err="1">
                <a:ea typeface="Calibri"/>
                <a:cs typeface="Arial"/>
              </a:rPr>
              <a:t>intracapillary</a:t>
            </a:r>
            <a:r>
              <a:rPr lang="en-US" dirty="0">
                <a:ea typeface="Calibri"/>
                <a:cs typeface="Arial"/>
              </a:rPr>
              <a:t> pressure that leads to an enlargement of glomerular capillary pores by a mechanism that is at least partly mediated by angiotensin II.</a:t>
            </a:r>
            <a:endParaRPr lang="en-US" sz="2400" dirty="0">
              <a:ea typeface="Calibri"/>
              <a:cs typeface="Arial"/>
            </a:endParaRPr>
          </a:p>
          <a:p>
            <a:pPr algn="l" rtl="0"/>
            <a:r>
              <a:rPr lang="en-US" dirty="0">
                <a:ea typeface="Calibri"/>
                <a:cs typeface="Arial"/>
              </a:rPr>
              <a:t>This enlargement impairs the size-selective function of the membrane so that the protein content of the glomerular filtrate increases, which in turn requires increased endocytosis of protein by the tubular endothelial cells, a process that ultimately leads to nephron destruction and progressive deterioration of renal function.</a:t>
            </a:r>
            <a:endParaRPr lang="ar-IQ" dirty="0"/>
          </a:p>
        </p:txBody>
      </p:sp>
    </p:spTree>
    <p:extLst>
      <p:ext uri="{BB962C8B-B14F-4D97-AF65-F5344CB8AC3E}">
        <p14:creationId xmlns:p14="http://schemas.microsoft.com/office/powerpoint/2010/main" val="1993272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lstStyle/>
          <a:p>
            <a:r>
              <a:rPr lang="en-US" sz="3200" b="1" dirty="0">
                <a:solidFill>
                  <a:prstClr val="black"/>
                </a:solidFill>
                <a:ea typeface="Calibri"/>
                <a:cs typeface="Arial"/>
              </a:rPr>
              <a:t>Diabetic nephropathy (Glomerulo</a:t>
            </a:r>
            <a:r>
              <a:rPr lang="en-US" sz="3200" b="1" u="sng" dirty="0">
                <a:solidFill>
                  <a:prstClr val="black"/>
                </a:solidFill>
                <a:ea typeface="Calibri"/>
                <a:cs typeface="Arial"/>
              </a:rPr>
              <a:t>sclerosis)</a:t>
            </a:r>
            <a:endParaRPr lang="ar-IQ" dirty="0"/>
          </a:p>
        </p:txBody>
      </p:sp>
      <p:sp>
        <p:nvSpPr>
          <p:cNvPr id="3" name="Content Placeholder 2"/>
          <p:cNvSpPr>
            <a:spLocks noGrp="1"/>
          </p:cNvSpPr>
          <p:nvPr>
            <p:ph idx="1"/>
          </p:nvPr>
        </p:nvSpPr>
        <p:spPr/>
        <p:txBody>
          <a:bodyPr>
            <a:normAutofit fontScale="62500" lnSpcReduction="20000"/>
          </a:bodyPr>
          <a:lstStyle/>
          <a:p>
            <a:pPr marL="114300" indent="0" algn="l" rtl="0">
              <a:lnSpc>
                <a:spcPct val="115000"/>
              </a:lnSpc>
              <a:spcAft>
                <a:spcPts val="0"/>
              </a:spcAft>
              <a:buNone/>
            </a:pPr>
            <a:r>
              <a:rPr lang="en-US" b="1" dirty="0">
                <a:ea typeface="Calibri"/>
                <a:cs typeface="Arial"/>
              </a:rPr>
              <a:t>The clinical manifestations of diabetic glomerulosclerosis are closely linked to stage of changes.</a:t>
            </a:r>
            <a:r>
              <a:rPr lang="en-US" dirty="0">
                <a:ea typeface="Calibri"/>
                <a:cs typeface="Arial"/>
              </a:rPr>
              <a:t> </a:t>
            </a:r>
            <a:endParaRPr lang="en-US" sz="2400" dirty="0">
              <a:ea typeface="Calibri"/>
              <a:cs typeface="Arial"/>
            </a:endParaRPr>
          </a:p>
          <a:p>
            <a:pPr lvl="0" algn="l" rtl="0">
              <a:lnSpc>
                <a:spcPct val="115000"/>
              </a:lnSpc>
              <a:spcAft>
                <a:spcPts val="1000"/>
              </a:spcAft>
              <a:buFont typeface="Symbol"/>
              <a:buChar char=""/>
            </a:pPr>
            <a:r>
              <a:rPr lang="en-US" i="1" dirty="0" smtClean="0">
                <a:ea typeface="Calibri"/>
                <a:cs typeface="Arial"/>
              </a:rPr>
              <a:t>microalbuminuria</a:t>
            </a:r>
            <a:r>
              <a:rPr lang="en-US" dirty="0">
                <a:ea typeface="Calibri"/>
                <a:cs typeface="Arial"/>
              </a:rPr>
              <a:t>, defined as urinary albumin excretion greater than 30 mg/24 hours and no more than 300 mg/ 24 </a:t>
            </a:r>
            <a:r>
              <a:rPr lang="en-US" dirty="0" err="1" smtClean="0">
                <a:ea typeface="Calibri"/>
                <a:cs typeface="Arial"/>
              </a:rPr>
              <a:t>hs</a:t>
            </a:r>
            <a:r>
              <a:rPr lang="en-US" dirty="0" smtClean="0">
                <a:ea typeface="Calibri"/>
                <a:cs typeface="Arial"/>
              </a:rPr>
              <a:t>. Microalbuminuria </a:t>
            </a:r>
            <a:r>
              <a:rPr lang="en-US" dirty="0">
                <a:ea typeface="Calibri"/>
                <a:cs typeface="Arial"/>
              </a:rPr>
              <a:t>is an important predictor of future diabetic nephropathies.</a:t>
            </a:r>
            <a:endParaRPr lang="en-US" sz="2400" dirty="0">
              <a:ea typeface="Calibri"/>
              <a:cs typeface="Arial"/>
            </a:endParaRPr>
          </a:p>
          <a:p>
            <a:pPr lvl="0" algn="l" rtl="0">
              <a:lnSpc>
                <a:spcPct val="115000"/>
              </a:lnSpc>
              <a:spcAft>
                <a:spcPts val="1000"/>
              </a:spcAft>
              <a:buFont typeface="Symbol"/>
              <a:buChar char=""/>
            </a:pPr>
            <a:r>
              <a:rPr lang="en-US" dirty="0">
                <a:ea typeface="Calibri"/>
                <a:cs typeface="Arial"/>
              </a:rPr>
              <a:t>Edema</a:t>
            </a:r>
            <a:endParaRPr lang="en-US" sz="2400" dirty="0">
              <a:ea typeface="Calibri"/>
              <a:cs typeface="Arial"/>
            </a:endParaRPr>
          </a:p>
          <a:p>
            <a:pPr lvl="0" algn="l" rtl="0">
              <a:lnSpc>
                <a:spcPct val="115000"/>
              </a:lnSpc>
              <a:spcAft>
                <a:spcPts val="1000"/>
              </a:spcAft>
              <a:buFont typeface="Symbol"/>
              <a:buChar char=""/>
            </a:pPr>
            <a:r>
              <a:rPr lang="en-US" dirty="0">
                <a:ea typeface="Calibri"/>
                <a:cs typeface="Arial"/>
              </a:rPr>
              <a:t>Hypertension</a:t>
            </a:r>
            <a:endParaRPr lang="en-US" sz="2400" dirty="0">
              <a:ea typeface="Calibri"/>
              <a:cs typeface="Arial"/>
            </a:endParaRPr>
          </a:p>
          <a:p>
            <a:pPr lvl="0" algn="l" rtl="0">
              <a:lnSpc>
                <a:spcPct val="115000"/>
              </a:lnSpc>
              <a:spcAft>
                <a:spcPts val="1000"/>
              </a:spcAft>
              <a:buFont typeface="Symbol"/>
              <a:buChar char=""/>
            </a:pPr>
            <a:r>
              <a:rPr lang="en-US" dirty="0">
                <a:ea typeface="Calibri"/>
                <a:cs typeface="Arial"/>
              </a:rPr>
              <a:t>Renal failure</a:t>
            </a:r>
            <a:endParaRPr lang="en-US" sz="2400" dirty="0">
              <a:ea typeface="Calibri"/>
              <a:cs typeface="Arial"/>
            </a:endParaRPr>
          </a:p>
          <a:p>
            <a:pPr marL="114300" indent="0" algn="l" rtl="0">
              <a:lnSpc>
                <a:spcPct val="115000"/>
              </a:lnSpc>
              <a:spcAft>
                <a:spcPts val="1000"/>
              </a:spcAft>
              <a:buNone/>
            </a:pPr>
            <a:r>
              <a:rPr lang="en-US" dirty="0">
                <a:ea typeface="Calibri"/>
                <a:cs typeface="Arial"/>
              </a:rPr>
              <a:t> In many cases, these early changes in glomerular function can be reversed by careful control of blood glucose levels. Inhibition of </a:t>
            </a:r>
            <a:r>
              <a:rPr lang="en-US" dirty="0" err="1">
                <a:ea typeface="Calibri"/>
                <a:cs typeface="Arial"/>
              </a:rPr>
              <a:t>angiotensinII</a:t>
            </a:r>
            <a:r>
              <a:rPr lang="en-US" dirty="0">
                <a:ea typeface="Calibri"/>
                <a:cs typeface="Arial"/>
              </a:rPr>
              <a:t> by angiotensin-converting enzyme inhibitors (</a:t>
            </a:r>
            <a:r>
              <a:rPr lang="en-US" i="1" dirty="0">
                <a:ea typeface="Calibri"/>
                <a:cs typeface="Arial"/>
              </a:rPr>
              <a:t>e.g.</a:t>
            </a:r>
            <a:r>
              <a:rPr lang="en-US" dirty="0">
                <a:ea typeface="Calibri"/>
                <a:cs typeface="Arial"/>
              </a:rPr>
              <a:t>, captopril) has been shown to have a beneficial effect, possibly by reversing increased glomerular pressure.</a:t>
            </a:r>
            <a:endParaRPr lang="en-US" sz="2400" dirty="0">
              <a:ea typeface="Calibri"/>
              <a:cs typeface="Arial"/>
            </a:endParaRPr>
          </a:p>
          <a:p>
            <a:endParaRPr lang="ar-IQ" dirty="0"/>
          </a:p>
        </p:txBody>
      </p:sp>
    </p:spTree>
    <p:extLst>
      <p:ext uri="{BB962C8B-B14F-4D97-AF65-F5344CB8AC3E}">
        <p14:creationId xmlns:p14="http://schemas.microsoft.com/office/powerpoint/2010/main" val="15474579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a:bodyPr>
          <a:lstStyle/>
          <a:p>
            <a:pPr marL="457200" lvl="0" indent="-342900" rtl="0">
              <a:lnSpc>
                <a:spcPct val="115000"/>
              </a:lnSpc>
              <a:spcBef>
                <a:spcPct val="20000"/>
              </a:spcBef>
            </a:pPr>
            <a:r>
              <a:rPr lang="en-US" sz="3200" b="1" dirty="0">
                <a:solidFill>
                  <a:prstClr val="black"/>
                </a:solidFill>
                <a:ea typeface="Calibri"/>
                <a:cs typeface="Arial"/>
              </a:rPr>
              <a:t>Hypertensive Glomerular </a:t>
            </a:r>
            <a:r>
              <a:rPr lang="en-US" sz="3200" b="1" dirty="0" smtClean="0">
                <a:solidFill>
                  <a:prstClr val="black"/>
                </a:solidFill>
                <a:ea typeface="Calibri"/>
                <a:cs typeface="Arial"/>
              </a:rPr>
              <a:t>Disease</a:t>
            </a:r>
            <a:endParaRPr lang="ar-IQ" sz="3200" dirty="0"/>
          </a:p>
        </p:txBody>
      </p:sp>
      <p:sp>
        <p:nvSpPr>
          <p:cNvPr id="3" name="Content Placeholder 2"/>
          <p:cNvSpPr>
            <a:spLocks noGrp="1"/>
          </p:cNvSpPr>
          <p:nvPr>
            <p:ph idx="1"/>
          </p:nvPr>
        </p:nvSpPr>
        <p:spPr/>
        <p:txBody>
          <a:bodyPr>
            <a:normAutofit fontScale="85000" lnSpcReduction="20000"/>
          </a:bodyPr>
          <a:lstStyle/>
          <a:p>
            <a:pPr marL="457200" algn="l" rtl="0">
              <a:lnSpc>
                <a:spcPct val="115000"/>
              </a:lnSpc>
              <a:spcAft>
                <a:spcPts val="1000"/>
              </a:spcAft>
            </a:pPr>
            <a:r>
              <a:rPr lang="en-US" dirty="0" smtClean="0">
                <a:ea typeface="Calibri"/>
                <a:cs typeface="Arial"/>
              </a:rPr>
              <a:t>Renal </a:t>
            </a:r>
            <a:r>
              <a:rPr lang="en-US" dirty="0">
                <a:ea typeface="Calibri"/>
                <a:cs typeface="Arial"/>
              </a:rPr>
              <a:t>failure and azotemia occur in 1% to 5% of persons with long-standing hypertension. </a:t>
            </a:r>
            <a:r>
              <a:rPr lang="en-US" b="1" u="sng" dirty="0">
                <a:solidFill>
                  <a:srgbClr val="FF0000"/>
                </a:solidFill>
                <a:ea typeface="Calibri"/>
                <a:cs typeface="Arial"/>
              </a:rPr>
              <a:t>Hypertension is associated with sclerotic changes in glomerular structures.</a:t>
            </a:r>
            <a:r>
              <a:rPr lang="en-US" dirty="0">
                <a:ea typeface="Calibri"/>
                <a:cs typeface="Arial"/>
              </a:rPr>
              <a:t> As the glomerular vascular structures thicken and perfusion diminishes, the blood supply to the nephron decreases, causing the kidneys to </a:t>
            </a:r>
            <a:r>
              <a:rPr lang="en-US" b="1" dirty="0">
                <a:solidFill>
                  <a:srgbClr val="00B0F0"/>
                </a:solidFill>
                <a:ea typeface="Calibri"/>
                <a:cs typeface="Arial"/>
              </a:rPr>
              <a:t>lose some of their ability to concentrate the urine</a:t>
            </a:r>
            <a:r>
              <a:rPr lang="en-US" dirty="0">
                <a:ea typeface="Calibri"/>
                <a:cs typeface="Arial"/>
              </a:rPr>
              <a:t>. Blood urea nitrogen levels also may become elevated, </a:t>
            </a:r>
            <a:r>
              <a:rPr lang="en-US" b="1" dirty="0">
                <a:solidFill>
                  <a:srgbClr val="00B0F0"/>
                </a:solidFill>
                <a:ea typeface="Calibri"/>
                <a:cs typeface="Arial"/>
              </a:rPr>
              <a:t>Proteinuria</a:t>
            </a:r>
            <a:r>
              <a:rPr lang="en-US" dirty="0">
                <a:solidFill>
                  <a:srgbClr val="FF0000"/>
                </a:solidFill>
                <a:ea typeface="Calibri"/>
                <a:cs typeface="Arial"/>
              </a:rPr>
              <a:t> </a:t>
            </a:r>
            <a:r>
              <a:rPr lang="en-US" dirty="0">
                <a:ea typeface="Calibri"/>
                <a:cs typeface="Arial"/>
              </a:rPr>
              <a:t>may occur as a result of changes in glomerular structure.</a:t>
            </a:r>
            <a:endParaRPr lang="en-US" sz="2400" dirty="0">
              <a:ea typeface="Calibri"/>
              <a:cs typeface="Arial"/>
            </a:endParaRPr>
          </a:p>
          <a:p>
            <a:endParaRPr lang="ar-IQ" dirty="0"/>
          </a:p>
        </p:txBody>
      </p:sp>
    </p:spTree>
    <p:extLst>
      <p:ext uri="{BB962C8B-B14F-4D97-AF65-F5344CB8AC3E}">
        <p14:creationId xmlns:p14="http://schemas.microsoft.com/office/powerpoint/2010/main" val="37141643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algn="l" rtl="0">
              <a:lnSpc>
                <a:spcPct val="115000"/>
              </a:lnSpc>
              <a:spcAft>
                <a:spcPts val="1000"/>
              </a:spcAft>
            </a:pPr>
            <a:r>
              <a:rPr lang="en-US" b="1" dirty="0">
                <a:ea typeface="Calibri"/>
                <a:cs typeface="Arial"/>
              </a:rPr>
              <a:t>Drug-Related </a:t>
            </a:r>
            <a:r>
              <a:rPr lang="en-US" b="1" dirty="0" smtClean="0">
                <a:ea typeface="Calibri"/>
                <a:cs typeface="Arial"/>
              </a:rPr>
              <a:t>Nephropathies</a:t>
            </a:r>
            <a:endParaRPr lang="ar-IQ" dirty="0"/>
          </a:p>
        </p:txBody>
      </p:sp>
      <p:sp>
        <p:nvSpPr>
          <p:cNvPr id="3" name="Content Placeholder 2"/>
          <p:cNvSpPr>
            <a:spLocks noGrp="1"/>
          </p:cNvSpPr>
          <p:nvPr>
            <p:ph idx="1"/>
          </p:nvPr>
        </p:nvSpPr>
        <p:spPr/>
        <p:txBody>
          <a:bodyPr>
            <a:normAutofit fontScale="77500" lnSpcReduction="20000"/>
          </a:bodyPr>
          <a:lstStyle/>
          <a:p>
            <a:pPr marL="114300" indent="0" algn="l" rtl="0">
              <a:lnSpc>
                <a:spcPct val="115000"/>
              </a:lnSpc>
              <a:spcAft>
                <a:spcPts val="0"/>
              </a:spcAft>
              <a:buNone/>
            </a:pPr>
            <a:r>
              <a:rPr lang="en-US" b="1" dirty="0">
                <a:highlight>
                  <a:srgbClr val="FFFF00"/>
                </a:highlight>
                <a:ea typeface="Calibri"/>
                <a:cs typeface="Arial"/>
              </a:rPr>
              <a:t>Mechanisms of drug related nephropathies:</a:t>
            </a:r>
            <a:endParaRPr lang="en-US" sz="2400" dirty="0">
              <a:ea typeface="Calibri"/>
              <a:cs typeface="Arial"/>
            </a:endParaRPr>
          </a:p>
          <a:p>
            <a:pPr lvl="0" algn="l" rtl="0">
              <a:lnSpc>
                <a:spcPct val="115000"/>
              </a:lnSpc>
              <a:spcAft>
                <a:spcPts val="1000"/>
              </a:spcAft>
              <a:buFont typeface="+mj-lt"/>
              <a:buAutoNum type="arabicPeriod"/>
            </a:pPr>
            <a:r>
              <a:rPr lang="en-US" dirty="0">
                <a:ea typeface="Calibri"/>
                <a:cs typeface="Arial"/>
              </a:rPr>
              <a:t>Some drugs and toxic substances damage the kidneys by causing a </a:t>
            </a:r>
            <a:r>
              <a:rPr lang="en-US" b="1" dirty="0">
                <a:solidFill>
                  <a:srgbClr val="00B050"/>
                </a:solidFill>
                <a:ea typeface="Calibri"/>
                <a:cs typeface="Arial"/>
              </a:rPr>
              <a:t>decrease in blood flow </a:t>
            </a:r>
            <a:r>
              <a:rPr lang="en-US" dirty="0" err="1">
                <a:ea typeface="Calibri"/>
                <a:cs typeface="Arial"/>
              </a:rPr>
              <a:t>eg</a:t>
            </a:r>
            <a:r>
              <a:rPr lang="en-US" dirty="0">
                <a:ea typeface="Calibri"/>
                <a:cs typeface="Arial"/>
              </a:rPr>
              <a:t> NSAIDs inhibit prostaglandin synthesis </a:t>
            </a:r>
            <a:r>
              <a:rPr lang="en-US" dirty="0" smtClean="0">
                <a:ea typeface="Calibri"/>
                <a:cs typeface="Arial"/>
              </a:rPr>
              <a:t>p(</a:t>
            </a:r>
            <a:r>
              <a:rPr lang="en-US" dirty="0" err="1" smtClean="0">
                <a:ea typeface="Calibri"/>
                <a:cs typeface="Arial"/>
              </a:rPr>
              <a:t>articularly</a:t>
            </a:r>
            <a:r>
              <a:rPr lang="en-US" dirty="0" smtClean="0">
                <a:ea typeface="Calibri"/>
                <a:cs typeface="Arial"/>
              </a:rPr>
              <a:t> </a:t>
            </a:r>
            <a:r>
              <a:rPr lang="en-US" dirty="0">
                <a:ea typeface="Calibri"/>
                <a:cs typeface="Arial"/>
              </a:rPr>
              <a:t>PGI2 and PGE2) </a:t>
            </a:r>
            <a:endParaRPr lang="en-US" dirty="0" smtClean="0">
              <a:ea typeface="Calibri"/>
              <a:cs typeface="Arial"/>
            </a:endParaRPr>
          </a:p>
          <a:p>
            <a:pPr lvl="0" algn="l" rtl="0">
              <a:lnSpc>
                <a:spcPct val="115000"/>
              </a:lnSpc>
              <a:spcAft>
                <a:spcPts val="1000"/>
              </a:spcAft>
              <a:buFont typeface="+mj-lt"/>
              <a:buAutoNum type="arabicPeriod"/>
            </a:pPr>
            <a:r>
              <a:rPr lang="en-US" dirty="0" smtClean="0">
                <a:ea typeface="Calibri"/>
                <a:cs typeface="Arial"/>
              </a:rPr>
              <a:t>Direct </a:t>
            </a:r>
            <a:r>
              <a:rPr lang="en-US" dirty="0">
                <a:ea typeface="Calibri"/>
                <a:cs typeface="Arial"/>
              </a:rPr>
              <a:t>toxic damage to </a:t>
            </a:r>
            <a:r>
              <a:rPr lang="en-US" b="1" dirty="0" err="1">
                <a:solidFill>
                  <a:srgbClr val="00B050"/>
                </a:solidFill>
                <a:ea typeface="Calibri"/>
                <a:cs typeface="Arial"/>
              </a:rPr>
              <a:t>tubulointerstitial</a:t>
            </a:r>
            <a:r>
              <a:rPr lang="en-US" dirty="0">
                <a:ea typeface="Calibri"/>
                <a:cs typeface="Arial"/>
              </a:rPr>
              <a:t> structures (aspirin)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Damage by producing acute drug related hypersensitivity reactions ends with </a:t>
            </a:r>
            <a:r>
              <a:rPr lang="en-US" b="1" dirty="0" err="1">
                <a:solidFill>
                  <a:srgbClr val="00B050"/>
                </a:solidFill>
                <a:ea typeface="Calibri"/>
                <a:cs typeface="Arial"/>
              </a:rPr>
              <a:t>tubulointerstitial</a:t>
            </a:r>
            <a:r>
              <a:rPr lang="en-US" dirty="0">
                <a:ea typeface="Calibri"/>
                <a:cs typeface="Arial"/>
              </a:rPr>
              <a:t> nephritis. sulfonamide drugs, furosemide and the thiazide diuretics methicillin and other synthetic antibiotics included</a:t>
            </a:r>
            <a:endParaRPr lang="en-US" sz="2400" dirty="0">
              <a:ea typeface="Calibri"/>
              <a:cs typeface="Arial"/>
            </a:endParaRPr>
          </a:p>
          <a:p>
            <a:endParaRPr lang="ar-IQ" dirty="0"/>
          </a:p>
        </p:txBody>
      </p:sp>
    </p:spTree>
    <p:extLst>
      <p:ext uri="{BB962C8B-B14F-4D97-AF65-F5344CB8AC3E}">
        <p14:creationId xmlns:p14="http://schemas.microsoft.com/office/powerpoint/2010/main" val="11120029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lvl="0" indent="0" algn="just" rtl="0">
              <a:lnSpc>
                <a:spcPct val="115000"/>
              </a:lnSpc>
              <a:spcAft>
                <a:spcPts val="1000"/>
              </a:spcAft>
              <a:buNone/>
            </a:pPr>
            <a:r>
              <a:rPr lang="en-US" dirty="0" smtClean="0">
                <a:ea typeface="Calibri"/>
                <a:cs typeface="Arial"/>
              </a:rPr>
              <a:t>4. can </a:t>
            </a:r>
            <a:r>
              <a:rPr lang="en-US" dirty="0">
                <a:ea typeface="Calibri"/>
                <a:cs typeface="Arial"/>
              </a:rPr>
              <a:t>cause kidney damage by </a:t>
            </a:r>
            <a:r>
              <a:rPr lang="en-US" b="1" dirty="0">
                <a:solidFill>
                  <a:srgbClr val="00B050"/>
                </a:solidFill>
                <a:ea typeface="Calibri"/>
                <a:cs typeface="Arial"/>
              </a:rPr>
              <a:t>obstructing urinary flow</a:t>
            </a:r>
            <a:r>
              <a:rPr lang="en-US" dirty="0">
                <a:ea typeface="Calibri"/>
                <a:cs typeface="Arial"/>
              </a:rPr>
              <a:t> and crystal formation </a:t>
            </a:r>
            <a:r>
              <a:rPr lang="en-US" dirty="0" smtClean="0">
                <a:ea typeface="Calibri"/>
                <a:cs typeface="Arial"/>
              </a:rPr>
              <a:t>(e.g. </a:t>
            </a:r>
            <a:r>
              <a:rPr lang="en-US" dirty="0" err="1" smtClean="0">
                <a:ea typeface="Calibri"/>
                <a:cs typeface="Arial"/>
              </a:rPr>
              <a:t>methoprim</a:t>
            </a:r>
            <a:r>
              <a:rPr lang="en-US" dirty="0" smtClean="0">
                <a:ea typeface="Calibri"/>
                <a:cs typeface="Arial"/>
              </a:rPr>
              <a:t> </a:t>
            </a:r>
            <a:r>
              <a:rPr lang="en-US" dirty="0">
                <a:ea typeface="Calibri"/>
                <a:cs typeface="Arial"/>
              </a:rPr>
              <a:t>+ </a:t>
            </a:r>
            <a:r>
              <a:rPr lang="en-US" dirty="0" err="1">
                <a:ea typeface="Calibri"/>
                <a:cs typeface="Arial"/>
              </a:rPr>
              <a:t>vit</a:t>
            </a:r>
            <a:r>
              <a:rPr lang="en-US" dirty="0">
                <a:ea typeface="Calibri"/>
                <a:cs typeface="Arial"/>
              </a:rPr>
              <a:t> c)</a:t>
            </a:r>
            <a:endParaRPr lang="en-US" sz="2400" dirty="0">
              <a:ea typeface="Calibri"/>
              <a:cs typeface="Arial"/>
            </a:endParaRPr>
          </a:p>
          <a:p>
            <a:pPr marL="0" indent="0" algn="l" rtl="0">
              <a:buNone/>
            </a:pPr>
            <a:r>
              <a:rPr lang="en-US" dirty="0" smtClean="0">
                <a:ea typeface="Calibri"/>
                <a:cs typeface="Arial"/>
              </a:rPr>
              <a:t>5. </a:t>
            </a:r>
            <a:r>
              <a:rPr lang="en-US" b="1" dirty="0">
                <a:solidFill>
                  <a:srgbClr val="00B050"/>
                </a:solidFill>
                <a:ea typeface="Calibri"/>
                <a:cs typeface="Arial"/>
              </a:rPr>
              <a:t>multifactorial </a:t>
            </a:r>
            <a:r>
              <a:rPr lang="en-US" b="1" dirty="0" smtClean="0">
                <a:solidFill>
                  <a:srgbClr val="00B050"/>
                </a:solidFill>
                <a:ea typeface="Calibri"/>
                <a:cs typeface="Arial"/>
              </a:rPr>
              <a:t>mechanisms </a:t>
            </a:r>
            <a:r>
              <a:rPr lang="en-US" dirty="0">
                <a:ea typeface="Calibri"/>
                <a:cs typeface="Arial"/>
              </a:rPr>
              <a:t>that </a:t>
            </a:r>
            <a:r>
              <a:rPr lang="en-US" dirty="0" smtClean="0">
                <a:ea typeface="Calibri"/>
                <a:cs typeface="Arial"/>
              </a:rPr>
              <a:t>involve </a:t>
            </a:r>
            <a:r>
              <a:rPr lang="en-US" dirty="0">
                <a:ea typeface="Calibri"/>
                <a:cs typeface="Arial"/>
              </a:rPr>
              <a:t>direct vasoconstriction, altered systemic hemodynamics, and </a:t>
            </a:r>
            <a:r>
              <a:rPr lang="en-US" dirty="0" err="1">
                <a:ea typeface="Calibri"/>
                <a:cs typeface="Arial"/>
              </a:rPr>
              <a:t>myoglobulin</a:t>
            </a:r>
            <a:r>
              <a:rPr lang="en-US" dirty="0">
                <a:ea typeface="Calibri"/>
                <a:cs typeface="Arial"/>
              </a:rPr>
              <a:t>-induced </a:t>
            </a:r>
            <a:r>
              <a:rPr lang="en-US" dirty="0" smtClean="0">
                <a:ea typeface="Calibri"/>
                <a:cs typeface="Arial"/>
              </a:rPr>
              <a:t>renal failure</a:t>
            </a:r>
            <a:r>
              <a:rPr lang="en-US" sz="5400" dirty="0" smtClean="0">
                <a:solidFill>
                  <a:srgbClr val="000000"/>
                </a:solidFill>
                <a:ea typeface="Times New Roman"/>
                <a:cs typeface="Arial"/>
              </a:rPr>
              <a:t> </a:t>
            </a:r>
            <a:r>
              <a:rPr lang="en-US" dirty="0">
                <a:ea typeface="Calibri"/>
                <a:cs typeface="Arial"/>
              </a:rPr>
              <a:t>(cocaine intoxication) .</a:t>
            </a:r>
            <a:endParaRPr lang="ar-IQ" dirty="0"/>
          </a:p>
        </p:txBody>
      </p:sp>
    </p:spTree>
    <p:extLst>
      <p:ext uri="{BB962C8B-B14F-4D97-AF65-F5344CB8AC3E}">
        <p14:creationId xmlns:p14="http://schemas.microsoft.com/office/powerpoint/2010/main" val="30344002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normAutofit/>
          </a:bodyPr>
          <a:lstStyle/>
          <a:p>
            <a:pPr marL="457200" lvl="0" indent="-342900" rtl="0">
              <a:lnSpc>
                <a:spcPct val="115000"/>
              </a:lnSpc>
              <a:spcBef>
                <a:spcPct val="20000"/>
              </a:spcBef>
            </a:pPr>
            <a:r>
              <a:rPr lang="en-US" sz="4000" b="1" dirty="0">
                <a:solidFill>
                  <a:prstClr val="black"/>
                </a:solidFill>
                <a:ea typeface="Calibri"/>
                <a:cs typeface="Arial"/>
              </a:rPr>
              <a:t>ACUTE RENAL FAILURE</a:t>
            </a:r>
            <a:r>
              <a:rPr lang="en-US" sz="4000" dirty="0">
                <a:solidFill>
                  <a:prstClr val="black"/>
                </a:solidFill>
                <a:ea typeface="Calibri"/>
                <a:cs typeface="Arial"/>
              </a:rPr>
              <a:t> </a:t>
            </a:r>
            <a:r>
              <a:rPr lang="en-US" sz="4000" dirty="0" smtClean="0">
                <a:solidFill>
                  <a:prstClr val="black"/>
                </a:solidFill>
                <a:ea typeface="Calibri"/>
                <a:cs typeface="Arial"/>
              </a:rPr>
              <a:t>ARF</a:t>
            </a:r>
            <a:endParaRPr lang="ar-IQ" sz="4000" dirty="0"/>
          </a:p>
        </p:txBody>
      </p:sp>
      <p:sp>
        <p:nvSpPr>
          <p:cNvPr id="3" name="Content Placeholder 2"/>
          <p:cNvSpPr>
            <a:spLocks noGrp="1"/>
          </p:cNvSpPr>
          <p:nvPr>
            <p:ph idx="1"/>
          </p:nvPr>
        </p:nvSpPr>
        <p:spPr/>
        <p:txBody>
          <a:bodyPr>
            <a:normAutofit fontScale="92500"/>
          </a:bodyPr>
          <a:lstStyle/>
          <a:p>
            <a:pPr marL="457200" algn="l" rtl="0">
              <a:lnSpc>
                <a:spcPct val="115000"/>
              </a:lnSpc>
              <a:spcAft>
                <a:spcPts val="1000"/>
              </a:spcAft>
            </a:pPr>
            <a:r>
              <a:rPr lang="en-US" dirty="0" smtClean="0">
                <a:ea typeface="Calibri"/>
                <a:cs typeface="Arial"/>
              </a:rPr>
              <a:t>Acute </a:t>
            </a:r>
            <a:r>
              <a:rPr lang="en-US" dirty="0">
                <a:ea typeface="Calibri"/>
                <a:cs typeface="Arial"/>
              </a:rPr>
              <a:t>renal failure is caused by conditions that produce an acute </a:t>
            </a:r>
            <a:r>
              <a:rPr lang="en-US" b="1" u="sng" dirty="0">
                <a:solidFill>
                  <a:srgbClr val="FF0000"/>
                </a:solidFill>
                <a:ea typeface="Calibri"/>
                <a:cs typeface="Arial"/>
              </a:rPr>
              <a:t>shutdown</a:t>
            </a:r>
            <a:r>
              <a:rPr lang="en-US" dirty="0">
                <a:ea typeface="Calibri"/>
                <a:cs typeface="Arial"/>
              </a:rPr>
              <a:t> in renal function. It represents a rapid decline in renal function sufficient to increase blood levels of nitrogenous wastes and impair fluid and electrolyte balance. It is a common threat to seriously ill persons in intensive care units, with a mortality rate ranging from 42% to 88%. </a:t>
            </a:r>
            <a:endParaRPr lang="en-US" sz="2400" dirty="0">
              <a:ea typeface="Calibri"/>
              <a:cs typeface="Arial"/>
            </a:endParaRPr>
          </a:p>
          <a:p>
            <a:pPr marL="0" indent="0">
              <a:buNone/>
            </a:pPr>
            <a:endParaRPr lang="ar-IQ" dirty="0"/>
          </a:p>
        </p:txBody>
      </p:sp>
    </p:spTree>
    <p:extLst>
      <p:ext uri="{BB962C8B-B14F-4D97-AF65-F5344CB8AC3E}">
        <p14:creationId xmlns:p14="http://schemas.microsoft.com/office/powerpoint/2010/main" val="19259757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lumMod val="60000"/>
              <a:lumOff val="40000"/>
            </a:schemeClr>
          </a:solidFill>
        </p:spPr>
        <p:txBody>
          <a:bodyPr/>
          <a:lstStyle/>
          <a:p>
            <a:r>
              <a:rPr lang="en-US" sz="4000" b="1" dirty="0">
                <a:solidFill>
                  <a:prstClr val="black"/>
                </a:solidFill>
                <a:ea typeface="Calibri"/>
                <a:cs typeface="Arial"/>
              </a:rPr>
              <a:t>ACUTE RENAL FAILURE</a:t>
            </a:r>
            <a:r>
              <a:rPr lang="en-US" sz="4000" dirty="0">
                <a:solidFill>
                  <a:prstClr val="black"/>
                </a:solidFill>
                <a:ea typeface="Calibri"/>
                <a:cs typeface="Arial"/>
              </a:rPr>
              <a:t> ARF</a:t>
            </a:r>
            <a:endParaRPr lang="ar-IQ" dirty="0"/>
          </a:p>
        </p:txBody>
      </p:sp>
      <p:sp>
        <p:nvSpPr>
          <p:cNvPr id="3" name="Content Placeholder 2"/>
          <p:cNvSpPr>
            <a:spLocks noGrp="1"/>
          </p:cNvSpPr>
          <p:nvPr>
            <p:ph idx="1"/>
          </p:nvPr>
        </p:nvSpPr>
        <p:spPr/>
        <p:txBody>
          <a:bodyPr>
            <a:normAutofit fontScale="77500" lnSpcReduction="20000"/>
          </a:bodyPr>
          <a:lstStyle/>
          <a:p>
            <a:pPr marL="457200" algn="l" rtl="0">
              <a:lnSpc>
                <a:spcPct val="115000"/>
              </a:lnSpc>
              <a:spcAft>
                <a:spcPts val="0"/>
              </a:spcAft>
            </a:pPr>
            <a:r>
              <a:rPr lang="en-US" dirty="0">
                <a:ea typeface="Calibri"/>
                <a:cs typeface="Arial"/>
              </a:rPr>
              <a:t>The most common indicator of acute renal failure is </a:t>
            </a:r>
            <a:r>
              <a:rPr lang="en-US" b="1" dirty="0">
                <a:solidFill>
                  <a:srgbClr val="FF0000"/>
                </a:solidFill>
                <a:ea typeface="Calibri"/>
                <a:cs typeface="Arial"/>
              </a:rPr>
              <a:t>azotemia</a:t>
            </a:r>
            <a:r>
              <a:rPr lang="en-US" b="1" dirty="0">
                <a:ea typeface="Calibri"/>
                <a:cs typeface="Arial"/>
              </a:rPr>
              <a:t>, an accumulation of nitrogenous wastes (urea nitrogen, uric acid, and creatinine) in the blood.</a:t>
            </a:r>
            <a:endParaRPr lang="en-US" sz="2400" dirty="0">
              <a:ea typeface="Calibri"/>
              <a:cs typeface="Arial"/>
            </a:endParaRPr>
          </a:p>
          <a:p>
            <a:pPr marL="457200" algn="just" rtl="0">
              <a:lnSpc>
                <a:spcPct val="115000"/>
              </a:lnSpc>
              <a:spcAft>
                <a:spcPts val="0"/>
              </a:spcAft>
            </a:pPr>
            <a:r>
              <a:rPr lang="en-US" dirty="0">
                <a:ea typeface="Calibri"/>
                <a:cs typeface="Arial"/>
              </a:rPr>
              <a:t>Because of the high morbidity and mortality rates associated with acute renal failure, identification of persons at risk is important to clinical decision making. Acute renal failure often is reversible, making early identification and correction</a:t>
            </a:r>
            <a:endParaRPr lang="en-US" sz="2400" dirty="0">
              <a:ea typeface="Calibri"/>
              <a:cs typeface="Arial"/>
            </a:endParaRPr>
          </a:p>
          <a:p>
            <a:pPr marL="457200" algn="just" rtl="0">
              <a:lnSpc>
                <a:spcPct val="115000"/>
              </a:lnSpc>
              <a:spcAft>
                <a:spcPts val="1000"/>
              </a:spcAft>
            </a:pPr>
            <a:r>
              <a:rPr lang="en-US" dirty="0">
                <a:ea typeface="Calibri"/>
                <a:cs typeface="Arial"/>
              </a:rPr>
              <a:t>of the underlying cause (</a:t>
            </a:r>
            <a:r>
              <a:rPr lang="en-US" i="1" dirty="0">
                <a:ea typeface="Calibri"/>
                <a:cs typeface="Arial"/>
              </a:rPr>
              <a:t>e.g.</a:t>
            </a:r>
            <a:r>
              <a:rPr lang="en-US" dirty="0">
                <a:ea typeface="Calibri"/>
                <a:cs typeface="Arial"/>
              </a:rPr>
              <a:t>, improving renal perfusion, discontinuing nephrotoxic drugs) important.</a:t>
            </a:r>
            <a:endParaRPr lang="en-US" sz="2400" dirty="0">
              <a:ea typeface="Calibri"/>
              <a:cs typeface="Arial"/>
            </a:endParaRPr>
          </a:p>
          <a:p>
            <a:endParaRPr lang="ar-IQ" dirty="0"/>
          </a:p>
        </p:txBody>
      </p:sp>
    </p:spTree>
    <p:extLst>
      <p:ext uri="{BB962C8B-B14F-4D97-AF65-F5344CB8AC3E}">
        <p14:creationId xmlns:p14="http://schemas.microsoft.com/office/powerpoint/2010/main" val="24549427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620688"/>
            <a:ext cx="7992888"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9029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9614793"/>
              </p:ext>
            </p:extLst>
          </p:nvPr>
        </p:nvGraphicFramePr>
        <p:xfrm>
          <a:off x="1259632" y="1412780"/>
          <a:ext cx="5562808" cy="5004288"/>
        </p:xfrm>
        <a:graphic>
          <a:graphicData uri="http://schemas.openxmlformats.org/drawingml/2006/table">
            <a:tbl>
              <a:tblPr firstRow="1" firstCol="1" bandRow="1"/>
              <a:tblGrid>
                <a:gridCol w="2781404"/>
                <a:gridCol w="2781404"/>
              </a:tblGrid>
              <a:tr h="258815">
                <a:tc rowSpan="2">
                  <a:txBody>
                    <a:bodyPr/>
                    <a:lstStyle/>
                    <a:p>
                      <a:pPr algn="l" rtl="0">
                        <a:lnSpc>
                          <a:spcPct val="115000"/>
                        </a:lnSpc>
                        <a:spcAft>
                          <a:spcPts val="0"/>
                        </a:spcAft>
                      </a:pPr>
                      <a:r>
                        <a:rPr lang="en-US" sz="1600" b="1" dirty="0">
                          <a:effectLst/>
                          <a:latin typeface="Calibri"/>
                          <a:ea typeface="Calibri"/>
                          <a:cs typeface="Calibri"/>
                        </a:rPr>
                        <a:t>Renal pelvis</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600" b="1">
                          <a:effectLst/>
                          <a:latin typeface="Calibri"/>
                          <a:ea typeface="Calibri"/>
                          <a:cs typeface="Calibri"/>
                        </a:rPr>
                        <a:t>Renal stones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Papillary necrosis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rowSpan="5">
                  <a:txBody>
                    <a:bodyPr/>
                    <a:lstStyle/>
                    <a:p>
                      <a:pPr algn="l" rtl="0">
                        <a:lnSpc>
                          <a:spcPct val="115000"/>
                        </a:lnSpc>
                        <a:spcAft>
                          <a:spcPts val="0"/>
                        </a:spcAft>
                      </a:pPr>
                      <a:r>
                        <a:rPr lang="en-US" sz="1600" b="1">
                          <a:effectLst/>
                          <a:latin typeface="Calibri"/>
                          <a:ea typeface="Calibri"/>
                          <a:cs typeface="Calibri"/>
                        </a:rPr>
                        <a:t>Ureter</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600" b="1">
                          <a:effectLst/>
                          <a:latin typeface="Calibri"/>
                          <a:ea typeface="Calibri"/>
                          <a:cs typeface="Calibri"/>
                        </a:rPr>
                        <a:t>Renal stones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Pregnancy</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632">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Tumors that compress the ureter</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Ureteral stricture</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5263">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Congenital disorders of the ureterovesical junction and ureteropelvic junction strictures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rowSpan="6">
                  <a:txBody>
                    <a:bodyPr/>
                    <a:lstStyle/>
                    <a:p>
                      <a:pPr algn="l" rtl="0">
                        <a:lnSpc>
                          <a:spcPct val="115000"/>
                        </a:lnSpc>
                        <a:spcAft>
                          <a:spcPts val="0"/>
                        </a:spcAft>
                      </a:pPr>
                      <a:r>
                        <a:rPr lang="en-US" sz="1600" b="1">
                          <a:effectLst/>
                          <a:latin typeface="Calibri"/>
                          <a:ea typeface="Calibri"/>
                          <a:cs typeface="Calibri"/>
                        </a:rPr>
                        <a:t>Bladder and urethra</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lnSpc>
                          <a:spcPct val="115000"/>
                        </a:lnSpc>
                        <a:spcAft>
                          <a:spcPts val="0"/>
                        </a:spcAft>
                      </a:pPr>
                      <a:r>
                        <a:rPr lang="en-US" sz="1600" b="1" dirty="0">
                          <a:effectLst/>
                          <a:latin typeface="Calibri"/>
                          <a:ea typeface="Calibri"/>
                          <a:cs typeface="Calibri"/>
                        </a:rPr>
                        <a:t>Bladder cancer</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Neurogenic bladder</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Bladder stones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7632">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Prostatic hyperplasia or cancer</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l" rtl="0">
                        <a:lnSpc>
                          <a:spcPct val="115000"/>
                        </a:lnSpc>
                        <a:spcAft>
                          <a:spcPts val="0"/>
                        </a:spcAft>
                      </a:pPr>
                      <a:r>
                        <a:rPr lang="en-US" sz="1600" b="1">
                          <a:effectLst/>
                          <a:latin typeface="Calibri"/>
                          <a:ea typeface="Calibri"/>
                          <a:cs typeface="Calibri"/>
                        </a:rPr>
                        <a:t>Urethral strictures</a:t>
                      </a:r>
                      <a:endParaRPr lang="en-US" sz="1600" b="1">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815">
                <a:tc vMerge="1">
                  <a:txBody>
                    <a:bodyPr/>
                    <a:lstStyle/>
                    <a:p>
                      <a:pPr rtl="1"/>
                      <a:endParaRPr lang="ar-IQ"/>
                    </a:p>
                  </a:txBody>
                  <a:tcPr/>
                </a:tc>
                <a:tc>
                  <a:txBody>
                    <a:bodyPr/>
                    <a:lstStyle/>
                    <a:p>
                      <a:pPr algn="just" rtl="0">
                        <a:lnSpc>
                          <a:spcPct val="115000"/>
                        </a:lnSpc>
                        <a:spcAft>
                          <a:spcPts val="0"/>
                        </a:spcAft>
                      </a:pPr>
                      <a:r>
                        <a:rPr lang="en-US" sz="1600" b="1" dirty="0">
                          <a:effectLst/>
                          <a:latin typeface="Calibri"/>
                          <a:ea typeface="Calibri"/>
                          <a:cs typeface="Calibri"/>
                        </a:rPr>
                        <a:t>Congenital urethral defects</a:t>
                      </a:r>
                      <a:endParaRPr lang="en-US" sz="1600" b="1"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611560" y="556901"/>
            <a:ext cx="6212342" cy="584775"/>
          </a:xfrm>
          <a:prstGeom prst="rect">
            <a:avLst/>
          </a:prstGeom>
          <a:solidFill>
            <a:schemeClr val="accent3">
              <a:lumMod val="40000"/>
              <a:lumOff val="60000"/>
            </a:schemeClr>
          </a:solid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ar-IQ" sz="3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Causes of Urinary Tract Obstruction</a:t>
            </a:r>
            <a:endParaRPr kumimoji="0" lang="en-US" altLang="ar-IQ" sz="32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4898308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457200" lvl="0" indent="-342900" rtl="0">
              <a:lnSpc>
                <a:spcPct val="115000"/>
              </a:lnSpc>
              <a:spcBef>
                <a:spcPct val="20000"/>
              </a:spcBef>
            </a:pPr>
            <a:r>
              <a:rPr lang="en-US" sz="3600" b="1" dirty="0">
                <a:solidFill>
                  <a:srgbClr val="FF0000"/>
                </a:solidFill>
                <a:ea typeface="Calibri"/>
                <a:cs typeface="Arial"/>
              </a:rPr>
              <a:t>Causes of acute renal </a:t>
            </a:r>
            <a:r>
              <a:rPr lang="en-US" sz="3600" b="1" dirty="0" smtClean="0">
                <a:solidFill>
                  <a:srgbClr val="FF0000"/>
                </a:solidFill>
                <a:ea typeface="Calibri"/>
                <a:cs typeface="Arial"/>
              </a:rPr>
              <a:t>failure</a:t>
            </a:r>
            <a:endParaRPr lang="ar-IQ" sz="3600" dirty="0"/>
          </a:p>
        </p:txBody>
      </p:sp>
      <p:sp>
        <p:nvSpPr>
          <p:cNvPr id="3" name="Content Placeholder 2"/>
          <p:cNvSpPr>
            <a:spLocks noGrp="1"/>
          </p:cNvSpPr>
          <p:nvPr>
            <p:ph idx="1"/>
          </p:nvPr>
        </p:nvSpPr>
        <p:spPr>
          <a:xfrm>
            <a:off x="457200" y="1600200"/>
            <a:ext cx="8229600" cy="4925144"/>
          </a:xfrm>
        </p:spPr>
        <p:txBody>
          <a:bodyPr>
            <a:normAutofit/>
          </a:bodyPr>
          <a:lstStyle/>
          <a:p>
            <a:pPr marL="114300" indent="0" algn="l" rtl="0">
              <a:lnSpc>
                <a:spcPct val="115000"/>
              </a:lnSpc>
              <a:spcAft>
                <a:spcPts val="0"/>
              </a:spcAft>
              <a:buNone/>
            </a:pPr>
            <a:r>
              <a:rPr lang="en-US" sz="2000" b="1" dirty="0" smtClean="0">
                <a:highlight>
                  <a:srgbClr val="D3D3D3"/>
                </a:highlight>
                <a:ea typeface="Calibri"/>
                <a:cs typeface="Arial"/>
              </a:rPr>
              <a:t>prerenal </a:t>
            </a:r>
            <a:r>
              <a:rPr lang="en-US" sz="2000" b="1" dirty="0">
                <a:highlight>
                  <a:srgbClr val="D3D3D3"/>
                </a:highlight>
                <a:ea typeface="Calibri"/>
                <a:cs typeface="Arial"/>
              </a:rPr>
              <a:t>failure</a:t>
            </a:r>
            <a:r>
              <a:rPr lang="en-US" sz="2000" b="1" dirty="0">
                <a:ea typeface="Calibri"/>
                <a:cs typeface="Arial"/>
              </a:rPr>
              <a:t> It can result from decreased blood flow to the kidney;</a:t>
            </a:r>
          </a:p>
          <a:p>
            <a:pPr marL="114300" indent="0" algn="just" rtl="0">
              <a:lnSpc>
                <a:spcPct val="115000"/>
              </a:lnSpc>
              <a:spcAft>
                <a:spcPts val="0"/>
              </a:spcAft>
              <a:buNone/>
            </a:pPr>
            <a:r>
              <a:rPr lang="en-US" sz="2000" b="1" dirty="0">
                <a:ea typeface="Calibri"/>
                <a:cs typeface="Arial"/>
              </a:rPr>
              <a:t>I// Hypovolemia</a:t>
            </a:r>
          </a:p>
          <a:p>
            <a:pPr lvl="0" algn="just" rtl="0">
              <a:lnSpc>
                <a:spcPct val="115000"/>
              </a:lnSpc>
              <a:spcAft>
                <a:spcPts val="1000"/>
              </a:spcAft>
              <a:buFont typeface="+mj-lt"/>
              <a:buAutoNum type="arabicPeriod"/>
            </a:pPr>
            <a:r>
              <a:rPr lang="en-US" sz="2000" b="1" dirty="0">
                <a:ea typeface="Calibri"/>
                <a:cs typeface="Arial"/>
              </a:rPr>
              <a:t>Hemorrhage</a:t>
            </a:r>
          </a:p>
          <a:p>
            <a:pPr lvl="0" algn="just" rtl="0">
              <a:lnSpc>
                <a:spcPct val="115000"/>
              </a:lnSpc>
              <a:spcAft>
                <a:spcPts val="1000"/>
              </a:spcAft>
              <a:buFont typeface="+mj-lt"/>
              <a:buAutoNum type="arabicPeriod"/>
            </a:pPr>
            <a:r>
              <a:rPr lang="en-US" sz="2000" b="1" dirty="0">
                <a:ea typeface="Calibri"/>
                <a:cs typeface="Arial"/>
              </a:rPr>
              <a:t>Dehydration</a:t>
            </a:r>
          </a:p>
          <a:p>
            <a:pPr lvl="0" algn="just" rtl="0">
              <a:lnSpc>
                <a:spcPct val="115000"/>
              </a:lnSpc>
              <a:spcAft>
                <a:spcPts val="1000"/>
              </a:spcAft>
              <a:buFont typeface="+mj-lt"/>
              <a:buAutoNum type="arabicPeriod"/>
            </a:pPr>
            <a:r>
              <a:rPr lang="en-US" sz="2000" b="1" dirty="0">
                <a:ea typeface="Calibri"/>
                <a:cs typeface="Arial"/>
              </a:rPr>
              <a:t>Excessive loss of gastrointestinal tract fluids</a:t>
            </a:r>
          </a:p>
          <a:p>
            <a:pPr lvl="0" algn="just" rtl="0">
              <a:lnSpc>
                <a:spcPct val="115000"/>
              </a:lnSpc>
              <a:spcAft>
                <a:spcPts val="1000"/>
              </a:spcAft>
              <a:buFont typeface="+mj-lt"/>
              <a:buAutoNum type="arabicPeriod"/>
            </a:pPr>
            <a:r>
              <a:rPr lang="en-US" sz="2000" b="1" dirty="0">
                <a:ea typeface="Calibri"/>
                <a:cs typeface="Arial"/>
              </a:rPr>
              <a:t>Excessive loss of fluid due to burn injury</a:t>
            </a:r>
          </a:p>
          <a:p>
            <a:pPr marL="114300" indent="0" algn="just" rtl="0">
              <a:lnSpc>
                <a:spcPct val="115000"/>
              </a:lnSpc>
              <a:spcAft>
                <a:spcPts val="0"/>
              </a:spcAft>
              <a:buNone/>
            </a:pPr>
            <a:r>
              <a:rPr lang="en-US" sz="2000" b="1" dirty="0">
                <a:ea typeface="Calibri"/>
                <a:cs typeface="Arial"/>
              </a:rPr>
              <a:t>II// Decreased vascular filling</a:t>
            </a:r>
          </a:p>
          <a:p>
            <a:pPr lvl="0" algn="just" rtl="0">
              <a:lnSpc>
                <a:spcPct val="115000"/>
              </a:lnSpc>
              <a:spcAft>
                <a:spcPts val="1000"/>
              </a:spcAft>
              <a:buFont typeface="+mj-lt"/>
              <a:buAutoNum type="arabicPeriod"/>
            </a:pPr>
            <a:r>
              <a:rPr lang="en-US" sz="2000" b="1" dirty="0">
                <a:ea typeface="Calibri"/>
                <a:cs typeface="Arial"/>
              </a:rPr>
              <a:t>Anaphylactic shock</a:t>
            </a:r>
          </a:p>
          <a:p>
            <a:pPr lvl="0" algn="just" rtl="0">
              <a:lnSpc>
                <a:spcPct val="115000"/>
              </a:lnSpc>
              <a:spcAft>
                <a:spcPts val="1000"/>
              </a:spcAft>
              <a:buFont typeface="+mj-lt"/>
              <a:buAutoNum type="arabicPeriod"/>
            </a:pPr>
            <a:r>
              <a:rPr lang="en-US" sz="2000" b="1" dirty="0">
                <a:ea typeface="Calibri"/>
                <a:cs typeface="Arial"/>
              </a:rPr>
              <a:t>Septic shock</a:t>
            </a:r>
          </a:p>
          <a:p>
            <a:endParaRPr lang="ar-IQ" sz="2000" b="1" dirty="0"/>
          </a:p>
        </p:txBody>
      </p:sp>
    </p:spTree>
    <p:extLst>
      <p:ext uri="{BB962C8B-B14F-4D97-AF65-F5344CB8AC3E}">
        <p14:creationId xmlns:p14="http://schemas.microsoft.com/office/powerpoint/2010/main" val="14208828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b="1" dirty="0">
                <a:solidFill>
                  <a:prstClr val="black"/>
                </a:solidFill>
                <a:highlight>
                  <a:srgbClr val="D3D3D3"/>
                </a:highlight>
                <a:ea typeface="Calibri"/>
                <a:cs typeface="Arial"/>
              </a:rPr>
              <a:t>prerenal failure</a:t>
            </a:r>
            <a:endParaRPr lang="ar-IQ" sz="2800" dirty="0"/>
          </a:p>
        </p:txBody>
      </p:sp>
      <p:sp>
        <p:nvSpPr>
          <p:cNvPr id="3" name="Content Placeholder 2"/>
          <p:cNvSpPr>
            <a:spLocks noGrp="1"/>
          </p:cNvSpPr>
          <p:nvPr>
            <p:ph idx="1"/>
          </p:nvPr>
        </p:nvSpPr>
        <p:spPr/>
        <p:txBody>
          <a:bodyPr>
            <a:normAutofit fontScale="62500" lnSpcReduction="20000"/>
          </a:bodyPr>
          <a:lstStyle/>
          <a:p>
            <a:pPr marL="114300" indent="0" algn="l" rtl="0">
              <a:lnSpc>
                <a:spcPct val="115000"/>
              </a:lnSpc>
              <a:spcAft>
                <a:spcPts val="0"/>
              </a:spcAft>
              <a:buNone/>
            </a:pPr>
            <a:r>
              <a:rPr lang="en-US" b="1" dirty="0">
                <a:ea typeface="Calibri"/>
                <a:cs typeface="Arial"/>
              </a:rPr>
              <a:t>III// Heart failure and cardiogenic shock</a:t>
            </a:r>
            <a:endParaRPr lang="en-US" sz="2400" b="1" dirty="0">
              <a:ea typeface="Calibri"/>
              <a:cs typeface="Arial"/>
            </a:endParaRPr>
          </a:p>
          <a:p>
            <a:pPr marL="114300" indent="0" algn="l" rtl="0">
              <a:lnSpc>
                <a:spcPct val="115000"/>
              </a:lnSpc>
              <a:spcAft>
                <a:spcPts val="1000"/>
              </a:spcAft>
              <a:buNone/>
            </a:pPr>
            <a:r>
              <a:rPr lang="en-US" b="1" dirty="0">
                <a:ea typeface="Calibri"/>
                <a:cs typeface="Arial"/>
              </a:rPr>
              <a:t>IV// Decreased renal perfusion due to vasoactive mediators, drugs, diagnostic </a:t>
            </a:r>
            <a:r>
              <a:rPr lang="en-US" b="1" dirty="0" smtClean="0">
                <a:ea typeface="Calibri"/>
                <a:cs typeface="Arial"/>
              </a:rPr>
              <a:t>agents (contrast media)</a:t>
            </a:r>
            <a:r>
              <a:rPr lang="en-US" b="1" dirty="0" smtClean="0">
                <a:solidFill>
                  <a:srgbClr val="000000"/>
                </a:solidFill>
                <a:ea typeface="Times New Roman"/>
                <a:cs typeface="Arial"/>
              </a:rPr>
              <a:t>: </a:t>
            </a:r>
            <a:r>
              <a:rPr lang="en-US" dirty="0">
                <a:ea typeface="Calibri"/>
                <a:cs typeface="Arial"/>
              </a:rPr>
              <a:t>endotoxins, radiocontrast agents</a:t>
            </a:r>
            <a:r>
              <a:rPr lang="en-US" sz="5400" dirty="0">
                <a:solidFill>
                  <a:srgbClr val="000000"/>
                </a:solidFill>
                <a:ea typeface="Times New Roman"/>
                <a:cs typeface="Arial"/>
              </a:rPr>
              <a:t> </a:t>
            </a:r>
            <a:r>
              <a:rPr lang="en-US" dirty="0">
                <a:ea typeface="Calibri"/>
                <a:cs typeface="Arial"/>
              </a:rPr>
              <a:t>as those used for cardiac catheterization, cyclosporine (an immunosuppressant drug that is used to prevent transplant rejection), amphotericin B (an antifungal agent), epinephrine, and high doses of dopamine. NSAIDs) can reduce renal blood flow through inhibition of prostaglandin synthesis.</a:t>
            </a:r>
            <a:endParaRPr lang="en-US" sz="2400" dirty="0">
              <a:ea typeface="Calibri"/>
              <a:cs typeface="Arial"/>
            </a:endParaRPr>
          </a:p>
          <a:p>
            <a:pPr marL="0" indent="0" algn="l" rtl="0">
              <a:buNone/>
            </a:pPr>
            <a:r>
              <a:rPr lang="en-US" dirty="0">
                <a:ea typeface="Calibri"/>
                <a:cs typeface="Arial"/>
              </a:rPr>
              <a:t>Normally, the kidneys receive 22% of the cardiac output. As renal blood flow falls, the GFR decreases, the amount of sodium and other substances that are filtered by the glomeruli is reduced, and the blood flow needed for the energy-dependent mechanisms that reabsorb these substances is reduced. Because of their high metabolic rate, the </a:t>
            </a:r>
            <a:r>
              <a:rPr lang="en-US" b="1" dirty="0">
                <a:solidFill>
                  <a:srgbClr val="FF0000"/>
                </a:solidFill>
                <a:ea typeface="Calibri"/>
                <a:cs typeface="Arial"/>
              </a:rPr>
              <a:t>tubular epithelial cells</a:t>
            </a:r>
            <a:r>
              <a:rPr lang="en-US" dirty="0">
                <a:ea typeface="Calibri"/>
                <a:cs typeface="Arial"/>
              </a:rPr>
              <a:t> are most vulnerable to ischemic injury. Improperly treated, prolonged renal </a:t>
            </a:r>
            <a:r>
              <a:rPr lang="en-US" dirty="0" err="1">
                <a:ea typeface="Calibri"/>
                <a:cs typeface="Arial"/>
              </a:rPr>
              <a:t>hypoperfusion</a:t>
            </a:r>
            <a:r>
              <a:rPr lang="en-US" dirty="0">
                <a:ea typeface="Calibri"/>
                <a:cs typeface="Arial"/>
              </a:rPr>
              <a:t> can lead to ischemic </a:t>
            </a:r>
            <a:r>
              <a:rPr lang="en-US" b="1" dirty="0">
                <a:solidFill>
                  <a:srgbClr val="FF0000"/>
                </a:solidFill>
                <a:ea typeface="Calibri"/>
                <a:cs typeface="Arial"/>
              </a:rPr>
              <a:t>tubular necrosis</a:t>
            </a:r>
            <a:r>
              <a:rPr lang="en-US" dirty="0">
                <a:ea typeface="Calibri"/>
                <a:cs typeface="Arial"/>
              </a:rPr>
              <a:t> with significant morbidity and mortality. </a:t>
            </a:r>
            <a:endParaRPr lang="ar-IQ" dirty="0"/>
          </a:p>
        </p:txBody>
      </p:sp>
    </p:spTree>
    <p:extLst>
      <p:ext uri="{BB962C8B-B14F-4D97-AF65-F5344CB8AC3E}">
        <p14:creationId xmlns:p14="http://schemas.microsoft.com/office/powerpoint/2010/main" val="178053504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724942"/>
          </a:xfrm>
        </p:spPr>
        <p:txBody>
          <a:bodyPr>
            <a:normAutofit fontScale="90000"/>
          </a:bodyPr>
          <a:lstStyle/>
          <a:p>
            <a:pPr marL="628650" lvl="0" indent="-514350" algn="l" rtl="0">
              <a:lnSpc>
                <a:spcPct val="115000"/>
              </a:lnSpc>
              <a:spcBef>
                <a:spcPct val="20000"/>
              </a:spcBef>
            </a:pPr>
            <a:r>
              <a:rPr lang="en-US" sz="2700" dirty="0">
                <a:solidFill>
                  <a:prstClr val="black"/>
                </a:solidFill>
                <a:highlight>
                  <a:srgbClr val="D3D3D3"/>
                </a:highlight>
                <a:ea typeface="Calibri"/>
                <a:cs typeface="Arial"/>
              </a:rPr>
              <a:t>intrinsic or intrarenal </a:t>
            </a:r>
            <a:r>
              <a:rPr lang="en-US" sz="2700" dirty="0" smtClean="0">
                <a:solidFill>
                  <a:prstClr val="black"/>
                </a:solidFill>
                <a:highlight>
                  <a:srgbClr val="D3D3D3"/>
                </a:highlight>
                <a:ea typeface="Calibri"/>
                <a:cs typeface="Arial"/>
              </a:rPr>
              <a:t>failure  </a:t>
            </a:r>
            <a:r>
              <a:rPr lang="en-US" sz="2500" dirty="0" smtClean="0">
                <a:solidFill>
                  <a:prstClr val="black"/>
                </a:solidFill>
                <a:ea typeface="Calibri"/>
                <a:cs typeface="Arial"/>
              </a:rPr>
              <a:t>disorders </a:t>
            </a:r>
            <a:r>
              <a:rPr lang="en-US" sz="2500" dirty="0">
                <a:solidFill>
                  <a:prstClr val="black"/>
                </a:solidFill>
                <a:ea typeface="Calibri"/>
                <a:cs typeface="Arial"/>
              </a:rPr>
              <a:t>that disrupt </a:t>
            </a:r>
            <a:r>
              <a:rPr lang="en-US" sz="2500" dirty="0" smtClean="0">
                <a:solidFill>
                  <a:prstClr val="black"/>
                </a:solidFill>
                <a:ea typeface="Calibri"/>
                <a:cs typeface="Arial"/>
              </a:rPr>
              <a:t>the structures </a:t>
            </a:r>
            <a:r>
              <a:rPr lang="en-US" sz="2500" dirty="0">
                <a:solidFill>
                  <a:prstClr val="black"/>
                </a:solidFill>
                <a:ea typeface="Calibri"/>
                <a:cs typeface="Arial"/>
              </a:rPr>
              <a:t>in the</a:t>
            </a:r>
            <a:r>
              <a:rPr lang="en-US" sz="1900" dirty="0">
                <a:solidFill>
                  <a:prstClr val="black"/>
                </a:solidFill>
                <a:ea typeface="Calibri"/>
                <a:cs typeface="Arial"/>
              </a:rPr>
              <a:t> </a:t>
            </a:r>
            <a:r>
              <a:rPr lang="en-US" sz="2500" dirty="0">
                <a:solidFill>
                  <a:prstClr val="black"/>
                </a:solidFill>
                <a:ea typeface="Calibri"/>
                <a:cs typeface="Arial"/>
              </a:rPr>
              <a:t>kidney( Acute tubular necrosis)</a:t>
            </a:r>
            <a:r>
              <a:rPr lang="en-US" sz="1900" dirty="0">
                <a:solidFill>
                  <a:prstClr val="black"/>
                </a:solidFill>
                <a:ea typeface="Calibri"/>
                <a:cs typeface="Arial"/>
              </a:rPr>
              <a:t/>
            </a:r>
            <a:br>
              <a:rPr lang="en-US" sz="1900" dirty="0">
                <a:solidFill>
                  <a:prstClr val="black"/>
                </a:solidFill>
                <a:ea typeface="Calibri"/>
                <a:cs typeface="Arial"/>
              </a:rPr>
            </a:br>
            <a:endParaRPr lang="ar-IQ" sz="3600" dirty="0"/>
          </a:p>
        </p:txBody>
      </p:sp>
      <p:sp>
        <p:nvSpPr>
          <p:cNvPr id="3" name="Content Placeholder 2"/>
          <p:cNvSpPr>
            <a:spLocks noGrp="1"/>
          </p:cNvSpPr>
          <p:nvPr>
            <p:ph idx="1"/>
          </p:nvPr>
        </p:nvSpPr>
        <p:spPr/>
        <p:txBody>
          <a:bodyPr>
            <a:normAutofit fontScale="77500" lnSpcReduction="20000"/>
          </a:bodyPr>
          <a:lstStyle/>
          <a:p>
            <a:pPr lvl="0" algn="just" rtl="0">
              <a:lnSpc>
                <a:spcPct val="115000"/>
              </a:lnSpc>
              <a:spcAft>
                <a:spcPts val="1000"/>
              </a:spcAft>
              <a:buFont typeface="+mj-lt"/>
              <a:buAutoNum type="arabicPeriod"/>
            </a:pPr>
            <a:r>
              <a:rPr lang="en-US" dirty="0" smtClean="0">
                <a:ea typeface="Calibri"/>
                <a:cs typeface="Arial"/>
              </a:rPr>
              <a:t>Prolonged </a:t>
            </a:r>
            <a:r>
              <a:rPr lang="en-US" dirty="0">
                <a:ea typeface="Calibri"/>
                <a:cs typeface="Arial"/>
              </a:rPr>
              <a:t>renal ischemia (prerenal ischemia ends with intrarenal damage)</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Exposure to nephrotoxic drugs, heavy metals, and organic solvents</a:t>
            </a:r>
            <a:endParaRPr lang="en-US" sz="2400" dirty="0">
              <a:ea typeface="Calibri"/>
              <a:cs typeface="Arial"/>
            </a:endParaRPr>
          </a:p>
          <a:p>
            <a:pPr lvl="0" algn="just" rtl="0">
              <a:lnSpc>
                <a:spcPct val="115000"/>
              </a:lnSpc>
              <a:spcAft>
                <a:spcPts val="1000"/>
              </a:spcAft>
              <a:buFont typeface="+mj-lt"/>
              <a:buAutoNum type="arabicPeriod"/>
            </a:pPr>
            <a:r>
              <a:rPr lang="en-US" dirty="0" err="1">
                <a:ea typeface="Calibri"/>
                <a:cs typeface="Arial"/>
              </a:rPr>
              <a:t>Intratubular</a:t>
            </a:r>
            <a:r>
              <a:rPr lang="en-US" dirty="0">
                <a:ea typeface="Calibri"/>
                <a:cs typeface="Arial"/>
              </a:rPr>
              <a:t> obstruction resulting from hemoglobinuria, </a:t>
            </a:r>
            <a:r>
              <a:rPr lang="en-US" dirty="0" err="1">
                <a:ea typeface="Calibri"/>
                <a:cs typeface="Arial"/>
              </a:rPr>
              <a:t>myoglobinuria</a:t>
            </a:r>
            <a:r>
              <a:rPr lang="en-US" dirty="0">
                <a:ea typeface="Calibri"/>
                <a:cs typeface="Arial"/>
              </a:rPr>
              <a:t>, myeloma light chains, or uric acid casts</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Acute renal disease (acute glomerulonephritis, pyelonephritis</a:t>
            </a:r>
            <a:r>
              <a:rPr lang="en-US" dirty="0" smtClean="0">
                <a:ea typeface="Calibri"/>
                <a:cs typeface="Arial"/>
              </a:rPr>
              <a:t>) and acute renal shutdown in </a:t>
            </a:r>
            <a:r>
              <a:rPr lang="en-US" dirty="0" err="1" smtClean="0">
                <a:ea typeface="Calibri"/>
                <a:cs typeface="Arial"/>
              </a:rPr>
              <a:t>pathient</a:t>
            </a:r>
            <a:r>
              <a:rPr lang="en-US" dirty="0" smtClean="0">
                <a:ea typeface="Calibri"/>
                <a:cs typeface="Arial"/>
              </a:rPr>
              <a:t> with nephritis for first presentation.</a:t>
            </a:r>
            <a:endParaRPr lang="en-US" sz="2400" dirty="0">
              <a:ea typeface="Calibri"/>
              <a:cs typeface="Arial"/>
            </a:endParaRPr>
          </a:p>
          <a:p>
            <a:endParaRPr lang="ar-IQ" dirty="0"/>
          </a:p>
        </p:txBody>
      </p:sp>
    </p:spTree>
    <p:extLst>
      <p:ext uri="{BB962C8B-B14F-4D97-AF65-F5344CB8AC3E}">
        <p14:creationId xmlns:p14="http://schemas.microsoft.com/office/powerpoint/2010/main" val="215018444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err="1">
                <a:solidFill>
                  <a:prstClr val="black"/>
                </a:solidFill>
                <a:highlight>
                  <a:srgbClr val="D3D3D3"/>
                </a:highlight>
                <a:ea typeface="Calibri"/>
                <a:cs typeface="Arial"/>
              </a:rPr>
              <a:t>postrenal</a:t>
            </a:r>
            <a:r>
              <a:rPr lang="en-US" sz="3200" dirty="0">
                <a:solidFill>
                  <a:prstClr val="black"/>
                </a:solidFill>
                <a:highlight>
                  <a:srgbClr val="D3D3D3"/>
                </a:highlight>
                <a:ea typeface="Calibri"/>
                <a:cs typeface="Arial"/>
              </a:rPr>
              <a:t> failure</a:t>
            </a:r>
            <a:endParaRPr lang="ar-IQ" dirty="0"/>
          </a:p>
        </p:txBody>
      </p:sp>
      <p:sp>
        <p:nvSpPr>
          <p:cNvPr id="3" name="Content Placeholder 2"/>
          <p:cNvSpPr>
            <a:spLocks noGrp="1"/>
          </p:cNvSpPr>
          <p:nvPr>
            <p:ph idx="1"/>
          </p:nvPr>
        </p:nvSpPr>
        <p:spPr/>
        <p:txBody>
          <a:bodyPr>
            <a:normAutofit fontScale="85000" lnSpcReduction="10000"/>
          </a:bodyPr>
          <a:lstStyle/>
          <a:p>
            <a:pPr marL="114300" indent="0" algn="just" rtl="0">
              <a:lnSpc>
                <a:spcPct val="115000"/>
              </a:lnSpc>
              <a:spcAft>
                <a:spcPts val="1000"/>
              </a:spcAft>
              <a:buNone/>
            </a:pPr>
            <a:r>
              <a:rPr lang="en-US" dirty="0" err="1" smtClean="0">
                <a:ea typeface="Calibri"/>
                <a:cs typeface="Arial"/>
              </a:rPr>
              <a:t>Postrenal</a:t>
            </a:r>
            <a:r>
              <a:rPr lang="en-US" dirty="0" smtClean="0">
                <a:ea typeface="Calibri"/>
                <a:cs typeface="Arial"/>
              </a:rPr>
              <a:t> </a:t>
            </a:r>
            <a:r>
              <a:rPr lang="en-US" dirty="0">
                <a:ea typeface="Calibri"/>
                <a:cs typeface="Arial"/>
              </a:rPr>
              <a:t>failure results from obstruction of urine outflow from the kidneys. </a:t>
            </a:r>
            <a:endParaRPr lang="en-US" dirty="0" smtClean="0">
              <a:ea typeface="Calibri"/>
              <a:cs typeface="Arial"/>
            </a:endParaRPr>
          </a:p>
          <a:p>
            <a:pPr marL="114300" indent="0" algn="just" rtl="0">
              <a:lnSpc>
                <a:spcPct val="115000"/>
              </a:lnSpc>
              <a:spcAft>
                <a:spcPts val="1000"/>
              </a:spcAft>
              <a:buNone/>
            </a:pPr>
            <a:r>
              <a:rPr lang="en-US" dirty="0" smtClean="0">
                <a:ea typeface="Calibri"/>
                <a:cs typeface="Arial"/>
              </a:rPr>
              <a:t>The </a:t>
            </a:r>
            <a:r>
              <a:rPr lang="en-US" dirty="0">
                <a:ea typeface="Calibri"/>
                <a:cs typeface="Arial"/>
              </a:rPr>
              <a:t>obstruction can occur in </a:t>
            </a:r>
            <a:r>
              <a:rPr lang="en-US" dirty="0" smtClean="0">
                <a:ea typeface="Calibri"/>
                <a:cs typeface="Arial"/>
              </a:rPr>
              <a:t>the: </a:t>
            </a:r>
          </a:p>
          <a:p>
            <a:pPr marL="571500" indent="-457200" algn="just" rtl="0">
              <a:lnSpc>
                <a:spcPct val="115000"/>
              </a:lnSpc>
              <a:spcAft>
                <a:spcPts val="1000"/>
              </a:spcAft>
              <a:buFont typeface="Wingdings" panose="05000000000000000000" pitchFamily="2" charset="2"/>
              <a:buChar char="Ø"/>
            </a:pPr>
            <a:r>
              <a:rPr lang="en-US" b="1" dirty="0" smtClean="0">
                <a:solidFill>
                  <a:srgbClr val="7030A0"/>
                </a:solidFill>
                <a:ea typeface="Calibri"/>
                <a:cs typeface="Arial"/>
              </a:rPr>
              <a:t>ureter</a:t>
            </a:r>
            <a:r>
              <a:rPr lang="en-US" dirty="0" smtClean="0">
                <a:ea typeface="Calibri"/>
                <a:cs typeface="Arial"/>
              </a:rPr>
              <a:t> </a:t>
            </a:r>
            <a:r>
              <a:rPr lang="en-US" dirty="0">
                <a:ea typeface="Calibri"/>
                <a:cs typeface="Arial"/>
              </a:rPr>
              <a:t>(i.e., calculi and strictures),  </a:t>
            </a:r>
            <a:endParaRPr lang="en-US" dirty="0" smtClean="0">
              <a:ea typeface="Calibri"/>
              <a:cs typeface="Arial"/>
            </a:endParaRPr>
          </a:p>
          <a:p>
            <a:pPr marL="571500" indent="-457200" algn="just" rtl="0">
              <a:lnSpc>
                <a:spcPct val="115000"/>
              </a:lnSpc>
              <a:spcAft>
                <a:spcPts val="1000"/>
              </a:spcAft>
              <a:buFont typeface="Wingdings" panose="05000000000000000000" pitchFamily="2" charset="2"/>
              <a:buChar char="Ø"/>
            </a:pPr>
            <a:r>
              <a:rPr lang="en-US" b="1" dirty="0" smtClean="0">
                <a:solidFill>
                  <a:srgbClr val="7030A0"/>
                </a:solidFill>
                <a:ea typeface="Calibri"/>
                <a:cs typeface="Arial"/>
              </a:rPr>
              <a:t>bladder</a:t>
            </a:r>
            <a:r>
              <a:rPr lang="en-US" dirty="0" smtClean="0">
                <a:ea typeface="Calibri"/>
                <a:cs typeface="Arial"/>
              </a:rPr>
              <a:t> </a:t>
            </a:r>
            <a:r>
              <a:rPr lang="en-US" dirty="0">
                <a:ea typeface="Calibri"/>
                <a:cs typeface="Arial"/>
              </a:rPr>
              <a:t>(i.e., tumors or neurogenic </a:t>
            </a:r>
            <a:r>
              <a:rPr lang="en-US" dirty="0" smtClean="0">
                <a:ea typeface="Calibri"/>
                <a:cs typeface="Arial"/>
              </a:rPr>
              <a:t>bladder)</a:t>
            </a:r>
          </a:p>
          <a:p>
            <a:pPr marL="571500" indent="-457200" algn="just" rtl="0">
              <a:lnSpc>
                <a:spcPct val="115000"/>
              </a:lnSpc>
              <a:spcAft>
                <a:spcPts val="1000"/>
              </a:spcAft>
              <a:buFont typeface="Wingdings" panose="05000000000000000000" pitchFamily="2" charset="2"/>
              <a:buChar char="Ø"/>
            </a:pPr>
            <a:r>
              <a:rPr lang="en-US" b="1" dirty="0" smtClean="0">
                <a:solidFill>
                  <a:srgbClr val="7030A0"/>
                </a:solidFill>
                <a:ea typeface="Calibri"/>
                <a:cs typeface="Arial"/>
              </a:rPr>
              <a:t>urethra</a:t>
            </a:r>
            <a:r>
              <a:rPr lang="en-US" dirty="0" smtClean="0">
                <a:ea typeface="Calibri"/>
                <a:cs typeface="Arial"/>
              </a:rPr>
              <a:t> </a:t>
            </a:r>
            <a:r>
              <a:rPr lang="en-US" dirty="0">
                <a:ea typeface="Calibri"/>
                <a:cs typeface="Arial"/>
              </a:rPr>
              <a:t>(i.e., prostatic hyperplasia). Prostatic hyperplasia is the most common underlying problem.</a:t>
            </a:r>
            <a:endParaRPr lang="en-US" sz="2400" dirty="0">
              <a:ea typeface="Calibri"/>
              <a:cs typeface="Arial"/>
            </a:endParaRPr>
          </a:p>
          <a:p>
            <a:endParaRPr lang="ar-IQ" dirty="0"/>
          </a:p>
        </p:txBody>
      </p:sp>
    </p:spTree>
    <p:extLst>
      <p:ext uri="{BB962C8B-B14F-4D97-AF65-F5344CB8AC3E}">
        <p14:creationId xmlns:p14="http://schemas.microsoft.com/office/powerpoint/2010/main" val="10181473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p:spPr>
        <p:txBody>
          <a:bodyPr>
            <a:normAutofit/>
          </a:bodyPr>
          <a:lstStyle/>
          <a:p>
            <a:pPr marL="457200" lvl="0" indent="-342900" algn="l" rtl="0">
              <a:lnSpc>
                <a:spcPct val="115000"/>
              </a:lnSpc>
              <a:spcBef>
                <a:spcPct val="20000"/>
              </a:spcBef>
            </a:pPr>
            <a:r>
              <a:rPr lang="en-US" sz="3600" b="1" dirty="0">
                <a:solidFill>
                  <a:prstClr val="black"/>
                </a:solidFill>
                <a:ea typeface="Calibri"/>
                <a:cs typeface="Arial"/>
              </a:rPr>
              <a:t>Chronic Renal Failure </a:t>
            </a:r>
            <a:r>
              <a:rPr lang="en-US" sz="3600" b="1" dirty="0" smtClean="0">
                <a:solidFill>
                  <a:prstClr val="black"/>
                </a:solidFill>
                <a:ea typeface="Calibri"/>
                <a:cs typeface="Arial"/>
              </a:rPr>
              <a:t>CRF</a:t>
            </a:r>
            <a:endParaRPr lang="ar-IQ" sz="3600" dirty="0"/>
          </a:p>
        </p:txBody>
      </p:sp>
      <p:sp>
        <p:nvSpPr>
          <p:cNvPr id="3" name="Content Placeholder 2"/>
          <p:cNvSpPr>
            <a:spLocks noGrp="1"/>
          </p:cNvSpPr>
          <p:nvPr>
            <p:ph idx="1"/>
          </p:nvPr>
        </p:nvSpPr>
        <p:spPr/>
        <p:txBody>
          <a:bodyPr>
            <a:normAutofit fontScale="85000" lnSpcReduction="10000"/>
          </a:bodyPr>
          <a:lstStyle/>
          <a:p>
            <a:pPr marL="457200" algn="l" rtl="0">
              <a:lnSpc>
                <a:spcPct val="115000"/>
              </a:lnSpc>
              <a:spcAft>
                <a:spcPts val="0"/>
              </a:spcAft>
            </a:pPr>
            <a:r>
              <a:rPr lang="en-US" dirty="0" smtClean="0">
                <a:ea typeface="Calibri"/>
                <a:cs typeface="Arial"/>
              </a:rPr>
              <a:t>Chronic </a:t>
            </a:r>
            <a:r>
              <a:rPr lang="en-US" dirty="0">
                <a:ea typeface="Calibri"/>
                <a:cs typeface="Arial"/>
              </a:rPr>
              <a:t>renal failure results from the destructive effects of many forms of renal disease. Regardless of the </a:t>
            </a:r>
            <a:r>
              <a:rPr lang="en-US" dirty="0" smtClean="0">
                <a:ea typeface="Calibri"/>
                <a:cs typeface="Arial"/>
              </a:rPr>
              <a:t>cause.</a:t>
            </a:r>
          </a:p>
          <a:p>
            <a:pPr marL="457200" algn="l" rtl="0">
              <a:lnSpc>
                <a:spcPct val="115000"/>
              </a:lnSpc>
              <a:spcAft>
                <a:spcPts val="0"/>
              </a:spcAft>
            </a:pPr>
            <a:r>
              <a:rPr lang="en-US" dirty="0" smtClean="0">
                <a:ea typeface="Calibri"/>
                <a:cs typeface="Arial"/>
              </a:rPr>
              <a:t> </a:t>
            </a:r>
            <a:r>
              <a:rPr lang="en-US" dirty="0">
                <a:ea typeface="Calibri"/>
                <a:cs typeface="Arial"/>
              </a:rPr>
              <a:t>the consequences of nephron destruction in </a:t>
            </a:r>
            <a:r>
              <a:rPr lang="en-US" dirty="0" smtClean="0">
                <a:ea typeface="Calibri"/>
                <a:cs typeface="Arial"/>
              </a:rPr>
              <a:t>ESRD</a:t>
            </a:r>
            <a:r>
              <a:rPr lang="en-US" sz="2400" dirty="0">
                <a:ea typeface="Calibri"/>
                <a:cs typeface="Arial"/>
              </a:rPr>
              <a:t> </a:t>
            </a:r>
            <a:r>
              <a:rPr lang="en-US" dirty="0" smtClean="0">
                <a:ea typeface="Calibri"/>
                <a:cs typeface="Arial"/>
              </a:rPr>
              <a:t>are </a:t>
            </a:r>
            <a:r>
              <a:rPr lang="en-US" dirty="0">
                <a:ea typeface="Calibri"/>
                <a:cs typeface="Arial"/>
              </a:rPr>
              <a:t>alterations in the filtration, reabsorption, and endocrine functions of the kidneys.</a:t>
            </a:r>
            <a:r>
              <a:rPr lang="en-US" sz="1600" dirty="0">
                <a:latin typeface="StoneSans"/>
                <a:ea typeface="Calibri"/>
                <a:cs typeface="Arial"/>
              </a:rPr>
              <a:t> </a:t>
            </a:r>
            <a:r>
              <a:rPr lang="en-US" dirty="0">
                <a:ea typeface="Calibri"/>
                <a:cs typeface="Arial"/>
              </a:rPr>
              <a:t>The progression of chronic renal failure usually occurs in </a:t>
            </a:r>
            <a:r>
              <a:rPr lang="en-US" b="1" dirty="0">
                <a:ea typeface="Calibri"/>
                <a:cs typeface="Arial"/>
              </a:rPr>
              <a:t>four stages: diminished renal reserve, renal insufficiency, renal failure, and End Stage Renal Diseases ESRD</a:t>
            </a:r>
            <a:r>
              <a:rPr lang="en-US" dirty="0">
                <a:ea typeface="Calibri"/>
                <a:cs typeface="Arial"/>
              </a:rPr>
              <a:t>.</a:t>
            </a:r>
            <a:endParaRPr lang="en-US" sz="2400" dirty="0">
              <a:ea typeface="Calibri"/>
              <a:cs typeface="Arial"/>
            </a:endParaRPr>
          </a:p>
          <a:p>
            <a:endParaRPr lang="ar-IQ" dirty="0"/>
          </a:p>
        </p:txBody>
      </p:sp>
    </p:spTree>
    <p:extLst>
      <p:ext uri="{BB962C8B-B14F-4D97-AF65-F5344CB8AC3E}">
        <p14:creationId xmlns:p14="http://schemas.microsoft.com/office/powerpoint/2010/main" val="174945585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476672"/>
            <a:ext cx="8229600" cy="5649491"/>
          </a:xfrm>
        </p:spPr>
        <p:txBody>
          <a:bodyPr>
            <a:noAutofit/>
          </a:bodyPr>
          <a:lstStyle/>
          <a:p>
            <a:pPr lvl="0" algn="l" rtl="0">
              <a:lnSpc>
                <a:spcPct val="115000"/>
              </a:lnSpc>
              <a:spcAft>
                <a:spcPts val="1000"/>
              </a:spcAft>
              <a:buFont typeface="Symbol"/>
              <a:buChar char=""/>
            </a:pPr>
            <a:r>
              <a:rPr lang="en-US" sz="2400" b="1" dirty="0">
                <a:solidFill>
                  <a:srgbClr val="FF0000"/>
                </a:solidFill>
                <a:ea typeface="Calibri"/>
                <a:cs typeface="Arial"/>
              </a:rPr>
              <a:t>Diminished renal reserve </a:t>
            </a:r>
            <a:r>
              <a:rPr lang="en-US" sz="2400" dirty="0">
                <a:ea typeface="Calibri"/>
                <a:cs typeface="Arial"/>
              </a:rPr>
              <a:t>occurs when the GFR drops to approximately 50% of normal. At this point, the serum BUN and creatinine levels still are normal, and no symptoms of impaired renal function are evident.</a:t>
            </a:r>
          </a:p>
          <a:p>
            <a:pPr lvl="0" algn="just" rtl="0">
              <a:lnSpc>
                <a:spcPct val="115000"/>
              </a:lnSpc>
              <a:spcAft>
                <a:spcPts val="1000"/>
              </a:spcAft>
              <a:buFont typeface="Symbol"/>
              <a:buChar char=""/>
            </a:pPr>
            <a:r>
              <a:rPr lang="en-US" sz="2400" b="1" dirty="0">
                <a:solidFill>
                  <a:srgbClr val="FF0000"/>
                </a:solidFill>
                <a:ea typeface="Calibri"/>
                <a:cs typeface="Arial"/>
              </a:rPr>
              <a:t>Renal insufficiency</a:t>
            </a:r>
            <a:r>
              <a:rPr lang="en-US" sz="2400" dirty="0">
                <a:ea typeface="Calibri"/>
                <a:cs typeface="Arial"/>
              </a:rPr>
              <a:t> represents a reduction in the GFR to approximately 20% to 50% of normal. During this stage, azotemia, anemia, and hypertension appear.</a:t>
            </a:r>
          </a:p>
          <a:p>
            <a:pPr lvl="0" algn="just" rtl="0">
              <a:lnSpc>
                <a:spcPct val="115000"/>
              </a:lnSpc>
              <a:spcAft>
                <a:spcPts val="1000"/>
              </a:spcAft>
              <a:buFont typeface="Symbol"/>
              <a:buChar char=""/>
            </a:pPr>
            <a:r>
              <a:rPr lang="en-US" sz="2400" b="1" dirty="0">
                <a:solidFill>
                  <a:srgbClr val="FF0000"/>
                </a:solidFill>
                <a:ea typeface="Calibri"/>
                <a:cs typeface="Arial"/>
              </a:rPr>
              <a:t>Renal failure</a:t>
            </a:r>
            <a:r>
              <a:rPr lang="en-US" sz="2400" dirty="0">
                <a:ea typeface="Calibri"/>
                <a:cs typeface="Arial"/>
              </a:rPr>
              <a:t>, a reduction to less than 20% to 25% of normal. Renal failure develops when the GFR is less than 20% of normal. At this point, the kidneys cannot regulate volume and solute composition, and edema, metabolic acidosis, and hyperkalemia develop. These alterations affect other body systems to cause neurologic, gastrointestinal, and cardiovascular manifestations.</a:t>
            </a:r>
          </a:p>
          <a:p>
            <a:endParaRPr lang="ar-IQ" sz="2400" dirty="0"/>
          </a:p>
        </p:txBody>
      </p:sp>
    </p:spTree>
    <p:extLst>
      <p:ext uri="{BB962C8B-B14F-4D97-AF65-F5344CB8AC3E}">
        <p14:creationId xmlns:p14="http://schemas.microsoft.com/office/powerpoint/2010/main" val="242248440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836712"/>
            <a:ext cx="8229600" cy="5289451"/>
          </a:xfrm>
        </p:spPr>
        <p:txBody>
          <a:bodyPr>
            <a:normAutofit fontScale="77500" lnSpcReduction="20000"/>
          </a:bodyPr>
          <a:lstStyle/>
          <a:p>
            <a:pPr lvl="0" algn="just" rtl="0">
              <a:lnSpc>
                <a:spcPct val="115000"/>
              </a:lnSpc>
              <a:spcAft>
                <a:spcPts val="1000"/>
              </a:spcAft>
              <a:buFont typeface="Symbol"/>
              <a:buChar char=""/>
            </a:pPr>
            <a:r>
              <a:rPr lang="en-US" b="1" dirty="0">
                <a:solidFill>
                  <a:srgbClr val="FF0000"/>
                </a:solidFill>
                <a:ea typeface="Calibri"/>
                <a:cs typeface="Arial"/>
              </a:rPr>
              <a:t>ESRD,</a:t>
            </a:r>
            <a:r>
              <a:rPr lang="en-US" b="1" dirty="0">
                <a:ea typeface="Calibri"/>
                <a:cs typeface="Arial"/>
              </a:rPr>
              <a:t> </a:t>
            </a:r>
            <a:r>
              <a:rPr lang="en-US" dirty="0">
                <a:ea typeface="Calibri"/>
                <a:cs typeface="Arial"/>
              </a:rPr>
              <a:t>a decrease in GFR to less than 5% of normal. Histologic findings of an end-stage kidney include a reduction in renal capillaries and scarring in the glomeruli. Atrophy and fibrosis are evident in the tubules. </a:t>
            </a:r>
            <a:endParaRPr lang="en-US" sz="2400" dirty="0">
              <a:ea typeface="Calibri"/>
              <a:cs typeface="Arial"/>
            </a:endParaRPr>
          </a:p>
          <a:p>
            <a:pPr marL="457200" algn="just" rtl="0">
              <a:lnSpc>
                <a:spcPct val="115000"/>
              </a:lnSpc>
              <a:spcAft>
                <a:spcPts val="0"/>
              </a:spcAft>
            </a:pPr>
            <a:endParaRPr lang="en-US" dirty="0" smtClean="0">
              <a:ea typeface="Calibri"/>
              <a:cs typeface="Arial"/>
            </a:endParaRPr>
          </a:p>
          <a:p>
            <a:pPr marL="457200" algn="just" rtl="0">
              <a:lnSpc>
                <a:spcPct val="115000"/>
              </a:lnSpc>
              <a:spcAft>
                <a:spcPts val="0"/>
              </a:spcAft>
            </a:pPr>
            <a:r>
              <a:rPr lang="en-US" dirty="0" smtClean="0">
                <a:ea typeface="Calibri"/>
                <a:cs typeface="Arial"/>
              </a:rPr>
              <a:t>The </a:t>
            </a:r>
            <a:r>
              <a:rPr lang="en-US" dirty="0">
                <a:ea typeface="Calibri"/>
                <a:cs typeface="Arial"/>
              </a:rPr>
              <a:t>treatment of ESRD can be divided into two types:</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conservative management of renal insufficiency (measures to prevent or retard deterioration in remaining renal function) </a:t>
            </a:r>
            <a:endParaRPr lang="en-US" sz="2400" dirty="0">
              <a:ea typeface="Calibri"/>
              <a:cs typeface="Arial"/>
            </a:endParaRPr>
          </a:p>
          <a:p>
            <a:pPr lvl="0" algn="just" rtl="0">
              <a:lnSpc>
                <a:spcPct val="115000"/>
              </a:lnSpc>
              <a:spcAft>
                <a:spcPts val="1000"/>
              </a:spcAft>
              <a:buFont typeface="+mj-lt"/>
              <a:buAutoNum type="arabicPeriod"/>
            </a:pPr>
            <a:r>
              <a:rPr lang="en-US" dirty="0">
                <a:ea typeface="Calibri"/>
                <a:cs typeface="Arial"/>
              </a:rPr>
              <a:t>renal replacement therapy with dialysis or transplantation. </a:t>
            </a:r>
            <a:endParaRPr lang="en-US" sz="2400" dirty="0">
              <a:ea typeface="Calibri"/>
              <a:cs typeface="Arial"/>
            </a:endParaRPr>
          </a:p>
          <a:p>
            <a:pPr marL="114300" indent="0" algn="l" rtl="0">
              <a:lnSpc>
                <a:spcPct val="115000"/>
              </a:lnSpc>
              <a:spcAft>
                <a:spcPts val="1000"/>
              </a:spcAft>
              <a:buNone/>
            </a:pPr>
            <a:r>
              <a:rPr lang="en-US" dirty="0">
                <a:ea typeface="Calibri"/>
                <a:cs typeface="Arial"/>
              </a:rPr>
              <a:t> </a:t>
            </a:r>
            <a:endParaRPr lang="en-US" sz="2400" dirty="0">
              <a:ea typeface="Calibri"/>
              <a:cs typeface="Arial"/>
            </a:endParaRPr>
          </a:p>
          <a:p>
            <a:endParaRPr lang="ar-IQ" dirty="0"/>
          </a:p>
        </p:txBody>
      </p:sp>
    </p:spTree>
    <p:extLst>
      <p:ext uri="{BB962C8B-B14F-4D97-AF65-F5344CB8AC3E}">
        <p14:creationId xmlns:p14="http://schemas.microsoft.com/office/powerpoint/2010/main" val="5225564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908720"/>
            <a:ext cx="806489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19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gn="l" rtl="0">
              <a:lnSpc>
                <a:spcPct val="115000"/>
              </a:lnSpc>
              <a:spcBef>
                <a:spcPct val="20000"/>
              </a:spcBef>
              <a:spcAft>
                <a:spcPts val="1000"/>
              </a:spcAft>
            </a:pPr>
            <a:r>
              <a:rPr lang="en-US" sz="2800" b="1" dirty="0" smtClean="0">
                <a:solidFill>
                  <a:prstClr val="black"/>
                </a:solidFill>
                <a:ea typeface="Calibri"/>
                <a:cs typeface="Calibri"/>
              </a:rPr>
              <a:t>Renal stones (Calculi</a:t>
            </a:r>
            <a:r>
              <a:rPr lang="en-US" sz="2800" dirty="0" smtClean="0">
                <a:solidFill>
                  <a:prstClr val="black"/>
                </a:solidFill>
                <a:ea typeface="Calibri"/>
                <a:cs typeface="Calibri"/>
              </a:rPr>
              <a:t>)</a:t>
            </a:r>
            <a:endParaRPr lang="ar-IQ" sz="2800" dirty="0"/>
          </a:p>
        </p:txBody>
      </p:sp>
      <p:sp>
        <p:nvSpPr>
          <p:cNvPr id="3" name="Content Placeholder 2"/>
          <p:cNvSpPr>
            <a:spLocks noGrp="1"/>
          </p:cNvSpPr>
          <p:nvPr>
            <p:ph idx="1"/>
          </p:nvPr>
        </p:nvSpPr>
        <p:spPr>
          <a:xfrm>
            <a:off x="467544" y="1340768"/>
            <a:ext cx="8229600" cy="4525963"/>
          </a:xfrm>
        </p:spPr>
        <p:txBody>
          <a:bodyPr>
            <a:noAutofit/>
          </a:bodyPr>
          <a:lstStyle/>
          <a:p>
            <a:pPr marL="0" indent="0" algn="l" rtl="0">
              <a:lnSpc>
                <a:spcPct val="115000"/>
              </a:lnSpc>
              <a:spcAft>
                <a:spcPts val="1000"/>
              </a:spcAft>
              <a:buNone/>
            </a:pPr>
            <a:r>
              <a:rPr lang="en-US" sz="1600" dirty="0" smtClean="0">
                <a:ea typeface="Calibri"/>
                <a:cs typeface="Calibri"/>
              </a:rPr>
              <a:t>	Kidney </a:t>
            </a:r>
            <a:r>
              <a:rPr lang="en-US" sz="1600" dirty="0">
                <a:ea typeface="Calibri"/>
                <a:cs typeface="Calibri"/>
              </a:rPr>
              <a:t>stones are crystalline structures that form from components of the urine.</a:t>
            </a:r>
            <a:r>
              <a:rPr lang="en-US" sz="1600" dirty="0" smtClean="0">
                <a:effectLst/>
                <a:latin typeface="Giovanni-Book"/>
                <a:ea typeface="Calibri"/>
                <a:cs typeface="Arial"/>
              </a:rPr>
              <a:t> </a:t>
            </a:r>
            <a:r>
              <a:rPr lang="en-US" sz="1600" dirty="0">
                <a:ea typeface="Calibri"/>
                <a:cs typeface="Calibri"/>
              </a:rPr>
              <a:t>The most common cause of upper urinary tract obstruction is urinary stones. Although stones can form in any part of the urinary tract, most develop in the kidneys. </a:t>
            </a:r>
            <a:r>
              <a:rPr lang="en-US" sz="1600" b="1" dirty="0">
                <a:solidFill>
                  <a:srgbClr val="FF0000"/>
                </a:solidFill>
                <a:ea typeface="Calibri"/>
                <a:cs typeface="Calibri"/>
              </a:rPr>
              <a:t>Men are more frequently affected than women, with a ratio of 4/1.</a:t>
            </a:r>
            <a:r>
              <a:rPr lang="en-US" sz="1600" dirty="0" smtClean="0">
                <a:effectLst/>
                <a:latin typeface="Giovanni-Book"/>
                <a:ea typeface="Calibri"/>
                <a:cs typeface="Arial"/>
              </a:rPr>
              <a:t> </a:t>
            </a:r>
            <a:r>
              <a:rPr lang="en-US" sz="1600" dirty="0">
                <a:ea typeface="Calibri"/>
                <a:cs typeface="Calibri"/>
              </a:rPr>
              <a:t>Kidney stones </a:t>
            </a:r>
            <a:r>
              <a:rPr lang="en-US" sz="1600" b="1" dirty="0">
                <a:solidFill>
                  <a:schemeClr val="accent3">
                    <a:lumMod val="50000"/>
                  </a:schemeClr>
                </a:solidFill>
                <a:ea typeface="Calibri"/>
                <a:cs typeface="Calibri"/>
              </a:rPr>
              <a:t>require a nidus, or nucleus, </a:t>
            </a:r>
            <a:r>
              <a:rPr lang="en-US" sz="1600" dirty="0">
                <a:ea typeface="Calibri"/>
                <a:cs typeface="Calibri"/>
              </a:rPr>
              <a:t>to form and a urinary environment that supports continued precipitation of stone components to grow.</a:t>
            </a:r>
            <a:endParaRPr lang="en-US" sz="1600" dirty="0">
              <a:ea typeface="Calibri"/>
              <a:cs typeface="Arial"/>
            </a:endParaRPr>
          </a:p>
          <a:p>
            <a:pPr marL="0" indent="0" algn="l" rtl="0">
              <a:lnSpc>
                <a:spcPct val="115000"/>
              </a:lnSpc>
              <a:spcAft>
                <a:spcPts val="1000"/>
              </a:spcAft>
              <a:buNone/>
            </a:pPr>
            <a:r>
              <a:rPr lang="en-US" sz="1600" dirty="0">
                <a:ea typeface="Calibri"/>
                <a:cs typeface="Calibri"/>
              </a:rPr>
              <a:t>Predisposing factors for stone formation:</a:t>
            </a:r>
            <a:r>
              <a:rPr lang="en-US" sz="1600" dirty="0" smtClean="0">
                <a:effectLst/>
                <a:latin typeface="Giovanni-Book"/>
                <a:ea typeface="Calibri"/>
                <a:cs typeface="Arial"/>
              </a:rPr>
              <a:t> </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Increases blood and urinary levels of stone components ca++ stones associated with hypercalcemia </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Anatomic changes in urinary tract structures.</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Metabolic and endocrine influences </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Dietary factors.</a:t>
            </a:r>
            <a:endParaRPr lang="en-US" sz="1600" dirty="0">
              <a:ea typeface="Calibri"/>
              <a:cs typeface="Arial"/>
            </a:endParaRPr>
          </a:p>
          <a:p>
            <a:pPr lvl="0" algn="l" rtl="0">
              <a:lnSpc>
                <a:spcPct val="115000"/>
              </a:lnSpc>
              <a:spcAft>
                <a:spcPts val="1000"/>
              </a:spcAft>
              <a:buFont typeface="+mj-lt"/>
              <a:buAutoNum type="arabicPeriod"/>
            </a:pPr>
            <a:r>
              <a:rPr lang="en-US" sz="1600" dirty="0">
                <a:ea typeface="Calibri"/>
                <a:cs typeface="Calibri"/>
              </a:rPr>
              <a:t>Renal obstructive disorders.</a:t>
            </a:r>
            <a:endParaRPr lang="en-US" sz="1600" dirty="0">
              <a:ea typeface="Calibri"/>
              <a:cs typeface="Arial"/>
            </a:endParaRPr>
          </a:p>
          <a:p>
            <a:pPr lvl="0" algn="just" rtl="0">
              <a:lnSpc>
                <a:spcPct val="115000"/>
              </a:lnSpc>
              <a:spcAft>
                <a:spcPts val="1000"/>
              </a:spcAft>
              <a:buFont typeface="+mj-lt"/>
              <a:buAutoNum type="arabicPeriod"/>
            </a:pPr>
            <a:r>
              <a:rPr lang="en-US" sz="1600" dirty="0">
                <a:ea typeface="Calibri"/>
                <a:cs typeface="Calibri"/>
              </a:rPr>
              <a:t>Urinary tract infections.</a:t>
            </a:r>
            <a:endParaRPr lang="en-US" sz="1600" dirty="0">
              <a:ea typeface="Calibri"/>
              <a:cs typeface="Arial"/>
            </a:endParaRPr>
          </a:p>
          <a:p>
            <a:endParaRPr lang="ar-IQ" sz="1600" dirty="0"/>
          </a:p>
        </p:txBody>
      </p:sp>
    </p:spTree>
    <p:extLst>
      <p:ext uri="{BB962C8B-B14F-4D97-AF65-F5344CB8AC3E}">
        <p14:creationId xmlns:p14="http://schemas.microsoft.com/office/powerpoint/2010/main" val="3659971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9" y="548680"/>
            <a:ext cx="4392488"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5379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a:bodyPr>
          <a:lstStyle/>
          <a:p>
            <a:pPr marL="114300" indent="0" algn="just" rtl="0">
              <a:lnSpc>
                <a:spcPct val="115000"/>
              </a:lnSpc>
              <a:spcAft>
                <a:spcPts val="1000"/>
              </a:spcAft>
              <a:buNone/>
            </a:pPr>
            <a:r>
              <a:rPr lang="en-US" b="1" dirty="0">
                <a:ea typeface="Calibri"/>
                <a:cs typeface="Calibri"/>
              </a:rPr>
              <a:t>Types of Stones:</a:t>
            </a:r>
            <a:r>
              <a:rPr lang="en-US" dirty="0">
                <a:ea typeface="Calibri"/>
                <a:cs typeface="Calibri"/>
              </a:rPr>
              <a:t> There are four basic types of kidney stones: </a:t>
            </a:r>
            <a:endParaRPr lang="en-US" sz="2400" dirty="0">
              <a:ea typeface="Calibri"/>
              <a:cs typeface="Arial"/>
            </a:endParaRPr>
          </a:p>
          <a:p>
            <a:pPr lvl="0" algn="just" rtl="0">
              <a:lnSpc>
                <a:spcPct val="115000"/>
              </a:lnSpc>
              <a:spcAft>
                <a:spcPts val="1000"/>
              </a:spcAft>
              <a:buFont typeface="+mj-lt"/>
              <a:buAutoNum type="alphaLcParenR"/>
            </a:pPr>
            <a:r>
              <a:rPr lang="en-US" dirty="0">
                <a:ea typeface="Calibri"/>
                <a:cs typeface="Calibri"/>
              </a:rPr>
              <a:t>Calcium stones</a:t>
            </a:r>
            <a:r>
              <a:rPr lang="en-US" b="1" dirty="0">
                <a:ea typeface="Calibri"/>
                <a:cs typeface="Calibri"/>
              </a:rPr>
              <a:t> </a:t>
            </a:r>
            <a:r>
              <a:rPr lang="en-US" dirty="0">
                <a:ea typeface="Calibri"/>
                <a:cs typeface="Calibri"/>
              </a:rPr>
              <a:t>(</a:t>
            </a:r>
            <a:r>
              <a:rPr lang="en-US" i="1" dirty="0">
                <a:ea typeface="Calibri"/>
                <a:cs typeface="Calibri"/>
              </a:rPr>
              <a:t>i.e.</a:t>
            </a:r>
            <a:r>
              <a:rPr lang="en-US" dirty="0">
                <a:ea typeface="Calibri"/>
                <a:cs typeface="Calibri"/>
              </a:rPr>
              <a:t>, ca-oxalate or ca-phosphate)</a:t>
            </a:r>
            <a:endParaRPr lang="en-US" sz="2400" dirty="0">
              <a:ea typeface="Calibri"/>
              <a:cs typeface="Arial"/>
            </a:endParaRPr>
          </a:p>
          <a:p>
            <a:pPr lvl="0" algn="just" rtl="0">
              <a:lnSpc>
                <a:spcPct val="115000"/>
              </a:lnSpc>
              <a:spcAft>
                <a:spcPts val="1000"/>
              </a:spcAft>
              <a:buFont typeface="+mj-lt"/>
              <a:buAutoNum type="alphaLcParenR"/>
            </a:pPr>
            <a:r>
              <a:rPr lang="en-US" dirty="0">
                <a:ea typeface="Calibri"/>
                <a:cs typeface="Calibri"/>
              </a:rPr>
              <a:t>Magnesium ammonium phosphate</a:t>
            </a:r>
            <a:r>
              <a:rPr lang="en-US" b="1" dirty="0">
                <a:ea typeface="Calibri"/>
                <a:cs typeface="Calibri"/>
              </a:rPr>
              <a:t> </a:t>
            </a:r>
            <a:r>
              <a:rPr lang="en-US" dirty="0">
                <a:ea typeface="Calibri"/>
                <a:cs typeface="Calibri"/>
              </a:rPr>
              <a:t>stones </a:t>
            </a:r>
            <a:endParaRPr lang="en-US" sz="2400" dirty="0">
              <a:ea typeface="Calibri"/>
              <a:cs typeface="Arial"/>
            </a:endParaRPr>
          </a:p>
          <a:p>
            <a:pPr lvl="0" algn="just" rtl="0">
              <a:lnSpc>
                <a:spcPct val="115000"/>
              </a:lnSpc>
              <a:spcAft>
                <a:spcPts val="1000"/>
              </a:spcAft>
              <a:buFont typeface="+mj-lt"/>
              <a:buAutoNum type="alphaLcParenR"/>
            </a:pPr>
            <a:r>
              <a:rPr lang="en-US" dirty="0">
                <a:ea typeface="Calibri"/>
                <a:cs typeface="Calibri"/>
              </a:rPr>
              <a:t>Uric acid stones</a:t>
            </a:r>
            <a:endParaRPr lang="en-US" sz="2400" dirty="0">
              <a:ea typeface="Calibri"/>
              <a:cs typeface="Arial"/>
            </a:endParaRPr>
          </a:p>
          <a:p>
            <a:pPr lvl="0" algn="l" rtl="0">
              <a:lnSpc>
                <a:spcPct val="115000"/>
              </a:lnSpc>
              <a:spcAft>
                <a:spcPts val="1000"/>
              </a:spcAft>
              <a:buFont typeface="+mj-lt"/>
              <a:buAutoNum type="alphaLcParenR"/>
            </a:pPr>
            <a:r>
              <a:rPr lang="en-US" dirty="0" err="1">
                <a:ea typeface="Calibri"/>
                <a:cs typeface="Calibri"/>
              </a:rPr>
              <a:t>Cystine</a:t>
            </a:r>
            <a:r>
              <a:rPr lang="en-US" dirty="0">
                <a:ea typeface="Calibri"/>
                <a:cs typeface="Calibri"/>
              </a:rPr>
              <a:t> stones.</a:t>
            </a:r>
            <a:endParaRPr lang="en-US" sz="2400" dirty="0">
              <a:ea typeface="Calibri"/>
              <a:cs typeface="Arial"/>
            </a:endParaRPr>
          </a:p>
          <a:p>
            <a:endParaRPr lang="ar-IQ" dirty="0"/>
          </a:p>
        </p:txBody>
      </p:sp>
    </p:spTree>
    <p:extLst>
      <p:ext uri="{BB962C8B-B14F-4D97-AF65-F5344CB8AC3E}">
        <p14:creationId xmlns:p14="http://schemas.microsoft.com/office/powerpoint/2010/main" val="15103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704856" cy="4824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86153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14564</TotalTime>
  <Words>3643</Words>
  <Application>Microsoft Office PowerPoint</Application>
  <PresentationFormat>On-screen Show (4:3)</PresentationFormat>
  <Paragraphs>229</Paragraphs>
  <Slides>57</Slides>
  <Notes>0</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Dr.NADIA HAMEED</vt:lpstr>
      <vt:lpstr>OBSTRUCTIVE DISORDERS</vt:lpstr>
      <vt:lpstr>HYDRONEPHROSIS</vt:lpstr>
      <vt:lpstr>PowerPoint Presentation</vt:lpstr>
      <vt:lpstr>PowerPoint Presentation</vt:lpstr>
      <vt:lpstr>Renal stones (Calculi)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Glomerulus structures</vt:lpstr>
      <vt:lpstr>PowerPoint Presentation</vt:lpstr>
      <vt:lpstr>PowerPoint Presentation</vt:lpstr>
      <vt:lpstr>DISORDERS OF GLOMERULAR FUNCTION</vt:lpstr>
      <vt:lpstr>PowerPoint Presentation</vt:lpstr>
      <vt:lpstr>PowerPoint Presentation</vt:lpstr>
      <vt:lpstr>PowerPoint Presentation</vt:lpstr>
      <vt:lpstr>PowerPoint Presentation</vt:lpstr>
      <vt:lpstr>PowerPoint Presentation</vt:lpstr>
      <vt:lpstr>A//Acute Proliferative Glomerulonephritis</vt:lpstr>
      <vt:lpstr>A//Acute Proliferative Glomerulonephritis</vt:lpstr>
      <vt:lpstr>PowerPoint Presentation</vt:lpstr>
      <vt:lpstr>Nephrotic Syndrome</vt:lpstr>
      <vt:lpstr>Nephrotic Syndrome</vt:lpstr>
      <vt:lpstr>Nephrotic Syndrome</vt:lpstr>
      <vt:lpstr>Diabetic nephropathy (Glomerulosclerosis)</vt:lpstr>
      <vt:lpstr>Diabetic nephropathy (Glomerulosclerosis)</vt:lpstr>
      <vt:lpstr>Diabetic nephropathy (Glomerulosclerosis)</vt:lpstr>
      <vt:lpstr>Diabetic nephropathy (Glomerulosclerosis)</vt:lpstr>
      <vt:lpstr>Diabetic nephropathy (Glomerulosclerosis)</vt:lpstr>
      <vt:lpstr>Hypertensive Glomerular Disease</vt:lpstr>
      <vt:lpstr>Drug-Related Nephropathies</vt:lpstr>
      <vt:lpstr>PowerPoint Presentation</vt:lpstr>
      <vt:lpstr>ACUTE RENAL FAILURE ARF</vt:lpstr>
      <vt:lpstr>ACUTE RENAL FAILURE ARF</vt:lpstr>
      <vt:lpstr>PowerPoint Presentation</vt:lpstr>
      <vt:lpstr>Causes of acute renal failure</vt:lpstr>
      <vt:lpstr>prerenal failure</vt:lpstr>
      <vt:lpstr>intrinsic or intrarenal failure  disorders that disrupt the structures in the kidney( Acute tubular necrosis) </vt:lpstr>
      <vt:lpstr>postrenal failure</vt:lpstr>
      <vt:lpstr>Chronic Renal Failure CRF</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ALaa-Ali</dc:creator>
  <cp:lastModifiedBy>Maher</cp:lastModifiedBy>
  <cp:revision>22</cp:revision>
  <dcterms:created xsi:type="dcterms:W3CDTF">2018-12-16T11:27:29Z</dcterms:created>
  <dcterms:modified xsi:type="dcterms:W3CDTF">2023-03-17T16:56:38Z</dcterms:modified>
</cp:coreProperties>
</file>