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74" r:id="rId3"/>
    <p:sldId id="275" r:id="rId4"/>
    <p:sldId id="277" r:id="rId5"/>
    <p:sldId id="259" r:id="rId6"/>
    <p:sldId id="260" r:id="rId7"/>
    <p:sldId id="261" r:id="rId8"/>
    <p:sldId id="262" r:id="rId9"/>
    <p:sldId id="263" r:id="rId10"/>
    <p:sldId id="279" r:id="rId11"/>
    <p:sldId id="278" r:id="rId12"/>
    <p:sldId id="267" r:id="rId13"/>
    <p:sldId id="268" r:id="rId14"/>
    <p:sldId id="280" r:id="rId15"/>
    <p:sldId id="281" r:id="rId16"/>
    <p:sldId id="282" r:id="rId17"/>
    <p:sldId id="283" r:id="rId18"/>
    <p:sldId id="284" r:id="rId19"/>
    <p:sldId id="285" r:id="rId20"/>
    <p:sldId id="286" r:id="rId21"/>
    <p:sldId id="287" r:id="rId2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79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047ED050-2974-4287-AB48-19B1F19E89FE}" type="datetimeFigureOut">
              <a:rPr lang="ar-IQ" smtClean="0"/>
              <a:t>11/09/1444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E74ECE6-04E0-453F-BB7D-D395FE7FF848}" type="slidenum">
              <a:rPr lang="ar-IQ" smtClean="0"/>
              <a:t>‹#›</a:t>
            </a:fld>
            <a:endParaRPr lang="ar-IQ"/>
          </a:p>
        </p:txBody>
      </p:sp>
    </p:spTree>
    <p:extLst>
      <p:ext uri="{BB962C8B-B14F-4D97-AF65-F5344CB8AC3E}">
        <p14:creationId xmlns:p14="http://schemas.microsoft.com/office/powerpoint/2010/main" val="1295298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47ED050-2974-4287-AB48-19B1F19E89FE}" type="datetimeFigureOut">
              <a:rPr lang="ar-IQ" smtClean="0"/>
              <a:t>11/09/1444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E74ECE6-04E0-453F-BB7D-D395FE7FF848}" type="slidenum">
              <a:rPr lang="ar-IQ" smtClean="0"/>
              <a:t>‹#›</a:t>
            </a:fld>
            <a:endParaRPr lang="ar-IQ"/>
          </a:p>
        </p:txBody>
      </p:sp>
    </p:spTree>
    <p:extLst>
      <p:ext uri="{BB962C8B-B14F-4D97-AF65-F5344CB8AC3E}">
        <p14:creationId xmlns:p14="http://schemas.microsoft.com/office/powerpoint/2010/main" val="402433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47ED050-2974-4287-AB48-19B1F19E89FE}" type="datetimeFigureOut">
              <a:rPr lang="ar-IQ" smtClean="0"/>
              <a:t>11/09/1444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E74ECE6-04E0-453F-BB7D-D395FE7FF848}" type="slidenum">
              <a:rPr lang="ar-IQ" smtClean="0"/>
              <a:t>‹#›</a:t>
            </a:fld>
            <a:endParaRPr lang="ar-IQ"/>
          </a:p>
        </p:txBody>
      </p:sp>
    </p:spTree>
    <p:extLst>
      <p:ext uri="{BB962C8B-B14F-4D97-AF65-F5344CB8AC3E}">
        <p14:creationId xmlns:p14="http://schemas.microsoft.com/office/powerpoint/2010/main" val="3852896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47ED050-2974-4287-AB48-19B1F19E89FE}" type="datetimeFigureOut">
              <a:rPr lang="ar-IQ" smtClean="0"/>
              <a:t>11/09/1444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E74ECE6-04E0-453F-BB7D-D395FE7FF848}" type="slidenum">
              <a:rPr lang="ar-IQ" smtClean="0"/>
              <a:t>‹#›</a:t>
            </a:fld>
            <a:endParaRPr lang="ar-IQ"/>
          </a:p>
        </p:txBody>
      </p:sp>
    </p:spTree>
    <p:extLst>
      <p:ext uri="{BB962C8B-B14F-4D97-AF65-F5344CB8AC3E}">
        <p14:creationId xmlns:p14="http://schemas.microsoft.com/office/powerpoint/2010/main" val="1457425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7ED050-2974-4287-AB48-19B1F19E89FE}" type="datetimeFigureOut">
              <a:rPr lang="ar-IQ" smtClean="0"/>
              <a:t>11/09/1444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E74ECE6-04E0-453F-BB7D-D395FE7FF848}" type="slidenum">
              <a:rPr lang="ar-IQ" smtClean="0"/>
              <a:t>‹#›</a:t>
            </a:fld>
            <a:endParaRPr lang="ar-IQ"/>
          </a:p>
        </p:txBody>
      </p:sp>
    </p:spTree>
    <p:extLst>
      <p:ext uri="{BB962C8B-B14F-4D97-AF65-F5344CB8AC3E}">
        <p14:creationId xmlns:p14="http://schemas.microsoft.com/office/powerpoint/2010/main" val="3090062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047ED050-2974-4287-AB48-19B1F19E89FE}" type="datetimeFigureOut">
              <a:rPr lang="ar-IQ" smtClean="0"/>
              <a:t>11/09/1444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E74ECE6-04E0-453F-BB7D-D395FE7FF848}" type="slidenum">
              <a:rPr lang="ar-IQ" smtClean="0"/>
              <a:t>‹#›</a:t>
            </a:fld>
            <a:endParaRPr lang="ar-IQ"/>
          </a:p>
        </p:txBody>
      </p:sp>
    </p:spTree>
    <p:extLst>
      <p:ext uri="{BB962C8B-B14F-4D97-AF65-F5344CB8AC3E}">
        <p14:creationId xmlns:p14="http://schemas.microsoft.com/office/powerpoint/2010/main" val="3982891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047ED050-2974-4287-AB48-19B1F19E89FE}" type="datetimeFigureOut">
              <a:rPr lang="ar-IQ" smtClean="0"/>
              <a:t>11/09/1444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DE74ECE6-04E0-453F-BB7D-D395FE7FF848}" type="slidenum">
              <a:rPr lang="ar-IQ" smtClean="0"/>
              <a:t>‹#›</a:t>
            </a:fld>
            <a:endParaRPr lang="ar-IQ"/>
          </a:p>
        </p:txBody>
      </p:sp>
    </p:spTree>
    <p:extLst>
      <p:ext uri="{BB962C8B-B14F-4D97-AF65-F5344CB8AC3E}">
        <p14:creationId xmlns:p14="http://schemas.microsoft.com/office/powerpoint/2010/main" val="222966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047ED050-2974-4287-AB48-19B1F19E89FE}" type="datetimeFigureOut">
              <a:rPr lang="ar-IQ" smtClean="0"/>
              <a:t>11/09/1444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DE74ECE6-04E0-453F-BB7D-D395FE7FF848}" type="slidenum">
              <a:rPr lang="ar-IQ" smtClean="0"/>
              <a:t>‹#›</a:t>
            </a:fld>
            <a:endParaRPr lang="ar-IQ"/>
          </a:p>
        </p:txBody>
      </p:sp>
    </p:spTree>
    <p:extLst>
      <p:ext uri="{BB962C8B-B14F-4D97-AF65-F5344CB8AC3E}">
        <p14:creationId xmlns:p14="http://schemas.microsoft.com/office/powerpoint/2010/main" val="2174500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7ED050-2974-4287-AB48-19B1F19E89FE}" type="datetimeFigureOut">
              <a:rPr lang="ar-IQ" smtClean="0"/>
              <a:t>11/09/1444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DE74ECE6-04E0-453F-BB7D-D395FE7FF848}" type="slidenum">
              <a:rPr lang="ar-IQ" smtClean="0"/>
              <a:t>‹#›</a:t>
            </a:fld>
            <a:endParaRPr lang="ar-IQ"/>
          </a:p>
        </p:txBody>
      </p:sp>
    </p:spTree>
    <p:extLst>
      <p:ext uri="{BB962C8B-B14F-4D97-AF65-F5344CB8AC3E}">
        <p14:creationId xmlns:p14="http://schemas.microsoft.com/office/powerpoint/2010/main" val="1603123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7ED050-2974-4287-AB48-19B1F19E89FE}" type="datetimeFigureOut">
              <a:rPr lang="ar-IQ" smtClean="0"/>
              <a:t>11/09/1444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E74ECE6-04E0-453F-BB7D-D395FE7FF848}" type="slidenum">
              <a:rPr lang="ar-IQ" smtClean="0"/>
              <a:t>‹#›</a:t>
            </a:fld>
            <a:endParaRPr lang="ar-IQ"/>
          </a:p>
        </p:txBody>
      </p:sp>
    </p:spTree>
    <p:extLst>
      <p:ext uri="{BB962C8B-B14F-4D97-AF65-F5344CB8AC3E}">
        <p14:creationId xmlns:p14="http://schemas.microsoft.com/office/powerpoint/2010/main" val="1600051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7ED050-2974-4287-AB48-19B1F19E89FE}" type="datetimeFigureOut">
              <a:rPr lang="ar-IQ" smtClean="0"/>
              <a:t>11/09/1444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E74ECE6-04E0-453F-BB7D-D395FE7FF848}" type="slidenum">
              <a:rPr lang="ar-IQ" smtClean="0"/>
              <a:t>‹#›</a:t>
            </a:fld>
            <a:endParaRPr lang="ar-IQ"/>
          </a:p>
        </p:txBody>
      </p:sp>
    </p:spTree>
    <p:extLst>
      <p:ext uri="{BB962C8B-B14F-4D97-AF65-F5344CB8AC3E}">
        <p14:creationId xmlns:p14="http://schemas.microsoft.com/office/powerpoint/2010/main" val="3468680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47ED050-2974-4287-AB48-19B1F19E89FE}" type="datetimeFigureOut">
              <a:rPr lang="ar-IQ" smtClean="0"/>
              <a:t>11/09/1444</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E74ECE6-04E0-453F-BB7D-D395FE7FF848}" type="slidenum">
              <a:rPr lang="ar-IQ" smtClean="0"/>
              <a:t>‹#›</a:t>
            </a:fld>
            <a:endParaRPr lang="ar-IQ"/>
          </a:p>
        </p:txBody>
      </p:sp>
    </p:spTree>
    <p:extLst>
      <p:ext uri="{BB962C8B-B14F-4D97-AF65-F5344CB8AC3E}">
        <p14:creationId xmlns:p14="http://schemas.microsoft.com/office/powerpoint/2010/main" val="29558567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5157192"/>
            <a:ext cx="7772400" cy="1470025"/>
          </a:xfrm>
        </p:spPr>
        <p:txBody>
          <a:bodyPr/>
          <a:lstStyle/>
          <a:p>
            <a:r>
              <a:rPr lang="en-US" dirty="0" smtClean="0"/>
              <a:t>Pathology of Gastro-Intestinal Tract GIT</a:t>
            </a:r>
            <a:endParaRPr lang="ar-IQ" dirty="0"/>
          </a:p>
        </p:txBody>
      </p:sp>
      <p:sp>
        <p:nvSpPr>
          <p:cNvPr id="3" name="Subtitle 2"/>
          <p:cNvSpPr>
            <a:spLocks noGrp="1"/>
          </p:cNvSpPr>
          <p:nvPr>
            <p:ph type="subTitle" idx="1"/>
          </p:nvPr>
        </p:nvSpPr>
        <p:spPr/>
        <p:txBody>
          <a:bodyPr/>
          <a:lstStyle/>
          <a:p>
            <a:endParaRPr lang="ar-IQ"/>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252"/>
            <a:ext cx="9144000" cy="51127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77509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1052736"/>
            <a:ext cx="7920880" cy="41994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1763688" y="4876183"/>
            <a:ext cx="4968552" cy="523220"/>
          </a:xfrm>
          <a:prstGeom prst="rect">
            <a:avLst/>
          </a:prstGeom>
          <a:solidFill>
            <a:schemeClr val="bg2">
              <a:lumMod val="75000"/>
            </a:schemeClr>
          </a:solidFill>
        </p:spPr>
        <p:txBody>
          <a:bodyPr wrap="square" rtlCol="0">
            <a:spAutoFit/>
          </a:bodyPr>
          <a:lstStyle/>
          <a:p>
            <a:r>
              <a:rPr lang="en-US" sz="2800" b="1" dirty="0" smtClean="0"/>
              <a:t>TYPES OF CHRONIC GASTRITIS</a:t>
            </a:r>
            <a:endParaRPr lang="en-US" sz="2800" b="1" dirty="0"/>
          </a:p>
        </p:txBody>
      </p:sp>
    </p:spTree>
    <p:extLst>
      <p:ext uri="{BB962C8B-B14F-4D97-AF65-F5344CB8AC3E}">
        <p14:creationId xmlns:p14="http://schemas.microsoft.com/office/powerpoint/2010/main" val="1834432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260648"/>
            <a:ext cx="8229600" cy="6336704"/>
          </a:xfrm>
        </p:spPr>
        <p:txBody>
          <a:bodyPr>
            <a:normAutofit fontScale="70000" lnSpcReduction="20000"/>
          </a:bodyPr>
          <a:lstStyle/>
          <a:p>
            <a:pPr marL="0" indent="0" algn="l" rtl="0">
              <a:lnSpc>
                <a:spcPct val="115000"/>
              </a:lnSpc>
              <a:spcAft>
                <a:spcPts val="1000"/>
              </a:spcAft>
              <a:buNone/>
            </a:pPr>
            <a:r>
              <a:rPr lang="en-US" b="1" dirty="0">
                <a:ea typeface="Calibri"/>
                <a:cs typeface="Calibri"/>
              </a:rPr>
              <a:t>An </a:t>
            </a:r>
            <a:r>
              <a:rPr lang="en-US" b="1" i="1" dirty="0">
                <a:ea typeface="Calibri"/>
                <a:cs typeface="Calibri"/>
              </a:rPr>
              <a:t>ulcer</a:t>
            </a:r>
            <a:r>
              <a:rPr lang="en-US" dirty="0">
                <a:ea typeface="Calibri"/>
                <a:cs typeface="Calibri"/>
              </a:rPr>
              <a:t>:  is a discontinuation of the surface epithelium due to necrosis that involving mucosae , </a:t>
            </a:r>
            <a:r>
              <a:rPr lang="en-US" dirty="0" err="1">
                <a:ea typeface="Calibri"/>
                <a:cs typeface="Calibri"/>
              </a:rPr>
              <a:t>muscularis</a:t>
            </a:r>
            <a:r>
              <a:rPr lang="en-US" dirty="0">
                <a:ea typeface="Calibri"/>
                <a:cs typeface="Calibri"/>
              </a:rPr>
              <a:t> mucosae , the sub-mucosa, or deeper. </a:t>
            </a:r>
            <a:endParaRPr lang="en-US" sz="2400" dirty="0">
              <a:ea typeface="Calibri"/>
              <a:cs typeface="Arial"/>
            </a:endParaRPr>
          </a:p>
          <a:p>
            <a:pPr marL="0" indent="0" algn="l" rtl="0">
              <a:lnSpc>
                <a:spcPct val="115000"/>
              </a:lnSpc>
              <a:spcAft>
                <a:spcPts val="1000"/>
              </a:spcAft>
              <a:buNone/>
            </a:pPr>
            <a:r>
              <a:rPr lang="en-US" b="1" dirty="0" smtClean="0">
                <a:ea typeface="Calibri"/>
                <a:cs typeface="Calibri"/>
              </a:rPr>
              <a:t>STRESS ULCERS</a:t>
            </a:r>
            <a:endParaRPr lang="en-US" sz="2400" dirty="0">
              <a:ea typeface="Calibri"/>
              <a:cs typeface="Arial"/>
            </a:endParaRPr>
          </a:p>
          <a:p>
            <a:pPr marL="0" indent="0" algn="l" rtl="0">
              <a:lnSpc>
                <a:spcPct val="115000"/>
              </a:lnSpc>
              <a:spcAft>
                <a:spcPts val="1000"/>
              </a:spcAft>
              <a:buNone/>
            </a:pPr>
            <a:r>
              <a:rPr lang="en-US" sz="2400" dirty="0">
                <a:ea typeface="Calibri"/>
                <a:cs typeface="Arial"/>
              </a:rPr>
              <a:t>S</a:t>
            </a:r>
            <a:r>
              <a:rPr lang="en-US" dirty="0" smtClean="0">
                <a:ea typeface="Calibri"/>
                <a:cs typeface="Calibri"/>
              </a:rPr>
              <a:t>tress </a:t>
            </a:r>
            <a:r>
              <a:rPr lang="en-US" dirty="0">
                <a:ea typeface="Calibri"/>
                <a:cs typeface="Calibri"/>
              </a:rPr>
              <a:t>ulcers are multiple, small mucosal </a:t>
            </a:r>
            <a:r>
              <a:rPr lang="en-US" dirty="0" smtClean="0">
                <a:ea typeface="Calibri"/>
                <a:cs typeface="Calibri"/>
              </a:rPr>
              <a:t>erosions - ulcers, </a:t>
            </a:r>
            <a:r>
              <a:rPr lang="en-US" dirty="0">
                <a:ea typeface="Calibri"/>
                <a:cs typeface="Calibri"/>
              </a:rPr>
              <a:t>seen most commonly in the stomach but occasionally involving the duodenum.it is of two types:</a:t>
            </a:r>
            <a:endParaRPr lang="en-US" sz="2400" dirty="0">
              <a:ea typeface="Calibri"/>
              <a:cs typeface="Arial"/>
            </a:endParaRPr>
          </a:p>
          <a:p>
            <a:pPr marL="0" indent="0" algn="l" rtl="0">
              <a:lnSpc>
                <a:spcPct val="115000"/>
              </a:lnSpc>
              <a:spcAft>
                <a:spcPts val="1000"/>
              </a:spcAft>
              <a:buNone/>
            </a:pPr>
            <a:r>
              <a:rPr lang="en-US" b="1" dirty="0" smtClean="0">
                <a:solidFill>
                  <a:srgbClr val="FF0000"/>
                </a:solidFill>
                <a:ea typeface="Calibri"/>
                <a:cs typeface="Calibri"/>
              </a:rPr>
              <a:t>1.Curling’s </a:t>
            </a:r>
            <a:r>
              <a:rPr lang="en-US" b="1" dirty="0">
                <a:solidFill>
                  <a:srgbClr val="FF0000"/>
                </a:solidFill>
                <a:ea typeface="Calibri"/>
                <a:cs typeface="Calibri"/>
              </a:rPr>
              <a:t>stress ulcer: </a:t>
            </a:r>
            <a:r>
              <a:rPr lang="en-US" dirty="0">
                <a:ea typeface="Calibri"/>
                <a:cs typeface="Calibri"/>
              </a:rPr>
              <a:t>refers to gastrointestinal ulcerations that develop in relation to major physiologic stress. Persons at high risk for the development of </a:t>
            </a:r>
            <a:r>
              <a:rPr lang="en-US" dirty="0" smtClean="0">
                <a:ea typeface="Calibri"/>
                <a:cs typeface="Calibri"/>
              </a:rPr>
              <a:t>curling ulcers </a:t>
            </a:r>
            <a:r>
              <a:rPr lang="en-US" dirty="0">
                <a:ea typeface="Calibri"/>
                <a:cs typeface="Calibri"/>
              </a:rPr>
              <a:t>include those with large surface-area burns, trauma, sepsis, acute respiratory distress syndrome, severe liver failure, major surgical procedures. </a:t>
            </a:r>
            <a:endParaRPr lang="en-US" sz="2400" dirty="0">
              <a:ea typeface="Calibri"/>
              <a:cs typeface="Arial"/>
            </a:endParaRPr>
          </a:p>
          <a:p>
            <a:pPr marL="114300" indent="0" algn="l" rtl="0">
              <a:lnSpc>
                <a:spcPct val="115000"/>
              </a:lnSpc>
              <a:spcAft>
                <a:spcPts val="1000"/>
              </a:spcAft>
              <a:buNone/>
            </a:pPr>
            <a:r>
              <a:rPr lang="en-US" dirty="0">
                <a:ea typeface="Calibri"/>
                <a:cs typeface="Calibri"/>
              </a:rPr>
              <a:t>These lesions occur most often in the fundus of the stomach and proximal duodenum and are thought to result from </a:t>
            </a:r>
            <a:r>
              <a:rPr lang="en-US" b="1" u="sng" dirty="0">
                <a:ea typeface="Calibri"/>
                <a:cs typeface="Calibri"/>
              </a:rPr>
              <a:t>ischemia, tissue acidosis, and bile salts entering the stomach in critically ill persons with decreased gastrointestinal tract motility.</a:t>
            </a:r>
            <a:r>
              <a:rPr lang="en-US" dirty="0">
                <a:ea typeface="Calibri"/>
                <a:cs typeface="Calibri"/>
              </a:rPr>
              <a:t> </a:t>
            </a:r>
            <a:endParaRPr lang="en-US" sz="2400" dirty="0">
              <a:ea typeface="Calibri"/>
              <a:cs typeface="Arial"/>
            </a:endParaRPr>
          </a:p>
          <a:p>
            <a:pPr marL="0" indent="0">
              <a:buNone/>
            </a:pPr>
            <a:endParaRPr lang="ar-IQ" dirty="0"/>
          </a:p>
        </p:txBody>
      </p:sp>
    </p:spTree>
    <p:extLst>
      <p:ext uri="{BB962C8B-B14F-4D97-AF65-F5344CB8AC3E}">
        <p14:creationId xmlns:p14="http://schemas.microsoft.com/office/powerpoint/2010/main" val="6910102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836712"/>
            <a:ext cx="8229600" cy="5289451"/>
          </a:xfrm>
        </p:spPr>
        <p:txBody>
          <a:bodyPr>
            <a:normAutofit fontScale="70000" lnSpcReduction="20000"/>
          </a:bodyPr>
          <a:lstStyle/>
          <a:p>
            <a:pPr marL="0" lvl="0" indent="0" algn="l" rtl="0">
              <a:lnSpc>
                <a:spcPct val="115000"/>
              </a:lnSpc>
              <a:spcAft>
                <a:spcPts val="1000"/>
              </a:spcAft>
              <a:buNone/>
            </a:pPr>
            <a:r>
              <a:rPr lang="en-US" b="1" dirty="0" smtClean="0">
                <a:solidFill>
                  <a:srgbClr val="FF0000"/>
                </a:solidFill>
                <a:ea typeface="Calibri"/>
                <a:cs typeface="Calibri"/>
              </a:rPr>
              <a:t>2. Cushing </a:t>
            </a:r>
            <a:r>
              <a:rPr lang="en-US" b="1" dirty="0">
                <a:solidFill>
                  <a:srgbClr val="FF0000"/>
                </a:solidFill>
                <a:ea typeface="Calibri"/>
                <a:cs typeface="Calibri"/>
              </a:rPr>
              <a:t>stress ulcer:</a:t>
            </a:r>
            <a:r>
              <a:rPr lang="en-US" dirty="0">
                <a:ea typeface="Calibri"/>
                <a:cs typeface="Calibri"/>
              </a:rPr>
              <a:t> consists of gastric, duodenal, and esophageal ulcers arising in persons </a:t>
            </a:r>
            <a:r>
              <a:rPr lang="en-US" b="1" dirty="0">
                <a:solidFill>
                  <a:schemeClr val="accent6">
                    <a:lumMod val="50000"/>
                  </a:schemeClr>
                </a:solidFill>
                <a:ea typeface="Calibri"/>
                <a:cs typeface="Calibri"/>
              </a:rPr>
              <a:t>with intracranial injury, operations, or tumors</a:t>
            </a:r>
            <a:r>
              <a:rPr lang="en-US" dirty="0">
                <a:ea typeface="Calibri"/>
                <a:cs typeface="Calibri"/>
              </a:rPr>
              <a:t>. They are thought to be caused by hypersecretion of gastric acid resulting from stimulation of vagal nuclei by increased intracranial pressure. </a:t>
            </a:r>
            <a:r>
              <a:rPr lang="en-US" dirty="0" smtClean="0">
                <a:ea typeface="Calibri"/>
                <a:cs typeface="Calibri"/>
              </a:rPr>
              <a:t>These </a:t>
            </a:r>
            <a:r>
              <a:rPr lang="en-US" dirty="0">
                <a:ea typeface="Calibri"/>
                <a:cs typeface="Calibri"/>
              </a:rPr>
              <a:t>ulcers are associated with a high incidence of </a:t>
            </a:r>
            <a:r>
              <a:rPr lang="en-US" dirty="0" smtClean="0">
                <a:ea typeface="Calibri"/>
                <a:cs typeface="Calibri"/>
              </a:rPr>
              <a:t>perforation.</a:t>
            </a:r>
            <a:endParaRPr lang="en-US" sz="2400" dirty="0">
              <a:ea typeface="Calibri"/>
              <a:cs typeface="Arial"/>
            </a:endParaRPr>
          </a:p>
          <a:p>
            <a:pPr algn="l" rtl="0">
              <a:lnSpc>
                <a:spcPct val="115000"/>
              </a:lnSpc>
              <a:spcAft>
                <a:spcPts val="1000"/>
              </a:spcAft>
            </a:pPr>
            <a:endParaRPr lang="en-US" dirty="0" smtClean="0">
              <a:ea typeface="Calibri"/>
              <a:cs typeface="Calibri"/>
            </a:endParaRPr>
          </a:p>
          <a:p>
            <a:pPr algn="l" rtl="0">
              <a:lnSpc>
                <a:spcPct val="115000"/>
              </a:lnSpc>
              <a:spcAft>
                <a:spcPts val="1000"/>
              </a:spcAft>
            </a:pPr>
            <a:r>
              <a:rPr lang="en-US" dirty="0" smtClean="0">
                <a:ea typeface="Calibri"/>
                <a:cs typeface="Calibri"/>
              </a:rPr>
              <a:t>Stress </a:t>
            </a:r>
            <a:r>
              <a:rPr lang="en-US" dirty="0">
                <a:ea typeface="Calibri"/>
                <a:cs typeface="Calibri"/>
              </a:rPr>
              <a:t>ulcers develop in approximately 5% to 10% of </a:t>
            </a:r>
            <a:r>
              <a:rPr lang="en-US" dirty="0" smtClean="0">
                <a:ea typeface="Calibri"/>
                <a:cs typeface="Calibri"/>
              </a:rPr>
              <a:t>persons admitted </a:t>
            </a:r>
            <a:r>
              <a:rPr lang="en-US" dirty="0">
                <a:ea typeface="Calibri"/>
                <a:cs typeface="Calibri"/>
              </a:rPr>
              <a:t>to hospital intensive care units. They usually are manifested by painless upper gastrointestinal tract bleeding. Monitoring and maintaining the gastric pH at 3.5 or higher helps to prevent the development of stress ulcers. H2-receptor antagonists, proton pump inhibitors, and mucosal protective agents are used in the prevention and treatment of stress</a:t>
            </a:r>
            <a:endParaRPr lang="en-US" sz="2400" dirty="0">
              <a:ea typeface="Calibri"/>
              <a:cs typeface="Arial"/>
            </a:endParaRPr>
          </a:p>
          <a:p>
            <a:endParaRPr lang="ar-IQ" dirty="0"/>
          </a:p>
        </p:txBody>
      </p:sp>
    </p:spTree>
    <p:extLst>
      <p:ext uri="{BB962C8B-B14F-4D97-AF65-F5344CB8AC3E}">
        <p14:creationId xmlns:p14="http://schemas.microsoft.com/office/powerpoint/2010/main" val="2824507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62500" lnSpcReduction="20000"/>
          </a:bodyPr>
          <a:lstStyle/>
          <a:p>
            <a:pPr marL="114300" indent="0" algn="l" rtl="0">
              <a:lnSpc>
                <a:spcPct val="115000"/>
              </a:lnSpc>
              <a:spcAft>
                <a:spcPts val="0"/>
              </a:spcAft>
              <a:buNone/>
            </a:pPr>
            <a:r>
              <a:rPr lang="en-US" i="1" dirty="0">
                <a:ea typeface="Calibri"/>
                <a:cs typeface="Calibri"/>
              </a:rPr>
              <a:t>G/A </a:t>
            </a:r>
            <a:r>
              <a:rPr lang="en-US" dirty="0">
                <a:ea typeface="Calibri"/>
                <a:cs typeface="Calibri"/>
              </a:rPr>
              <a:t>Acute stress ulcers are multiple (more than three ulcers in 75% of cases). They are more common anywhere in the stomach and the first part of duodenum. They may be oval or circular in shape, usually less than 1 cm in diameter.</a:t>
            </a:r>
            <a:endParaRPr lang="en-US" sz="2400" dirty="0">
              <a:ea typeface="Calibri"/>
              <a:cs typeface="Arial"/>
            </a:endParaRPr>
          </a:p>
          <a:p>
            <a:pPr marL="114300" indent="0" algn="l" rtl="0">
              <a:lnSpc>
                <a:spcPct val="115000"/>
              </a:lnSpc>
              <a:buNone/>
            </a:pPr>
            <a:endParaRPr lang="en-US" sz="2400" dirty="0">
              <a:ea typeface="Calibri"/>
              <a:cs typeface="Arial"/>
            </a:endParaRPr>
          </a:p>
          <a:p>
            <a:pPr marL="114300" indent="0" algn="l" rtl="0">
              <a:lnSpc>
                <a:spcPct val="115000"/>
              </a:lnSpc>
              <a:spcAft>
                <a:spcPts val="0"/>
              </a:spcAft>
              <a:buNone/>
            </a:pPr>
            <a:r>
              <a:rPr lang="en-US" i="1" dirty="0">
                <a:ea typeface="Calibri"/>
                <a:cs typeface="Calibri"/>
              </a:rPr>
              <a:t>M/E </a:t>
            </a:r>
            <a:r>
              <a:rPr lang="en-US" dirty="0">
                <a:ea typeface="Calibri"/>
                <a:cs typeface="Calibri"/>
              </a:rPr>
              <a:t>The stress ulcers are shallow and do not invade the muscular layer. These ulcers commonly heal by complete re-</a:t>
            </a:r>
            <a:r>
              <a:rPr lang="en-US" dirty="0" err="1">
                <a:ea typeface="Calibri"/>
                <a:cs typeface="Calibri"/>
              </a:rPr>
              <a:t>epithelialisation</a:t>
            </a:r>
            <a:r>
              <a:rPr lang="en-US" dirty="0">
                <a:ea typeface="Calibri"/>
                <a:cs typeface="Calibri"/>
              </a:rPr>
              <a:t> without leaving any scars.</a:t>
            </a:r>
            <a:endParaRPr lang="en-US" sz="2400" dirty="0">
              <a:ea typeface="Calibri"/>
              <a:cs typeface="Arial"/>
            </a:endParaRPr>
          </a:p>
          <a:p>
            <a:pPr marL="114300" indent="0" algn="l" rtl="0">
              <a:lnSpc>
                <a:spcPct val="115000"/>
              </a:lnSpc>
              <a:spcAft>
                <a:spcPts val="1000"/>
              </a:spcAft>
              <a:buNone/>
            </a:pPr>
            <a:r>
              <a:rPr lang="en-US" b="1" dirty="0" smtClean="0">
                <a:ea typeface="Calibri"/>
                <a:cs typeface="Calibri"/>
              </a:rPr>
              <a:t>Complications:</a:t>
            </a:r>
          </a:p>
          <a:p>
            <a:pPr marL="628650" indent="-514350" algn="l" rtl="0">
              <a:lnSpc>
                <a:spcPct val="115000"/>
              </a:lnSpc>
              <a:spcAft>
                <a:spcPts val="1000"/>
              </a:spcAft>
              <a:buFont typeface="+mj-lt"/>
              <a:buAutoNum type="arabicPeriod"/>
            </a:pPr>
            <a:r>
              <a:rPr lang="en-US" b="1" dirty="0" smtClean="0">
                <a:ea typeface="Calibri"/>
                <a:cs typeface="Calibri"/>
              </a:rPr>
              <a:t>Bleeding 20%</a:t>
            </a:r>
          </a:p>
          <a:p>
            <a:pPr marL="628650" indent="-514350" algn="l" rtl="0">
              <a:lnSpc>
                <a:spcPct val="115000"/>
              </a:lnSpc>
              <a:spcAft>
                <a:spcPts val="1000"/>
              </a:spcAft>
              <a:buFont typeface="+mj-lt"/>
              <a:buAutoNum type="arabicPeriod"/>
            </a:pPr>
            <a:r>
              <a:rPr lang="en-US" b="1" dirty="0" smtClean="0">
                <a:ea typeface="Calibri"/>
                <a:cs typeface="Calibri"/>
              </a:rPr>
              <a:t>Perforation 5% and more in </a:t>
            </a:r>
            <a:r>
              <a:rPr lang="en-US" b="1" dirty="0" err="1" smtClean="0">
                <a:ea typeface="Calibri"/>
                <a:cs typeface="Calibri"/>
              </a:rPr>
              <a:t>cushing</a:t>
            </a:r>
            <a:r>
              <a:rPr lang="en-US" b="1" dirty="0" smtClean="0">
                <a:ea typeface="Calibri"/>
                <a:cs typeface="Calibri"/>
              </a:rPr>
              <a:t> ulcer</a:t>
            </a:r>
          </a:p>
          <a:p>
            <a:pPr marL="628650" indent="-514350" algn="l" rtl="0">
              <a:lnSpc>
                <a:spcPct val="115000"/>
              </a:lnSpc>
              <a:spcAft>
                <a:spcPts val="1000"/>
              </a:spcAft>
              <a:buFont typeface="+mj-lt"/>
              <a:buAutoNum type="arabicPeriod"/>
            </a:pPr>
            <a:r>
              <a:rPr lang="en-US" b="1" dirty="0" smtClean="0">
                <a:ea typeface="Calibri"/>
                <a:cs typeface="Calibri"/>
              </a:rPr>
              <a:t>Obstruction2% </a:t>
            </a:r>
            <a:endParaRPr lang="en-US" sz="2400" dirty="0">
              <a:ea typeface="Calibri"/>
              <a:cs typeface="Arial"/>
            </a:endParaRPr>
          </a:p>
          <a:p>
            <a:pPr marL="0" indent="0">
              <a:buNone/>
            </a:pPr>
            <a:endParaRPr lang="ar-IQ" dirty="0"/>
          </a:p>
        </p:txBody>
      </p:sp>
    </p:spTree>
    <p:extLst>
      <p:ext uri="{BB962C8B-B14F-4D97-AF65-F5344CB8AC3E}">
        <p14:creationId xmlns:p14="http://schemas.microsoft.com/office/powerpoint/2010/main" val="684663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552" y="548680"/>
            <a:ext cx="7848872" cy="5760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7819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0000" lnSpcReduction="20000"/>
          </a:bodyPr>
          <a:lstStyle/>
          <a:p>
            <a:pPr algn="l" rtl="0">
              <a:lnSpc>
                <a:spcPct val="115000"/>
              </a:lnSpc>
              <a:spcAft>
                <a:spcPts val="1000"/>
              </a:spcAft>
            </a:pPr>
            <a:r>
              <a:rPr lang="en-US" b="1" dirty="0">
                <a:ea typeface="Calibri"/>
                <a:cs typeface="Calibri"/>
              </a:rPr>
              <a:t>Peptic ulcers</a:t>
            </a:r>
            <a:r>
              <a:rPr lang="en-US" dirty="0">
                <a:ea typeface="Calibri"/>
                <a:cs typeface="Calibri"/>
              </a:rPr>
              <a:t>: degeneration and necrosis of gastrointestinal mucosa due to exposure to acid-peptic (hydrochloric acid and pepsin) secretions. They can occur at any level of the alimentary tract but they occur most commonly (98-99%) in either the duodenum or the stomach in the ratio of 4:1. Each of the two main types may be acute or chronic.</a:t>
            </a:r>
            <a:endParaRPr lang="en-US" sz="2400" dirty="0">
              <a:ea typeface="Calibri"/>
              <a:cs typeface="Arial"/>
            </a:endParaRPr>
          </a:p>
          <a:p>
            <a:pPr marL="457200" algn="l" rtl="0">
              <a:lnSpc>
                <a:spcPct val="115000"/>
              </a:lnSpc>
              <a:spcAft>
                <a:spcPts val="1000"/>
              </a:spcAft>
            </a:pPr>
            <a:r>
              <a:rPr lang="en-US" b="1" dirty="0">
                <a:ea typeface="Calibri"/>
                <a:cs typeface="Calibri"/>
              </a:rPr>
              <a:t>Peptic Ulcers (Gastric Ulcers GU and Duodenal Ulcers DU)</a:t>
            </a:r>
            <a:endParaRPr lang="en-US" sz="2400" dirty="0">
              <a:ea typeface="Calibri"/>
              <a:cs typeface="Arial"/>
            </a:endParaRPr>
          </a:p>
          <a:p>
            <a:pPr algn="l" rtl="0">
              <a:lnSpc>
                <a:spcPct val="115000"/>
              </a:lnSpc>
              <a:spcAft>
                <a:spcPts val="0"/>
              </a:spcAft>
            </a:pPr>
            <a:r>
              <a:rPr lang="en-US" b="1" dirty="0">
                <a:ea typeface="Calibri"/>
                <a:cs typeface="Calibri"/>
              </a:rPr>
              <a:t>Epidemiology:</a:t>
            </a:r>
            <a:endParaRPr lang="en-US" sz="2400" dirty="0">
              <a:ea typeface="Calibri"/>
              <a:cs typeface="Arial"/>
            </a:endParaRPr>
          </a:p>
          <a:p>
            <a:pPr lvl="0" algn="l" rtl="0">
              <a:buFont typeface="Wingdings"/>
              <a:buChar char=""/>
            </a:pPr>
            <a:r>
              <a:rPr lang="en-US" dirty="0">
                <a:ea typeface="Calibri"/>
                <a:cs typeface="Calibri"/>
              </a:rPr>
              <a:t>The ratio of DU/ GU = 4/1.</a:t>
            </a:r>
            <a:endParaRPr lang="en-US" dirty="0">
              <a:cs typeface="Wingdings"/>
            </a:endParaRPr>
          </a:p>
          <a:p>
            <a:pPr lvl="0" algn="l" rtl="0">
              <a:buFont typeface="Wingdings"/>
              <a:buChar char=""/>
            </a:pPr>
            <a:r>
              <a:rPr lang="en-US" dirty="0">
                <a:ea typeface="Calibri"/>
                <a:cs typeface="Calibri"/>
              </a:rPr>
              <a:t>Male / female = 3/1 for DU, 2/1 for GU.</a:t>
            </a:r>
            <a:endParaRPr lang="en-US" dirty="0">
              <a:cs typeface="Wingdings"/>
            </a:endParaRPr>
          </a:p>
          <a:p>
            <a:pPr lvl="0" algn="l" rtl="0">
              <a:buFont typeface="Wingdings"/>
              <a:buChar char=""/>
            </a:pPr>
            <a:r>
              <a:rPr lang="en-US" dirty="0">
                <a:ea typeface="Calibri"/>
                <a:cs typeface="Calibri"/>
              </a:rPr>
              <a:t>There is no racial difference in the incidence.</a:t>
            </a:r>
            <a:endParaRPr lang="en-US" dirty="0">
              <a:cs typeface="Wingdings"/>
            </a:endParaRPr>
          </a:p>
          <a:p>
            <a:pPr lvl="0" algn="l" rtl="0">
              <a:buFont typeface="Wingdings"/>
              <a:buChar char=""/>
            </a:pPr>
            <a:r>
              <a:rPr lang="en-US" dirty="0">
                <a:ea typeface="Calibri"/>
                <a:cs typeface="Calibri"/>
              </a:rPr>
              <a:t>It is characterized by remission and relapse.</a:t>
            </a:r>
            <a:endParaRPr lang="en-US" dirty="0">
              <a:cs typeface="Wingdings"/>
            </a:endParaRPr>
          </a:p>
          <a:p>
            <a:endParaRPr lang="ar-IQ"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4149080"/>
            <a:ext cx="2952328" cy="24482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405262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normAutofit fontScale="70000" lnSpcReduction="20000"/>
          </a:bodyPr>
          <a:lstStyle/>
          <a:p>
            <a:pPr marL="0" indent="0" algn="l" rtl="0">
              <a:buNone/>
            </a:pPr>
            <a:r>
              <a:rPr lang="en-US" dirty="0"/>
              <a:t>PATHOGENESIS</a:t>
            </a:r>
            <a:r>
              <a:rPr lang="en-US" dirty="0" smtClean="0"/>
              <a:t>.</a:t>
            </a:r>
          </a:p>
          <a:p>
            <a:pPr marL="0" indent="0" algn="l" rtl="0">
              <a:buNone/>
            </a:pPr>
            <a:endParaRPr lang="en-US" dirty="0"/>
          </a:p>
          <a:p>
            <a:pPr marL="0" indent="0" algn="l" rtl="0">
              <a:buNone/>
            </a:pPr>
            <a:r>
              <a:rPr lang="en-US" dirty="0" err="1" smtClean="0"/>
              <a:t>i</a:t>
            </a:r>
            <a:r>
              <a:rPr lang="en-US" dirty="0" smtClean="0"/>
              <a:t>. PU </a:t>
            </a:r>
            <a:r>
              <a:rPr lang="en-US" dirty="0"/>
              <a:t>produced by imbalance between gastroduodenal mucosal defenses and the damaging forces especially acid-pepsin </a:t>
            </a:r>
            <a:r>
              <a:rPr lang="en-US" dirty="0" smtClean="0"/>
              <a:t>secretions</a:t>
            </a:r>
          </a:p>
          <a:p>
            <a:pPr marL="0" indent="0" algn="l" rtl="0">
              <a:buNone/>
            </a:pPr>
            <a:endParaRPr lang="en-US" dirty="0"/>
          </a:p>
          <a:p>
            <a:pPr marL="0" indent="0" algn="l" rtl="0">
              <a:buNone/>
            </a:pPr>
            <a:r>
              <a:rPr lang="en-US" dirty="0" smtClean="0"/>
              <a:t>ii. Hyperacidity </a:t>
            </a:r>
            <a:r>
              <a:rPr lang="en-US" dirty="0"/>
              <a:t>not necessary to be present. In duodenal ulcer there is evidence to support the role of high gastric acid secretion into the stomach at night which takes place under the influence of vagal stimulation, while impaired gastric mucosal defenses (mucous layer) against acid-pepsin secretions seen more in Gastric ulcer with normal or even low acid secretion</a:t>
            </a:r>
            <a:r>
              <a:rPr lang="en-US" dirty="0" smtClean="0"/>
              <a:t>.</a:t>
            </a:r>
          </a:p>
          <a:p>
            <a:pPr marL="0" indent="0" algn="l" rtl="0">
              <a:buNone/>
            </a:pPr>
            <a:r>
              <a:rPr lang="en-US" dirty="0" smtClean="0"/>
              <a:t> </a:t>
            </a:r>
            <a:endParaRPr lang="en-US" dirty="0"/>
          </a:p>
          <a:p>
            <a:pPr marL="0" indent="0" algn="l" rtl="0">
              <a:buNone/>
            </a:pPr>
            <a:r>
              <a:rPr lang="en-US" dirty="0" smtClean="0"/>
              <a:t>iii. H</a:t>
            </a:r>
            <a:r>
              <a:rPr lang="en-US" dirty="0"/>
              <a:t>. pylori infection. 80-90 % infected patients not develop peptic ulcers but H. pylori is seen in 95-100% (all) cases of DU and 70% of GU. </a:t>
            </a:r>
            <a:endParaRPr lang="ar-IQ" dirty="0"/>
          </a:p>
        </p:txBody>
      </p:sp>
    </p:spTree>
    <p:extLst>
      <p:ext uri="{BB962C8B-B14F-4D97-AF65-F5344CB8AC3E}">
        <p14:creationId xmlns:p14="http://schemas.microsoft.com/office/powerpoint/2010/main" val="34208146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332656"/>
            <a:ext cx="8229600" cy="5793507"/>
          </a:xfrm>
        </p:spPr>
        <p:txBody>
          <a:bodyPr>
            <a:normAutofit fontScale="70000" lnSpcReduction="20000"/>
          </a:bodyPr>
          <a:lstStyle/>
          <a:p>
            <a:pPr marL="0" lvl="0" indent="0" algn="l" rtl="0">
              <a:lnSpc>
                <a:spcPct val="115000"/>
              </a:lnSpc>
              <a:spcAft>
                <a:spcPts val="1000"/>
              </a:spcAft>
              <a:buNone/>
            </a:pPr>
            <a:r>
              <a:rPr lang="en-US" dirty="0">
                <a:ea typeface="Calibri"/>
                <a:cs typeface="Calibri"/>
              </a:rPr>
              <a:t>The mechanisms by which these bacteria damaging the mucosal defense are include:</a:t>
            </a:r>
            <a:endParaRPr lang="en-US" sz="2400" dirty="0">
              <a:ea typeface="Calibri"/>
              <a:cs typeface="Arial"/>
            </a:endParaRPr>
          </a:p>
          <a:p>
            <a:pPr lvl="0" algn="l" rtl="0">
              <a:lnSpc>
                <a:spcPct val="115000"/>
              </a:lnSpc>
              <a:spcAft>
                <a:spcPts val="1000"/>
              </a:spcAft>
              <a:buFont typeface="+mj-lt"/>
              <a:buAutoNum type="arabicParenR"/>
            </a:pPr>
            <a:r>
              <a:rPr lang="en-US" dirty="0">
                <a:ea typeface="Calibri"/>
                <a:cs typeface="Calibri"/>
              </a:rPr>
              <a:t>Gastric </a:t>
            </a:r>
            <a:r>
              <a:rPr lang="en-US" i="1" dirty="0">
                <a:ea typeface="Calibri"/>
                <a:cs typeface="Calibri"/>
              </a:rPr>
              <a:t>mucosal defense is broken </a:t>
            </a:r>
            <a:r>
              <a:rPr lang="en-US" dirty="0">
                <a:ea typeface="Calibri"/>
                <a:cs typeface="Calibri"/>
              </a:rPr>
              <a:t>by bacterial elaboration of urease, protease, catalase and phospholipase</a:t>
            </a:r>
            <a:endParaRPr lang="en-US" sz="2400" dirty="0">
              <a:ea typeface="Calibri"/>
              <a:cs typeface="Arial"/>
            </a:endParaRPr>
          </a:p>
          <a:p>
            <a:pPr lvl="0" algn="l" rtl="0">
              <a:lnSpc>
                <a:spcPct val="115000"/>
              </a:lnSpc>
              <a:spcAft>
                <a:spcPts val="1000"/>
              </a:spcAft>
              <a:buFont typeface="+mj-lt"/>
              <a:buAutoNum type="arabicParenR"/>
            </a:pPr>
            <a:r>
              <a:rPr lang="en-US" dirty="0">
                <a:ea typeface="Calibri"/>
                <a:cs typeface="Calibri"/>
              </a:rPr>
              <a:t>Epithelial injury is also induced by bacterial </a:t>
            </a:r>
            <a:r>
              <a:rPr lang="en-US" dirty="0" err="1">
                <a:ea typeface="Calibri"/>
                <a:cs typeface="Calibri"/>
              </a:rPr>
              <a:t>cytotoxin</a:t>
            </a:r>
            <a:r>
              <a:rPr lang="en-US" dirty="0">
                <a:ea typeface="Calibri"/>
                <a:cs typeface="Calibri"/>
              </a:rPr>
              <a:t>-associated gene protein </a:t>
            </a:r>
            <a:r>
              <a:rPr lang="en-US" i="1" dirty="0">
                <a:ea typeface="Calibri"/>
                <a:cs typeface="Calibri"/>
              </a:rPr>
              <a:t>(</a:t>
            </a:r>
            <a:r>
              <a:rPr lang="en-US" i="1" dirty="0" err="1">
                <a:ea typeface="Calibri"/>
                <a:cs typeface="Calibri"/>
              </a:rPr>
              <a:t>CagA</a:t>
            </a:r>
            <a:r>
              <a:rPr lang="en-US" i="1" dirty="0">
                <a:ea typeface="Calibri"/>
                <a:cs typeface="Calibri"/>
              </a:rPr>
              <a:t>), </a:t>
            </a:r>
            <a:r>
              <a:rPr lang="en-US" dirty="0">
                <a:ea typeface="Calibri"/>
                <a:cs typeface="Calibri"/>
              </a:rPr>
              <a:t>while </a:t>
            </a:r>
            <a:r>
              <a:rPr lang="en-US" dirty="0" err="1">
                <a:ea typeface="Calibri"/>
                <a:cs typeface="Calibri"/>
              </a:rPr>
              <a:t>vacuolating</a:t>
            </a:r>
            <a:r>
              <a:rPr lang="en-US" dirty="0">
                <a:ea typeface="Calibri"/>
                <a:cs typeface="Calibri"/>
              </a:rPr>
              <a:t> </a:t>
            </a:r>
            <a:r>
              <a:rPr lang="en-US" dirty="0" err="1">
                <a:ea typeface="Calibri"/>
                <a:cs typeface="Calibri"/>
              </a:rPr>
              <a:t>cytotoxin</a:t>
            </a:r>
            <a:r>
              <a:rPr lang="en-US" dirty="0">
                <a:ea typeface="Calibri"/>
                <a:cs typeface="Calibri"/>
              </a:rPr>
              <a:t> </a:t>
            </a:r>
            <a:r>
              <a:rPr lang="en-US" i="1" dirty="0">
                <a:ea typeface="Calibri"/>
                <a:cs typeface="Calibri"/>
              </a:rPr>
              <a:t>(</a:t>
            </a:r>
            <a:r>
              <a:rPr lang="en-US" i="1" dirty="0" err="1">
                <a:ea typeface="Calibri"/>
                <a:cs typeface="Calibri"/>
              </a:rPr>
              <a:t>VacA</a:t>
            </a:r>
            <a:r>
              <a:rPr lang="en-US" i="1" dirty="0">
                <a:ea typeface="Calibri"/>
                <a:cs typeface="Calibri"/>
              </a:rPr>
              <a:t>) </a:t>
            </a:r>
            <a:r>
              <a:rPr lang="en-US" dirty="0">
                <a:ea typeface="Calibri"/>
                <a:cs typeface="Calibri"/>
              </a:rPr>
              <a:t>induces release of </a:t>
            </a:r>
            <a:r>
              <a:rPr lang="en-US" i="1" dirty="0" err="1">
                <a:ea typeface="Calibri"/>
                <a:cs typeface="Calibri"/>
              </a:rPr>
              <a:t>proinflammatory</a:t>
            </a:r>
            <a:r>
              <a:rPr lang="en-US" i="1" dirty="0">
                <a:ea typeface="Calibri"/>
                <a:cs typeface="Calibri"/>
              </a:rPr>
              <a:t> cytokines </a:t>
            </a:r>
            <a:r>
              <a:rPr lang="en-US" dirty="0">
                <a:ea typeface="Calibri"/>
                <a:cs typeface="Calibri"/>
              </a:rPr>
              <a:t>such as IL-1, IL-6, IL-8 and </a:t>
            </a:r>
            <a:r>
              <a:rPr lang="en-US" dirty="0" err="1">
                <a:ea typeface="Calibri"/>
                <a:cs typeface="Calibri"/>
              </a:rPr>
              <a:t>tumour</a:t>
            </a:r>
            <a:r>
              <a:rPr lang="en-US" dirty="0">
                <a:ea typeface="Calibri"/>
                <a:cs typeface="Calibri"/>
              </a:rPr>
              <a:t> necrosis factor-α, all of</a:t>
            </a:r>
            <a:r>
              <a:rPr lang="en-US" i="1" dirty="0">
                <a:ea typeface="Calibri"/>
                <a:cs typeface="Calibri"/>
              </a:rPr>
              <a:t> </a:t>
            </a:r>
            <a:r>
              <a:rPr lang="en-US" dirty="0">
                <a:ea typeface="Calibri"/>
                <a:cs typeface="Calibri"/>
              </a:rPr>
              <a:t>which recruit and activate neutrophils with their damaging properties.</a:t>
            </a:r>
            <a:endParaRPr lang="en-US" sz="2400" dirty="0">
              <a:ea typeface="Calibri"/>
              <a:cs typeface="Arial"/>
            </a:endParaRPr>
          </a:p>
          <a:p>
            <a:pPr lvl="0" algn="l" rtl="0">
              <a:lnSpc>
                <a:spcPct val="115000"/>
              </a:lnSpc>
              <a:spcAft>
                <a:spcPts val="1000"/>
              </a:spcAft>
              <a:buFont typeface="+mj-lt"/>
              <a:buAutoNum type="arabicParenR"/>
            </a:pPr>
            <a:r>
              <a:rPr lang="en-US" i="1" dirty="0">
                <a:ea typeface="Calibri"/>
                <a:cs typeface="Calibri"/>
              </a:rPr>
              <a:t>H. pylori</a:t>
            </a:r>
            <a:r>
              <a:rPr lang="en-US" dirty="0">
                <a:ea typeface="Calibri"/>
                <a:cs typeface="Calibri"/>
              </a:rPr>
              <a:t> enhance gastric acid secretion and impair duodenal bicarbonate production.</a:t>
            </a:r>
            <a:endParaRPr lang="en-US" sz="2400" dirty="0">
              <a:ea typeface="Calibri"/>
              <a:cs typeface="Arial"/>
            </a:endParaRPr>
          </a:p>
          <a:p>
            <a:pPr lvl="0" algn="l" rtl="0">
              <a:lnSpc>
                <a:spcPct val="115000"/>
              </a:lnSpc>
              <a:spcAft>
                <a:spcPts val="1000"/>
              </a:spcAft>
              <a:buFont typeface="+mj-lt"/>
              <a:buAutoNum type="arabicParenR"/>
            </a:pPr>
            <a:r>
              <a:rPr lang="en-US" dirty="0">
                <a:ea typeface="Calibri"/>
                <a:cs typeface="Calibri"/>
              </a:rPr>
              <a:t>Thrombotic occlusion of surface capillaries is provoked by bacterial platelet activating factor</a:t>
            </a:r>
            <a:endParaRPr lang="en-US" sz="2400" dirty="0">
              <a:ea typeface="Calibri"/>
              <a:cs typeface="Arial"/>
            </a:endParaRPr>
          </a:p>
          <a:p>
            <a:endParaRPr lang="ar-IQ" dirty="0"/>
          </a:p>
        </p:txBody>
      </p:sp>
    </p:spTree>
    <p:extLst>
      <p:ext uri="{BB962C8B-B14F-4D97-AF65-F5344CB8AC3E}">
        <p14:creationId xmlns:p14="http://schemas.microsoft.com/office/powerpoint/2010/main" val="13788867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260648"/>
            <a:ext cx="8229600" cy="6264696"/>
          </a:xfrm>
        </p:spPr>
        <p:txBody>
          <a:bodyPr>
            <a:normAutofit fontScale="47500" lnSpcReduction="20000"/>
          </a:bodyPr>
          <a:lstStyle/>
          <a:p>
            <a:pPr marL="0" indent="0" algn="l" rtl="0">
              <a:lnSpc>
                <a:spcPct val="115000"/>
              </a:lnSpc>
              <a:spcAft>
                <a:spcPts val="1000"/>
              </a:spcAft>
              <a:buNone/>
            </a:pPr>
            <a:r>
              <a:rPr lang="en-US" b="1" dirty="0">
                <a:ea typeface="Calibri"/>
                <a:cs typeface="Calibri"/>
              </a:rPr>
              <a:t>Other factors may act alone or with </a:t>
            </a:r>
            <a:r>
              <a:rPr lang="en-US" b="1" i="1" dirty="0">
                <a:ea typeface="Calibri"/>
                <a:cs typeface="Calibri"/>
              </a:rPr>
              <a:t>H. pylori</a:t>
            </a:r>
            <a:r>
              <a:rPr lang="en-US" b="1" dirty="0">
                <a:ea typeface="Calibri"/>
                <a:cs typeface="Calibri"/>
              </a:rPr>
              <a:t> infection include:</a:t>
            </a:r>
            <a:endParaRPr lang="en-US" sz="2400" dirty="0">
              <a:ea typeface="Calibri"/>
              <a:cs typeface="Arial"/>
            </a:endParaRPr>
          </a:p>
          <a:p>
            <a:pPr marL="114300" indent="0" algn="l" rtl="0">
              <a:lnSpc>
                <a:spcPct val="115000"/>
              </a:lnSpc>
              <a:spcAft>
                <a:spcPts val="1000"/>
              </a:spcAft>
              <a:buNone/>
            </a:pPr>
            <a:r>
              <a:rPr lang="en-US" b="1" dirty="0">
                <a:ea typeface="Calibri"/>
                <a:cs typeface="Calibri"/>
              </a:rPr>
              <a:t>1. NSAIDs-induced mucosal injury. </a:t>
            </a:r>
            <a:r>
              <a:rPr lang="en-US" dirty="0">
                <a:ea typeface="Calibri"/>
                <a:cs typeface="Calibri"/>
              </a:rPr>
              <a:t>Non-steroidal anti-inflammatory drugs are most commonly used medications in the developed countries and are responsible for </a:t>
            </a:r>
            <a:r>
              <a:rPr lang="en-US" u="sng" dirty="0">
                <a:ea typeface="Calibri"/>
                <a:cs typeface="Calibri"/>
              </a:rPr>
              <a:t>direct toxicity</a:t>
            </a:r>
            <a:r>
              <a:rPr lang="en-US" sz="1600" u="sng" dirty="0">
                <a:latin typeface="StoneSans"/>
                <a:ea typeface="Calibri"/>
                <a:cs typeface="Arial"/>
              </a:rPr>
              <a:t> </a:t>
            </a:r>
            <a:r>
              <a:rPr lang="en-US" u="sng" dirty="0">
                <a:ea typeface="Calibri"/>
                <a:cs typeface="Calibri"/>
              </a:rPr>
              <a:t>by damaging epithelial cells, impairing mucus production, and inhibiting prostaglandin </a:t>
            </a:r>
            <a:r>
              <a:rPr lang="en-US" u="sng" dirty="0" smtClean="0">
                <a:ea typeface="Calibri"/>
                <a:cs typeface="Calibri"/>
              </a:rPr>
              <a:t>synthesis especially PGE2</a:t>
            </a:r>
            <a:r>
              <a:rPr lang="en-US" dirty="0" smtClean="0">
                <a:ea typeface="Calibri"/>
                <a:cs typeface="Calibri"/>
              </a:rPr>
              <a:t>.</a:t>
            </a:r>
            <a:endParaRPr lang="en-US" sz="2400" dirty="0">
              <a:ea typeface="Calibri"/>
              <a:cs typeface="Arial"/>
            </a:endParaRPr>
          </a:p>
          <a:p>
            <a:pPr marL="0" indent="0" algn="l" rtl="0">
              <a:lnSpc>
                <a:spcPct val="115000"/>
              </a:lnSpc>
              <a:spcAft>
                <a:spcPts val="1000"/>
              </a:spcAft>
              <a:buNone/>
            </a:pPr>
            <a:r>
              <a:rPr lang="en-US" b="1" dirty="0">
                <a:ea typeface="Calibri"/>
                <a:cs typeface="Calibri"/>
              </a:rPr>
              <a:t>2. hyperacidity (Acid-pepsin secretions). </a:t>
            </a:r>
            <a:r>
              <a:rPr lang="en-US" dirty="0">
                <a:ea typeface="Calibri"/>
                <a:cs typeface="Calibri"/>
              </a:rPr>
              <a:t>The classic example is </a:t>
            </a:r>
            <a:r>
              <a:rPr lang="en-US" dirty="0" err="1">
                <a:ea typeface="Calibri"/>
                <a:cs typeface="Calibri"/>
              </a:rPr>
              <a:t>zollinger</a:t>
            </a:r>
            <a:r>
              <a:rPr lang="en-US" dirty="0">
                <a:ea typeface="Calibri"/>
                <a:cs typeface="Calibri"/>
              </a:rPr>
              <a:t> Ellison syndrome in which there are multiple peptic ulcerations in the stomach, duodenum and even jejunum. This is due to excess gastrin secretion by a </a:t>
            </a:r>
            <a:r>
              <a:rPr lang="en-US" dirty="0" err="1">
                <a:ea typeface="Calibri"/>
                <a:cs typeface="Calibri"/>
              </a:rPr>
              <a:t>gastrinoma</a:t>
            </a:r>
            <a:r>
              <a:rPr lang="en-US" dirty="0">
                <a:ea typeface="Calibri"/>
                <a:cs typeface="Calibri"/>
              </a:rPr>
              <a:t> and excess gastric acid production. Another example is the increase gastric acid secretions in hyperplasia and adenomas of parathyroid </a:t>
            </a:r>
            <a:r>
              <a:rPr lang="en-US" dirty="0" smtClean="0">
                <a:ea typeface="Calibri"/>
                <a:cs typeface="Calibri"/>
              </a:rPr>
              <a:t>glands.</a:t>
            </a:r>
            <a:endParaRPr lang="en-US" sz="2400" dirty="0" smtClean="0">
              <a:ea typeface="Calibri"/>
              <a:cs typeface="Arial"/>
            </a:endParaRPr>
          </a:p>
          <a:p>
            <a:pPr marL="0" indent="0" algn="l" rtl="0">
              <a:lnSpc>
                <a:spcPct val="115000"/>
              </a:lnSpc>
              <a:spcAft>
                <a:spcPts val="1000"/>
              </a:spcAft>
              <a:buNone/>
            </a:pPr>
            <a:r>
              <a:rPr lang="en-US" b="1" dirty="0" smtClean="0">
                <a:ea typeface="Calibri"/>
                <a:cs typeface="Calibri"/>
              </a:rPr>
              <a:t>3</a:t>
            </a:r>
            <a:r>
              <a:rPr lang="en-US" b="1" dirty="0">
                <a:ea typeface="Calibri"/>
                <a:cs typeface="Calibri"/>
              </a:rPr>
              <a:t>. Gastritis. </a:t>
            </a:r>
            <a:r>
              <a:rPr lang="en-US" dirty="0">
                <a:ea typeface="Calibri"/>
                <a:cs typeface="Calibri"/>
              </a:rPr>
              <a:t>Some degree of gastritis is always present in the region of gastric ulcer, though it is not clear whether it is the cause or the effect </a:t>
            </a:r>
            <a:r>
              <a:rPr lang="en-US" dirty="0" smtClean="0">
                <a:ea typeface="Calibri"/>
                <a:cs typeface="Calibri"/>
              </a:rPr>
              <a:t>of ulcer</a:t>
            </a:r>
            <a:r>
              <a:rPr lang="en-US" dirty="0" smtClean="0">
                <a:ea typeface="Calibri"/>
                <a:cs typeface="Calibri"/>
              </a:rPr>
              <a:t>.</a:t>
            </a:r>
            <a:endParaRPr lang="en-US" sz="2400" dirty="0" smtClean="0">
              <a:ea typeface="Calibri"/>
              <a:cs typeface="Arial"/>
            </a:endParaRPr>
          </a:p>
          <a:p>
            <a:pPr marL="0" indent="0" algn="l" rtl="0">
              <a:lnSpc>
                <a:spcPct val="115000"/>
              </a:lnSpc>
              <a:spcAft>
                <a:spcPts val="1000"/>
              </a:spcAft>
              <a:buNone/>
            </a:pPr>
            <a:r>
              <a:rPr lang="en-US" b="1" dirty="0" smtClean="0">
                <a:ea typeface="Calibri"/>
                <a:cs typeface="Calibri"/>
              </a:rPr>
              <a:t>4</a:t>
            </a:r>
            <a:r>
              <a:rPr lang="en-US" b="1" dirty="0">
                <a:ea typeface="Calibri"/>
                <a:cs typeface="Calibri"/>
              </a:rPr>
              <a:t>. Other local irritants. </a:t>
            </a:r>
            <a:r>
              <a:rPr lang="en-US" dirty="0">
                <a:ea typeface="Calibri"/>
                <a:cs typeface="Calibri"/>
              </a:rPr>
              <a:t>Pyloric antrum and lesser curvature of the stomach are the sites most exposed for longer periods to local irritants and thus are the common sites for occurrence of gastric ulcers. Some of the local irritating substances implicated in the etiology of peptic ulcers are heavily spiced foods, alcohol, cigarette smoking, and unbuffered aspirin.</a:t>
            </a:r>
            <a:endParaRPr lang="en-US" sz="2400" dirty="0">
              <a:ea typeface="Calibri"/>
              <a:cs typeface="Arial"/>
            </a:endParaRPr>
          </a:p>
          <a:p>
            <a:pPr marL="0" indent="0" algn="l" rtl="0">
              <a:lnSpc>
                <a:spcPct val="115000"/>
              </a:lnSpc>
              <a:spcAft>
                <a:spcPts val="1000"/>
              </a:spcAft>
              <a:buNone/>
            </a:pPr>
            <a:r>
              <a:rPr lang="en-US" b="1" dirty="0">
                <a:ea typeface="Calibri"/>
                <a:cs typeface="Calibri"/>
              </a:rPr>
              <a:t>5. Psychological factors. </a:t>
            </a:r>
            <a:r>
              <a:rPr lang="en-US" dirty="0">
                <a:ea typeface="Calibri"/>
                <a:cs typeface="Calibri"/>
              </a:rPr>
              <a:t>Psychological stress, anxiety, fatigue may exacerbate as well as predispose to peptic ulcer disease.</a:t>
            </a:r>
            <a:endParaRPr lang="en-US" sz="2400" dirty="0">
              <a:ea typeface="Calibri"/>
              <a:cs typeface="Arial"/>
            </a:endParaRPr>
          </a:p>
          <a:p>
            <a:pPr marL="0" indent="0" algn="l" rtl="0">
              <a:lnSpc>
                <a:spcPct val="115000"/>
              </a:lnSpc>
              <a:spcAft>
                <a:spcPts val="1000"/>
              </a:spcAft>
              <a:buNone/>
            </a:pPr>
            <a:r>
              <a:rPr lang="en-US" b="1" dirty="0">
                <a:ea typeface="Calibri"/>
                <a:cs typeface="Calibri"/>
              </a:rPr>
              <a:t>6. Genetic factors. </a:t>
            </a:r>
            <a:r>
              <a:rPr lang="en-US" dirty="0">
                <a:ea typeface="Calibri"/>
                <a:cs typeface="Calibri"/>
              </a:rPr>
              <a:t>People with blood group O appear to be more prone to develop peptic ulcers than those with other blood groups. Genetic factor plays greater role in duodenal ulcers as they (DU) run in families, monozygotic twins and association with HLA-B5 antigen.</a:t>
            </a:r>
            <a:endParaRPr lang="en-US" sz="2400" dirty="0">
              <a:ea typeface="Calibri"/>
              <a:cs typeface="Arial"/>
            </a:endParaRPr>
          </a:p>
          <a:p>
            <a:pPr marL="0" indent="0" algn="l" rtl="0">
              <a:lnSpc>
                <a:spcPct val="115000"/>
              </a:lnSpc>
              <a:spcAft>
                <a:spcPts val="1000"/>
              </a:spcAft>
              <a:buNone/>
            </a:pPr>
            <a:r>
              <a:rPr lang="en-US" b="1" dirty="0">
                <a:ea typeface="Calibri"/>
                <a:cs typeface="Calibri"/>
              </a:rPr>
              <a:t>8. Miscellaneous. </a:t>
            </a:r>
            <a:r>
              <a:rPr lang="en-US" dirty="0">
                <a:ea typeface="Calibri"/>
                <a:cs typeface="Calibri"/>
              </a:rPr>
              <a:t>Duodenal ulcers have been observed to occur in association with various other conditions such as alcoholic cirrhosis, chronic renal failure, chronic obstructive pulmonary disease COPD, and chronic pancreatitis.</a:t>
            </a:r>
            <a:endParaRPr lang="en-US" sz="2400" dirty="0">
              <a:ea typeface="Calibri"/>
              <a:cs typeface="Arial"/>
            </a:endParaRPr>
          </a:p>
          <a:p>
            <a:pPr marL="0" indent="0">
              <a:buNone/>
            </a:pPr>
            <a:endParaRPr lang="ar-IQ" dirty="0"/>
          </a:p>
        </p:txBody>
      </p:sp>
    </p:spTree>
    <p:extLst>
      <p:ext uri="{BB962C8B-B14F-4D97-AF65-F5344CB8AC3E}">
        <p14:creationId xmlns:p14="http://schemas.microsoft.com/office/powerpoint/2010/main" val="12543473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260648"/>
            <a:ext cx="8229600" cy="6264696"/>
          </a:xfrm>
        </p:spPr>
        <p:txBody>
          <a:bodyPr>
            <a:normAutofit fontScale="70000" lnSpcReduction="20000"/>
          </a:bodyPr>
          <a:lstStyle/>
          <a:p>
            <a:pPr marL="0" indent="0" algn="l" rtl="0">
              <a:lnSpc>
                <a:spcPct val="115000"/>
              </a:lnSpc>
              <a:spcAft>
                <a:spcPts val="1000"/>
              </a:spcAft>
              <a:buNone/>
            </a:pPr>
            <a:r>
              <a:rPr lang="en-US" b="1" dirty="0">
                <a:ea typeface="Calibri"/>
                <a:cs typeface="Calibri"/>
              </a:rPr>
              <a:t>CLINICAL FEATURES</a:t>
            </a:r>
            <a:r>
              <a:rPr lang="en-US" dirty="0">
                <a:ea typeface="Calibri"/>
                <a:cs typeface="Calibri"/>
              </a:rPr>
              <a:t>. Peptic ulcers are remitting and relapsing lesions. Epigastric pain is the usual clinical presentation for both. The two major forms of chronic peptic ulcers (GU, DU) show variations in clinical features which are as follows:</a:t>
            </a:r>
            <a:endParaRPr lang="en-US" sz="2400" dirty="0">
              <a:ea typeface="Calibri"/>
              <a:cs typeface="Arial"/>
            </a:endParaRPr>
          </a:p>
          <a:p>
            <a:pPr marL="0" indent="0" algn="l" rtl="0">
              <a:lnSpc>
                <a:spcPct val="115000"/>
              </a:lnSpc>
              <a:spcAft>
                <a:spcPts val="1000"/>
              </a:spcAft>
              <a:buNone/>
            </a:pPr>
            <a:r>
              <a:rPr lang="en-US" b="1" dirty="0">
                <a:ea typeface="Calibri"/>
                <a:cs typeface="Calibri"/>
              </a:rPr>
              <a:t>1. Age. </a:t>
            </a:r>
            <a:r>
              <a:rPr lang="en-US" dirty="0">
                <a:ea typeface="Calibri"/>
                <a:cs typeface="Calibri"/>
              </a:rPr>
              <a:t>The peak incidence of duodenal ulcer is in 5th decade while that for gastric ulcer is a decade later </a:t>
            </a:r>
            <a:r>
              <a:rPr lang="en-US" dirty="0" err="1">
                <a:ea typeface="Calibri"/>
                <a:cs typeface="Calibri"/>
              </a:rPr>
              <a:t>ie</a:t>
            </a:r>
            <a:r>
              <a:rPr lang="en-US" dirty="0">
                <a:ea typeface="Calibri"/>
                <a:cs typeface="Calibri"/>
              </a:rPr>
              <a:t> DU occur in younger patients.</a:t>
            </a:r>
            <a:endParaRPr lang="en-US" sz="2400" dirty="0">
              <a:ea typeface="Calibri"/>
              <a:cs typeface="Arial"/>
            </a:endParaRPr>
          </a:p>
          <a:p>
            <a:pPr marL="0" indent="0" algn="l" rtl="0">
              <a:lnSpc>
                <a:spcPct val="115000"/>
              </a:lnSpc>
              <a:spcAft>
                <a:spcPts val="1000"/>
              </a:spcAft>
              <a:buNone/>
            </a:pPr>
            <a:r>
              <a:rPr lang="en-US" b="1" dirty="0">
                <a:ea typeface="Calibri"/>
                <a:cs typeface="Calibri"/>
              </a:rPr>
              <a:t>2. People at risk. </a:t>
            </a:r>
            <a:r>
              <a:rPr lang="en-US" dirty="0">
                <a:ea typeface="Calibri"/>
                <a:cs typeface="Calibri"/>
              </a:rPr>
              <a:t>Duodenal ulcer occurs more commonly in people faced with more stress and strain of life (e.g. leaders), while gastric ulcer is seen more often in laboring groups.</a:t>
            </a:r>
            <a:endParaRPr lang="en-US" sz="2400" dirty="0">
              <a:ea typeface="Calibri"/>
              <a:cs typeface="Arial"/>
            </a:endParaRPr>
          </a:p>
          <a:p>
            <a:pPr marL="0" indent="0" algn="l" rtl="0">
              <a:lnSpc>
                <a:spcPct val="115000"/>
              </a:lnSpc>
              <a:spcAft>
                <a:spcPts val="1000"/>
              </a:spcAft>
              <a:buNone/>
            </a:pPr>
            <a:r>
              <a:rPr lang="en-US" b="1" dirty="0">
                <a:ea typeface="Calibri"/>
                <a:cs typeface="Calibri"/>
              </a:rPr>
              <a:t>3. Periodicity. </a:t>
            </a:r>
            <a:r>
              <a:rPr lang="en-US" dirty="0">
                <a:ea typeface="Calibri"/>
                <a:cs typeface="Calibri"/>
              </a:rPr>
              <a:t>The attacks in gastric ulcers last from 2-6 weeks, with interval of freedom from 1-6 months. The attacks of duodenal ulcer are classically worsened by </a:t>
            </a:r>
            <a:r>
              <a:rPr lang="en-US" i="1" dirty="0">
                <a:ea typeface="Calibri"/>
                <a:cs typeface="Calibri"/>
              </a:rPr>
              <a:t>‘work, worry and weather.’</a:t>
            </a:r>
            <a:endParaRPr lang="en-US" sz="2400" dirty="0">
              <a:ea typeface="Calibri"/>
              <a:cs typeface="Arial"/>
            </a:endParaRPr>
          </a:p>
          <a:p>
            <a:pPr marL="0" indent="0" algn="l" rtl="0">
              <a:lnSpc>
                <a:spcPct val="115000"/>
              </a:lnSpc>
              <a:spcAft>
                <a:spcPts val="1000"/>
              </a:spcAft>
              <a:buNone/>
            </a:pPr>
            <a:r>
              <a:rPr lang="en-US" b="1" dirty="0">
                <a:ea typeface="Calibri"/>
                <a:cs typeface="Calibri"/>
              </a:rPr>
              <a:t>4. Pain. </a:t>
            </a:r>
            <a:r>
              <a:rPr lang="en-US" dirty="0">
                <a:ea typeface="Calibri"/>
                <a:cs typeface="Calibri"/>
              </a:rPr>
              <a:t>In gastric ulcer, epigastric pain occurs immediately or within 2 hours after food and never occurs at night. In duodenal ulcer, pain is more severe, occurs late at night (‘hunger pain’) and is usually relieved by food.</a:t>
            </a:r>
            <a:endParaRPr lang="en-US" sz="2400" dirty="0">
              <a:ea typeface="Calibri"/>
              <a:cs typeface="Arial"/>
            </a:endParaRPr>
          </a:p>
          <a:p>
            <a:pPr marL="0" indent="0">
              <a:buNone/>
            </a:pPr>
            <a:endParaRPr lang="ar-IQ" dirty="0"/>
          </a:p>
        </p:txBody>
      </p:sp>
    </p:spTree>
    <p:extLst>
      <p:ext uri="{BB962C8B-B14F-4D97-AF65-F5344CB8AC3E}">
        <p14:creationId xmlns:p14="http://schemas.microsoft.com/office/powerpoint/2010/main" val="3932905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lgn="l" rtl="0">
              <a:lnSpc>
                <a:spcPct val="115000"/>
              </a:lnSpc>
              <a:spcAft>
                <a:spcPts val="1000"/>
              </a:spcAft>
            </a:pPr>
            <a:r>
              <a:rPr lang="en-US" b="1" dirty="0">
                <a:ea typeface="Calibri"/>
                <a:cs typeface="Calibri"/>
              </a:rPr>
              <a:t>Fistula: is an abnormal pathway between two epithelial surfaces.</a:t>
            </a:r>
            <a:r>
              <a:rPr lang="en-US" sz="2400" dirty="0">
                <a:solidFill>
                  <a:srgbClr val="333333"/>
                </a:solidFill>
                <a:latin typeface="Georgia"/>
                <a:ea typeface="Calibri"/>
                <a:cs typeface="Arial"/>
              </a:rPr>
              <a:t> </a:t>
            </a:r>
            <a:r>
              <a:rPr lang="en-US" b="1" dirty="0">
                <a:ea typeface="Calibri"/>
                <a:cs typeface="Calibri"/>
              </a:rPr>
              <a:t>Fistula is an abnormal communication between the lumen of one viscus and the lumen of another viscus or the body surface.</a:t>
            </a:r>
            <a:endParaRPr lang="en-US" sz="2400" dirty="0">
              <a:ea typeface="Calibri"/>
              <a:cs typeface="Arial"/>
            </a:endParaRPr>
          </a:p>
          <a:p>
            <a:pPr algn="l" rtl="0">
              <a:lnSpc>
                <a:spcPct val="115000"/>
              </a:lnSpc>
              <a:spcAft>
                <a:spcPts val="1000"/>
              </a:spcAft>
            </a:pPr>
            <a:r>
              <a:rPr lang="en-US" b="1" dirty="0">
                <a:ea typeface="Calibri"/>
                <a:cs typeface="Calibri"/>
              </a:rPr>
              <a:t>Sinus:</a:t>
            </a:r>
            <a:r>
              <a:rPr lang="en-US" sz="2400" dirty="0">
                <a:solidFill>
                  <a:srgbClr val="333333"/>
                </a:solidFill>
                <a:latin typeface="Georgia"/>
                <a:ea typeface="Calibri"/>
                <a:cs typeface="Arial"/>
              </a:rPr>
              <a:t> </a:t>
            </a:r>
            <a:r>
              <a:rPr lang="en-US" b="1" dirty="0">
                <a:ea typeface="Calibri"/>
                <a:cs typeface="Calibri"/>
              </a:rPr>
              <a:t>Sinus is an opening with a blind ending tract, usually lined with granulation tissue.</a:t>
            </a:r>
            <a:endParaRPr lang="en-US" sz="2400" dirty="0">
              <a:ea typeface="Calibri"/>
              <a:cs typeface="Arial"/>
            </a:endParaRPr>
          </a:p>
          <a:p>
            <a:endParaRPr lang="ar-IQ" dirty="0"/>
          </a:p>
        </p:txBody>
      </p:sp>
    </p:spTree>
    <p:extLst>
      <p:ext uri="{BB962C8B-B14F-4D97-AF65-F5344CB8AC3E}">
        <p14:creationId xmlns:p14="http://schemas.microsoft.com/office/powerpoint/2010/main" val="36205911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332656"/>
            <a:ext cx="8229600" cy="6192688"/>
          </a:xfrm>
        </p:spPr>
        <p:txBody>
          <a:bodyPr>
            <a:normAutofit fontScale="62500" lnSpcReduction="20000"/>
          </a:bodyPr>
          <a:lstStyle/>
          <a:p>
            <a:pPr marL="0" indent="0" algn="l" rtl="0">
              <a:lnSpc>
                <a:spcPct val="115000"/>
              </a:lnSpc>
              <a:spcAft>
                <a:spcPts val="1000"/>
              </a:spcAft>
              <a:buNone/>
            </a:pPr>
            <a:r>
              <a:rPr lang="en-US" b="1" dirty="0">
                <a:ea typeface="Calibri"/>
                <a:cs typeface="Calibri"/>
              </a:rPr>
              <a:t>5. Vomiting. </a:t>
            </a:r>
            <a:r>
              <a:rPr lang="en-US" dirty="0">
                <a:ea typeface="Calibri"/>
                <a:cs typeface="Calibri"/>
              </a:rPr>
              <a:t>Vomiting which relieves the pain is a feature in patients with gastric ulcer. Duodenal ulcer patients rarely have vomiting but instead get heart-burn (retrosternal pain) and ‘water brash’ (burning fluid into the mouth).</a:t>
            </a:r>
            <a:endParaRPr lang="en-US" sz="2400" dirty="0">
              <a:ea typeface="Calibri"/>
              <a:cs typeface="Arial"/>
            </a:endParaRPr>
          </a:p>
          <a:p>
            <a:pPr marL="0" indent="0" algn="l" rtl="0">
              <a:lnSpc>
                <a:spcPct val="115000"/>
              </a:lnSpc>
              <a:spcAft>
                <a:spcPts val="1000"/>
              </a:spcAft>
              <a:buNone/>
            </a:pPr>
            <a:r>
              <a:rPr lang="en-US" b="1" dirty="0">
                <a:ea typeface="Calibri"/>
                <a:cs typeface="Calibri"/>
              </a:rPr>
              <a:t>6. </a:t>
            </a:r>
            <a:r>
              <a:rPr lang="en-US" b="1" dirty="0" err="1">
                <a:ea typeface="Calibri"/>
                <a:cs typeface="Calibri"/>
              </a:rPr>
              <a:t>Haematemesis</a:t>
            </a:r>
            <a:r>
              <a:rPr lang="en-US" b="1" dirty="0">
                <a:ea typeface="Calibri"/>
                <a:cs typeface="Calibri"/>
              </a:rPr>
              <a:t> and </a:t>
            </a:r>
            <a:r>
              <a:rPr lang="en-US" b="1" dirty="0" err="1">
                <a:ea typeface="Calibri"/>
                <a:cs typeface="Calibri"/>
              </a:rPr>
              <a:t>melaena</a:t>
            </a:r>
            <a:r>
              <a:rPr lang="en-US" b="1" dirty="0">
                <a:ea typeface="Calibri"/>
                <a:cs typeface="Calibri"/>
              </a:rPr>
              <a:t>. </a:t>
            </a:r>
            <a:r>
              <a:rPr lang="en-US" dirty="0" err="1">
                <a:ea typeface="Calibri"/>
                <a:cs typeface="Calibri"/>
              </a:rPr>
              <a:t>Haematemesis</a:t>
            </a:r>
            <a:r>
              <a:rPr lang="en-US" dirty="0">
                <a:ea typeface="Calibri"/>
                <a:cs typeface="Calibri"/>
              </a:rPr>
              <a:t> and </a:t>
            </a:r>
            <a:r>
              <a:rPr lang="en-US" dirty="0" err="1">
                <a:ea typeface="Calibri"/>
                <a:cs typeface="Calibri"/>
              </a:rPr>
              <a:t>melaena</a:t>
            </a:r>
            <a:r>
              <a:rPr lang="en-US" dirty="0">
                <a:ea typeface="Calibri"/>
                <a:cs typeface="Calibri"/>
              </a:rPr>
              <a:t> occur in gastric ulcers in the ratio of 60:40, while in duodenal ulcers in the ratio of 40:60. afraid to eat, while duodenal ulcer patients have very good appetite.</a:t>
            </a:r>
            <a:endParaRPr lang="en-US" sz="2400" dirty="0">
              <a:ea typeface="Calibri"/>
              <a:cs typeface="Arial"/>
            </a:endParaRPr>
          </a:p>
          <a:p>
            <a:pPr marL="0" indent="0" algn="l" rtl="0">
              <a:lnSpc>
                <a:spcPct val="115000"/>
              </a:lnSpc>
              <a:spcAft>
                <a:spcPts val="1000"/>
              </a:spcAft>
              <a:buNone/>
            </a:pPr>
            <a:r>
              <a:rPr lang="en-US" b="1" dirty="0">
                <a:ea typeface="Calibri"/>
                <a:cs typeface="Calibri"/>
              </a:rPr>
              <a:t>8. Diet. </a:t>
            </a:r>
            <a:r>
              <a:rPr lang="en-US" dirty="0">
                <a:ea typeface="Calibri"/>
                <a:cs typeface="Calibri"/>
              </a:rPr>
              <a:t>Patients of gastric ulcer commonly get used to a bland diet consisting of milk, eggs </a:t>
            </a:r>
            <a:r>
              <a:rPr lang="en-US" dirty="0" err="1">
                <a:ea typeface="Calibri"/>
                <a:cs typeface="Calibri"/>
              </a:rPr>
              <a:t>etc</a:t>
            </a:r>
            <a:r>
              <a:rPr lang="en-US" dirty="0">
                <a:ea typeface="Calibri"/>
                <a:cs typeface="Calibri"/>
              </a:rPr>
              <a:t> and avoid taking fried foods, curries and heavily spiced foods. In contrast, duodenal ulcer patients usually take all kinds of diets.</a:t>
            </a:r>
            <a:endParaRPr lang="en-US" sz="2400" dirty="0">
              <a:ea typeface="Calibri"/>
              <a:cs typeface="Arial"/>
            </a:endParaRPr>
          </a:p>
          <a:p>
            <a:pPr marL="0" indent="0" algn="l" rtl="0">
              <a:lnSpc>
                <a:spcPct val="115000"/>
              </a:lnSpc>
              <a:spcAft>
                <a:spcPts val="1000"/>
              </a:spcAft>
              <a:buNone/>
            </a:pPr>
            <a:r>
              <a:rPr lang="en-US" b="1" dirty="0">
                <a:ea typeface="Calibri"/>
                <a:cs typeface="Calibri"/>
              </a:rPr>
              <a:t>9. Weight. </a:t>
            </a:r>
            <a:r>
              <a:rPr lang="en-US" dirty="0">
                <a:ea typeface="Calibri"/>
                <a:cs typeface="Calibri"/>
              </a:rPr>
              <a:t>Loss of weight is a common finding in gastric ulcer patients while patients of duodenal ulcer tend to gain weight due to frequent ingestion of food to avoid pain.</a:t>
            </a:r>
            <a:endParaRPr lang="en-US" sz="2400" dirty="0">
              <a:ea typeface="Calibri"/>
              <a:cs typeface="Arial"/>
            </a:endParaRPr>
          </a:p>
          <a:p>
            <a:pPr marL="0" indent="0" algn="l" rtl="0">
              <a:lnSpc>
                <a:spcPct val="115000"/>
              </a:lnSpc>
              <a:spcAft>
                <a:spcPts val="1000"/>
              </a:spcAft>
              <a:buNone/>
            </a:pPr>
            <a:r>
              <a:rPr lang="en-US" b="1" dirty="0">
                <a:ea typeface="Calibri"/>
                <a:cs typeface="Calibri"/>
              </a:rPr>
              <a:t>10. Deep tenderness. </a:t>
            </a:r>
            <a:r>
              <a:rPr lang="en-US" dirty="0">
                <a:ea typeface="Calibri"/>
                <a:cs typeface="Calibri"/>
              </a:rPr>
              <a:t>Deep tenderness is demonstrable in both types of peptic ulcers.</a:t>
            </a:r>
            <a:endParaRPr lang="en-US" sz="2400" dirty="0">
              <a:ea typeface="Calibri"/>
              <a:cs typeface="Arial"/>
            </a:endParaRPr>
          </a:p>
          <a:p>
            <a:pPr marL="0" indent="0">
              <a:buNone/>
            </a:pPr>
            <a:endParaRPr lang="ar-IQ" dirty="0"/>
          </a:p>
        </p:txBody>
      </p:sp>
    </p:spTree>
    <p:extLst>
      <p:ext uri="{BB962C8B-B14F-4D97-AF65-F5344CB8AC3E}">
        <p14:creationId xmlns:p14="http://schemas.microsoft.com/office/powerpoint/2010/main" val="1980530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55000" lnSpcReduction="20000"/>
          </a:bodyPr>
          <a:lstStyle/>
          <a:p>
            <a:pPr marL="0" indent="0" algn="l" rtl="0">
              <a:lnSpc>
                <a:spcPct val="115000"/>
              </a:lnSpc>
              <a:spcAft>
                <a:spcPts val="1000"/>
              </a:spcAft>
              <a:buNone/>
            </a:pPr>
            <a:r>
              <a:rPr lang="en-US" b="1" dirty="0">
                <a:ea typeface="Calibri"/>
                <a:cs typeface="Calibri"/>
              </a:rPr>
              <a:t>Complications:</a:t>
            </a:r>
            <a:endParaRPr lang="en-US" sz="2400" dirty="0">
              <a:ea typeface="Calibri"/>
              <a:cs typeface="Arial"/>
            </a:endParaRPr>
          </a:p>
          <a:p>
            <a:pPr lvl="0" algn="l" rtl="0">
              <a:lnSpc>
                <a:spcPct val="115000"/>
              </a:lnSpc>
              <a:spcAft>
                <a:spcPts val="1000"/>
              </a:spcAft>
              <a:buFont typeface="+mj-lt"/>
              <a:buAutoNum type="arabicPeriod"/>
            </a:pPr>
            <a:r>
              <a:rPr lang="en-US" dirty="0" smtClean="0">
                <a:ea typeface="Calibri"/>
                <a:cs typeface="Calibri"/>
              </a:rPr>
              <a:t>scarring</a:t>
            </a:r>
            <a:r>
              <a:rPr lang="en-US" dirty="0">
                <a:ea typeface="Calibri"/>
                <a:cs typeface="Calibri"/>
              </a:rPr>
              <a:t>.</a:t>
            </a:r>
            <a:endParaRPr lang="en-US" sz="2400" dirty="0">
              <a:ea typeface="Calibri"/>
              <a:cs typeface="Arial"/>
            </a:endParaRPr>
          </a:p>
          <a:p>
            <a:pPr lvl="0" algn="l" rtl="0">
              <a:lnSpc>
                <a:spcPct val="115000"/>
              </a:lnSpc>
              <a:spcAft>
                <a:spcPts val="1000"/>
              </a:spcAft>
              <a:buFont typeface="+mj-lt"/>
              <a:buAutoNum type="arabicPeriod"/>
            </a:pPr>
            <a:r>
              <a:rPr lang="en-US" dirty="0">
                <a:ea typeface="Calibri"/>
                <a:cs typeface="Calibri"/>
              </a:rPr>
              <a:t>Bleeding: if the ulcer erodes blood vessels which appear clinically as hematemesis.                     </a:t>
            </a:r>
            <a:endParaRPr lang="en-US" sz="2400" dirty="0">
              <a:ea typeface="Calibri"/>
              <a:cs typeface="Arial"/>
            </a:endParaRPr>
          </a:p>
          <a:p>
            <a:pPr lvl="0" algn="l" rtl="0">
              <a:lnSpc>
                <a:spcPct val="115000"/>
              </a:lnSpc>
              <a:spcAft>
                <a:spcPts val="1000"/>
              </a:spcAft>
              <a:buFont typeface="+mj-lt"/>
              <a:buAutoNum type="arabicPeriod"/>
            </a:pPr>
            <a:r>
              <a:rPr lang="en-US" dirty="0">
                <a:ea typeface="Calibri"/>
                <a:cs typeface="Calibri"/>
              </a:rPr>
              <a:t>Iron deficiency anemia due to</a:t>
            </a:r>
            <a:r>
              <a:rPr lang="en-US" i="1" dirty="0">
                <a:ea typeface="Calibri"/>
                <a:cs typeface="Calibri"/>
              </a:rPr>
              <a:t> chronic</a:t>
            </a:r>
            <a:r>
              <a:rPr lang="en-US" dirty="0">
                <a:ea typeface="Calibri"/>
                <a:cs typeface="Calibri"/>
              </a:rPr>
              <a:t> loss of small amounts of blood.</a:t>
            </a:r>
            <a:endParaRPr lang="en-US" sz="2400" dirty="0">
              <a:ea typeface="Calibri"/>
              <a:cs typeface="Arial"/>
            </a:endParaRPr>
          </a:p>
          <a:p>
            <a:pPr lvl="0" algn="l" rtl="0">
              <a:lnSpc>
                <a:spcPct val="115000"/>
              </a:lnSpc>
              <a:spcAft>
                <a:spcPts val="1000"/>
              </a:spcAft>
              <a:buFont typeface="+mj-lt"/>
              <a:buAutoNum type="arabicPeriod"/>
            </a:pPr>
            <a:r>
              <a:rPr lang="en-US" dirty="0">
                <a:ea typeface="Calibri"/>
                <a:cs typeface="Calibri"/>
              </a:rPr>
              <a:t>Obstruction: rare, less than 2% of  pyloric GU and DU due to edema and scaring </a:t>
            </a:r>
            <a:endParaRPr lang="en-US" sz="2400" dirty="0">
              <a:ea typeface="Calibri"/>
              <a:cs typeface="Arial"/>
            </a:endParaRPr>
          </a:p>
          <a:p>
            <a:pPr lvl="0" algn="l" rtl="0">
              <a:lnSpc>
                <a:spcPct val="115000"/>
              </a:lnSpc>
              <a:spcAft>
                <a:spcPts val="1000"/>
              </a:spcAft>
              <a:buFont typeface="+mj-lt"/>
              <a:buAutoNum type="arabicPeriod"/>
            </a:pPr>
            <a:r>
              <a:rPr lang="en-US" dirty="0">
                <a:ea typeface="Calibri"/>
                <a:cs typeface="Calibri"/>
              </a:rPr>
              <a:t>Perforation: leading to escape of the gut content into the peritoneal cavity</a:t>
            </a:r>
            <a:r>
              <a:rPr lang="en-US" dirty="0">
                <a:ea typeface="Calibri"/>
                <a:cs typeface="Calibri"/>
                <a:sym typeface="Wingdings"/>
              </a:rPr>
              <a:t></a:t>
            </a:r>
            <a:r>
              <a:rPr lang="en-US" dirty="0">
                <a:ea typeface="Calibri"/>
                <a:cs typeface="Calibri"/>
              </a:rPr>
              <a:t> peritonitis presented with </a:t>
            </a:r>
            <a:r>
              <a:rPr lang="en-US" i="1" dirty="0">
                <a:ea typeface="Calibri"/>
                <a:cs typeface="Calibri"/>
              </a:rPr>
              <a:t>acute</a:t>
            </a:r>
            <a:r>
              <a:rPr lang="en-US" dirty="0">
                <a:ea typeface="Calibri"/>
                <a:cs typeface="Calibri"/>
              </a:rPr>
              <a:t> abdominal pain.</a:t>
            </a:r>
            <a:endParaRPr lang="en-US" sz="2400" dirty="0">
              <a:ea typeface="Calibri"/>
              <a:cs typeface="Arial"/>
            </a:endParaRPr>
          </a:p>
          <a:p>
            <a:pPr lvl="0" algn="l" rtl="0">
              <a:lnSpc>
                <a:spcPct val="115000"/>
              </a:lnSpc>
              <a:spcAft>
                <a:spcPts val="1000"/>
              </a:spcAft>
              <a:buFont typeface="+mj-lt"/>
              <a:buAutoNum type="arabicPeriod"/>
            </a:pPr>
            <a:r>
              <a:rPr lang="en-US" dirty="0">
                <a:ea typeface="Calibri"/>
                <a:cs typeface="Calibri"/>
              </a:rPr>
              <a:t>Penetration:  of the ulcer into the adjacent structures e.g. small intestine.</a:t>
            </a:r>
            <a:endParaRPr lang="en-US" sz="2400" dirty="0">
              <a:ea typeface="Calibri"/>
              <a:cs typeface="Arial"/>
            </a:endParaRPr>
          </a:p>
          <a:p>
            <a:pPr marL="0" indent="0" algn="l" rtl="0">
              <a:buNone/>
            </a:pPr>
            <a:r>
              <a:rPr lang="en-US" dirty="0">
                <a:ea typeface="Calibri"/>
              </a:rPr>
              <a:t>Malignant transformation: not occur with DU but occur in less than 1% of G.U</a:t>
            </a:r>
            <a:endParaRPr lang="ar-IQ" dirty="0"/>
          </a:p>
        </p:txBody>
      </p:sp>
    </p:spTree>
    <p:extLst>
      <p:ext uri="{BB962C8B-B14F-4D97-AF65-F5344CB8AC3E}">
        <p14:creationId xmlns:p14="http://schemas.microsoft.com/office/powerpoint/2010/main" val="1099988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67744" y="3717032"/>
            <a:ext cx="4320480" cy="24060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664" y="764704"/>
            <a:ext cx="5544616" cy="23762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71332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980728"/>
            <a:ext cx="7776864" cy="38063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38557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rtl="0">
              <a:lnSpc>
                <a:spcPct val="115000"/>
              </a:lnSpc>
              <a:spcAft>
                <a:spcPts val="1000"/>
              </a:spcAft>
            </a:pPr>
            <a:r>
              <a:rPr lang="en-US" b="1" dirty="0">
                <a:ea typeface="Calibri"/>
                <a:cs typeface="Calibri"/>
              </a:rPr>
              <a:t>BARRETT’S OESOPHAGUS</a:t>
            </a:r>
            <a:endParaRPr lang="en-US" sz="3600" dirty="0">
              <a:ea typeface="Calibri"/>
              <a:cs typeface="Arial"/>
            </a:endParaRPr>
          </a:p>
        </p:txBody>
      </p:sp>
      <p:sp>
        <p:nvSpPr>
          <p:cNvPr id="5" name="Content Placeholder 4"/>
          <p:cNvSpPr>
            <a:spLocks noGrp="1"/>
          </p:cNvSpPr>
          <p:nvPr>
            <p:ph sz="half" idx="1"/>
          </p:nvPr>
        </p:nvSpPr>
        <p:spPr/>
        <p:txBody>
          <a:bodyPr>
            <a:normAutofit fontScale="77500" lnSpcReduction="20000"/>
          </a:bodyPr>
          <a:lstStyle/>
          <a:p>
            <a:pPr marL="0" indent="0" algn="l" rtl="0">
              <a:buNone/>
            </a:pPr>
            <a:r>
              <a:rPr lang="en-US" dirty="0" smtClean="0">
                <a:ea typeface="Calibri"/>
              </a:rPr>
              <a:t>Pathological features:</a:t>
            </a:r>
          </a:p>
          <a:p>
            <a:pPr algn="l" rtl="0"/>
            <a:r>
              <a:rPr lang="en-US" dirty="0" smtClean="0">
                <a:ea typeface="Calibri"/>
              </a:rPr>
              <a:t>Columnar metaplasia</a:t>
            </a:r>
          </a:p>
          <a:p>
            <a:pPr algn="l" rtl="0"/>
            <a:r>
              <a:rPr lang="en-US" dirty="0" smtClean="0">
                <a:ea typeface="Calibri"/>
              </a:rPr>
              <a:t>basal </a:t>
            </a:r>
            <a:r>
              <a:rPr lang="en-US" dirty="0">
                <a:ea typeface="Calibri"/>
              </a:rPr>
              <a:t>cell hyperplasia </a:t>
            </a:r>
            <a:endParaRPr lang="en-US" dirty="0" smtClean="0">
              <a:ea typeface="Calibri"/>
            </a:endParaRPr>
          </a:p>
          <a:p>
            <a:pPr algn="l" rtl="0"/>
            <a:r>
              <a:rPr lang="en-US" dirty="0" smtClean="0">
                <a:ea typeface="Calibri"/>
              </a:rPr>
              <a:t>Inflammatory </a:t>
            </a:r>
            <a:r>
              <a:rPr lang="en-US" dirty="0">
                <a:ea typeface="Calibri"/>
              </a:rPr>
              <a:t>changes vary according to the stage of the disease. </a:t>
            </a:r>
            <a:endParaRPr lang="en-US" dirty="0" smtClean="0">
              <a:ea typeface="Calibri"/>
            </a:endParaRPr>
          </a:p>
          <a:p>
            <a:pPr marL="0" indent="0" algn="l" rtl="0">
              <a:buNone/>
            </a:pPr>
            <a:r>
              <a:rPr lang="en-US" u="sng" dirty="0" smtClean="0">
                <a:ea typeface="Calibri"/>
              </a:rPr>
              <a:t>In </a:t>
            </a:r>
            <a:r>
              <a:rPr lang="en-US" u="sng" dirty="0">
                <a:ea typeface="Calibri"/>
              </a:rPr>
              <a:t>early stage</a:t>
            </a:r>
            <a:r>
              <a:rPr lang="en-US" i="1" dirty="0">
                <a:ea typeface="Calibri"/>
              </a:rPr>
              <a:t>, </a:t>
            </a:r>
            <a:r>
              <a:rPr lang="en-US" dirty="0">
                <a:ea typeface="Calibri"/>
              </a:rPr>
              <a:t>mucosa and submucosa are infiltrated by some polymorphs and eosinophils; </a:t>
            </a:r>
            <a:endParaRPr lang="en-US" dirty="0" smtClean="0">
              <a:ea typeface="Calibri"/>
            </a:endParaRPr>
          </a:p>
          <a:p>
            <a:pPr marL="0" indent="0" algn="l" rtl="0">
              <a:buNone/>
            </a:pPr>
            <a:r>
              <a:rPr lang="en-US" u="sng" dirty="0" smtClean="0">
                <a:ea typeface="Calibri"/>
              </a:rPr>
              <a:t>in </a:t>
            </a:r>
            <a:r>
              <a:rPr lang="en-US" u="sng" dirty="0">
                <a:ea typeface="Calibri"/>
              </a:rPr>
              <a:t>chronic stage</a:t>
            </a:r>
            <a:r>
              <a:rPr lang="en-US" i="1" dirty="0">
                <a:ea typeface="Calibri"/>
              </a:rPr>
              <a:t>, </a:t>
            </a:r>
            <a:r>
              <a:rPr lang="en-US" dirty="0">
                <a:ea typeface="Calibri"/>
              </a:rPr>
              <a:t>there is lymphocytic infiltration and fibrosis of all the layers of the </a:t>
            </a:r>
            <a:r>
              <a:rPr lang="en-US" dirty="0" smtClean="0">
                <a:ea typeface="Calibri"/>
              </a:rPr>
              <a:t>esophageal </a:t>
            </a:r>
            <a:r>
              <a:rPr lang="en-US" dirty="0">
                <a:ea typeface="Calibri"/>
              </a:rPr>
              <a:t>wall.</a:t>
            </a:r>
            <a:endParaRPr lang="ar-IQ" dirty="0"/>
          </a:p>
        </p:txBody>
      </p:sp>
      <p:pic>
        <p:nvPicPr>
          <p:cNvPr id="1026"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283968" y="1700808"/>
            <a:ext cx="4427984" cy="37444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66549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ar-IQ"/>
          </a:p>
        </p:txBody>
      </p:sp>
      <p:sp>
        <p:nvSpPr>
          <p:cNvPr id="6" name="Content Placeholder 5"/>
          <p:cNvSpPr>
            <a:spLocks noGrp="1"/>
          </p:cNvSpPr>
          <p:nvPr>
            <p:ph idx="1"/>
          </p:nvPr>
        </p:nvSpPr>
        <p:spPr/>
        <p:txBody>
          <a:bodyPr/>
          <a:lstStyle/>
          <a:p>
            <a:pPr algn="l" rtl="0">
              <a:lnSpc>
                <a:spcPct val="115000"/>
              </a:lnSpc>
              <a:spcAft>
                <a:spcPts val="1000"/>
              </a:spcAft>
            </a:pPr>
            <a:r>
              <a:rPr lang="en-US" b="1" dirty="0">
                <a:ea typeface="Calibri"/>
                <a:cs typeface="Calibri"/>
              </a:rPr>
              <a:t>GASTRITIS </a:t>
            </a:r>
            <a:r>
              <a:rPr lang="en-US" dirty="0">
                <a:ea typeface="Calibri"/>
                <a:cs typeface="Calibri"/>
              </a:rPr>
              <a:t>The term ‘gastritis’ is commonly employed for any clinical condition with upper abdominal discomfort like indigestion or dyspepsia in which the specific clinical signs and radiological abnormalities are absent.</a:t>
            </a:r>
            <a:endParaRPr lang="en-US" sz="2400" dirty="0">
              <a:ea typeface="Calibri"/>
              <a:cs typeface="Arial"/>
            </a:endParaRPr>
          </a:p>
          <a:p>
            <a:endParaRPr lang="ar-IQ" dirty="0"/>
          </a:p>
        </p:txBody>
      </p:sp>
    </p:spTree>
    <p:extLst>
      <p:ext uri="{BB962C8B-B14F-4D97-AF65-F5344CB8AC3E}">
        <p14:creationId xmlns:p14="http://schemas.microsoft.com/office/powerpoint/2010/main" val="535433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ACUTE GASTRITIS</a:t>
            </a:r>
            <a:endParaRPr lang="ar-IQ" dirty="0"/>
          </a:p>
        </p:txBody>
      </p:sp>
      <p:sp>
        <p:nvSpPr>
          <p:cNvPr id="3" name="Content Placeholder 2"/>
          <p:cNvSpPr>
            <a:spLocks noGrp="1"/>
          </p:cNvSpPr>
          <p:nvPr>
            <p:ph idx="1"/>
          </p:nvPr>
        </p:nvSpPr>
        <p:spPr>
          <a:xfrm>
            <a:off x="457200" y="1412776"/>
            <a:ext cx="8229600" cy="4713387"/>
          </a:xfrm>
        </p:spPr>
        <p:txBody>
          <a:bodyPr>
            <a:normAutofit fontScale="62500" lnSpcReduction="20000"/>
          </a:bodyPr>
          <a:lstStyle/>
          <a:p>
            <a:pPr algn="l" rtl="0">
              <a:lnSpc>
                <a:spcPct val="115000"/>
              </a:lnSpc>
              <a:spcAft>
                <a:spcPts val="1000"/>
              </a:spcAft>
            </a:pPr>
            <a:r>
              <a:rPr lang="en-US" i="1" dirty="0">
                <a:ea typeface="Calibri"/>
                <a:cs typeface="Calibri"/>
              </a:rPr>
              <a:t>Acute gastritis </a:t>
            </a:r>
            <a:r>
              <a:rPr lang="en-US" dirty="0">
                <a:ea typeface="Calibri"/>
                <a:cs typeface="Calibri"/>
              </a:rPr>
              <a:t>refers to a transient inflammation of the gastric mucosa</a:t>
            </a:r>
            <a:r>
              <a:rPr lang="en-US" dirty="0" smtClean="0">
                <a:ea typeface="Calibri"/>
                <a:cs typeface="Calibri"/>
              </a:rPr>
              <a:t>.</a:t>
            </a:r>
          </a:p>
          <a:p>
            <a:pPr algn="l" rtl="0">
              <a:lnSpc>
                <a:spcPct val="115000"/>
              </a:lnSpc>
              <a:spcAft>
                <a:spcPts val="1000"/>
              </a:spcAft>
            </a:pPr>
            <a:r>
              <a:rPr lang="en-US" dirty="0" smtClean="0">
                <a:ea typeface="Calibri"/>
                <a:cs typeface="Calibri"/>
              </a:rPr>
              <a:t> </a:t>
            </a:r>
            <a:r>
              <a:rPr lang="en-US" dirty="0">
                <a:ea typeface="Calibri"/>
                <a:cs typeface="Calibri"/>
              </a:rPr>
              <a:t>It is most commonly associated with local irritants such as bacterial endotoxins, caffeine, alcohol, and aspirin. </a:t>
            </a:r>
            <a:endParaRPr lang="en-US" dirty="0" smtClean="0">
              <a:ea typeface="Calibri"/>
              <a:cs typeface="Calibri"/>
            </a:endParaRPr>
          </a:p>
          <a:p>
            <a:pPr algn="l" rtl="0">
              <a:lnSpc>
                <a:spcPct val="115000"/>
              </a:lnSpc>
              <a:spcAft>
                <a:spcPts val="1000"/>
              </a:spcAft>
            </a:pPr>
            <a:r>
              <a:rPr lang="en-US" dirty="0" smtClean="0">
                <a:ea typeface="Calibri"/>
                <a:cs typeface="Calibri"/>
              </a:rPr>
              <a:t>Depending </a:t>
            </a:r>
            <a:r>
              <a:rPr lang="en-US" dirty="0">
                <a:ea typeface="Calibri"/>
                <a:cs typeface="Calibri"/>
              </a:rPr>
              <a:t>on the severity of the disorder, the mucosal response may vary from moderate edema and hyperemia to hemorrhagic erosion of the gastric mucosa.</a:t>
            </a:r>
            <a:r>
              <a:rPr lang="en-US" sz="1800" dirty="0">
                <a:latin typeface="Giovanni-Book"/>
                <a:ea typeface="Calibri"/>
                <a:cs typeface="Arial"/>
              </a:rPr>
              <a:t> </a:t>
            </a:r>
            <a:r>
              <a:rPr lang="en-US" dirty="0">
                <a:ea typeface="Calibri"/>
                <a:cs typeface="Calibri"/>
              </a:rPr>
              <a:t>The complaints of persons with acute gastritis vary from totally unaware of the condition or may report only heartburn or sour stomach to the gastritis that caused by the toxins of infectious organisms, such as the staphylococcal enterotoxins, usually has an abrupt and violent onset, with gastric distress and vomiting ensuing approximately 5 hours after the ingestion of a contaminated food source. </a:t>
            </a:r>
            <a:endParaRPr lang="en-US" dirty="0" smtClean="0">
              <a:ea typeface="Calibri"/>
              <a:cs typeface="Calibri"/>
            </a:endParaRPr>
          </a:p>
          <a:p>
            <a:pPr algn="l" rtl="0">
              <a:lnSpc>
                <a:spcPct val="115000"/>
              </a:lnSpc>
              <a:spcAft>
                <a:spcPts val="1000"/>
              </a:spcAft>
            </a:pPr>
            <a:r>
              <a:rPr lang="en-US" dirty="0" smtClean="0">
                <a:ea typeface="Calibri"/>
                <a:cs typeface="Calibri"/>
              </a:rPr>
              <a:t>Acute </a:t>
            </a:r>
            <a:r>
              <a:rPr lang="en-US" dirty="0">
                <a:ea typeface="Calibri"/>
                <a:cs typeface="Calibri"/>
              </a:rPr>
              <a:t>gastritis usually is a self-limiting disorder; complete regeneration and healing usually occur within several days.</a:t>
            </a:r>
            <a:endParaRPr lang="en-US" sz="2400" dirty="0">
              <a:ea typeface="Calibri"/>
              <a:cs typeface="Arial"/>
            </a:endParaRPr>
          </a:p>
          <a:p>
            <a:endParaRPr lang="ar-IQ" dirty="0"/>
          </a:p>
        </p:txBody>
      </p:sp>
    </p:spTree>
    <p:extLst>
      <p:ext uri="{BB962C8B-B14F-4D97-AF65-F5344CB8AC3E}">
        <p14:creationId xmlns:p14="http://schemas.microsoft.com/office/powerpoint/2010/main" val="747405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rtl="0">
              <a:lnSpc>
                <a:spcPct val="115000"/>
              </a:lnSpc>
              <a:spcBef>
                <a:spcPct val="20000"/>
              </a:spcBef>
              <a:spcAft>
                <a:spcPts val="1000"/>
              </a:spcAft>
            </a:pPr>
            <a:r>
              <a:rPr lang="en-US" sz="3600" b="1" dirty="0">
                <a:solidFill>
                  <a:prstClr val="black"/>
                </a:solidFill>
                <a:ea typeface="Calibri"/>
                <a:cs typeface="Calibri"/>
              </a:rPr>
              <a:t>CHRONIC GASTRITIS</a:t>
            </a:r>
            <a:r>
              <a:rPr lang="en-US" sz="3600" dirty="0" smtClean="0">
                <a:solidFill>
                  <a:prstClr val="black"/>
                </a:solidFill>
                <a:ea typeface="Calibri"/>
                <a:cs typeface="Calibri"/>
              </a:rPr>
              <a:t>:</a:t>
            </a:r>
            <a:endParaRPr lang="ar-IQ" sz="3600" dirty="0"/>
          </a:p>
        </p:txBody>
      </p:sp>
      <p:sp>
        <p:nvSpPr>
          <p:cNvPr id="3" name="Content Placeholder 2"/>
          <p:cNvSpPr>
            <a:spLocks noGrp="1"/>
          </p:cNvSpPr>
          <p:nvPr>
            <p:ph idx="1"/>
          </p:nvPr>
        </p:nvSpPr>
        <p:spPr>
          <a:xfrm>
            <a:off x="457200" y="1196752"/>
            <a:ext cx="8229600" cy="5400600"/>
          </a:xfrm>
        </p:spPr>
        <p:txBody>
          <a:bodyPr>
            <a:noAutofit/>
          </a:bodyPr>
          <a:lstStyle/>
          <a:p>
            <a:pPr marL="0" indent="0" algn="l" rtl="0">
              <a:lnSpc>
                <a:spcPct val="115000"/>
              </a:lnSpc>
              <a:spcAft>
                <a:spcPts val="1000"/>
              </a:spcAft>
              <a:buNone/>
            </a:pPr>
            <a:r>
              <a:rPr lang="en-US" sz="2000" b="1" dirty="0" smtClean="0">
                <a:ea typeface="Calibri"/>
                <a:cs typeface="Calibri"/>
              </a:rPr>
              <a:t>Chronic </a:t>
            </a:r>
            <a:r>
              <a:rPr lang="en-US" sz="2000" b="1" dirty="0">
                <a:ea typeface="Calibri"/>
                <a:cs typeface="Calibri"/>
              </a:rPr>
              <a:t>gastritis </a:t>
            </a:r>
            <a:r>
              <a:rPr lang="en-US" sz="2000" dirty="0">
                <a:ea typeface="Calibri"/>
                <a:cs typeface="Calibri"/>
              </a:rPr>
              <a:t>is a separate entity from acute gastritis. It is characterized by the absence of grossly visible erosions and the presence of</a:t>
            </a:r>
            <a:r>
              <a:rPr lang="en-US" sz="2000" u="sng" dirty="0">
                <a:ea typeface="Calibri"/>
                <a:cs typeface="Calibri"/>
              </a:rPr>
              <a:t> chronic inflammatory changes leading eventually to atrophy of the glandular epithelium of the stomach. </a:t>
            </a:r>
            <a:r>
              <a:rPr lang="en-US" sz="2000" dirty="0">
                <a:ea typeface="Calibri"/>
                <a:cs typeface="Calibri"/>
              </a:rPr>
              <a:t>The changes may become dysplastic and possibly transform into carcinoma</a:t>
            </a:r>
            <a:r>
              <a:rPr lang="en-US" sz="2000" dirty="0" smtClean="0">
                <a:ea typeface="Calibri"/>
                <a:cs typeface="Calibri"/>
              </a:rPr>
              <a:t>.</a:t>
            </a:r>
          </a:p>
          <a:p>
            <a:pPr marL="0" indent="0" algn="l" rtl="0">
              <a:lnSpc>
                <a:spcPct val="115000"/>
              </a:lnSpc>
              <a:spcAft>
                <a:spcPts val="1000"/>
              </a:spcAft>
              <a:buNone/>
            </a:pPr>
            <a:r>
              <a:rPr lang="en-US" sz="2000" dirty="0" smtClean="0">
                <a:ea typeface="Calibri"/>
                <a:cs typeface="Calibri"/>
              </a:rPr>
              <a:t> </a:t>
            </a:r>
            <a:r>
              <a:rPr lang="en-US" sz="2000" b="1" dirty="0">
                <a:ea typeface="Calibri"/>
                <a:cs typeface="Calibri"/>
              </a:rPr>
              <a:t>ETIOPATHOGENESIS. </a:t>
            </a:r>
            <a:r>
              <a:rPr lang="en-US" sz="2000" dirty="0">
                <a:ea typeface="Calibri"/>
                <a:cs typeface="Calibri"/>
              </a:rPr>
              <a:t>All the causative factors of acute gastritis described above may result in chronic gastritis too. Recurrent attacks of acute gastritis may result in chronic gastritis. Some additional causes are as under:</a:t>
            </a:r>
            <a:endParaRPr lang="en-US" sz="2000" dirty="0">
              <a:ea typeface="Calibri"/>
              <a:cs typeface="Arial"/>
            </a:endParaRPr>
          </a:p>
          <a:p>
            <a:pPr marL="0" indent="0" algn="l" rtl="0">
              <a:lnSpc>
                <a:spcPct val="115000"/>
              </a:lnSpc>
              <a:spcAft>
                <a:spcPts val="1000"/>
              </a:spcAft>
              <a:buNone/>
            </a:pPr>
            <a:r>
              <a:rPr lang="en-US" sz="2000" dirty="0">
                <a:ea typeface="Calibri"/>
                <a:cs typeface="Calibri"/>
              </a:rPr>
              <a:t>1. Reflux of duodenal contents into the stomach</a:t>
            </a:r>
            <a:endParaRPr lang="en-US" sz="2000" dirty="0">
              <a:ea typeface="Calibri"/>
              <a:cs typeface="Arial"/>
            </a:endParaRPr>
          </a:p>
          <a:p>
            <a:pPr marL="0" indent="0" algn="l" rtl="0">
              <a:lnSpc>
                <a:spcPct val="115000"/>
              </a:lnSpc>
              <a:spcAft>
                <a:spcPts val="1000"/>
              </a:spcAft>
              <a:buNone/>
            </a:pPr>
            <a:r>
              <a:rPr lang="en-US" sz="2000" dirty="0">
                <a:ea typeface="Calibri"/>
                <a:cs typeface="Calibri"/>
              </a:rPr>
              <a:t>2. Associated disease of the stomach and duodenum</a:t>
            </a:r>
            <a:endParaRPr lang="en-US" sz="2000" dirty="0">
              <a:ea typeface="Calibri"/>
              <a:cs typeface="Arial"/>
            </a:endParaRPr>
          </a:p>
          <a:p>
            <a:pPr marL="0" indent="0" algn="l" rtl="0">
              <a:lnSpc>
                <a:spcPct val="115000"/>
              </a:lnSpc>
              <a:spcAft>
                <a:spcPts val="1000"/>
              </a:spcAft>
              <a:buNone/>
            </a:pPr>
            <a:r>
              <a:rPr lang="en-US" sz="2000" dirty="0">
                <a:ea typeface="Calibri"/>
                <a:cs typeface="Calibri"/>
              </a:rPr>
              <a:t>3. Chronic hypochromic anemia</a:t>
            </a:r>
            <a:endParaRPr lang="en-US" sz="2000" dirty="0">
              <a:ea typeface="Calibri"/>
              <a:cs typeface="Arial"/>
            </a:endParaRPr>
          </a:p>
          <a:p>
            <a:pPr marL="0" indent="0" algn="l" rtl="0">
              <a:lnSpc>
                <a:spcPct val="115000"/>
              </a:lnSpc>
              <a:spcAft>
                <a:spcPts val="1000"/>
              </a:spcAft>
              <a:buNone/>
            </a:pPr>
            <a:r>
              <a:rPr lang="en-US" sz="2000" dirty="0">
                <a:ea typeface="Calibri"/>
                <a:cs typeface="Calibri"/>
              </a:rPr>
              <a:t>4. Immunological factors.</a:t>
            </a:r>
            <a:endParaRPr lang="en-US" sz="2000" dirty="0">
              <a:ea typeface="Calibri"/>
              <a:cs typeface="Arial"/>
            </a:endParaRPr>
          </a:p>
          <a:p>
            <a:endParaRPr lang="ar-IQ" sz="2000" dirty="0"/>
          </a:p>
        </p:txBody>
      </p:sp>
    </p:spTree>
    <p:extLst>
      <p:ext uri="{BB962C8B-B14F-4D97-AF65-F5344CB8AC3E}">
        <p14:creationId xmlns:p14="http://schemas.microsoft.com/office/powerpoint/2010/main" val="2858406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332656"/>
            <a:ext cx="8229600" cy="6264696"/>
          </a:xfrm>
        </p:spPr>
        <p:txBody>
          <a:bodyPr>
            <a:noAutofit/>
          </a:bodyPr>
          <a:lstStyle/>
          <a:p>
            <a:pPr marL="0" indent="0" algn="l" rtl="0">
              <a:lnSpc>
                <a:spcPct val="115000"/>
              </a:lnSpc>
              <a:spcAft>
                <a:spcPts val="1000"/>
              </a:spcAft>
              <a:buNone/>
            </a:pPr>
            <a:r>
              <a:rPr lang="en-US" sz="2000" b="1" dirty="0">
                <a:ea typeface="Calibri"/>
                <a:cs typeface="Calibri"/>
              </a:rPr>
              <a:t>CLASSIFICATION. </a:t>
            </a:r>
            <a:r>
              <a:rPr lang="en-US" sz="2000" dirty="0">
                <a:ea typeface="Calibri"/>
                <a:cs typeface="Calibri"/>
              </a:rPr>
              <a:t> Based on the type of mucosa affected (i.e. cardiac, body, pyloric, antral or transitional), a </a:t>
            </a:r>
            <a:r>
              <a:rPr lang="en-US" sz="2000" dirty="0" err="1">
                <a:ea typeface="Calibri"/>
                <a:cs typeface="Calibri"/>
              </a:rPr>
              <a:t>clinicopathologic</a:t>
            </a:r>
            <a:r>
              <a:rPr lang="en-US" sz="2000" dirty="0">
                <a:ea typeface="Calibri"/>
                <a:cs typeface="Calibri"/>
              </a:rPr>
              <a:t> classification has been proposed</a:t>
            </a:r>
            <a:r>
              <a:rPr lang="en-US" sz="2000" b="1" i="1" dirty="0">
                <a:ea typeface="Calibri"/>
                <a:cs typeface="Calibri"/>
              </a:rPr>
              <a:t>.</a:t>
            </a:r>
            <a:endParaRPr lang="en-US" sz="2000" dirty="0">
              <a:ea typeface="Calibri"/>
              <a:cs typeface="Arial"/>
            </a:endParaRPr>
          </a:p>
          <a:p>
            <a:pPr marL="0" indent="0" algn="l" rtl="0">
              <a:lnSpc>
                <a:spcPct val="115000"/>
              </a:lnSpc>
              <a:spcAft>
                <a:spcPts val="1000"/>
              </a:spcAft>
              <a:buNone/>
            </a:pPr>
            <a:r>
              <a:rPr lang="en-US" sz="2000" b="1" dirty="0">
                <a:ea typeface="Calibri"/>
                <a:cs typeface="Calibri"/>
              </a:rPr>
              <a:t>1. Type A gastritis (Autoimmune gastritis). </a:t>
            </a:r>
            <a:r>
              <a:rPr lang="en-US" sz="2000" dirty="0">
                <a:ea typeface="Calibri"/>
                <a:cs typeface="Calibri"/>
              </a:rPr>
              <a:t>Type A gastritis involves mainly the body-</a:t>
            </a:r>
            <a:r>
              <a:rPr lang="en-US" sz="2000" dirty="0" err="1">
                <a:ea typeface="Calibri"/>
                <a:cs typeface="Calibri"/>
              </a:rPr>
              <a:t>fundic</a:t>
            </a:r>
            <a:r>
              <a:rPr lang="en-US" sz="2000" dirty="0">
                <a:ea typeface="Calibri"/>
                <a:cs typeface="Calibri"/>
              </a:rPr>
              <a:t> mucosa. It is also called autoimmune gastritis due to the presence of circulating antibodies and is sometimes associated with other autoimmune diseases such as Hashimoto’s thyroiditis and Addison’s disease.</a:t>
            </a:r>
            <a:endParaRPr lang="en-US" sz="2000" dirty="0">
              <a:ea typeface="Calibri"/>
              <a:cs typeface="Arial"/>
            </a:endParaRPr>
          </a:p>
          <a:p>
            <a:pPr marL="0" indent="0" algn="l" rtl="0">
              <a:lnSpc>
                <a:spcPct val="115000"/>
              </a:lnSpc>
              <a:spcAft>
                <a:spcPts val="1000"/>
              </a:spcAft>
              <a:buNone/>
            </a:pPr>
            <a:r>
              <a:rPr lang="en-US" sz="2000" b="1" dirty="0">
                <a:ea typeface="Calibri"/>
                <a:cs typeface="Calibri"/>
              </a:rPr>
              <a:t>2. Type B gastritis (</a:t>
            </a:r>
            <a:r>
              <a:rPr lang="en-US" sz="2000" b="1" i="1" dirty="0">
                <a:ea typeface="Calibri"/>
                <a:cs typeface="Calibri"/>
              </a:rPr>
              <a:t>H. pylori-</a:t>
            </a:r>
            <a:r>
              <a:rPr lang="en-US" sz="2000" b="1" dirty="0">
                <a:ea typeface="Calibri"/>
                <a:cs typeface="Calibri"/>
              </a:rPr>
              <a:t>related). </a:t>
            </a:r>
            <a:r>
              <a:rPr lang="en-US" sz="2000" dirty="0">
                <a:ea typeface="Calibri"/>
                <a:cs typeface="Calibri"/>
              </a:rPr>
              <a:t>Type B gastritis mainly involves the region of antral mucosa and is more common. It is also called </a:t>
            </a:r>
            <a:r>
              <a:rPr lang="en-US" sz="2000" dirty="0" err="1">
                <a:ea typeface="Calibri"/>
                <a:cs typeface="Calibri"/>
              </a:rPr>
              <a:t>hypersecretory</a:t>
            </a:r>
            <a:r>
              <a:rPr lang="en-US" sz="2000" dirty="0">
                <a:ea typeface="Calibri"/>
                <a:cs typeface="Calibri"/>
              </a:rPr>
              <a:t> gastritis due to excessive secretion of acid, commonly due to infection with </a:t>
            </a:r>
            <a:r>
              <a:rPr lang="en-US" sz="2000" i="1" dirty="0">
                <a:ea typeface="Calibri"/>
                <a:cs typeface="Calibri"/>
              </a:rPr>
              <a:t>H. pylori</a:t>
            </a:r>
            <a:endParaRPr lang="en-US" sz="2000" dirty="0">
              <a:ea typeface="Calibri"/>
              <a:cs typeface="Arial"/>
            </a:endParaRPr>
          </a:p>
          <a:p>
            <a:pPr marL="0" indent="0" algn="l" rtl="0">
              <a:lnSpc>
                <a:spcPct val="115000"/>
              </a:lnSpc>
              <a:spcAft>
                <a:spcPts val="1000"/>
              </a:spcAft>
              <a:buNone/>
            </a:pPr>
            <a:r>
              <a:rPr lang="en-US" sz="2000" b="1" dirty="0">
                <a:ea typeface="Calibri"/>
                <a:cs typeface="Calibri"/>
              </a:rPr>
              <a:t>3. Type AB gastritis (Mixed gastritis, Environmental gastritis, Chronic atrophic gastritis). </a:t>
            </a:r>
            <a:r>
              <a:rPr lang="en-US" sz="2000" dirty="0">
                <a:ea typeface="Calibri"/>
                <a:cs typeface="Calibri"/>
              </a:rPr>
              <a:t>Type AB gastritis affects the mucosal region of A as well as B types (body-</a:t>
            </a:r>
            <a:r>
              <a:rPr lang="en-US" sz="2000" dirty="0" err="1">
                <a:ea typeface="Calibri"/>
                <a:cs typeface="Calibri"/>
              </a:rPr>
              <a:t>fundic</a:t>
            </a:r>
            <a:r>
              <a:rPr lang="en-US" sz="2000" dirty="0">
                <a:ea typeface="Calibri"/>
                <a:cs typeface="Calibri"/>
              </a:rPr>
              <a:t> and antral mucosa). This is the most common type of gastritis in all age groups. It is also called environmental gastritis because a number of unidentified environmental factors have been implicated in its</a:t>
            </a:r>
            <a:r>
              <a:rPr lang="en-US" sz="2000" b="1" dirty="0">
                <a:ea typeface="Calibri"/>
                <a:cs typeface="Calibri"/>
              </a:rPr>
              <a:t> </a:t>
            </a:r>
            <a:r>
              <a:rPr lang="en-US" sz="2000" dirty="0" err="1">
                <a:ea typeface="Calibri"/>
                <a:cs typeface="Calibri"/>
              </a:rPr>
              <a:t>etiopathogenesis</a:t>
            </a:r>
            <a:r>
              <a:rPr lang="en-US" sz="2000" dirty="0">
                <a:ea typeface="Calibri"/>
                <a:cs typeface="Calibri"/>
              </a:rPr>
              <a:t>.</a:t>
            </a:r>
            <a:endParaRPr lang="en-US" sz="2000" dirty="0">
              <a:ea typeface="Calibri"/>
              <a:cs typeface="Arial"/>
            </a:endParaRPr>
          </a:p>
          <a:p>
            <a:pPr marL="0" indent="0">
              <a:buNone/>
            </a:pPr>
            <a:endParaRPr lang="ar-IQ" sz="2000" dirty="0"/>
          </a:p>
        </p:txBody>
      </p:sp>
    </p:spTree>
    <p:extLst>
      <p:ext uri="{BB962C8B-B14F-4D97-AF65-F5344CB8AC3E}">
        <p14:creationId xmlns:p14="http://schemas.microsoft.com/office/powerpoint/2010/main" val="20427160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679</TotalTime>
  <Words>2058</Words>
  <Application>Microsoft Office PowerPoint</Application>
  <PresentationFormat>On-screen Show (4:3)</PresentationFormat>
  <Paragraphs>88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Pathology of Gastro-Intestinal Tract GIT</vt:lpstr>
      <vt:lpstr>PowerPoint Presentation</vt:lpstr>
      <vt:lpstr>PowerPoint Presentation</vt:lpstr>
      <vt:lpstr>PowerPoint Presentation</vt:lpstr>
      <vt:lpstr>BARRETT’S OESOPHAGUS</vt:lpstr>
      <vt:lpstr>PowerPoint Presentation</vt:lpstr>
      <vt:lpstr>ACUTE GASTRITIS</vt:lpstr>
      <vt:lpstr>CHRONIC GASTRITIS: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 - ANAS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ALaa-Ali</dc:creator>
  <cp:lastModifiedBy>Maher</cp:lastModifiedBy>
  <cp:revision>23</cp:revision>
  <dcterms:created xsi:type="dcterms:W3CDTF">2018-11-21T08:56:15Z</dcterms:created>
  <dcterms:modified xsi:type="dcterms:W3CDTF">2023-04-01T17:17:10Z</dcterms:modified>
</cp:coreProperties>
</file>