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7" r:id="rId4"/>
    <p:sldId id="320" r:id="rId5"/>
    <p:sldId id="291" r:id="rId6"/>
    <p:sldId id="328" r:id="rId7"/>
    <p:sldId id="299" r:id="rId8"/>
    <p:sldId id="329" r:id="rId9"/>
    <p:sldId id="321" r:id="rId10"/>
    <p:sldId id="323" r:id="rId11"/>
    <p:sldId id="322" r:id="rId12"/>
    <p:sldId id="331" r:id="rId13"/>
    <p:sldId id="324" r:id="rId14"/>
    <p:sldId id="332" r:id="rId15"/>
    <p:sldId id="330" r:id="rId16"/>
    <p:sldId id="325" r:id="rId17"/>
    <p:sldId id="326" r:id="rId18"/>
    <p:sldId id="27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6957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7812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39702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2569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614E9-20C6-4029-9FBF-ECC0B8CD5583}" type="datetimeFigureOut">
              <a:rPr lang="en-US" smtClean="0"/>
              <a:t>3/22/2023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42715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7614E9-20C6-4029-9FBF-ECC0B8CD5583}"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79877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7614E9-20C6-4029-9FBF-ECC0B8CD5583}" type="datetimeFigureOut">
              <a:rPr lang="en-US" smtClean="0"/>
              <a:t>3/22/2023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6996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7614E9-20C6-4029-9FBF-ECC0B8CD5583}" type="datetimeFigureOut">
              <a:rPr lang="en-US" smtClean="0"/>
              <a:t>3/22/2023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7914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614E9-20C6-4029-9FBF-ECC0B8CD5583}" type="datetimeFigureOut">
              <a:rPr lang="en-US" smtClean="0"/>
              <a:t>3/22/2023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643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34812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3/22/2023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3774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614E9-20C6-4029-9FBF-ECC0B8CD5583}" type="datetimeFigureOut">
              <a:rPr lang="en-US" smtClean="0"/>
              <a:t>3/22/2023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FD349-70C0-4B52-95F9-435339F33960}" type="slidenum">
              <a:rPr lang="en-US" smtClean="0"/>
              <a:t>‹#›</a:t>
            </a:fld>
            <a:endParaRPr lang="en-US"/>
          </a:p>
        </p:txBody>
      </p:sp>
    </p:spTree>
    <p:extLst>
      <p:ext uri="{BB962C8B-B14F-4D97-AF65-F5344CB8AC3E}">
        <p14:creationId xmlns:p14="http://schemas.microsoft.com/office/powerpoint/2010/main" val="32794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2218" y="914401"/>
            <a:ext cx="9892146" cy="2788919"/>
          </a:xfrm>
        </p:spPr>
        <p:txBody>
          <a:bodyPr>
            <a:noAutofit/>
          </a:bodyPr>
          <a:lstStyle/>
          <a:p>
            <a:r>
              <a:rPr lang="en-US" sz="8800" b="1" dirty="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Decision </a:t>
            </a:r>
            <a:r>
              <a:rPr lang="en-US" sz="8800" b="1" dirty="0" smtClean="0">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Analysis</a:t>
            </a:r>
            <a:endParaRPr lang="en-US" sz="9600" dirty="0"/>
          </a:p>
        </p:txBody>
      </p:sp>
      <p:sp>
        <p:nvSpPr>
          <p:cNvPr id="3" name="Subtitle 2"/>
          <p:cNvSpPr>
            <a:spLocks noGrp="1"/>
          </p:cNvSpPr>
          <p:nvPr>
            <p:ph type="subTitle" idx="1"/>
          </p:nvPr>
        </p:nvSpPr>
        <p:spPr>
          <a:xfrm>
            <a:off x="1524000" y="4770120"/>
            <a:ext cx="9144000" cy="1436715"/>
          </a:xfrm>
        </p:spPr>
        <p:txBody>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a:p>
            <a:endParaRPr lang="en-US" dirty="0"/>
          </a:p>
        </p:txBody>
      </p:sp>
    </p:spTree>
    <p:extLst>
      <p:ext uri="{BB962C8B-B14F-4D97-AF65-F5344CB8AC3E}">
        <p14:creationId xmlns:p14="http://schemas.microsoft.com/office/powerpoint/2010/main" val="122599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546"/>
            <a:ext cx="10515600" cy="1052946"/>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Probabilities</a:t>
            </a:r>
            <a:endParaRPr lang="en-US" sz="6000" dirty="0"/>
          </a:p>
        </p:txBody>
      </p:sp>
      <p:sp>
        <p:nvSpPr>
          <p:cNvPr id="3" name="Content Placeholder 2"/>
          <p:cNvSpPr>
            <a:spLocks noGrp="1"/>
          </p:cNvSpPr>
          <p:nvPr>
            <p:ph idx="1"/>
          </p:nvPr>
        </p:nvSpPr>
        <p:spPr>
          <a:xfrm>
            <a:off x="838200" y="1094509"/>
            <a:ext cx="10515600" cy="5763492"/>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Note that the sum of the probabilities for the four terminal endpoints equals 1.00.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For </a:t>
            </a:r>
            <a:r>
              <a:rPr lang="en-US" dirty="0">
                <a:latin typeface="Times New Roman" panose="02020603050405020304" pitchFamily="18" charset="0"/>
                <a:ea typeface="Calibri" panose="020F0502020204030204" pitchFamily="34" charset="0"/>
              </a:rPr>
              <a:t>patients taking </a:t>
            </a:r>
            <a:r>
              <a:rPr lang="en-US" dirty="0">
                <a:solidFill>
                  <a:srgbClr val="FF0000"/>
                </a:solidFill>
                <a:latin typeface="Times New Roman" panose="02020603050405020304" pitchFamily="18" charset="0"/>
                <a:ea typeface="Calibri" panose="020F0502020204030204" pitchFamily="34" charset="0"/>
              </a:rPr>
              <a:t>antibiotic A</a:t>
            </a:r>
            <a:r>
              <a:rPr lang="en-US" dirty="0">
                <a:latin typeface="Times New Roman" panose="02020603050405020304" pitchFamily="18" charset="0"/>
                <a:ea typeface="Calibri" panose="020F0502020204030204" pitchFamily="34" charset="0"/>
              </a:rPr>
              <a:t>, the costs can range from $600 (for medication and no adverse events) to $1,600 (for medication and treatment of adverse events), and the average cost is </a:t>
            </a:r>
            <a:r>
              <a:rPr lang="en-US" dirty="0">
                <a:solidFill>
                  <a:srgbClr val="FF0000"/>
                </a:solidFill>
                <a:latin typeface="Times New Roman" panose="02020603050405020304" pitchFamily="18" charset="0"/>
                <a:ea typeface="Calibri" panose="020F0502020204030204" pitchFamily="34" charset="0"/>
              </a:rPr>
              <a:t>$700 per patient</a:t>
            </a:r>
            <a:r>
              <a:rPr lang="en-US" dirty="0">
                <a:latin typeface="Times New Roman" panose="02020603050405020304" pitchFamily="18" charset="0"/>
                <a:ea typeface="Calibri" panose="020F0502020204030204" pitchFamily="34" charset="0"/>
              </a:rPr>
              <a:t>.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Similarly</a:t>
            </a:r>
            <a:r>
              <a:rPr lang="en-US" dirty="0">
                <a:latin typeface="Times New Roman" panose="02020603050405020304" pitchFamily="18" charset="0"/>
                <a:ea typeface="Calibri" panose="020F0502020204030204" pitchFamily="34" charset="0"/>
              </a:rPr>
              <a:t>, for patients taking </a:t>
            </a:r>
            <a:r>
              <a:rPr lang="en-US" dirty="0">
                <a:solidFill>
                  <a:srgbClr val="FF0000"/>
                </a:solidFill>
                <a:latin typeface="Times New Roman" panose="02020603050405020304" pitchFamily="18" charset="0"/>
                <a:ea typeface="Calibri" panose="020F0502020204030204" pitchFamily="34" charset="0"/>
              </a:rPr>
              <a:t>antibiotic B</a:t>
            </a:r>
            <a:r>
              <a:rPr lang="en-US" dirty="0">
                <a:latin typeface="Times New Roman" panose="02020603050405020304" pitchFamily="18" charset="0"/>
                <a:ea typeface="Calibri" panose="020F0502020204030204" pitchFamily="34" charset="0"/>
              </a:rPr>
              <a:t>, the costs can range from $500 (for medication and no adverse events) to $1,500 (for medication and treatment of adverse events), and the average cost is </a:t>
            </a:r>
            <a:r>
              <a:rPr lang="en-US" dirty="0">
                <a:solidFill>
                  <a:srgbClr val="FF0000"/>
                </a:solidFill>
                <a:latin typeface="Times New Roman" panose="02020603050405020304" pitchFamily="18" charset="0"/>
                <a:ea typeface="Calibri" panose="020F0502020204030204" pitchFamily="34" charset="0"/>
              </a:rPr>
              <a:t>$650 per patient</a:t>
            </a:r>
            <a:r>
              <a:rPr lang="en-US" dirty="0">
                <a:latin typeface="Times New Roman" panose="02020603050405020304" pitchFamily="18" charset="0"/>
                <a:ea typeface="Calibri" panose="020F0502020204030204" pitchFamily="34" charset="0"/>
              </a:rPr>
              <a:t>.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These </a:t>
            </a:r>
            <a:r>
              <a:rPr lang="en-US" dirty="0">
                <a:latin typeface="Times New Roman" panose="02020603050405020304" pitchFamily="18" charset="0"/>
                <a:ea typeface="Calibri" panose="020F0502020204030204" pitchFamily="34" charset="0"/>
              </a:rPr>
              <a:t>calculations show that </a:t>
            </a:r>
            <a:r>
              <a:rPr lang="en-US" dirty="0">
                <a:solidFill>
                  <a:srgbClr val="FF0000"/>
                </a:solidFill>
                <a:latin typeface="Times New Roman" panose="02020603050405020304" pitchFamily="18" charset="0"/>
                <a:ea typeface="Calibri" panose="020F0502020204030204" pitchFamily="34" charset="0"/>
              </a:rPr>
              <a:t>antibiotic B is less expensive even when including the costs of treating adverse events</a:t>
            </a:r>
            <a:r>
              <a:rPr lang="en-US" dirty="0">
                <a:latin typeface="Times New Roman" panose="02020603050405020304" pitchFamily="18" charset="0"/>
                <a:ea typeface="Calibri" panose="020F050202020403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6633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57745"/>
            <a:ext cx="10515600" cy="1122219"/>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Probabilities</a:t>
            </a:r>
            <a:endParaRPr lang="en-US" sz="6000" dirty="0"/>
          </a:p>
        </p:txBody>
      </p:sp>
      <p:sp>
        <p:nvSpPr>
          <p:cNvPr id="3" name="Content Placeholder 2"/>
          <p:cNvSpPr>
            <a:spLocks noGrp="1"/>
          </p:cNvSpPr>
          <p:nvPr>
            <p:ph idx="1"/>
          </p:nvPr>
        </p:nvSpPr>
        <p:spPr>
          <a:xfrm>
            <a:off x="838200" y="2479964"/>
            <a:ext cx="10515600" cy="437803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But </a:t>
            </a:r>
            <a:r>
              <a:rPr lang="en-US" dirty="0">
                <a:latin typeface="Times New Roman" panose="02020603050405020304" pitchFamily="18" charset="0"/>
                <a:ea typeface="Calibri" panose="020F0502020204030204" pitchFamily="34" charset="0"/>
              </a:rPr>
              <a:t>because </a:t>
            </a:r>
            <a:r>
              <a:rPr lang="en-US" dirty="0">
                <a:solidFill>
                  <a:srgbClr val="FF0000"/>
                </a:solidFill>
                <a:latin typeface="Times New Roman" panose="02020603050405020304" pitchFamily="18" charset="0"/>
                <a:ea typeface="Calibri" panose="020F0502020204030204" pitchFamily="34" charset="0"/>
              </a:rPr>
              <a:t>antibiotic A is a better clinical option </a:t>
            </a:r>
            <a:r>
              <a:rPr lang="en-US" dirty="0">
                <a:latin typeface="Times New Roman" panose="02020603050405020304" pitchFamily="18" charset="0"/>
                <a:ea typeface="Calibri" panose="020F0502020204030204" pitchFamily="34" charset="0"/>
              </a:rPr>
              <a:t>(higher probability of success and lower probability of adverse events), decision makers could use either the </a:t>
            </a:r>
            <a:r>
              <a:rPr lang="en-US" b="1" dirty="0">
                <a:latin typeface="Times New Roman" panose="02020603050405020304" pitchFamily="18" charset="0"/>
                <a:ea typeface="Calibri" panose="020F0502020204030204" pitchFamily="34" charset="0"/>
              </a:rPr>
              <a:t>incremental cost-effectiveness ratio </a:t>
            </a:r>
            <a:r>
              <a:rPr lang="en-US" dirty="0">
                <a:latin typeface="Times New Roman" panose="02020603050405020304" pitchFamily="18" charset="0"/>
                <a:ea typeface="Calibri" panose="020F0502020204030204" pitchFamily="34" charset="0"/>
              </a:rPr>
              <a:t>(</a:t>
            </a:r>
            <a:r>
              <a:rPr lang="en-US" b="1" dirty="0">
                <a:solidFill>
                  <a:srgbClr val="FF0000"/>
                </a:solidFill>
                <a:latin typeface="Times New Roman" panose="02020603050405020304" pitchFamily="18" charset="0"/>
                <a:ea typeface="Calibri" panose="020F0502020204030204" pitchFamily="34" charset="0"/>
              </a:rPr>
              <a:t>ICER</a:t>
            </a:r>
            <a:r>
              <a:rPr lang="en-US" dirty="0">
                <a:latin typeface="Times New Roman" panose="02020603050405020304" pitchFamily="18" charset="0"/>
                <a:ea typeface="Calibri" panose="020F0502020204030204" pitchFamily="34" charset="0"/>
              </a:rPr>
              <a:t>)</a:t>
            </a:r>
            <a:r>
              <a:rPr lang="en-US" sz="1800" dirty="0">
                <a:latin typeface="LegacySerifStd-Book"/>
                <a:ea typeface="Calibri" panose="020F0502020204030204" pitchFamily="34" charset="0"/>
                <a:cs typeface="LegacySerifStd-Book"/>
              </a:rPr>
              <a:t> </a:t>
            </a:r>
            <a:r>
              <a:rPr lang="en-US" dirty="0">
                <a:latin typeface="Times New Roman" panose="02020603050405020304" pitchFamily="18" charset="0"/>
                <a:ea typeface="Calibri" panose="020F0502020204030204" pitchFamily="34" charset="0"/>
              </a:rPr>
              <a:t>or the </a:t>
            </a:r>
            <a:r>
              <a:rPr lang="en-US" b="1" dirty="0">
                <a:latin typeface="Times New Roman" panose="02020603050405020304" pitchFamily="18" charset="0"/>
                <a:ea typeface="Calibri" panose="020F0502020204030204" pitchFamily="34" charset="0"/>
              </a:rPr>
              <a:t>incremental net benefit </a:t>
            </a:r>
            <a:r>
              <a:rPr lang="en-US" dirty="0">
                <a:latin typeface="Times New Roman" panose="02020603050405020304" pitchFamily="18" charset="0"/>
                <a:ea typeface="Calibri" panose="020F0502020204030204" pitchFamily="34" charset="0"/>
              </a:rPr>
              <a:t>(</a:t>
            </a:r>
            <a:r>
              <a:rPr lang="en-US" b="1" dirty="0">
                <a:solidFill>
                  <a:srgbClr val="FF0000"/>
                </a:solidFill>
                <a:latin typeface="Times New Roman" panose="02020603050405020304" pitchFamily="18" charset="0"/>
                <a:ea typeface="Calibri" panose="020F0502020204030204" pitchFamily="34" charset="0"/>
              </a:rPr>
              <a:t>INB</a:t>
            </a:r>
            <a:r>
              <a:rPr lang="en-US" dirty="0">
                <a:latin typeface="Times New Roman" panose="02020603050405020304" pitchFamily="18" charset="0"/>
                <a:ea typeface="Calibri" panose="020F0502020204030204" pitchFamily="34" charset="0"/>
              </a:rPr>
              <a:t>) calculations </a:t>
            </a:r>
            <a:r>
              <a:rPr lang="en-US" dirty="0">
                <a:solidFill>
                  <a:srgbClr val="FF0000"/>
                </a:solidFill>
                <a:latin typeface="Times New Roman" panose="02020603050405020304" pitchFamily="18" charset="0"/>
                <a:ea typeface="Calibri" panose="020F0502020204030204" pitchFamily="34" charset="0"/>
              </a:rPr>
              <a:t>to determine whether to add </a:t>
            </a:r>
            <a:r>
              <a:rPr lang="en-US" dirty="0" smtClean="0">
                <a:solidFill>
                  <a:srgbClr val="FF0000"/>
                </a:solidFill>
                <a:latin typeface="Times New Roman" panose="02020603050405020304" pitchFamily="18" charset="0"/>
                <a:ea typeface="Calibri" panose="020F0502020204030204" pitchFamily="34" charset="0"/>
              </a:rPr>
              <a:t>antibiotic </a:t>
            </a:r>
            <a:r>
              <a:rPr lang="en-US" dirty="0">
                <a:solidFill>
                  <a:srgbClr val="FF0000"/>
                </a:solidFill>
                <a:latin typeface="Times New Roman" panose="02020603050405020304" pitchFamily="18" charset="0"/>
                <a:ea typeface="Calibri" panose="020F0502020204030204" pitchFamily="34" charset="0"/>
              </a:rPr>
              <a:t>A to the formulary</a:t>
            </a:r>
            <a:r>
              <a:rPr lang="en-US" dirty="0">
                <a:latin typeface="Times New Roman" panose="02020603050405020304" pitchFamily="18" charset="0"/>
                <a:ea typeface="Calibri" panose="020F0502020204030204" pitchFamily="34" charset="0"/>
              </a:rPr>
              <a:t>. </a:t>
            </a:r>
            <a:endParaRPr lang="en-US" sz="2200"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49858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1999"/>
            <a:ext cx="10515600" cy="1122219"/>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Probabilities</a:t>
            </a:r>
            <a:endParaRPr lang="en-US" sz="6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84218"/>
                <a:ext cx="10515600" cy="4973781"/>
              </a:xfrm>
            </p:spPr>
            <p:txBody>
              <a:bodyPr>
                <a:normAutofit/>
              </a:bodyPr>
              <a:lstStyle/>
              <a:p>
                <a:pPr marL="0" algn="just">
                  <a:lnSpc>
                    <a:spcPct val="115000"/>
                  </a:lnSpc>
                  <a:spcBef>
                    <a:spcPts val="0"/>
                  </a:spcBef>
                </a:pPr>
                <a14:m>
                  <m:oMath xmlns:m="http://schemas.openxmlformats.org/officeDocument/2006/math">
                    <m:r>
                      <a:rPr lang="en-US" sz="3600" i="1" smtClean="0">
                        <a:latin typeface="Cambria Math" panose="02040503050406030204" pitchFamily="18" charset="0"/>
                        <a:ea typeface="Calibri" panose="020F0502020204030204" pitchFamily="34" charset="0"/>
                        <a:cs typeface="Cambria Math" panose="02040503050406030204" pitchFamily="18" charset="0"/>
                      </a:rPr>
                      <m:t>𝐼𝐶𝐸𝑅</m:t>
                    </m:r>
                    <m:r>
                      <a:rPr lang="en-US" sz="3600">
                        <a:effectLst/>
                        <a:latin typeface="Cambria Math" panose="02040503050406030204" pitchFamily="18" charset="0"/>
                        <a:ea typeface="Calibri" panose="020F0502020204030204" pitchFamily="34" charset="0"/>
                        <a:cs typeface="Cambria Math" panose="02040503050406030204" pitchFamily="18" charset="0"/>
                      </a:rPr>
                      <m:t>=</m:t>
                    </m:r>
                    <m:f>
                      <m:fPr>
                        <m:ctrlPr>
                          <a:rPr lang="en-US" sz="3600" i="1">
                            <a:effectLst/>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3600">
                            <a:effectLst/>
                            <a:latin typeface="Cambria Math" panose="02040503050406030204" pitchFamily="18" charset="0"/>
                            <a:ea typeface="Calibri" panose="020F0502020204030204" pitchFamily="34" charset="0"/>
                            <a:cs typeface="Cambria Math" panose="02040503050406030204" pitchFamily="18" charset="0"/>
                          </a:rPr>
                          <m:t>Δ</m:t>
                        </m:r>
                        <m:r>
                          <a:rPr lang="en-US" sz="36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3600">
                            <a:effectLst/>
                            <a:latin typeface="Cambria Math" panose="02040503050406030204" pitchFamily="18" charset="0"/>
                            <a:ea typeface="Calibri" panose="020F0502020204030204" pitchFamily="34" charset="0"/>
                            <a:cs typeface="Cambria Math" panose="02040503050406030204" pitchFamily="18" charset="0"/>
                          </a:rPr>
                          <m:t>Costs</m:t>
                        </m:r>
                      </m:num>
                      <m:den>
                        <m:r>
                          <m:rPr>
                            <m:sty m:val="p"/>
                          </m:rPr>
                          <a:rPr lang="en-US" sz="3600">
                            <a:effectLst/>
                            <a:latin typeface="Cambria Math" panose="02040503050406030204" pitchFamily="18" charset="0"/>
                            <a:ea typeface="Calibri" panose="020F0502020204030204" pitchFamily="34" charset="0"/>
                            <a:cs typeface="Cambria Math" panose="02040503050406030204" pitchFamily="18" charset="0"/>
                          </a:rPr>
                          <m:t>Δ</m:t>
                        </m:r>
                        <m:r>
                          <a:rPr lang="en-US" sz="36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3600">
                            <a:effectLst/>
                            <a:latin typeface="Cambria Math" panose="02040503050406030204" pitchFamily="18" charset="0"/>
                            <a:ea typeface="Calibri" panose="020F0502020204030204" pitchFamily="34" charset="0"/>
                            <a:cs typeface="Cambria Math" panose="02040503050406030204" pitchFamily="18" charset="0"/>
                          </a:rPr>
                          <m:t>Outcomes</m:t>
                        </m:r>
                      </m:den>
                    </m:f>
                  </m:oMath>
                </a14:m>
                <a:endParaRPr lang="en-US" sz="3200" i="1" dirty="0" smtClean="0">
                  <a:effectLst/>
                  <a:latin typeface="Cambria Math" panose="02040503050406030204" pitchFamily="18" charset="0"/>
                  <a:ea typeface="Calibri" panose="020F0502020204030204" pitchFamily="34" charset="0"/>
                  <a:cs typeface="Cambria Math" panose="02040503050406030204" pitchFamily="18" charset="0"/>
                </a:endParaRPr>
              </a:p>
              <a:p>
                <a:pPr marL="0" indent="0" algn="just">
                  <a:lnSpc>
                    <a:spcPct val="115000"/>
                  </a:lnSpc>
                  <a:spcBef>
                    <a:spcPts val="0"/>
                  </a:spcBef>
                  <a:buNone/>
                </a:pPr>
                <a14:m>
                  <m:oMathPara xmlns:m="http://schemas.openxmlformats.org/officeDocument/2006/math">
                    <m:oMathParaPr>
                      <m:jc m:val="centerGroup"/>
                    </m:oMathParaPr>
                    <m:oMath xmlns:m="http://schemas.openxmlformats.org/officeDocument/2006/math">
                      <m:r>
                        <a:rPr lang="en-US" sz="32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32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3200">
                              <a:effectLst/>
                              <a:latin typeface="Cambria Math" panose="02040503050406030204" pitchFamily="18" charset="0"/>
                              <a:ea typeface="Calibri" panose="020F0502020204030204" pitchFamily="34" charset="0"/>
                              <a:cs typeface="Cambria Math" panose="02040503050406030204" pitchFamily="18" charset="0"/>
                            </a:rPr>
                            <m:t>$</m:t>
                          </m:r>
                          <m:r>
                            <a:rPr lang="en-US" sz="3200">
                              <a:effectLst/>
                              <a:latin typeface="Cambria Math" panose="02040503050406030204" pitchFamily="18" charset="0"/>
                              <a:ea typeface="Calibri" panose="020F0502020204030204" pitchFamily="34" charset="0"/>
                              <a:cs typeface="Cambria Math" panose="02040503050406030204" pitchFamily="18" charset="0"/>
                            </a:rPr>
                            <m:t>700</m:t>
                          </m:r>
                          <m:r>
                            <a:rPr lang="en-US" sz="3200" i="1">
                              <a:effectLst/>
                              <a:latin typeface="Cambria Math" panose="02040503050406030204" pitchFamily="18" charset="0"/>
                              <a:ea typeface="Calibri" panose="020F0502020204030204" pitchFamily="34" charset="0"/>
                              <a:cs typeface="Cambria Math" panose="02040503050406030204" pitchFamily="18" charset="0"/>
                            </a:rPr>
                            <m:t>−</m:t>
                          </m:r>
                          <m:r>
                            <a:rPr lang="en-US" sz="3200">
                              <a:effectLst/>
                              <a:latin typeface="Cambria Math" panose="02040503050406030204" pitchFamily="18" charset="0"/>
                              <a:ea typeface="Calibri" panose="020F0502020204030204" pitchFamily="34" charset="0"/>
                              <a:cs typeface="Cambria Math" panose="02040503050406030204" pitchFamily="18" charset="0"/>
                            </a:rPr>
                            <m:t>$</m:t>
                          </m:r>
                          <m:r>
                            <a:rPr lang="en-US" sz="3200">
                              <a:effectLst/>
                              <a:latin typeface="Cambria Math" panose="02040503050406030204" pitchFamily="18" charset="0"/>
                              <a:ea typeface="Calibri" panose="020F0502020204030204" pitchFamily="34" charset="0"/>
                              <a:cs typeface="Cambria Math" panose="02040503050406030204" pitchFamily="18" charset="0"/>
                            </a:rPr>
                            <m:t>650</m:t>
                          </m:r>
                        </m:num>
                        <m:den>
                          <m:r>
                            <a:rPr lang="en-US" sz="3200">
                              <a:effectLst/>
                              <a:latin typeface="Cambria Math" panose="02040503050406030204" pitchFamily="18" charset="0"/>
                              <a:ea typeface="Calibri" panose="020F0502020204030204" pitchFamily="34" charset="0"/>
                              <a:cs typeface="Cambria Math" panose="02040503050406030204" pitchFamily="18" charset="0"/>
                            </a:rPr>
                            <m:t>0</m:t>
                          </m:r>
                          <m:r>
                            <a:rPr lang="en-US" sz="3200">
                              <a:effectLst/>
                              <a:latin typeface="Cambria Math" panose="02040503050406030204" pitchFamily="18" charset="0"/>
                              <a:ea typeface="Calibri" panose="020F0502020204030204" pitchFamily="34" charset="0"/>
                              <a:cs typeface="Cambria Math" panose="02040503050406030204" pitchFamily="18" charset="0"/>
                            </a:rPr>
                            <m:t>.</m:t>
                          </m:r>
                          <m:r>
                            <a:rPr lang="en-US" sz="3200">
                              <a:effectLst/>
                              <a:latin typeface="Cambria Math" panose="02040503050406030204" pitchFamily="18" charset="0"/>
                              <a:ea typeface="Calibri" panose="020F0502020204030204" pitchFamily="34" charset="0"/>
                              <a:cs typeface="Cambria Math" panose="02040503050406030204" pitchFamily="18" charset="0"/>
                            </a:rPr>
                            <m:t>9</m:t>
                          </m:r>
                          <m:r>
                            <a:rPr lang="en-US" sz="3200" i="1">
                              <a:effectLst/>
                              <a:latin typeface="Cambria Math" panose="02040503050406030204" pitchFamily="18" charset="0"/>
                              <a:ea typeface="Calibri" panose="020F0502020204030204" pitchFamily="34" charset="0"/>
                              <a:cs typeface="Cambria Math" panose="02040503050406030204" pitchFamily="18" charset="0"/>
                            </a:rPr>
                            <m:t>−</m:t>
                          </m:r>
                          <m:r>
                            <a:rPr lang="en-US" sz="3200">
                              <a:effectLst/>
                              <a:latin typeface="Cambria Math" panose="02040503050406030204" pitchFamily="18" charset="0"/>
                              <a:ea typeface="Calibri" panose="020F0502020204030204" pitchFamily="34" charset="0"/>
                              <a:cs typeface="Cambria Math" panose="02040503050406030204" pitchFamily="18" charset="0"/>
                            </a:rPr>
                            <m:t>0</m:t>
                          </m:r>
                          <m:r>
                            <a:rPr lang="en-US" sz="3200">
                              <a:effectLst/>
                              <a:latin typeface="Cambria Math" panose="02040503050406030204" pitchFamily="18" charset="0"/>
                              <a:ea typeface="Calibri" panose="020F0502020204030204" pitchFamily="34" charset="0"/>
                              <a:cs typeface="Cambria Math" panose="02040503050406030204" pitchFamily="18" charset="0"/>
                            </a:rPr>
                            <m:t>.</m:t>
                          </m:r>
                          <m:r>
                            <a:rPr lang="en-US" sz="3200">
                              <a:effectLst/>
                              <a:latin typeface="Cambria Math" panose="02040503050406030204" pitchFamily="18" charset="0"/>
                              <a:ea typeface="Calibri" panose="020F0502020204030204" pitchFamily="34" charset="0"/>
                              <a:cs typeface="Cambria Math" panose="02040503050406030204" pitchFamily="18" charset="0"/>
                            </a:rPr>
                            <m:t>8</m:t>
                          </m:r>
                        </m:den>
                      </m:f>
                      <m:r>
                        <a:rPr lang="en-US" sz="3200" i="1">
                          <a:effectLst/>
                          <a:latin typeface="Cambria Math" panose="02040503050406030204" pitchFamily="18" charset="0"/>
                          <a:ea typeface="Calibri" panose="020F0502020204030204" pitchFamily="34" charset="0"/>
                          <a:cs typeface="Times New Roman" panose="02020603050405020304" pitchFamily="18" charset="0"/>
                        </a:rPr>
                        <m:t>=$</m:t>
                      </m:r>
                      <m:r>
                        <a:rPr lang="en-US" sz="3200" i="1">
                          <a:effectLst/>
                          <a:latin typeface="Cambria Math" panose="02040503050406030204" pitchFamily="18" charset="0"/>
                          <a:ea typeface="Calibri" panose="020F0502020204030204" pitchFamily="34" charset="0"/>
                          <a:cs typeface="Times New Roman" panose="02020603050405020304" pitchFamily="18" charset="0"/>
                        </a:rPr>
                        <m:t>500</m:t>
                      </m:r>
                      <m:r>
                        <a:rPr lang="en-US" sz="3200" i="1">
                          <a:effectLst/>
                          <a:latin typeface="Cambria Math" panose="02040503050406030204" pitchFamily="18" charset="0"/>
                          <a:ea typeface="Calibri" panose="020F0502020204030204" pitchFamily="34" charset="0"/>
                          <a:cs typeface="Times New Roman" panose="02020603050405020304" pitchFamily="18" charset="0"/>
                        </a:rPr>
                        <m:t> </m:t>
                      </m:r>
                      <m:r>
                        <a:rPr lang="en-US" sz="3200" i="1">
                          <a:effectLst/>
                          <a:latin typeface="Cambria Math" panose="02040503050406030204" pitchFamily="18" charset="0"/>
                          <a:ea typeface="Calibri" panose="020F0502020204030204" pitchFamily="34" charset="0"/>
                          <a:cs typeface="Times New Roman" panose="02020603050405020304" pitchFamily="18" charset="0"/>
                        </a:rPr>
                        <m:t>𝑚𝑜𝑟𝑒</m:t>
                      </m:r>
                      <m:r>
                        <a:rPr lang="en-US" sz="3200" i="1">
                          <a:effectLst/>
                          <a:latin typeface="Cambria Math" panose="02040503050406030204" pitchFamily="18" charset="0"/>
                          <a:ea typeface="Calibri" panose="020F0502020204030204" pitchFamily="34" charset="0"/>
                          <a:cs typeface="Times New Roman" panose="02020603050405020304" pitchFamily="18" charset="0"/>
                        </a:rPr>
                        <m:t> </m:t>
                      </m:r>
                      <m:r>
                        <a:rPr lang="en-US" sz="3200" i="1">
                          <a:effectLst/>
                          <a:latin typeface="Cambria Math" panose="02040503050406030204" pitchFamily="18" charset="0"/>
                          <a:ea typeface="Calibri" panose="020F0502020204030204" pitchFamily="34" charset="0"/>
                          <a:cs typeface="Times New Roman" panose="02020603050405020304" pitchFamily="18" charset="0"/>
                        </a:rPr>
                        <m:t>𝑝𝑒𝑟</m:t>
                      </m:r>
                      <m:r>
                        <a:rPr lang="en-US" sz="3200" i="1">
                          <a:effectLst/>
                          <a:latin typeface="Cambria Math" panose="02040503050406030204" pitchFamily="18" charset="0"/>
                          <a:ea typeface="Calibri" panose="020F0502020204030204" pitchFamily="34" charset="0"/>
                          <a:cs typeface="Times New Roman" panose="02020603050405020304" pitchFamily="18" charset="0"/>
                        </a:rPr>
                        <m:t> </m:t>
                      </m:r>
                      <m:r>
                        <a:rPr lang="en-US" sz="3200" i="1">
                          <a:effectLst/>
                          <a:latin typeface="Cambria Math" panose="02040503050406030204" pitchFamily="18" charset="0"/>
                          <a:ea typeface="Calibri" panose="020F0502020204030204" pitchFamily="34" charset="0"/>
                          <a:cs typeface="Times New Roman" panose="02020603050405020304" pitchFamily="18" charset="0"/>
                        </a:rPr>
                        <m:t>𝑒𝑥𝑡𝑟𝑎</m:t>
                      </m:r>
                      <m:r>
                        <a:rPr lang="en-US" sz="3200" i="1">
                          <a:effectLst/>
                          <a:latin typeface="Cambria Math" panose="02040503050406030204" pitchFamily="18" charset="0"/>
                          <a:ea typeface="Calibri" panose="020F0502020204030204" pitchFamily="34" charset="0"/>
                          <a:cs typeface="Times New Roman" panose="02020603050405020304" pitchFamily="18" charset="0"/>
                        </a:rPr>
                        <m:t> </m:t>
                      </m:r>
                      <m:r>
                        <a:rPr lang="en-US" sz="3200" i="1">
                          <a:effectLst/>
                          <a:latin typeface="Cambria Math" panose="02040503050406030204" pitchFamily="18" charset="0"/>
                          <a:ea typeface="Calibri" panose="020F0502020204030204" pitchFamily="34" charset="0"/>
                          <a:cs typeface="Times New Roman" panose="02020603050405020304" pitchFamily="18" charset="0"/>
                        </a:rPr>
                        <m:t>𝑠𝑢𝑐𝑐𝑒𝑠𝑠</m:t>
                      </m:r>
                    </m:oMath>
                  </m:oMathPara>
                </a14:m>
                <a:endParaRPr lang="en-US"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effectLst/>
                    <a:latin typeface="Times New Roman" panose="02020603050405020304" pitchFamily="18" charset="0"/>
                    <a:ea typeface="Calibri" panose="020F0502020204030204" pitchFamily="34" charset="0"/>
                    <a:cs typeface="Arial" panose="020B0604020202020204" pitchFamily="34" charset="0"/>
                  </a:rPr>
                  <a:t>If </a:t>
                </a:r>
                <a:r>
                  <a:rPr lang="en-US" dirty="0">
                    <a:effectLst/>
                    <a:latin typeface="Times New Roman" panose="02020603050405020304" pitchFamily="18" charset="0"/>
                    <a:ea typeface="Calibri" panose="020F0502020204030204" pitchFamily="34" charset="0"/>
                    <a:cs typeface="Arial" panose="020B0604020202020204" pitchFamily="34" charset="0"/>
                  </a:rPr>
                  <a:t>it is decided that each extra successful outcome is worth at least $500 (patient discharged from the hospital faster, prevention of second round of treatment costs with another antibiotic, and so on), then </a:t>
                </a:r>
                <a:r>
                  <a:rPr lang="en-US" dirty="0">
                    <a:solidFill>
                      <a:srgbClr val="FF0000"/>
                    </a:solidFill>
                    <a:effectLst/>
                    <a:latin typeface="Times New Roman" panose="02020603050405020304" pitchFamily="18" charset="0"/>
                    <a:ea typeface="Calibri" panose="020F0502020204030204" pitchFamily="34" charset="0"/>
                    <a:cs typeface="Arial" panose="020B0604020202020204" pitchFamily="34" charset="0"/>
                  </a:rPr>
                  <a:t>antibiotic A would be added to the formulary</a:t>
                </a:r>
                <a:r>
                  <a:rPr lang="en-US" dirty="0">
                    <a:effectLst/>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84218"/>
                <a:ext cx="10515600" cy="4973781"/>
              </a:xfrm>
              <a:blipFill>
                <a:blip r:embed="rId2"/>
                <a:stretch>
                  <a:fillRect l="-1217" r="-1159"/>
                </a:stretch>
              </a:blipFill>
            </p:spPr>
            <p:txBody>
              <a:bodyPr/>
              <a:lstStyle/>
              <a:p>
                <a:r>
                  <a:rPr lang="en-US">
                    <a:noFill/>
                  </a:rPr>
                  <a:t> </a:t>
                </a:r>
              </a:p>
            </p:txBody>
          </p:sp>
        </mc:Fallback>
      </mc:AlternateContent>
    </p:spTree>
    <p:extLst>
      <p:ext uri="{BB962C8B-B14F-4D97-AF65-F5344CB8AC3E}">
        <p14:creationId xmlns:p14="http://schemas.microsoft.com/office/powerpoint/2010/main" val="3606499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37961"/>
            <a:ext cx="10515600" cy="1048039"/>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Probabilities</a:t>
            </a:r>
            <a:endParaRPr lang="en-US" sz="6000" dirty="0"/>
          </a:p>
        </p:txBody>
      </p:sp>
      <p:sp>
        <p:nvSpPr>
          <p:cNvPr id="3" name="Content Placeholder 2"/>
          <p:cNvSpPr>
            <a:spLocks noGrp="1"/>
          </p:cNvSpPr>
          <p:nvPr>
            <p:ph idx="1"/>
          </p:nvPr>
        </p:nvSpPr>
        <p:spPr>
          <a:xfrm>
            <a:off x="838200" y="2286000"/>
            <a:ext cx="10515600" cy="4572000"/>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For incremental net benefit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INB</a:t>
            </a:r>
            <a:r>
              <a:rPr lang="en-US" dirty="0">
                <a:latin typeface="Times New Roman" panose="02020603050405020304" pitchFamily="18" charset="0"/>
                <a:ea typeface="Calibri" panose="020F0502020204030204" pitchFamily="34" charset="0"/>
                <a:cs typeface="Arial" panose="020B0604020202020204" pitchFamily="34" charset="0"/>
              </a:rPr>
              <a:t>) calculations, using a range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$1,000 </a:t>
            </a:r>
            <a:r>
              <a:rPr lang="en-US" dirty="0">
                <a:latin typeface="Times New Roman" panose="02020603050405020304" pitchFamily="18" charset="0"/>
                <a:ea typeface="Calibri" panose="020F0502020204030204" pitchFamily="34" charset="0"/>
                <a:cs typeface="Arial" panose="020B0604020202020204" pitchFamily="34" charset="0"/>
              </a:rPr>
              <a:t>to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$2,000 </a:t>
            </a:r>
            <a:r>
              <a:rPr lang="en-US" dirty="0">
                <a:latin typeface="Times New Roman" panose="02020603050405020304" pitchFamily="18" charset="0"/>
                <a:ea typeface="Calibri" panose="020F0502020204030204" pitchFamily="34" charset="0"/>
                <a:cs typeface="Arial" panose="020B0604020202020204" pitchFamily="34" charset="0"/>
              </a:rPr>
              <a:t>as the value of successful treatment. if the incremental cost-effectiveness ratio (ICER) is positive, one medication is both more effective and more costly, and it is up to the readers to determine if the extra cost is worth the extra benefit. </a:t>
            </a:r>
          </a:p>
        </p:txBody>
      </p:sp>
    </p:spTree>
    <p:extLst>
      <p:ext uri="{BB962C8B-B14F-4D97-AF65-F5344CB8AC3E}">
        <p14:creationId xmlns:p14="http://schemas.microsoft.com/office/powerpoint/2010/main" val="9404364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8039"/>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Probabilities</a:t>
            </a:r>
            <a:endParaRPr lang="en-US" sz="6000" dirty="0"/>
          </a:p>
        </p:txBody>
      </p:sp>
      <p:sp>
        <p:nvSpPr>
          <p:cNvPr id="3" name="Content Placeholder 2"/>
          <p:cNvSpPr>
            <a:spLocks noGrp="1"/>
          </p:cNvSpPr>
          <p:nvPr>
            <p:ph idx="1"/>
          </p:nvPr>
        </p:nvSpPr>
        <p:spPr>
          <a:xfrm>
            <a:off x="838200" y="1413163"/>
            <a:ext cx="10515600" cy="5444837"/>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Using </a:t>
            </a:r>
            <a:r>
              <a:rPr lang="en-US" dirty="0">
                <a:latin typeface="Times New Roman" panose="02020603050405020304" pitchFamily="18" charset="0"/>
                <a:ea typeface="Calibri" panose="020F0502020204030204" pitchFamily="34" charset="0"/>
                <a:cs typeface="Arial" panose="020B0604020202020204" pitchFamily="34" charset="0"/>
              </a:rPr>
              <a:t>the incremental net benefit (INB) approach, if it was determined that the value of each additional success with of a cure of infection was between $1,000 and $2,000, the INB calculations for these estimates (i.e., lambdas) would be:</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INB</a:t>
            </a:r>
            <a:r>
              <a:rPr lang="en-US" baseline="-30000" dirty="0">
                <a:latin typeface="Times New Roman" panose="02020603050405020304" pitchFamily="18" charset="0"/>
                <a:ea typeface="Calibri" panose="020F0502020204030204" pitchFamily="34" charset="0"/>
                <a:cs typeface="Arial" panose="020B0604020202020204" pitchFamily="34" charset="0"/>
              </a:rPr>
              <a:t>λ = $1,000 </a:t>
            </a:r>
            <a:r>
              <a:rPr lang="en-US" dirty="0">
                <a:latin typeface="Times New Roman" panose="02020603050405020304" pitchFamily="18" charset="0"/>
                <a:ea typeface="Calibri" panose="020F0502020204030204" pitchFamily="34" charset="0"/>
                <a:cs typeface="Arial" panose="020B0604020202020204" pitchFamily="34" charset="0"/>
              </a:rPr>
              <a:t>= (Δ Outcome × λ) − Δ Cost = 0.10 ($1,000) − $50 = +$50</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INB</a:t>
            </a:r>
            <a:r>
              <a:rPr lang="en-US" baseline="-30000" dirty="0">
                <a:latin typeface="Times New Roman" panose="02020603050405020304" pitchFamily="18" charset="0"/>
                <a:ea typeface="Calibri" panose="020F0502020204030204" pitchFamily="34" charset="0"/>
                <a:cs typeface="Arial" panose="020B0604020202020204" pitchFamily="34" charset="0"/>
              </a:rPr>
              <a:t>λ = $2,000 </a:t>
            </a:r>
            <a:r>
              <a:rPr lang="en-US" dirty="0">
                <a:latin typeface="Times New Roman" panose="02020603050405020304" pitchFamily="18" charset="0"/>
                <a:ea typeface="Calibri" panose="020F0502020204030204" pitchFamily="34" charset="0"/>
                <a:cs typeface="Arial" panose="020B0604020202020204" pitchFamily="34" charset="0"/>
              </a:rPr>
              <a:t>= (Δ Outcome × λ) − Δ Cost = </a:t>
            </a:r>
            <a:r>
              <a:rPr lang="en-US" dirty="0" smtClean="0">
                <a:latin typeface="Times New Roman" panose="02020603050405020304" pitchFamily="18" charset="0"/>
                <a:ea typeface="Calibri" panose="020F0502020204030204" pitchFamily="34" charset="0"/>
                <a:cs typeface="Arial" panose="020B0604020202020204" pitchFamily="34" charset="0"/>
              </a:rPr>
              <a:t>0.10 ($</a:t>
            </a:r>
            <a:r>
              <a:rPr lang="en-US" dirty="0">
                <a:latin typeface="Times New Roman" panose="02020603050405020304" pitchFamily="18" charset="0"/>
                <a:ea typeface="Calibri" panose="020F0502020204030204" pitchFamily="34" charset="0"/>
                <a:cs typeface="Arial" panose="020B0604020202020204" pitchFamily="34" charset="0"/>
              </a:rPr>
              <a:t>2,000) − $50 = +$150</a:t>
            </a: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This indicates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antibiotic A is cost-effective for this range of values</a:t>
            </a:r>
            <a:r>
              <a:rPr lang="en-US" dirty="0">
                <a:latin typeface="Times New Roman" panose="02020603050405020304" pitchFamily="18"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066878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Probabilities</a:t>
            </a:r>
            <a:endParaRPr lang="en-US" sz="6000" dirty="0"/>
          </a:p>
        </p:txBody>
      </p:sp>
      <p:sp>
        <p:nvSpPr>
          <p:cNvPr id="3" name="Content Placeholder 2"/>
          <p:cNvSpPr>
            <a:spLocks noGrp="1"/>
          </p:cNvSpPr>
          <p:nvPr>
            <p:ph idx="1"/>
          </p:nvPr>
        </p:nvSpPr>
        <p:spPr>
          <a:xfrm>
            <a:off x="838200" y="1537855"/>
            <a:ext cx="10515600" cy="532014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 key concept in decision analysis is the expected value of the costs or outcomes or a measure of cost-effectiveness of an option. This is illustrated in Figure 5.2, which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compares two alternative interventions, medical and surgical</a:t>
            </a:r>
            <a:r>
              <a:rPr lang="en-US" dirty="0">
                <a:latin typeface="Times New Roman" panose="02020603050405020304" pitchFamily="18" charset="0"/>
                <a:ea typeface="Calibri" panose="020F0502020204030204" pitchFamily="34" charset="0"/>
                <a:cs typeface="Arial" panose="020B0604020202020204" pitchFamily="34" charset="0"/>
              </a:rPr>
              <a:t>. For each intervention, a given patient can follow one of three possible pathways which result, respectively, in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bad</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intermediate</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good outcome</a:t>
            </a:r>
            <a:r>
              <a:rPr lang="en-US" dirty="0">
                <a:latin typeface="Times New Roman" panose="02020603050405020304" pitchFamily="18" charset="0"/>
                <a:ea typeface="Calibri" panose="020F0502020204030204" pitchFamily="34" charset="0"/>
                <a:cs typeface="Arial" panose="020B0604020202020204" pitchFamily="34" charset="0"/>
              </a:rPr>
              <a:t>. Before treatment, it is unknown which pathway a specific patient will follow, but probabilities are used to express the likelihood of each occurring. These are likely to differ by therapy.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07625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Probabilities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the alternative therapies, each pathway has a cost and an outcome expressed in terms of QALYs; there is also a cost of the intervention itself which is incurred whatever pathway the patient follows.</a:t>
            </a:r>
            <a:r>
              <a:rPr lang="en-US" sz="1600" dirty="0">
                <a:latin typeface="MinionPro-Regular"/>
                <a:ea typeface="Calibri" panose="020F0502020204030204" pitchFamily="34" charset="0"/>
                <a:cs typeface="MinionPro-Regular"/>
              </a:rPr>
              <a:t> </a:t>
            </a:r>
            <a:r>
              <a:rPr lang="en-US" dirty="0">
                <a:latin typeface="Times New Roman" panose="02020603050405020304" pitchFamily="18" charset="0"/>
                <a:ea typeface="Calibri" panose="020F0502020204030204" pitchFamily="34" charset="0"/>
                <a:cs typeface="Arial" panose="020B0604020202020204" pitchFamily="34" charset="0"/>
              </a:rPr>
              <a:t>For each of the therapies, an expected cost and expected outcome can be calculated.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137319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289964"/>
            <a:ext cx="9144001" cy="568036"/>
          </a:xfrm>
        </p:spPr>
        <p:txBody>
          <a:bodyPr>
            <a:normAutofit fontScale="62500" lnSpcReduction="20000"/>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Figure 5.2: Simple decision tree showing example of the calculation of expected values. QALY, quality-adjusted life-year.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a:off x="1523999" y="138544"/>
            <a:ext cx="9144001" cy="6151419"/>
          </a:xfrm>
          <a:prstGeom prst="rect">
            <a:avLst/>
          </a:prstGeom>
        </p:spPr>
      </p:pic>
    </p:spTree>
    <p:extLst>
      <p:ext uri="{BB962C8B-B14F-4D97-AF65-F5344CB8AC3E}">
        <p14:creationId xmlns:p14="http://schemas.microsoft.com/office/powerpoint/2010/main" val="14670611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Tree>
    <p:extLst>
      <p:ext uri="{BB962C8B-B14F-4D97-AF65-F5344CB8AC3E}">
        <p14:creationId xmlns:p14="http://schemas.microsoft.com/office/powerpoint/2010/main" val="4221866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7311"/>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What is </a:t>
            </a:r>
            <a:r>
              <a:rPr lang="en-US" sz="4000" b="1">
                <a:solidFill>
                  <a:srgbClr val="0070C0"/>
                </a:solidFill>
                <a:latin typeface="Times New Roman" panose="02020603050405020304" pitchFamily="18" charset="0"/>
                <a:ea typeface="Calibri" panose="020F0502020204030204" pitchFamily="34" charset="0"/>
                <a:cs typeface="Arial" panose="020B0604020202020204" pitchFamily="34" charset="0"/>
              </a:rPr>
              <a:t>Decision </a:t>
            </a:r>
            <a:r>
              <a:rPr lang="en-US" sz="4000" b="1" smtClean="0">
                <a:solidFill>
                  <a:srgbClr val="0070C0"/>
                </a:solidFill>
                <a:latin typeface="Times New Roman" panose="02020603050405020304" pitchFamily="18" charset="0"/>
                <a:ea typeface="Calibri" panose="020F0502020204030204" pitchFamily="34" charset="0"/>
                <a:cs typeface="Arial" panose="020B0604020202020204" pitchFamily="34" charset="0"/>
              </a:rPr>
              <a:t>Analysis?</a:t>
            </a:r>
            <a:endParaRPr lang="en-US" sz="6000" dirty="0"/>
          </a:p>
        </p:txBody>
      </p:sp>
      <p:sp>
        <p:nvSpPr>
          <p:cNvPr id="3" name="Content Placeholder 2"/>
          <p:cNvSpPr>
            <a:spLocks noGrp="1"/>
          </p:cNvSpPr>
          <p:nvPr>
            <p:ph idx="1"/>
          </p:nvPr>
        </p:nvSpPr>
        <p:spPr>
          <a:xfrm>
            <a:off x="838200" y="1482436"/>
            <a:ext cx="10515600" cy="5375564"/>
          </a:xfrm>
        </p:spPr>
        <p:txBody>
          <a:bodyPr>
            <a:normAutofit/>
          </a:bodyPr>
          <a:lstStyle/>
          <a:p>
            <a:pPr marL="0" algn="just">
              <a:lnSpc>
                <a:spcPct val="115000"/>
              </a:lnSpc>
              <a:spcBef>
                <a:spcPts val="0"/>
              </a:spcBef>
            </a:pP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Decision analysis </a:t>
            </a:r>
            <a:r>
              <a:rPr lang="en-US" dirty="0">
                <a:latin typeface="Times New Roman" panose="02020603050405020304" pitchFamily="18" charset="0"/>
                <a:ea typeface="Calibri" panose="020F0502020204030204" pitchFamily="34" charset="0"/>
                <a:cs typeface="Arial" panose="020B0604020202020204" pitchFamily="34" charset="0"/>
              </a:rPr>
              <a:t>is the application of an analytical method for systematically comparing different decision options.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Decision </a:t>
            </a:r>
            <a:r>
              <a:rPr lang="en-US" dirty="0">
                <a:latin typeface="Times New Roman" panose="02020603050405020304" pitchFamily="18" charset="0"/>
                <a:ea typeface="Calibri" panose="020F0502020204030204" pitchFamily="34" charset="0"/>
                <a:cs typeface="Arial" panose="020B0604020202020204" pitchFamily="34" charset="0"/>
              </a:rPr>
              <a:t>analysis graphically displays choices and facilitates the calculation of values needed to compare these options.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It assists with selecting the best or most cost-effective alternative</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Decision </a:t>
            </a:r>
            <a:r>
              <a:rPr lang="en-US" dirty="0">
                <a:latin typeface="Times New Roman" panose="02020603050405020304" pitchFamily="18" charset="0"/>
                <a:ea typeface="Calibri" panose="020F0502020204030204" pitchFamily="34" charset="0"/>
                <a:cs typeface="Arial" panose="020B0604020202020204" pitchFamily="34" charset="0"/>
              </a:rPr>
              <a:t>analysis is a tool that has been used for years in many fields. This method of analysis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assists in making decisions when the decision is complex</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there is uncertainty about some of the information</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2337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55857"/>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Probabilities</a:t>
            </a:r>
            <a:endParaRPr lang="en-US" sz="6000" dirty="0"/>
          </a:p>
        </p:txBody>
      </p:sp>
      <p:sp>
        <p:nvSpPr>
          <p:cNvPr id="3" name="Content Placeholder 2"/>
          <p:cNvSpPr>
            <a:spLocks noGrp="1"/>
          </p:cNvSpPr>
          <p:nvPr>
            <p:ph idx="1"/>
          </p:nvPr>
        </p:nvSpPr>
        <p:spPr>
          <a:xfrm>
            <a:off x="838200" y="1620982"/>
            <a:ext cx="10515600" cy="5237018"/>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Probabilities are used widely 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quantitative methods </a:t>
            </a:r>
            <a:r>
              <a:rPr lang="en-US" dirty="0">
                <a:latin typeface="Times New Roman" panose="02020603050405020304" pitchFamily="18" charset="0"/>
                <a:ea typeface="Calibri" panose="020F0502020204030204" pitchFamily="34" charset="0"/>
                <a:cs typeface="Arial" panose="020B0604020202020204" pitchFamily="34" charset="0"/>
              </a:rPr>
              <a:t>in many fields,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have an important role in clinical decision-making</a:t>
            </a:r>
            <a:r>
              <a:rPr lang="en-US" dirty="0">
                <a:latin typeface="Times New Roman" panose="02020603050405020304" pitchFamily="18" charset="0"/>
                <a:ea typeface="Calibri" panose="020F0502020204030204" pitchFamily="34" charset="0"/>
                <a:cs typeface="Arial" panose="020B0604020202020204" pitchFamily="34" charset="0"/>
              </a:rPr>
              <a:t>. A common way of thinking about probability is as the measured frequency of an event in a given sample or population.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example, if a sample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200 patients</a:t>
            </a:r>
            <a:r>
              <a:rPr lang="en-US" dirty="0">
                <a:latin typeface="Times New Roman" panose="02020603050405020304" pitchFamily="18" charset="0"/>
                <a:ea typeface="Calibri" panose="020F0502020204030204" pitchFamily="34" charset="0"/>
                <a:cs typeface="Arial" panose="020B0604020202020204" pitchFamily="34" charset="0"/>
              </a:rPr>
              <a:t> is treated with a particular medicine over 1 year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 patients have an adverse event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proportion of 0.05</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a:t>
            </a:r>
            <a:r>
              <a:rPr lang="en-US" dirty="0">
                <a:latin typeface="Times New Roman" panose="02020603050405020304" pitchFamily="18" charset="0"/>
                <a:ea typeface="Calibri" panose="020F0502020204030204" pitchFamily="34" charset="0"/>
                <a:cs typeface="Arial" panose="020B0604020202020204" pitchFamily="34" charset="0"/>
              </a:rPr>
              <a:t>) can be taken as an estimate of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1-year probability </a:t>
            </a:r>
            <a:r>
              <a:rPr lang="en-US" dirty="0">
                <a:latin typeface="Times New Roman" panose="02020603050405020304" pitchFamily="18" charset="0"/>
                <a:ea typeface="Calibri" panose="020F0502020204030204" pitchFamily="34" charset="0"/>
                <a:cs typeface="Arial" panose="020B0604020202020204" pitchFamily="34" charset="0"/>
              </a:rPr>
              <a:t>of a patient experiencing an adverse event with that therapy.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70929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Probabilities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A simple tree that combines the probabilities of two outcomes of interest—</a:t>
            </a:r>
            <a:r>
              <a:rPr lang="en-US" dirty="0">
                <a:solidFill>
                  <a:srgbClr val="FF0000"/>
                </a:solidFill>
                <a:latin typeface="Times New Roman" panose="02020603050405020304" pitchFamily="18" charset="0"/>
                <a:ea typeface="Calibri" panose="020F0502020204030204" pitchFamily="34" charset="0"/>
              </a:rPr>
              <a:t>the</a:t>
            </a:r>
            <a:r>
              <a:rPr lang="en-US" dirty="0">
                <a:latin typeface="Times New Roman" panose="02020603050405020304" pitchFamily="18" charset="0"/>
                <a:ea typeface="Calibri" panose="020F0502020204030204" pitchFamily="34" charset="0"/>
              </a:rPr>
              <a:t> </a:t>
            </a:r>
            <a:r>
              <a:rPr lang="en-US" dirty="0">
                <a:solidFill>
                  <a:srgbClr val="FF0000"/>
                </a:solidFill>
                <a:latin typeface="Times New Roman" panose="02020603050405020304" pitchFamily="18" charset="0"/>
                <a:ea typeface="Calibri" panose="020F0502020204030204" pitchFamily="34" charset="0"/>
              </a:rPr>
              <a:t>probability of a clinical success </a:t>
            </a:r>
            <a:r>
              <a:rPr lang="en-US" dirty="0">
                <a:latin typeface="Times New Roman" panose="02020603050405020304" pitchFamily="18" charset="0"/>
                <a:ea typeface="Calibri" panose="020F0502020204030204" pitchFamily="34" charset="0"/>
              </a:rPr>
              <a:t>and </a:t>
            </a:r>
            <a:r>
              <a:rPr lang="en-US" dirty="0">
                <a:solidFill>
                  <a:srgbClr val="FF0000"/>
                </a:solidFill>
                <a:latin typeface="Times New Roman" panose="02020603050405020304" pitchFamily="18" charset="0"/>
                <a:ea typeface="Calibri" panose="020F0502020204030204" pitchFamily="34" charset="0"/>
              </a:rPr>
              <a:t>the probability of any adverse events</a:t>
            </a:r>
            <a:r>
              <a:rPr lang="en-US" dirty="0">
                <a:latin typeface="Times New Roman" panose="02020603050405020304" pitchFamily="18" charset="0"/>
                <a:ea typeface="Calibri" panose="020F0502020204030204" pitchFamily="34" charset="0"/>
              </a:rPr>
              <a:t> caused by the antibiotic. </a:t>
            </a:r>
            <a:endParaRPr lang="en-US" dirty="0" smtClean="0">
              <a:latin typeface="Times New Roman" panose="02020603050405020304" pitchFamily="18" charset="0"/>
              <a:ea typeface="Calibri" panose="020F0502020204030204" pitchFamily="34" charset="0"/>
            </a:endParaRPr>
          </a:p>
          <a:p>
            <a:pPr marL="0" algn="just">
              <a:lnSpc>
                <a:spcPct val="115000"/>
              </a:lnSpc>
              <a:spcBef>
                <a:spcPts val="0"/>
              </a:spcBef>
            </a:pPr>
            <a:endParaRPr lang="en-US" dirty="0">
              <a:latin typeface="Times New Roman" panose="02020603050405020304" pitchFamily="18" charset="0"/>
              <a:ea typeface="Calibri" panose="020F050202020403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rPr>
              <a:t>In </a:t>
            </a:r>
            <a:r>
              <a:rPr lang="en-US" dirty="0">
                <a:latin typeface="Times New Roman" panose="02020603050405020304" pitchFamily="18" charset="0"/>
                <a:ea typeface="Calibri" panose="020F0502020204030204" pitchFamily="34" charset="0"/>
              </a:rPr>
              <a:t>our example, each of the two options (antibiotic A versus antibiotic B) has four possible terminal endpoints: success/no adverse events, success/adverse events, failure/no adverse events, and failure/adverse events, as in figure 5.1.</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51967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442364"/>
            <a:ext cx="9144001" cy="415636"/>
          </a:xfrm>
        </p:spPr>
        <p:txBody>
          <a:bodyPr>
            <a:normAutofit fontScale="92500" lnSpcReduction="20000"/>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Figure 5.1: Decision tree structure for the antibiotic example.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118754" y="0"/>
            <a:ext cx="9954489" cy="6442364"/>
          </a:xfrm>
          <a:prstGeom prst="rect">
            <a:avLst/>
          </a:prstGeom>
          <a:noFill/>
          <a:ln>
            <a:noFill/>
          </a:ln>
        </p:spPr>
      </p:pic>
    </p:spTree>
    <p:extLst>
      <p:ext uri="{BB962C8B-B14F-4D97-AF65-F5344CB8AC3E}">
        <p14:creationId xmlns:p14="http://schemas.microsoft.com/office/powerpoint/2010/main" val="212912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Probabilities</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rPr>
              <a:t>Table 5.1 lists data for the antibiotic example. Figure 5.2 and Table 5.2 show the calculations used to estimate the average expected cost per treatment.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31933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969819" y="1413165"/>
            <a:ext cx="10183090" cy="678872"/>
          </a:xfrm>
        </p:spPr>
        <p:txBody>
          <a:bodyPr>
            <a:normAutofit/>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Table 5.1: estimates for the antibiotic example.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5121" y="2382839"/>
            <a:ext cx="12232378" cy="2812616"/>
          </a:xfrm>
          <a:prstGeom prst="rect">
            <a:avLst/>
          </a:prstGeom>
        </p:spPr>
      </p:pic>
    </p:spTree>
    <p:extLst>
      <p:ext uri="{BB962C8B-B14F-4D97-AF65-F5344CB8AC3E}">
        <p14:creationId xmlns:p14="http://schemas.microsoft.com/office/powerpoint/2010/main" val="2662344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523999" y="6289964"/>
            <a:ext cx="9144001" cy="568036"/>
          </a:xfrm>
        </p:spPr>
        <p:txBody>
          <a:bodyPr>
            <a:normAutofit fontScale="92500"/>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Figure 5.1: Average cost per treatment choice for the antibiotic example.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1523999" y="166256"/>
            <a:ext cx="9144002" cy="6123708"/>
          </a:xfrm>
          <a:prstGeom prst="rect">
            <a:avLst/>
          </a:prstGeom>
        </p:spPr>
      </p:pic>
    </p:spTree>
    <p:extLst>
      <p:ext uri="{BB962C8B-B14F-4D97-AF65-F5344CB8AC3E}">
        <p14:creationId xmlns:p14="http://schemas.microsoft.com/office/powerpoint/2010/main" val="2124782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831273"/>
            <a:ext cx="12192001" cy="5654262"/>
          </a:xfrm>
          <a:prstGeom prst="rect">
            <a:avLst/>
          </a:prstGeom>
        </p:spPr>
      </p:pic>
      <p:sp>
        <p:nvSpPr>
          <p:cNvPr id="2" name="Title 1"/>
          <p:cNvSpPr>
            <a:spLocks noGrp="1"/>
          </p:cNvSpPr>
          <p:nvPr>
            <p:ph type="ctrTitle"/>
          </p:nvPr>
        </p:nvSpPr>
        <p:spPr>
          <a:xfrm flipH="1">
            <a:off x="10474036" y="249382"/>
            <a:ext cx="1011382" cy="193963"/>
          </a:xfrm>
        </p:spPr>
        <p:txBody>
          <a:bodyPr>
            <a:normAutofit fontScale="90000"/>
          </a:bodyPr>
          <a:lstStyle/>
          <a:p>
            <a:endParaRPr lang="en-US" dirty="0"/>
          </a:p>
        </p:txBody>
      </p:sp>
      <p:sp>
        <p:nvSpPr>
          <p:cNvPr id="3" name="Subtitle 2"/>
          <p:cNvSpPr>
            <a:spLocks noGrp="1"/>
          </p:cNvSpPr>
          <p:nvPr>
            <p:ph type="subTitle" idx="1"/>
          </p:nvPr>
        </p:nvSpPr>
        <p:spPr>
          <a:xfrm>
            <a:off x="969819" y="249382"/>
            <a:ext cx="10183090" cy="581891"/>
          </a:xfrm>
        </p:spPr>
        <p:txBody>
          <a:bodyPr>
            <a:normAutofit/>
          </a:bodyPr>
          <a:lstStyle/>
          <a:p>
            <a:pPr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Table 5.2: Estimates for the antibiotic example.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41191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TotalTime>
  <Words>874</Words>
  <Application>Microsoft Office PowerPoint</Application>
  <PresentationFormat>Widescreen</PresentationFormat>
  <Paragraphs>45</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Calibri</vt:lpstr>
      <vt:lpstr>Calibri Light</vt:lpstr>
      <vt:lpstr>Cambria Math</vt:lpstr>
      <vt:lpstr>LegacySerifStd-Book</vt:lpstr>
      <vt:lpstr>Lucida Calligraphy</vt:lpstr>
      <vt:lpstr>MinionPro-Regular</vt:lpstr>
      <vt:lpstr>Rockwell Condensed</vt:lpstr>
      <vt:lpstr>Times New Roman</vt:lpstr>
      <vt:lpstr>Verdana</vt:lpstr>
      <vt:lpstr>Office Theme</vt:lpstr>
      <vt:lpstr>Decision Analysis</vt:lpstr>
      <vt:lpstr>What is Decision Analysis?</vt:lpstr>
      <vt:lpstr>Probabilities</vt:lpstr>
      <vt:lpstr>Probabilities</vt:lpstr>
      <vt:lpstr>PowerPoint Presentation</vt:lpstr>
      <vt:lpstr>Probabilities</vt:lpstr>
      <vt:lpstr>PowerPoint Presentation</vt:lpstr>
      <vt:lpstr>PowerPoint Presentation</vt:lpstr>
      <vt:lpstr>PowerPoint Presentation</vt:lpstr>
      <vt:lpstr>Probabilities</vt:lpstr>
      <vt:lpstr>Probabilities</vt:lpstr>
      <vt:lpstr>Probabilities</vt:lpstr>
      <vt:lpstr>Probabilities</vt:lpstr>
      <vt:lpstr>Probabilities</vt:lpstr>
      <vt:lpstr>Probabilities</vt:lpstr>
      <vt:lpstr>Probabilities</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dc:title>
  <dc:creator>haider raheem</dc:creator>
  <cp:lastModifiedBy>haider raheem</cp:lastModifiedBy>
  <cp:revision>42</cp:revision>
  <dcterms:created xsi:type="dcterms:W3CDTF">2022-02-23T10:59:51Z</dcterms:created>
  <dcterms:modified xsi:type="dcterms:W3CDTF">2023-03-22T18:20:19Z</dcterms:modified>
</cp:coreProperties>
</file>