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20" r:id="rId4"/>
    <p:sldId id="351" r:id="rId5"/>
    <p:sldId id="352" r:id="rId6"/>
    <p:sldId id="353" r:id="rId7"/>
    <p:sldId id="354" r:id="rId8"/>
    <p:sldId id="277" r:id="rId9"/>
    <p:sldId id="355" r:id="rId10"/>
    <p:sldId id="356" r:id="rId11"/>
    <p:sldId id="357" r:id="rId12"/>
    <p:sldId id="299" r:id="rId13"/>
    <p:sldId id="358" r:id="rId14"/>
    <p:sldId id="359" r:id="rId15"/>
    <p:sldId id="360" r:id="rId16"/>
    <p:sldId id="321" r:id="rId17"/>
    <p:sldId id="291" r:id="rId18"/>
    <p:sldId id="361" r:id="rId19"/>
    <p:sldId id="362" r:id="rId20"/>
    <p:sldId id="363" r:id="rId21"/>
    <p:sldId id="296" r:id="rId22"/>
    <p:sldId id="364" r:id="rId23"/>
    <p:sldId id="365" r:id="rId24"/>
    <p:sldId id="366" r:id="rId25"/>
    <p:sldId id="367" r:id="rId26"/>
    <p:sldId id="368" r:id="rId27"/>
    <p:sldId id="369" r:id="rId28"/>
    <p:sldId id="370" r:id="rId29"/>
    <p:sldId id="371" r:id="rId30"/>
    <p:sldId id="372" r:id="rId31"/>
    <p:sldId id="373" r:id="rId32"/>
    <p:sldId id="374" r:id="rId33"/>
    <p:sldId id="375" r:id="rId34"/>
    <p:sldId id="388" r:id="rId35"/>
    <p:sldId id="389" r:id="rId36"/>
    <p:sldId id="390" r:id="rId37"/>
    <p:sldId id="391" r:id="rId38"/>
    <p:sldId id="392" r:id="rId39"/>
    <p:sldId id="393" r:id="rId40"/>
    <p:sldId id="395" r:id="rId41"/>
    <p:sldId id="394" r:id="rId42"/>
    <p:sldId id="396" r:id="rId43"/>
    <p:sldId id="397" r:id="rId44"/>
    <p:sldId id="398" r:id="rId45"/>
    <p:sldId id="399" r:id="rId46"/>
    <p:sldId id="400" r:id="rId47"/>
    <p:sldId id="278"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876"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69579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78125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397022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256974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7614E9-20C6-4029-9FBF-ECC0B8CD5583}"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42715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7614E9-20C6-4029-9FBF-ECC0B8CD5583}"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798775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7614E9-20C6-4029-9FBF-ECC0B8CD5583}" type="datetimeFigureOut">
              <a:rPr lang="en-US" smtClean="0"/>
              <a:t>3/7/2023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69961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7614E9-20C6-4029-9FBF-ECC0B8CD5583}" type="datetimeFigureOut">
              <a:rPr lang="en-US" smtClean="0"/>
              <a:t>3/7/2023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79141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614E9-20C6-4029-9FBF-ECC0B8CD5583}" type="datetimeFigureOut">
              <a:rPr lang="en-US" smtClean="0"/>
              <a:t>3/7/2023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643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34812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377499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7614E9-20C6-4029-9FBF-ECC0B8CD5583}" type="datetimeFigureOut">
              <a:rPr lang="en-US" smtClean="0"/>
              <a:t>3/7/2023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FD349-70C0-4B52-95F9-435339F33960}" type="slidenum">
              <a:rPr lang="en-US" smtClean="0"/>
              <a:t>‹#›</a:t>
            </a:fld>
            <a:endParaRPr lang="en-US"/>
          </a:p>
        </p:txBody>
      </p:sp>
    </p:spTree>
    <p:extLst>
      <p:ext uri="{BB962C8B-B14F-4D97-AF65-F5344CB8AC3E}">
        <p14:creationId xmlns:p14="http://schemas.microsoft.com/office/powerpoint/2010/main" val="3279483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2218" y="914402"/>
            <a:ext cx="9892146" cy="3449780"/>
          </a:xfrm>
        </p:spPr>
        <p:txBody>
          <a:bodyPr>
            <a:noAutofit/>
          </a:bodyPr>
          <a:lstStyle/>
          <a:p>
            <a:r>
              <a:rPr lang="en-US" sz="9600" b="1" dirty="0">
                <a:ln w="0"/>
                <a:solidFill>
                  <a:srgbClr val="0070C0"/>
                </a:solidFill>
                <a:effectLst>
                  <a:reflection blurRad="6350" stA="53000" endA="300" endPos="35500" dir="5400000" sy="-90000" algn="bl" rotWithShape="0"/>
                </a:effectLst>
                <a:latin typeface="Rockwell Condensed" panose="02060603050405020104" pitchFamily="18" charset="0"/>
                <a:ea typeface="Verdana" panose="020B0604030504040204" pitchFamily="34" charset="0"/>
                <a:cs typeface="Times New Roman" panose="02020603050405020304" pitchFamily="18" charset="0"/>
              </a:rPr>
              <a:t>Cost-Effectiveness Analysis</a:t>
            </a:r>
            <a:endParaRPr lang="en-US" sz="11500" dirty="0"/>
          </a:p>
        </p:txBody>
      </p:sp>
      <p:sp>
        <p:nvSpPr>
          <p:cNvPr id="3" name="Subtitle 2"/>
          <p:cNvSpPr>
            <a:spLocks noGrp="1"/>
          </p:cNvSpPr>
          <p:nvPr>
            <p:ph type="subTitle" idx="1"/>
          </p:nvPr>
        </p:nvSpPr>
        <p:spPr>
          <a:xfrm>
            <a:off x="1524000" y="4932218"/>
            <a:ext cx="9144000" cy="1274617"/>
          </a:xfrm>
        </p:spPr>
        <p:txBody>
          <a:bodyPr/>
          <a:lstStyle/>
          <a:p>
            <a:pPr lvl="0">
              <a:lnSpc>
                <a:spcPct val="100000"/>
              </a:lnSpc>
              <a:spcBef>
                <a:spcPct val="20000"/>
              </a:spcBef>
            </a:pPr>
            <a:r>
              <a:rPr lang="en-US" sz="3600" b="1" dirty="0">
                <a:solidFill>
                  <a:srgbClr val="FF0000"/>
                </a:solidFill>
                <a:latin typeface="Lucida Calligraphy" panose="03010101010101010101" pitchFamily="66" charset="0"/>
              </a:rPr>
              <a:t>Dr. Haider Raheem Mohammad</a:t>
            </a:r>
            <a:endParaRPr lang="ar-SA" sz="3600" dirty="0">
              <a:solidFill>
                <a:srgbClr val="FF0000"/>
              </a:solidFill>
              <a:latin typeface="Lucida Calligraphy" panose="03010101010101010101" pitchFamily="66" charset="0"/>
            </a:endParaRPr>
          </a:p>
          <a:p>
            <a:endParaRPr lang="en-US" dirty="0"/>
          </a:p>
        </p:txBody>
      </p:sp>
    </p:spTree>
    <p:extLst>
      <p:ext uri="{BB962C8B-B14F-4D97-AF65-F5344CB8AC3E}">
        <p14:creationId xmlns:p14="http://schemas.microsoft.com/office/powerpoint/2010/main" val="1225995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6234545"/>
            <a:ext cx="9144001" cy="623455"/>
          </a:xfrm>
        </p:spPr>
        <p:txBody>
          <a:bodyPr>
            <a:normAutofit/>
          </a:bodyPr>
          <a:lstStyle/>
          <a:p>
            <a:pPr algn="just">
              <a:lnSpc>
                <a:spcPct val="115000"/>
              </a:lnSpc>
              <a:spcBef>
                <a:spcPts val="0"/>
              </a:spcBef>
            </a:pPr>
            <a:r>
              <a:rPr lang="en-US" sz="2000" b="1" dirty="0">
                <a:latin typeface="Times New Roman" panose="02020603050405020304" pitchFamily="18" charset="0"/>
                <a:ea typeface="Calibri" panose="020F0502020204030204" pitchFamily="34" charset="0"/>
                <a:cs typeface="Arial" panose="020B0604020202020204" pitchFamily="34" charset="0"/>
              </a:rPr>
              <a:t>Fig. 3.2 Calculation of expected cost.</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457200" y="983673"/>
            <a:ext cx="11236036" cy="5015345"/>
          </a:xfrm>
          <a:prstGeom prst="rect">
            <a:avLst/>
          </a:prstGeom>
          <a:noFill/>
          <a:ln>
            <a:noFill/>
          </a:ln>
        </p:spPr>
      </p:pic>
    </p:spTree>
    <p:extLst>
      <p:ext uri="{BB962C8B-B14F-4D97-AF65-F5344CB8AC3E}">
        <p14:creationId xmlns:p14="http://schemas.microsoft.com/office/powerpoint/2010/main" val="2927904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Introduction to cost-effectiveness analysis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Figures 3.1 and 3.2 indicate that, while surgery offers a longer life expectancy, the incurred cost is also higher. Therefore, the results of the cost-effectiveness analysis are summarized in a cost-effectiveness table (Table 3.1), in terms of intervention, cost, effectiveness, average cost-effectiveness ratio, </a:t>
            </a:r>
            <a:r>
              <a:rPr lang="en-US" i="1" dirty="0">
                <a:solidFill>
                  <a:srgbClr val="FF0000"/>
                </a:solidFill>
                <a:latin typeface="Times New Roman" panose="02020603050405020304" pitchFamily="18" charset="0"/>
                <a:ea typeface="Calibri" panose="020F0502020204030204" pitchFamily="34" charset="0"/>
              </a:rPr>
              <a:t>difference in cost </a:t>
            </a:r>
            <a:r>
              <a:rPr lang="en-US" dirty="0">
                <a:latin typeface="Times New Roman" panose="02020603050405020304" pitchFamily="18" charset="0"/>
                <a:ea typeface="Calibri" panose="020F0502020204030204" pitchFamily="34" charset="0"/>
              </a:rPr>
              <a:t>(</a:t>
            </a:r>
            <a:r>
              <a:rPr lang="en-US" dirty="0">
                <a:solidFill>
                  <a:srgbClr val="FF0000"/>
                </a:solidFill>
                <a:latin typeface="Times New Roman" panose="02020603050405020304" pitchFamily="18" charset="0"/>
                <a:ea typeface="Calibri" panose="020F0502020204030204" pitchFamily="34" charset="0"/>
              </a:rPr>
              <a:t>incremental cost</a:t>
            </a:r>
            <a:r>
              <a:rPr lang="en-US" dirty="0">
                <a:latin typeface="Times New Roman" panose="02020603050405020304" pitchFamily="18" charset="0"/>
                <a:ea typeface="Calibri" panose="020F0502020204030204" pitchFamily="34" charset="0"/>
              </a:rPr>
              <a:t>), </a:t>
            </a:r>
            <a:r>
              <a:rPr lang="en-US" i="1" dirty="0">
                <a:solidFill>
                  <a:srgbClr val="FF0000"/>
                </a:solidFill>
                <a:latin typeface="Times New Roman" panose="02020603050405020304" pitchFamily="18" charset="0"/>
                <a:ea typeface="Calibri" panose="020F0502020204030204" pitchFamily="34" charset="0"/>
              </a:rPr>
              <a:t>difference in effectiveness</a:t>
            </a:r>
            <a:r>
              <a:rPr lang="en-US" dirty="0">
                <a:latin typeface="Times New Roman" panose="02020603050405020304" pitchFamily="18" charset="0"/>
                <a:ea typeface="Calibri" panose="020F0502020204030204" pitchFamily="34" charset="0"/>
              </a:rPr>
              <a:t> (</a:t>
            </a:r>
            <a:r>
              <a:rPr lang="en-US" dirty="0">
                <a:solidFill>
                  <a:srgbClr val="FF0000"/>
                </a:solidFill>
                <a:latin typeface="Times New Roman" panose="02020603050405020304" pitchFamily="18" charset="0"/>
                <a:ea typeface="Calibri" panose="020F0502020204030204" pitchFamily="34" charset="0"/>
              </a:rPr>
              <a:t>incremental effectiveness</a:t>
            </a:r>
            <a:r>
              <a:rPr lang="en-US" dirty="0">
                <a:latin typeface="Times New Roman" panose="02020603050405020304" pitchFamily="18" charset="0"/>
                <a:ea typeface="Calibri" panose="020F0502020204030204" pitchFamily="34" charset="0"/>
              </a:rPr>
              <a:t>), and </a:t>
            </a:r>
            <a:r>
              <a:rPr lang="en-US" dirty="0">
                <a:solidFill>
                  <a:srgbClr val="FF0000"/>
                </a:solidFill>
                <a:latin typeface="Times New Roman" panose="02020603050405020304" pitchFamily="18" charset="0"/>
                <a:ea typeface="Calibri" panose="020F0502020204030204" pitchFamily="34" charset="0"/>
              </a:rPr>
              <a:t>ICER</a:t>
            </a:r>
            <a:r>
              <a:rPr lang="en-US" dirty="0">
                <a:latin typeface="Times New Roman" panose="02020603050405020304" pitchFamily="18" charset="0"/>
                <a:ea typeface="Calibri" panose="020F0502020204030204" pitchFamily="34" charset="0"/>
              </a:rPr>
              <a:t>. The table presents ICER as an index that summarizes the cost-effectiveness of the intervention.</a:t>
            </a: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944685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161143" y="529112"/>
            <a:ext cx="9652000" cy="900545"/>
          </a:xfrm>
        </p:spPr>
        <p:txBody>
          <a:bodyPr>
            <a:noAutofit/>
          </a:bodyPr>
          <a:lstStyle/>
          <a:p>
            <a:pPr>
              <a:lnSpc>
                <a:spcPct val="115000"/>
              </a:lnSpc>
              <a:spcBef>
                <a:spcPts val="0"/>
              </a:spcBef>
            </a:pPr>
            <a:r>
              <a:rPr lang="en-US" sz="2800" b="1" dirty="0">
                <a:latin typeface="Times New Roman" panose="02020603050405020304" pitchFamily="18" charset="0"/>
                <a:ea typeface="Calibri" panose="020F0502020204030204" pitchFamily="34" charset="0"/>
                <a:cs typeface="Arial" panose="020B0604020202020204" pitchFamily="34" charset="0"/>
              </a:rPr>
              <a:t>Table 3.1 The result of the analysis: cost-effectiveness table.</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87927" y="1565564"/>
            <a:ext cx="11499273" cy="4308763"/>
          </a:xfrm>
          <a:prstGeom prst="rect">
            <a:avLst/>
          </a:prstGeom>
          <a:noFill/>
          <a:ln>
            <a:noFill/>
          </a:ln>
        </p:spPr>
      </p:pic>
    </p:spTree>
    <p:extLst>
      <p:ext uri="{BB962C8B-B14F-4D97-AF65-F5344CB8AC3E}">
        <p14:creationId xmlns:p14="http://schemas.microsoft.com/office/powerpoint/2010/main" val="26623446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Introduction to cost-effectiveness analysis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Another example considers </a:t>
            </a:r>
            <a:r>
              <a:rPr lang="en-US" dirty="0">
                <a:solidFill>
                  <a:srgbClr val="FF0000"/>
                </a:solidFill>
                <a:latin typeface="Times New Roman" panose="02020603050405020304" pitchFamily="18" charset="0"/>
                <a:ea typeface="Calibri" panose="020F0502020204030204" pitchFamily="34" charset="0"/>
              </a:rPr>
              <a:t>low molecular weight heparin </a:t>
            </a:r>
            <a:r>
              <a:rPr lang="en-US" dirty="0">
                <a:latin typeface="Times New Roman" panose="02020603050405020304" pitchFamily="18" charset="0"/>
                <a:ea typeface="Calibri" panose="020F0502020204030204" pitchFamily="34" charset="0"/>
              </a:rPr>
              <a:t>(</a:t>
            </a:r>
            <a:r>
              <a:rPr lang="en-US" dirty="0">
                <a:solidFill>
                  <a:srgbClr val="FF0000"/>
                </a:solidFill>
                <a:latin typeface="Times New Roman" panose="02020603050405020304" pitchFamily="18" charset="0"/>
                <a:ea typeface="Calibri" panose="020F0502020204030204" pitchFamily="34" charset="0"/>
              </a:rPr>
              <a:t>LMWH</a:t>
            </a:r>
            <a:r>
              <a:rPr lang="en-US" dirty="0">
                <a:latin typeface="Times New Roman" panose="02020603050405020304" pitchFamily="18" charset="0"/>
                <a:ea typeface="Calibri" panose="020F0502020204030204" pitchFamily="34" charset="0"/>
              </a:rPr>
              <a:t>) </a:t>
            </a:r>
            <a:r>
              <a:rPr lang="en-US" dirty="0">
                <a:solidFill>
                  <a:srgbClr val="FF0000"/>
                </a:solidFill>
                <a:latin typeface="Times New Roman" panose="02020603050405020304" pitchFamily="18" charset="0"/>
                <a:ea typeface="Calibri" panose="020F0502020204030204" pitchFamily="34" charset="0"/>
              </a:rPr>
              <a:t>compared with warfarin </a:t>
            </a:r>
            <a:r>
              <a:rPr lang="en-US" dirty="0">
                <a:latin typeface="Times New Roman" panose="02020603050405020304" pitchFamily="18" charset="0"/>
                <a:ea typeface="Calibri" panose="020F0502020204030204" pitchFamily="34" charset="0"/>
              </a:rPr>
              <a:t>for the </a:t>
            </a:r>
            <a:r>
              <a:rPr lang="en-US" b="1" dirty="0">
                <a:latin typeface="Times New Roman" panose="02020603050405020304" pitchFamily="18" charset="0"/>
                <a:ea typeface="Calibri" panose="020F0502020204030204" pitchFamily="34" charset="0"/>
              </a:rPr>
              <a:t>secondary prevention of venous thromboembolism</a:t>
            </a:r>
            <a:r>
              <a:rPr lang="en-US" dirty="0">
                <a:latin typeface="Times New Roman" panose="02020603050405020304" pitchFamily="18" charset="0"/>
                <a:ea typeface="Calibri" panose="020F0502020204030204" pitchFamily="34" charset="0"/>
              </a:rPr>
              <a:t> in </a:t>
            </a:r>
            <a:r>
              <a:rPr lang="en-US" b="1" dirty="0">
                <a:latin typeface="Times New Roman" panose="02020603050405020304" pitchFamily="18" charset="0"/>
                <a:ea typeface="Calibri" panose="020F0502020204030204" pitchFamily="34" charset="0"/>
              </a:rPr>
              <a:t>patients with cancer</a:t>
            </a:r>
            <a:r>
              <a:rPr lang="en-US" dirty="0">
                <a:latin typeface="Times New Roman" panose="02020603050405020304" pitchFamily="18" charset="0"/>
                <a:ea typeface="Calibri" panose="020F0502020204030204" pitchFamily="34" charset="0"/>
              </a:rPr>
              <a:t>. Aujesky used a decision analysis model and data from a variety of sources to estimate the incremental cost-effectiveness of two anticoagulant regimens. Analysis results, with effectiveness in life years, are outlined in Table 3.2.</a:t>
            </a: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290220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979057"/>
            <a:ext cx="9144001" cy="1227116"/>
          </a:xfrm>
        </p:spPr>
        <p:txBody>
          <a:bodyPr>
            <a:normAutofit/>
          </a:bodyPr>
          <a:lstStyle/>
          <a:p>
            <a:pPr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Table 3.2 Cost-effectiveness of LMWH compared with warfarin for the secondary prevention of venous thromboembolism.</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235527" y="2441696"/>
            <a:ext cx="11720946" cy="2826473"/>
          </a:xfrm>
          <a:prstGeom prst="rect">
            <a:avLst/>
          </a:prstGeom>
          <a:noFill/>
          <a:ln>
            <a:noFill/>
          </a:ln>
        </p:spPr>
      </p:pic>
    </p:spTree>
    <p:extLst>
      <p:ext uri="{BB962C8B-B14F-4D97-AF65-F5344CB8AC3E}">
        <p14:creationId xmlns:p14="http://schemas.microsoft.com/office/powerpoint/2010/main" val="30089430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45126"/>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Introduction to cost-effectiveness analysis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845127"/>
            <a:ext cx="10515600" cy="6012873"/>
          </a:xfrm>
        </p:spPr>
        <p:txBody>
          <a:bodyPr>
            <a:normAutofit fontScale="92500" lnSpcReduction="20000"/>
          </a:bodyPr>
          <a:lstStyle/>
          <a:p>
            <a:pPr marL="0" algn="just">
              <a:lnSpc>
                <a:spcPct val="115000"/>
              </a:lnSpc>
              <a:spcBef>
                <a:spcPts val="0"/>
              </a:spcBef>
            </a:pPr>
            <a:r>
              <a:rPr lang="en-US" sz="2600" dirty="0">
                <a:latin typeface="Times New Roman" panose="02020603050405020304" pitchFamily="18" charset="0"/>
                <a:ea typeface="Calibri" panose="020F0502020204030204" pitchFamily="34" charset="0"/>
                <a:cs typeface="Arial" panose="020B0604020202020204" pitchFamily="34" charset="0"/>
              </a:rPr>
              <a:t>Another example in a CEA of hematopoietic stem cell transplantation (HSCT) and chemotherapy, as shown in Fig. 3.3</a:t>
            </a:r>
            <a:r>
              <a:rPr lang="en-US" sz="2600" dirty="0" smtClean="0">
                <a:latin typeface="Times New Roman" panose="02020603050405020304" pitchFamily="18" charset="0"/>
                <a:ea typeface="Calibri" panose="020F0502020204030204" pitchFamily="34" charset="0"/>
                <a:cs typeface="Arial" panose="020B0604020202020204" pitchFamily="34" charset="0"/>
              </a:rPr>
              <a:t>.</a:t>
            </a:r>
          </a:p>
          <a:p>
            <a:pPr marL="0" algn="just">
              <a:lnSpc>
                <a:spcPct val="115000"/>
              </a:lnSpc>
              <a:spcBef>
                <a:spcPts val="0"/>
              </a:spcBef>
            </a:pPr>
            <a:endParaRPr lang="en-US" sz="2600"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6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sz="2000" b="1" dirty="0">
                <a:latin typeface="Times New Roman" panose="02020603050405020304" pitchFamily="18" charset="0"/>
                <a:ea typeface="Calibri" panose="020F0502020204030204" pitchFamily="34" charset="0"/>
                <a:cs typeface="Arial" panose="020B0604020202020204" pitchFamily="34" charset="0"/>
              </a:rPr>
              <a:t>Fig. 3.3 An example of cost-effectiveness analysis.</a:t>
            </a:r>
            <a:endParaRPr lang="en-US" sz="18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092035" y="1690253"/>
            <a:ext cx="8007929" cy="4641274"/>
          </a:xfrm>
          <a:prstGeom prst="rect">
            <a:avLst/>
          </a:prstGeom>
          <a:noFill/>
          <a:ln>
            <a:noFill/>
          </a:ln>
        </p:spPr>
      </p:pic>
    </p:spTree>
    <p:extLst>
      <p:ext uri="{BB962C8B-B14F-4D97-AF65-F5344CB8AC3E}">
        <p14:creationId xmlns:p14="http://schemas.microsoft.com/office/powerpoint/2010/main" val="41772291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29846"/>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Assessing cost-effectiveness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494971"/>
            <a:ext cx="10515600" cy="5363029"/>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an economic evaluation, the simplest way of comparing a new technology with the standard one (e.g., new and standard drugs) is to compare the average cost per effectiveness. For example, as shown in Fig. 3.4, if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cost</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effectiveness</a:t>
            </a:r>
            <a:r>
              <a:rPr lang="en-US" dirty="0">
                <a:latin typeface="Times New Roman" panose="02020603050405020304" pitchFamily="18" charset="0"/>
                <a:ea typeface="Calibri" panose="020F0502020204030204" pitchFamily="34" charset="0"/>
                <a:cs typeface="Arial" panose="020B0604020202020204" pitchFamily="34" charset="0"/>
              </a:rPr>
              <a:t> are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JPY 6.2 million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0.72 quality-adjusted life-years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QALYs</a:t>
            </a:r>
            <a:r>
              <a:rPr lang="en-US" dirty="0">
                <a:latin typeface="Times New Roman" panose="02020603050405020304" pitchFamily="18" charset="0"/>
                <a:ea typeface="Calibri" panose="020F0502020204030204" pitchFamily="34" charset="0"/>
                <a:cs typeface="Arial" panose="020B0604020202020204" pitchFamily="34" charset="0"/>
              </a:rPr>
              <a:t>) for a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new drug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JPY 5.4 million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0.52 QALYs </a:t>
            </a:r>
            <a:r>
              <a:rPr lang="en-US" dirty="0">
                <a:latin typeface="Times New Roman" panose="02020603050405020304" pitchFamily="18" charset="0"/>
                <a:ea typeface="Calibri" panose="020F0502020204030204" pitchFamily="34" charset="0"/>
                <a:cs typeface="Arial" panose="020B0604020202020204" pitchFamily="34" charset="0"/>
              </a:rPr>
              <a:t>for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the standard drug</a:t>
            </a:r>
            <a:r>
              <a:rPr lang="en-US" dirty="0">
                <a:latin typeface="Times New Roman" panose="02020603050405020304" pitchFamily="18" charset="0"/>
                <a:ea typeface="Calibri" panose="020F0502020204030204" pitchFamily="34" charset="0"/>
                <a:cs typeface="Arial" panose="020B0604020202020204" pitchFamily="34" charset="0"/>
              </a:rPr>
              <a:t>, respectively, the </a:t>
            </a:r>
            <a:r>
              <a:rPr lang="en-US" b="1" dirty="0">
                <a:latin typeface="Times New Roman" panose="02020603050405020304" pitchFamily="18" charset="0"/>
                <a:ea typeface="Calibri" panose="020F0502020204030204" pitchFamily="34" charset="0"/>
                <a:cs typeface="Arial" panose="020B0604020202020204" pitchFamily="34" charset="0"/>
              </a:rPr>
              <a:t>average cost </a:t>
            </a:r>
            <a:r>
              <a:rPr lang="en-US" dirty="0">
                <a:latin typeface="Times New Roman" panose="02020603050405020304" pitchFamily="18" charset="0"/>
                <a:ea typeface="Calibri" panose="020F0502020204030204" pitchFamily="34" charset="0"/>
                <a:cs typeface="Arial" panose="020B0604020202020204" pitchFamily="34" charset="0"/>
              </a:rPr>
              <a:t>per 1 QALY for the new and standard drugs are calculated as </a:t>
            </a:r>
            <a:r>
              <a:rPr lang="en-US" b="1" dirty="0">
                <a:latin typeface="Times New Roman" panose="02020603050405020304" pitchFamily="18" charset="0"/>
                <a:ea typeface="Calibri" panose="020F0502020204030204" pitchFamily="34" charset="0"/>
                <a:cs typeface="Arial" panose="020B0604020202020204" pitchFamily="34" charset="0"/>
              </a:rPr>
              <a:t>8.61</a:t>
            </a:r>
            <a:r>
              <a:rPr lang="en-US" dirty="0">
                <a:latin typeface="Times New Roman" panose="02020603050405020304" pitchFamily="18" charset="0"/>
                <a:ea typeface="Calibri" panose="020F0502020204030204" pitchFamily="34" charset="0"/>
                <a:cs typeface="Arial" panose="020B0604020202020204" pitchFamily="34" charset="0"/>
              </a:rPr>
              <a:t> (= 6.2/0.72) million JPY/QALY and </a:t>
            </a:r>
            <a:r>
              <a:rPr lang="en-US" b="1" dirty="0">
                <a:latin typeface="Times New Roman" panose="02020603050405020304" pitchFamily="18" charset="0"/>
                <a:ea typeface="Calibri" panose="020F0502020204030204" pitchFamily="34" charset="0"/>
                <a:cs typeface="Arial" panose="020B0604020202020204" pitchFamily="34" charset="0"/>
              </a:rPr>
              <a:t>10.38</a:t>
            </a:r>
            <a:r>
              <a:rPr lang="en-US" dirty="0">
                <a:latin typeface="Times New Roman" panose="02020603050405020304" pitchFamily="18" charset="0"/>
                <a:ea typeface="Calibri" panose="020F0502020204030204" pitchFamily="34" charset="0"/>
                <a:cs typeface="Arial" panose="020B0604020202020204" pitchFamily="34" charset="0"/>
              </a:rPr>
              <a:t> (= 5.4/0.52) million JPY/QALY, respectively. Accordingly, the average cost associated with the new drug is lower than that of the standard drug,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suggesting the new drug is superior</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248633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6317674"/>
            <a:ext cx="9144001" cy="540326"/>
          </a:xfrm>
        </p:spPr>
        <p:txBody>
          <a:bodyPr>
            <a:normAutofit/>
          </a:bodyPr>
          <a:lstStyle/>
          <a:p>
            <a:pPr algn="just">
              <a:lnSpc>
                <a:spcPct val="115000"/>
              </a:lnSpc>
              <a:spcBef>
                <a:spcPts val="0"/>
              </a:spcBef>
            </a:pPr>
            <a:r>
              <a:rPr lang="en-US" sz="2000" b="1" dirty="0">
                <a:latin typeface="Times New Roman" panose="02020603050405020304" pitchFamily="18" charset="0"/>
                <a:ea typeface="Calibri" panose="020F0502020204030204" pitchFamily="34" charset="0"/>
                <a:cs typeface="Arial" panose="020B0604020202020204" pitchFamily="34" charset="0"/>
              </a:rPr>
              <a:t>Fig. 3.4 Incremental Cost-Effectiveness Ratio.</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484909" y="512618"/>
            <a:ext cx="11166763" cy="5638800"/>
          </a:xfrm>
          <a:prstGeom prst="rect">
            <a:avLst/>
          </a:prstGeom>
          <a:noFill/>
          <a:ln>
            <a:noFill/>
          </a:ln>
        </p:spPr>
      </p:pic>
    </p:spTree>
    <p:extLst>
      <p:ext uri="{BB962C8B-B14F-4D97-AF65-F5344CB8AC3E}">
        <p14:creationId xmlns:p14="http://schemas.microsoft.com/office/powerpoint/2010/main" val="2129129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5332"/>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Assessing cost-effectiveness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436914"/>
            <a:ext cx="10515600" cy="542108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The technique used to determine the ratio of cost increase to effectiveness increase as a measure of cost-effectiveness is referred to as </a:t>
            </a:r>
            <a:r>
              <a:rPr lang="en-US" dirty="0">
                <a:solidFill>
                  <a:srgbClr val="FF0000"/>
                </a:solidFill>
                <a:latin typeface="Times New Roman" panose="02020603050405020304" pitchFamily="18" charset="0"/>
                <a:ea typeface="Calibri" panose="020F0502020204030204" pitchFamily="34" charset="0"/>
              </a:rPr>
              <a:t>incremental analysis</a:t>
            </a:r>
            <a:r>
              <a:rPr lang="en-US" dirty="0">
                <a:latin typeface="Times New Roman" panose="02020603050405020304" pitchFamily="18" charset="0"/>
                <a:ea typeface="Calibri" panose="020F0502020204030204" pitchFamily="34" charset="0"/>
              </a:rPr>
              <a:t>. The concept of incremental analysis </a:t>
            </a:r>
            <a:r>
              <a:rPr lang="en-US" dirty="0">
                <a:solidFill>
                  <a:srgbClr val="FF0000"/>
                </a:solidFill>
                <a:latin typeface="Times New Roman" panose="02020603050405020304" pitchFamily="18" charset="0"/>
                <a:ea typeface="Calibri" panose="020F0502020204030204" pitchFamily="34" charset="0"/>
              </a:rPr>
              <a:t>is frequently used in daily life</a:t>
            </a:r>
            <a:r>
              <a:rPr lang="en-US" dirty="0">
                <a:latin typeface="Times New Roman" panose="02020603050405020304" pitchFamily="18" charset="0"/>
                <a:ea typeface="Calibri" panose="020F0502020204030204" pitchFamily="34" charset="0"/>
              </a:rPr>
              <a:t>. For instance, if a </a:t>
            </a:r>
            <a:r>
              <a:rPr lang="en-US" b="1" dirty="0">
                <a:latin typeface="Times New Roman" panose="02020603050405020304" pitchFamily="18" charset="0"/>
                <a:ea typeface="Calibri" panose="020F0502020204030204" pitchFamily="34" charset="0"/>
              </a:rPr>
              <a:t>passenger traveling on the Euro Star train</a:t>
            </a:r>
            <a:r>
              <a:rPr lang="en-US" dirty="0">
                <a:latin typeface="Times New Roman" panose="02020603050405020304" pitchFamily="18" charset="0"/>
                <a:ea typeface="Calibri" panose="020F0502020204030204" pitchFamily="34" charset="0"/>
              </a:rPr>
              <a:t>) finds the price for the first-class car is out of his/her price range, the passenger has no choice but to take coach class. On the other hand, if the price is within the budget, a rational passenger would consider </a:t>
            </a:r>
            <a:r>
              <a:rPr lang="en-US" dirty="0">
                <a:solidFill>
                  <a:srgbClr val="FF0000"/>
                </a:solidFill>
                <a:latin typeface="Times New Roman" panose="02020603050405020304" pitchFamily="18" charset="0"/>
                <a:ea typeface="Calibri" panose="020F0502020204030204" pitchFamily="34" charset="0"/>
              </a:rPr>
              <a:t>whether the first-class car can make the added benefit </a:t>
            </a:r>
            <a:r>
              <a:rPr lang="en-US" dirty="0">
                <a:latin typeface="Times New Roman" panose="02020603050405020304" pitchFamily="18" charset="0"/>
                <a:ea typeface="Calibri" panose="020F0502020204030204" pitchFamily="34" charset="0"/>
              </a:rPr>
              <a:t>(such as seats being more comfortable) worth, considering the difference in price between the two classes of cars.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979649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Assessing cost-effectiveness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Returning to the example in Fig. 3.4, the ratio of cost increase to effectiveness increase is represented by the slope of segment SX (the line through points S and X, representing a standard drug S and a new drug X, respectively). This slope is referred to as ICER and defined as follows</a:t>
            </a:r>
            <a:r>
              <a:rPr lang="en-US" dirty="0" smtClean="0">
                <a:latin typeface="Times New Roman" panose="02020603050405020304" pitchFamily="18" charset="0"/>
                <a:ea typeface="Calibri" panose="020F0502020204030204" pitchFamily="34" charset="0"/>
              </a:rPr>
              <a:t>:</a:t>
            </a: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1194954" y="4585856"/>
            <a:ext cx="9802091" cy="1634836"/>
          </a:xfrm>
          <a:prstGeom prst="rect">
            <a:avLst/>
          </a:prstGeom>
        </p:spPr>
      </p:pic>
    </p:spTree>
    <p:extLst>
      <p:ext uri="{BB962C8B-B14F-4D97-AF65-F5344CB8AC3E}">
        <p14:creationId xmlns:p14="http://schemas.microsoft.com/office/powerpoint/2010/main" val="28227659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Efficacy versus effectiveness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An important distinction exists between efficacy and effectiveness.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Efficacy</a:t>
            </a:r>
            <a:r>
              <a:rPr lang="en-US" dirty="0">
                <a:latin typeface="Times New Roman" panose="02020603050405020304" pitchFamily="18" charset="0"/>
                <a:ea typeface="Calibri" panose="020F0502020204030204" pitchFamily="34" charset="0"/>
                <a:cs typeface="Arial" panose="020B0604020202020204" pitchFamily="34" charset="0"/>
              </a:rPr>
              <a:t> analysis asks the question,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Can this medication work</a:t>
            </a:r>
            <a:r>
              <a:rPr lang="en-US" dirty="0">
                <a:latin typeface="Times New Roman" panose="02020603050405020304" pitchFamily="18" charset="0"/>
                <a:ea typeface="Calibri" panose="020F0502020204030204" pitchFamily="34" charset="0"/>
                <a:cs typeface="Arial" panose="020B0604020202020204" pitchFamily="34" charset="0"/>
              </a:rPr>
              <a:t>?" The answer usually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established in clinical trials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Effectiveness</a:t>
            </a:r>
            <a:r>
              <a:rPr lang="en-US" dirty="0">
                <a:latin typeface="Times New Roman" panose="02020603050405020304" pitchFamily="18" charset="0"/>
                <a:ea typeface="Calibri" panose="020F0502020204030204" pitchFamily="34" charset="0"/>
                <a:cs typeface="Arial" panose="020B0604020202020204" pitchFamily="34" charset="0"/>
              </a:rPr>
              <a:t> analysis addresses the question,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Does this medication work in the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real world</a:t>
            </a:r>
            <a:r>
              <a:rPr lang="en-US" dirty="0">
                <a:latin typeface="Times New Roman" panose="02020603050405020304" pitchFamily="18" charset="0"/>
                <a:ea typeface="Calibri" panose="020F0502020204030204" pitchFamily="34" charset="0"/>
                <a:cs typeface="Arial" panose="020B0604020202020204" pitchFamily="34" charset="0"/>
              </a:rPr>
              <a:t>'?" A similar distinction is sometimes made in the pharmacoeconomics literature. A study that examined economic outcomes within a clinical trial may be considered a cost-efficacy study.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 study conducted in a more routine clinical care situation </a:t>
            </a:r>
            <a:r>
              <a:rPr lang="en-US" dirty="0">
                <a:latin typeface="Times New Roman" panose="02020603050405020304" pitchFamily="18" charset="0"/>
                <a:ea typeface="Calibri" panose="020F0502020204030204" pitchFamily="34" charset="0"/>
                <a:cs typeface="Arial" panose="020B0604020202020204" pitchFamily="34" charset="0"/>
              </a:rPr>
              <a:t>would be considered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cost-effectiveness</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2337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Assessing cost-effectiveness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For the example, in Fig. 3.4, given that the incremental cost of new drug X relative to standard drug S is JPY 0.8 (= 6.2–5.4) million and the incremental effectiveness between the two drugs is 0.2 (= 0.72–0.52) QALY, ICER is calculated as 4 (= 0.8/0.2) million JPY/QALY</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When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standard drug is plotted at the origin</a:t>
            </a:r>
            <a:r>
              <a:rPr lang="en-US" dirty="0">
                <a:latin typeface="Times New Roman" panose="02020603050405020304" pitchFamily="18" charset="0"/>
                <a:ea typeface="Calibri" panose="020F0502020204030204" pitchFamily="34" charset="0"/>
                <a:cs typeface="Arial" panose="020B0604020202020204" pitchFamily="34" charset="0"/>
              </a:rPr>
              <a:t>, which translates segment SX,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ICER is represented by the slope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tan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θ </a:t>
            </a:r>
            <a:r>
              <a:rPr lang="en-US" dirty="0">
                <a:latin typeface="Times New Roman" panose="02020603050405020304" pitchFamily="18" charset="0"/>
                <a:ea typeface="Calibri" panose="020F0502020204030204" pitchFamily="34" charset="0"/>
                <a:cs typeface="Arial" panose="020B0604020202020204" pitchFamily="34" charset="0"/>
              </a:rPr>
              <a:t>in Fig. 3.4) of the new segment </a:t>
            </a:r>
            <a:r>
              <a:rPr lang="en-US" dirty="0" smtClean="0">
                <a:latin typeface="Times New Roman" panose="02020603050405020304" pitchFamily="18" charset="0"/>
                <a:ea typeface="Calibri" panose="020F0502020204030204" pitchFamily="34" charset="0"/>
                <a:cs typeface="Arial" panose="020B0604020202020204" pitchFamily="34" charset="0"/>
              </a:rPr>
              <a:t>0X</a:t>
            </a:r>
            <a:r>
              <a:rPr lang="en-US" dirty="0">
                <a:latin typeface="Times New Roman" panose="02020603050405020304" pitchFamily="18" charset="0"/>
                <a:ea typeface="Calibri" panose="020F0502020204030204" pitchFamily="34" charset="0"/>
                <a:cs typeface="Arial" panose="020B0604020202020204" pitchFamily="34" charset="0"/>
              </a:rPr>
              <a:t>*,</a:t>
            </a:r>
            <a:r>
              <a:rPr lang="en-US" sz="1600" dirty="0">
                <a:solidFill>
                  <a:srgbClr val="000000"/>
                </a:solidFill>
                <a:latin typeface="WwkbwdScsrcbTimesLTStd-Roman"/>
                <a:ea typeface="Calibri" panose="020F0502020204030204" pitchFamily="34" charset="0"/>
                <a:cs typeface="WwkbwdScsrcbTimesLTStd-Roman"/>
              </a:rPr>
              <a:t> </a:t>
            </a:r>
            <a:r>
              <a:rPr lang="en-US" dirty="0">
                <a:latin typeface="Times New Roman" panose="02020603050405020304" pitchFamily="18" charset="0"/>
                <a:ea typeface="Calibri" panose="020F0502020204030204" pitchFamily="34" charset="0"/>
                <a:cs typeface="Arial" panose="020B0604020202020204" pitchFamily="34" charset="0"/>
              </a:rPr>
              <a:t>which passes through the origin.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This is the basis of the cost-effectiveness plane used in evaluating cost-effectiveness </a:t>
            </a:r>
            <a:r>
              <a:rPr lang="en-US" dirty="0">
                <a:latin typeface="Times New Roman" panose="02020603050405020304" pitchFamily="18" charset="0"/>
                <a:ea typeface="Calibri" panose="020F0502020204030204" pitchFamily="34" charset="0"/>
                <a:cs typeface="Arial" panose="020B0604020202020204" pitchFamily="34" charset="0"/>
              </a:rPr>
              <a:t>(Fig. 3.5).</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074602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6317672"/>
            <a:ext cx="9144001" cy="540327"/>
          </a:xfrm>
        </p:spPr>
        <p:txBody>
          <a:bodyPr>
            <a:normAutofit/>
          </a:bodyPr>
          <a:lstStyle/>
          <a:p>
            <a:pPr algn="just">
              <a:lnSpc>
                <a:spcPct val="115000"/>
              </a:lnSpc>
              <a:spcBef>
                <a:spcPts val="0"/>
              </a:spcBef>
            </a:pPr>
            <a:r>
              <a:rPr lang="en-US" sz="2000" b="1" dirty="0">
                <a:latin typeface="Times New Roman" panose="02020603050405020304" pitchFamily="18" charset="0"/>
                <a:ea typeface="Calibri" panose="020F0502020204030204" pitchFamily="34" charset="0"/>
                <a:cs typeface="Arial" panose="020B0604020202020204" pitchFamily="34" charset="0"/>
              </a:rPr>
              <a:t>Fig. 3.5 (Incremental) Cost-Effectiveness Plane.</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523999" y="152400"/>
            <a:ext cx="9144001" cy="6165272"/>
          </a:xfrm>
          <a:prstGeom prst="rect">
            <a:avLst/>
          </a:prstGeom>
          <a:noFill/>
          <a:ln>
            <a:noFill/>
          </a:ln>
        </p:spPr>
      </p:pic>
    </p:spTree>
    <p:extLst>
      <p:ext uri="{BB962C8B-B14F-4D97-AF65-F5344CB8AC3E}">
        <p14:creationId xmlns:p14="http://schemas.microsoft.com/office/powerpoint/2010/main" val="2549553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5332"/>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Assessing cost-effectiveness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24000"/>
            <a:ext cx="10515600" cy="5334000"/>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cost-effectiveness plane, as shown in Fig. 3.5, consists of four quadrants. If the ICER lies in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the fourth quadrant </a:t>
            </a:r>
            <a:r>
              <a:rPr lang="en-US" dirty="0">
                <a:latin typeface="Times New Roman" panose="02020603050405020304" pitchFamily="18" charset="0"/>
                <a:ea typeface="Calibri" panose="020F0502020204030204" pitchFamily="34" charset="0"/>
                <a:cs typeface="Arial" panose="020B0604020202020204" pitchFamily="34" charset="0"/>
              </a:rPr>
              <a:t>(more effective and less costly and referred to as simple 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strong dominance</a:t>
            </a:r>
            <a:r>
              <a:rPr lang="en-US" dirty="0">
                <a:latin typeface="Times New Roman" panose="02020603050405020304" pitchFamily="18" charset="0"/>
                <a:ea typeface="Calibri" panose="020F0502020204030204" pitchFamily="34" charset="0"/>
                <a:cs typeface="Arial" panose="020B0604020202020204" pitchFamily="34" charset="0"/>
              </a:rPr>
              <a:t>), the new drug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cost-effective</a:t>
            </a:r>
            <a:r>
              <a:rPr lang="en-US" dirty="0">
                <a:latin typeface="Times New Roman" panose="02020603050405020304" pitchFamily="18" charset="0"/>
                <a:ea typeface="Calibri" panose="020F0502020204030204" pitchFamily="34" charset="0"/>
                <a:cs typeface="Arial" panose="020B0604020202020204" pitchFamily="34" charset="0"/>
              </a:rPr>
              <a:t>. Similarly, if the ICER lies in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the second quadrant </a:t>
            </a:r>
            <a:r>
              <a:rPr lang="en-US" dirty="0">
                <a:latin typeface="Times New Roman" panose="02020603050405020304" pitchFamily="18" charset="0"/>
                <a:ea typeface="Calibri" panose="020F0502020204030204" pitchFamily="34" charset="0"/>
                <a:cs typeface="Arial" panose="020B0604020202020204" pitchFamily="34" charset="0"/>
              </a:rPr>
              <a:t>(costlier and less effective), the new drug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not cost-effective </a:t>
            </a:r>
            <a:r>
              <a:rPr lang="en-US" dirty="0">
                <a:latin typeface="Times New Roman" panose="02020603050405020304" pitchFamily="18" charset="0"/>
                <a:ea typeface="Calibri" panose="020F0502020204030204" pitchFamily="34" charset="0"/>
                <a:cs typeface="Arial" panose="020B0604020202020204" pitchFamily="34" charset="0"/>
              </a:rPr>
              <a:t>(being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dominated</a:t>
            </a:r>
            <a:r>
              <a:rPr lang="en-US" dirty="0">
                <a:latin typeface="Times New Roman" panose="02020603050405020304" pitchFamily="18" charset="0"/>
                <a:ea typeface="Calibri" panose="020F0502020204030204" pitchFamily="34" charset="0"/>
                <a:cs typeface="Arial" panose="020B0604020202020204" pitchFamily="34" charset="0"/>
              </a:rPr>
              <a:t>). On the other hand, in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the first and third quadrants</a:t>
            </a:r>
            <a:r>
              <a:rPr lang="en-US" dirty="0">
                <a:latin typeface="Times New Roman" panose="02020603050405020304" pitchFamily="18" charset="0"/>
                <a:ea typeface="Calibri" panose="020F0502020204030204" pitchFamily="34" charset="0"/>
                <a:cs typeface="Arial" panose="020B0604020202020204" pitchFamily="34" charset="0"/>
              </a:rPr>
              <a:t>, ICER can take any value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from 0 to infinity </a:t>
            </a:r>
            <a:r>
              <a:rPr lang="en-US" dirty="0">
                <a:latin typeface="Times New Roman" panose="02020603050405020304" pitchFamily="18" charset="0"/>
                <a:ea typeface="Calibri" panose="020F0502020204030204" pitchFamily="34" charset="0"/>
                <a:cs typeface="Arial" panose="020B0604020202020204" pitchFamily="34" charset="0"/>
              </a:rPr>
              <a:t>and thus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requires a standard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referred to as a threshold</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represented as Rmax </a:t>
            </a:r>
            <a:r>
              <a:rPr lang="en-US" dirty="0">
                <a:latin typeface="Times New Roman" panose="02020603050405020304" pitchFamily="18" charset="0"/>
                <a:ea typeface="Calibri" panose="020F0502020204030204" pitchFamily="34" charset="0"/>
                <a:cs typeface="Arial" panose="020B0604020202020204" pitchFamily="34" charset="0"/>
              </a:rPr>
              <a:t>in Fig. 3.5), to which ICER is compared for evaluating the cost-effectiveness of the new </a:t>
            </a:r>
            <a:r>
              <a:rPr lang="en-US" dirty="0" smtClean="0">
                <a:latin typeface="Times New Roman" panose="02020603050405020304" pitchFamily="18" charset="0"/>
                <a:ea typeface="Calibri" panose="020F0502020204030204" pitchFamily="34" charset="0"/>
                <a:cs typeface="Arial" panose="020B0604020202020204" pitchFamily="34" charset="0"/>
              </a:rPr>
              <a:t>drug.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235462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Assessing cost-effectiveness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Once </a:t>
            </a:r>
            <a:r>
              <a:rPr lang="en-US" dirty="0">
                <a:latin typeface="Times New Roman" panose="02020603050405020304" pitchFamily="18" charset="0"/>
                <a:ea typeface="Calibri" panose="020F0502020204030204" pitchFamily="34" charset="0"/>
                <a:cs typeface="Arial" panose="020B0604020202020204" pitchFamily="34" charset="0"/>
              </a:rPr>
              <a:t>the threshold Rmax is defined, the line through the origin with the slope Rmax can be used as threshold. That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drug is evaluated as being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cost-effective</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if ICER falls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below</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the threshold line</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not cost-effective</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if ICER lies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above</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the line</a:t>
            </a:r>
            <a:r>
              <a:rPr lang="en-US" dirty="0">
                <a:latin typeface="Times New Roman" panose="02020603050405020304" pitchFamily="18" charset="0"/>
                <a:ea typeface="Calibri" panose="020F0502020204030204" pitchFamily="34" charset="0"/>
                <a:cs typeface="Arial" panose="020B0604020202020204" pitchFamily="34" charset="0"/>
              </a:rPr>
              <a:t>. In Fig. 3.5, new drug X lies below the threshold line (that is,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tan </a:t>
            </a:r>
            <a:r>
              <a:rPr lang="en-US" b="1" i="1" dirty="0">
                <a:solidFill>
                  <a:srgbClr val="FF0000"/>
                </a:solidFill>
                <a:latin typeface="Times New Roman" panose="02020603050405020304" pitchFamily="18" charset="0"/>
                <a:ea typeface="Calibri" panose="020F0502020204030204" pitchFamily="34" charset="0"/>
                <a:cs typeface="Arial" panose="020B0604020202020204" pitchFamily="34" charset="0"/>
              </a:rPr>
              <a:t>θ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&lt; Rmax</a:t>
            </a:r>
            <a:r>
              <a:rPr lang="en-US" dirty="0">
                <a:latin typeface="Times New Roman" panose="02020603050405020304" pitchFamily="18" charset="0"/>
                <a:ea typeface="Calibri" panose="020F0502020204030204" pitchFamily="34" charset="0"/>
                <a:cs typeface="Arial" panose="020B0604020202020204" pitchFamily="34" charset="0"/>
              </a:rPr>
              <a:t>) and is thus evaluated as being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cost-effective</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213340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8630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Assessing cost-effectiveness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24000"/>
            <a:ext cx="10515600" cy="5334000"/>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An absolute standard for </a:t>
            </a:r>
            <a:r>
              <a:rPr lang="en-US" dirty="0">
                <a:solidFill>
                  <a:srgbClr val="FF0000"/>
                </a:solidFill>
                <a:latin typeface="Times New Roman" panose="02020603050405020304" pitchFamily="18" charset="0"/>
                <a:ea typeface="Calibri" panose="020F0502020204030204" pitchFamily="34" charset="0"/>
              </a:rPr>
              <a:t>the threshold </a:t>
            </a:r>
            <a:r>
              <a:rPr lang="en-US" dirty="0">
                <a:latin typeface="Times New Roman" panose="02020603050405020304" pitchFamily="18" charset="0"/>
                <a:ea typeface="Calibri" panose="020F0502020204030204" pitchFamily="34" charset="0"/>
              </a:rPr>
              <a:t>does not exist, being </a:t>
            </a:r>
            <a:r>
              <a:rPr lang="en-US" dirty="0">
                <a:solidFill>
                  <a:srgbClr val="FF0000"/>
                </a:solidFill>
                <a:latin typeface="Times New Roman" panose="02020603050405020304" pitchFamily="18" charset="0"/>
                <a:ea typeface="Calibri" panose="020F0502020204030204" pitchFamily="34" charset="0"/>
              </a:rPr>
              <a:t>determined by the society’s willingness to pay</a:t>
            </a:r>
            <a:r>
              <a:rPr lang="en-US" dirty="0">
                <a:latin typeface="Times New Roman" panose="02020603050405020304" pitchFamily="18" charset="0"/>
                <a:ea typeface="Calibri" panose="020F0502020204030204" pitchFamily="34" charset="0"/>
              </a:rPr>
              <a:t> depending on the economy of each nation. </a:t>
            </a:r>
            <a:endParaRPr lang="ar-IQ"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ar-IQ" dirty="0" smtClean="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National </a:t>
            </a:r>
            <a:r>
              <a:rPr lang="en-US" dirty="0">
                <a:latin typeface="Times New Roman" panose="02020603050405020304" pitchFamily="18" charset="0"/>
                <a:ea typeface="Calibri" panose="020F0502020204030204" pitchFamily="34" charset="0"/>
              </a:rPr>
              <a:t>Institute for Health and Care Excellence (NICE) </a:t>
            </a:r>
            <a:r>
              <a:rPr lang="en-US" dirty="0">
                <a:solidFill>
                  <a:srgbClr val="FF0000"/>
                </a:solidFill>
                <a:latin typeface="Times New Roman" panose="02020603050405020304" pitchFamily="18" charset="0"/>
                <a:ea typeface="Calibri" panose="020F0502020204030204" pitchFamily="34" charset="0"/>
              </a:rPr>
              <a:t>in the UK </a:t>
            </a:r>
            <a:r>
              <a:rPr lang="en-US" dirty="0">
                <a:latin typeface="Times New Roman" panose="02020603050405020304" pitchFamily="18" charset="0"/>
                <a:ea typeface="Calibri" panose="020F0502020204030204" pitchFamily="34" charset="0"/>
              </a:rPr>
              <a:t>has </a:t>
            </a:r>
            <a:r>
              <a:rPr lang="en-US" dirty="0">
                <a:solidFill>
                  <a:srgbClr val="FF0000"/>
                </a:solidFill>
                <a:latin typeface="Times New Roman" panose="02020603050405020304" pitchFamily="18" charset="0"/>
                <a:ea typeface="Calibri" panose="020F0502020204030204" pitchFamily="34" charset="0"/>
              </a:rPr>
              <a:t>adopted a threshold of 20,000–30,000 GBP/QALY</a:t>
            </a:r>
            <a:r>
              <a:rPr lang="en-US" dirty="0">
                <a:latin typeface="Times New Roman" panose="02020603050405020304" pitchFamily="18" charset="0"/>
                <a:ea typeface="Calibri" panose="020F0502020204030204" pitchFamily="34" charset="0"/>
              </a:rPr>
              <a:t>. </a:t>
            </a:r>
            <a:endParaRPr lang="ar-IQ"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ar-IQ" dirty="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World </a:t>
            </a:r>
            <a:r>
              <a:rPr lang="en-US" dirty="0">
                <a:latin typeface="Times New Roman" panose="02020603050405020304" pitchFamily="18" charset="0"/>
                <a:ea typeface="Calibri" panose="020F0502020204030204" pitchFamily="34" charset="0"/>
              </a:rPr>
              <a:t>Health Organization (</a:t>
            </a:r>
            <a:r>
              <a:rPr lang="en-US" dirty="0">
                <a:solidFill>
                  <a:srgbClr val="FF0000"/>
                </a:solidFill>
                <a:latin typeface="Times New Roman" panose="02020603050405020304" pitchFamily="18" charset="0"/>
                <a:ea typeface="Calibri" panose="020F0502020204030204" pitchFamily="34" charset="0"/>
              </a:rPr>
              <a:t>WHO</a:t>
            </a:r>
            <a:r>
              <a:rPr lang="en-US" dirty="0">
                <a:latin typeface="Times New Roman" panose="02020603050405020304" pitchFamily="18" charset="0"/>
                <a:ea typeface="Calibri" panose="020F0502020204030204" pitchFamily="34" charset="0"/>
              </a:rPr>
              <a:t>) has recently endorsed a </a:t>
            </a:r>
            <a:r>
              <a:rPr lang="en-US" dirty="0">
                <a:solidFill>
                  <a:srgbClr val="FF0000"/>
                </a:solidFill>
                <a:latin typeface="Times New Roman" panose="02020603050405020304" pitchFamily="18" charset="0"/>
                <a:ea typeface="Calibri" panose="020F0502020204030204" pitchFamily="34" charset="0"/>
              </a:rPr>
              <a:t>threshold of 1–3 times per capita GBP</a:t>
            </a:r>
            <a:r>
              <a:rPr lang="en-US" dirty="0">
                <a:latin typeface="Times New Roman" panose="02020603050405020304" pitchFamily="18" charset="0"/>
                <a:ea typeface="Calibri" panose="020F0502020204030204" pitchFamily="34" charset="0"/>
              </a:rPr>
              <a:t>, although it lacks a theoretical basis and was likely recommended for convenience.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895018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Assessing cost-effectiveness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a:t>
            </a:r>
            <a:r>
              <a:rPr lang="en-US" dirty="0">
                <a:solidFill>
                  <a:srgbClr val="FF0000"/>
                </a:solidFill>
                <a:latin typeface="Times New Roman" panose="02020603050405020304" pitchFamily="18" charset="0"/>
                <a:ea typeface="Calibri" panose="020F0502020204030204" pitchFamily="34" charset="0"/>
              </a:rPr>
              <a:t>Cost-effective</a:t>
            </a:r>
            <a:r>
              <a:rPr lang="en-US" dirty="0">
                <a:latin typeface="Times New Roman" panose="02020603050405020304" pitchFamily="18" charset="0"/>
                <a:ea typeface="Calibri" panose="020F0502020204030204" pitchFamily="34" charset="0"/>
              </a:rPr>
              <a:t>” </a:t>
            </a:r>
            <a:r>
              <a:rPr lang="en-US" dirty="0">
                <a:solidFill>
                  <a:srgbClr val="FF0000"/>
                </a:solidFill>
                <a:latin typeface="Times New Roman" panose="02020603050405020304" pitchFamily="18" charset="0"/>
                <a:ea typeface="Calibri" panose="020F0502020204030204" pitchFamily="34" charset="0"/>
              </a:rPr>
              <a:t>does not necessarily mean </a:t>
            </a:r>
            <a:r>
              <a:rPr lang="en-US" dirty="0">
                <a:latin typeface="Times New Roman" panose="02020603050405020304" pitchFamily="18" charset="0"/>
                <a:ea typeface="Calibri" panose="020F0502020204030204" pitchFamily="34" charset="0"/>
              </a:rPr>
              <a:t>“</a:t>
            </a:r>
            <a:r>
              <a:rPr lang="en-US" dirty="0">
                <a:solidFill>
                  <a:srgbClr val="FF0000"/>
                </a:solidFill>
                <a:latin typeface="Times New Roman" panose="02020603050405020304" pitchFamily="18" charset="0"/>
                <a:ea typeface="Calibri" panose="020F0502020204030204" pitchFamily="34" charset="0"/>
              </a:rPr>
              <a:t>cost reduction</a:t>
            </a:r>
            <a:r>
              <a:rPr lang="en-US" dirty="0">
                <a:latin typeface="Times New Roman" panose="02020603050405020304" pitchFamily="18" charset="0"/>
                <a:ea typeface="Calibri" panose="020F0502020204030204" pitchFamily="34" charset="0"/>
              </a:rPr>
              <a:t>.” For instance, if ICER lies in the first quadrant, the cost will increase even below the threshold line. A “</a:t>
            </a:r>
            <a:r>
              <a:rPr lang="en-US" dirty="0">
                <a:solidFill>
                  <a:srgbClr val="FF0000"/>
                </a:solidFill>
                <a:latin typeface="Times New Roman" panose="02020603050405020304" pitchFamily="18" charset="0"/>
                <a:ea typeface="Calibri" panose="020F0502020204030204" pitchFamily="34" charset="0"/>
              </a:rPr>
              <a:t>cost reduction</a:t>
            </a:r>
            <a:r>
              <a:rPr lang="en-US" dirty="0">
                <a:latin typeface="Times New Roman" panose="02020603050405020304" pitchFamily="18" charset="0"/>
                <a:ea typeface="Calibri" panose="020F0502020204030204" pitchFamily="34" charset="0"/>
              </a:rPr>
              <a:t>” </a:t>
            </a:r>
            <a:r>
              <a:rPr lang="en-US" dirty="0">
                <a:solidFill>
                  <a:srgbClr val="FF0000"/>
                </a:solidFill>
                <a:latin typeface="Times New Roman" panose="02020603050405020304" pitchFamily="18" charset="0"/>
                <a:ea typeface="Calibri" panose="020F0502020204030204" pitchFamily="34" charset="0"/>
              </a:rPr>
              <a:t>may be thus achieved in rare cases</a:t>
            </a:r>
            <a:r>
              <a:rPr lang="en-US" dirty="0">
                <a:latin typeface="Times New Roman" panose="02020603050405020304" pitchFamily="18" charset="0"/>
                <a:ea typeface="Calibri" panose="020F0502020204030204" pitchFamily="34" charset="0"/>
              </a:rPr>
              <a:t>, where ICER lies </a:t>
            </a:r>
            <a:r>
              <a:rPr lang="en-US" dirty="0">
                <a:solidFill>
                  <a:srgbClr val="FF0000"/>
                </a:solidFill>
                <a:latin typeface="Times New Roman" panose="02020603050405020304" pitchFamily="18" charset="0"/>
                <a:ea typeface="Calibri" panose="020F0502020204030204" pitchFamily="34" charset="0"/>
              </a:rPr>
              <a:t>in either the fourth </a:t>
            </a:r>
            <a:r>
              <a:rPr lang="en-US" dirty="0">
                <a:latin typeface="Times New Roman" panose="02020603050405020304" pitchFamily="18" charset="0"/>
                <a:ea typeface="Calibri" panose="020F0502020204030204" pitchFamily="34" charset="0"/>
              </a:rPr>
              <a:t>(simple dominance) </a:t>
            </a:r>
            <a:r>
              <a:rPr lang="en-US" dirty="0">
                <a:solidFill>
                  <a:srgbClr val="FF0000"/>
                </a:solidFill>
                <a:latin typeface="Times New Roman" panose="02020603050405020304" pitchFamily="18" charset="0"/>
                <a:ea typeface="Calibri" panose="020F0502020204030204" pitchFamily="34" charset="0"/>
              </a:rPr>
              <a:t>or third quadrant</a:t>
            </a:r>
            <a:r>
              <a:rPr lang="en-US" dirty="0">
                <a:latin typeface="Times New Roman" panose="02020603050405020304" pitchFamily="18" charset="0"/>
                <a:ea typeface="Calibri" panose="020F0502020204030204" pitchFamily="34" charset="0"/>
              </a:rPr>
              <a:t>, below the threshold line, </a:t>
            </a:r>
            <a:r>
              <a:rPr lang="en-US" b="1" i="1" dirty="0">
                <a:latin typeface="Times New Roman" panose="02020603050405020304" pitchFamily="18" charset="0"/>
                <a:ea typeface="Calibri" panose="020F0502020204030204" pitchFamily="34" charset="0"/>
              </a:rPr>
              <a:t>although new technologies almost always fall into the first quadrant</a:t>
            </a:r>
            <a:r>
              <a:rPr lang="en-US" dirty="0">
                <a:latin typeface="Times New Roman" panose="02020603050405020304" pitchFamily="18" charset="0"/>
                <a:ea typeface="Calibri" panose="020F0502020204030204" pitchFamily="34" charset="0"/>
              </a:rPr>
              <a:t>. Also, the value of ICER varies depending on a selection of comparator, which requires further discussion on its selection.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929748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6317672"/>
            <a:ext cx="9144001" cy="540327"/>
          </a:xfrm>
        </p:spPr>
        <p:txBody>
          <a:bodyPr>
            <a:normAutofit/>
          </a:bodyPr>
          <a:lstStyle/>
          <a:p>
            <a:pPr algn="l">
              <a:lnSpc>
                <a:spcPct val="115000"/>
              </a:lnSpc>
              <a:spcBef>
                <a:spcPts val="0"/>
              </a:spcBef>
            </a:pPr>
            <a:r>
              <a:rPr lang="en-US" sz="2000" b="1" dirty="0">
                <a:latin typeface="Times New Roman" panose="02020603050405020304" pitchFamily="18" charset="0"/>
                <a:ea typeface="Calibri" panose="020F0502020204030204" pitchFamily="34" charset="0"/>
                <a:cs typeface="Arial" panose="020B0604020202020204" pitchFamily="34" charset="0"/>
              </a:rPr>
              <a:t>Figure 3.6 The cost-effectiveness plane.</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2770908" y="304800"/>
            <a:ext cx="6650182" cy="6012872"/>
          </a:xfrm>
          <a:prstGeom prst="rect">
            <a:avLst/>
          </a:prstGeom>
          <a:noFill/>
          <a:ln>
            <a:noFill/>
          </a:ln>
        </p:spPr>
      </p:pic>
    </p:spTree>
    <p:extLst>
      <p:ext uri="{BB962C8B-B14F-4D97-AF65-F5344CB8AC3E}">
        <p14:creationId xmlns:p14="http://schemas.microsoft.com/office/powerpoint/2010/main" val="31584879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Cost-effectiveness grid</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fontScale="92500" lnSpcReduction="10000"/>
          </a:bodyPr>
          <a:lstStyle/>
          <a:p>
            <a:pPr marL="0" algn="just">
              <a:lnSpc>
                <a:spcPct val="115000"/>
              </a:lnSpc>
              <a:spcBef>
                <a:spcPts val="0"/>
              </a:spcBef>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A cost-effectiveness grid can be used to illustrate the definition of “cost-effectiveness” (Fig. 3.7). To determine whether a therapy or service is cost-effective, both the costs and the effectiveness must be considered. Think of comparing a new drug with the current standard treatment. If the new treatment (1) is both more effective and less costly </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cell G</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 (2) is more effective at the same price </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cell H</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 or (3) has the same effectiveness at a lower price </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cell D</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 then it is considered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cost-effective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darkly shaded cells </a:t>
            </a:r>
            <a:r>
              <a:rPr lang="en-US" dirty="0">
                <a:latin typeface="Times New Roman" panose="02020603050405020304" pitchFamily="18" charset="0"/>
                <a:ea typeface="Calibri" panose="020F0502020204030204" pitchFamily="34" charset="0"/>
                <a:cs typeface="Arial" panose="020B0604020202020204" pitchFamily="34" charset="0"/>
              </a:rPr>
              <a:t>in Fig. 3.7). On the other hand, if the new drug (1) is less effective and more costly </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cell C</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 (2) has the same effectiveness but costs more </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cell F</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 or (3) has lower effectiveness for the same costs </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cell B</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 then it is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not cost-effective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i="1" dirty="0">
                <a:latin typeface="Times New Roman" panose="02020603050405020304" pitchFamily="18" charset="0"/>
                <a:ea typeface="Calibri" panose="020F0502020204030204" pitchFamily="34" charset="0"/>
                <a:cs typeface="Arial" panose="020B0604020202020204" pitchFamily="34" charset="0"/>
              </a:rPr>
              <a:t>lightly shaded cells </a:t>
            </a:r>
            <a:r>
              <a:rPr lang="en-US" dirty="0">
                <a:latin typeface="Times New Roman" panose="02020603050405020304" pitchFamily="18" charset="0"/>
                <a:ea typeface="Calibri" panose="020F0502020204030204" pitchFamily="34" charset="0"/>
                <a:cs typeface="Arial" panose="020B0604020202020204" pitchFamily="34" charset="0"/>
              </a:rPr>
              <a:t>in Fig. 3.7).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168322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Cost-effectiveness grid</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spcAft>
                <a:spcPts val="800"/>
              </a:spcAft>
            </a:pPr>
            <a:r>
              <a:rPr lang="en-US" dirty="0" smtClean="0">
                <a:latin typeface="Times New Roman" panose="02020603050405020304" pitchFamily="18" charset="0"/>
                <a:ea typeface="Calibri" panose="020F0502020204030204" pitchFamily="34" charset="0"/>
                <a:cs typeface="Arial" panose="020B0604020202020204" pitchFamily="34" charset="0"/>
              </a:rPr>
              <a:t>There </a:t>
            </a:r>
            <a:r>
              <a:rPr lang="en-US" dirty="0">
                <a:latin typeface="Times New Roman" panose="02020603050405020304" pitchFamily="18" charset="0"/>
                <a:ea typeface="Calibri" panose="020F0502020204030204" pitchFamily="34" charset="0"/>
                <a:cs typeface="Arial" panose="020B0604020202020204" pitchFamily="34" charset="0"/>
              </a:rPr>
              <a:t>are three other possibilities (</a:t>
            </a:r>
            <a:r>
              <a:rPr lang="en-US" i="1" dirty="0">
                <a:latin typeface="Times New Roman" panose="02020603050405020304" pitchFamily="18" charset="0"/>
                <a:ea typeface="Calibri" panose="020F0502020204030204" pitchFamily="34" charset="0"/>
                <a:cs typeface="Arial" panose="020B0604020202020204" pitchFamily="34" charset="0"/>
              </a:rPr>
              <a:t>cells with</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no shading </a:t>
            </a:r>
            <a:r>
              <a:rPr lang="en-US" dirty="0">
                <a:latin typeface="Times New Roman" panose="02020603050405020304" pitchFamily="18" charset="0"/>
                <a:ea typeface="Calibri" panose="020F0502020204030204" pitchFamily="34" charset="0"/>
                <a:cs typeface="Arial" panose="020B0604020202020204" pitchFamily="34" charset="0"/>
              </a:rPr>
              <a:t>in Fig. 3.7); the new drug (1) is more expensive and more effective </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cell I</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 (a very common finding), (2) is less expensive but less effective </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cell A</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 or (3) has the same price and the same effectiveness as the standard product </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cell E</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 For the middle </a:t>
            </a:r>
            <a:r>
              <a:rPr lang="en-US" i="1" dirty="0">
                <a:latin typeface="Times New Roman" panose="02020603050405020304" pitchFamily="18" charset="0"/>
                <a:ea typeface="Calibri" panose="020F0502020204030204" pitchFamily="34" charset="0"/>
                <a:cs typeface="Arial" panose="020B0604020202020204" pitchFamily="34" charset="0"/>
              </a:rPr>
              <a:t>cell E</a:t>
            </a:r>
            <a:r>
              <a:rPr lang="en-US" dirty="0">
                <a:latin typeface="Times New Roman" panose="02020603050405020304" pitchFamily="18" charset="0"/>
                <a:ea typeface="Calibri" panose="020F0502020204030204" pitchFamily="34" charset="0"/>
                <a:cs typeface="Arial" panose="020B0604020202020204" pitchFamily="34" charset="0"/>
              </a:rPr>
              <a:t>, other factors may be considered to determine which medication might be best. For the other two cells,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ICER</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is calculated </a:t>
            </a:r>
            <a:r>
              <a:rPr lang="en-US" dirty="0">
                <a:latin typeface="Times New Roman" panose="02020603050405020304" pitchFamily="18" charset="0"/>
                <a:ea typeface="Calibri" panose="020F0502020204030204" pitchFamily="34" charset="0"/>
                <a:cs typeface="Arial" panose="020B0604020202020204" pitchFamily="34" charset="0"/>
              </a:rPr>
              <a:t>to determine the extra cost for each extra unit of outcome.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79111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5936343"/>
            <a:ext cx="9144001" cy="921657"/>
          </a:xfrm>
        </p:spPr>
        <p:txBody>
          <a:bodyPr>
            <a:normAutofit/>
          </a:bodyPr>
          <a:lstStyle/>
          <a:p>
            <a:pPr>
              <a:lnSpc>
                <a:spcPct val="115000"/>
              </a:lnSpc>
              <a:spcBef>
                <a:spcPts val="0"/>
              </a:spcBef>
            </a:pPr>
            <a:r>
              <a:rPr lang="en-US" sz="2800" b="1" dirty="0">
                <a:latin typeface="Times New Roman" panose="02020603050405020304" pitchFamily="18" charset="0"/>
                <a:ea typeface="Calibri" panose="020F0502020204030204" pitchFamily="34" charset="0"/>
                <a:cs typeface="Arial" panose="020B0604020202020204" pitchFamily="34" charset="0"/>
              </a:rPr>
              <a:t>Figure 3.7 Cost-effectiveness grid.</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523999" y="1122363"/>
            <a:ext cx="9144001" cy="4461019"/>
          </a:xfrm>
          <a:prstGeom prst="rect">
            <a:avLst/>
          </a:prstGeom>
          <a:noFill/>
          <a:ln>
            <a:noFill/>
          </a:ln>
        </p:spPr>
      </p:pic>
    </p:spTree>
    <p:extLst>
      <p:ext uri="{BB962C8B-B14F-4D97-AF65-F5344CB8AC3E}">
        <p14:creationId xmlns:p14="http://schemas.microsoft.com/office/powerpoint/2010/main" val="61363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Overview</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24000"/>
            <a:ext cx="10515600" cy="5334000"/>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rPr>
              <a:t>Cost-effectiveness analysis </a:t>
            </a:r>
            <a:r>
              <a:rPr lang="en-US" dirty="0">
                <a:latin typeface="Times New Roman" panose="02020603050405020304" pitchFamily="18" charset="0"/>
                <a:ea typeface="Calibri" panose="020F0502020204030204" pitchFamily="34" charset="0"/>
              </a:rPr>
              <a:t>(CEA) measures costs in dollars and outcomes in natural health units, which indicate an improvement in health such as cures, lives saved, or blood pressure reductions. This is </a:t>
            </a:r>
            <a:r>
              <a:rPr lang="en-US" dirty="0">
                <a:solidFill>
                  <a:srgbClr val="FF0000"/>
                </a:solidFill>
                <a:latin typeface="Times New Roman" panose="02020603050405020304" pitchFamily="18" charset="0"/>
                <a:ea typeface="Calibri" panose="020F0502020204030204" pitchFamily="34" charset="0"/>
              </a:rPr>
              <a:t>the most common type of pharmacoeconomic analysis found in the pharmacy literature</a:t>
            </a:r>
            <a:r>
              <a:rPr lang="en-US" dirty="0">
                <a:latin typeface="Times New Roman" panose="02020603050405020304" pitchFamily="18" charset="0"/>
                <a:ea typeface="Calibri" panose="020F0502020204030204" pitchFamily="34" charset="0"/>
              </a:rPr>
              <a:t>. </a:t>
            </a:r>
            <a:endParaRPr lang="ar-IQ"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ar-IQ" dirty="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An </a:t>
            </a:r>
            <a:r>
              <a:rPr lang="en-US" b="1" dirty="0">
                <a:solidFill>
                  <a:srgbClr val="FF0000"/>
                </a:solidFill>
                <a:latin typeface="Times New Roman" panose="02020603050405020304" pitchFamily="18" charset="0"/>
                <a:ea typeface="Calibri" panose="020F0502020204030204" pitchFamily="34" charset="0"/>
              </a:rPr>
              <a:t>advantage</a:t>
            </a:r>
            <a:r>
              <a:rPr lang="en-US" dirty="0">
                <a:latin typeface="Times New Roman" panose="02020603050405020304" pitchFamily="18" charset="0"/>
                <a:ea typeface="Calibri" panose="020F0502020204030204" pitchFamily="34" charset="0"/>
              </a:rPr>
              <a:t> of using a CEA is that health units are </a:t>
            </a:r>
            <a:r>
              <a:rPr lang="en-US" dirty="0">
                <a:solidFill>
                  <a:srgbClr val="FF0000"/>
                </a:solidFill>
                <a:latin typeface="Times New Roman" panose="02020603050405020304" pitchFamily="18" charset="0"/>
                <a:ea typeface="Calibri" panose="020F0502020204030204" pitchFamily="34" charset="0"/>
              </a:rPr>
              <a:t>common outcomes</a:t>
            </a:r>
            <a:r>
              <a:rPr lang="en-US" dirty="0">
                <a:latin typeface="Times New Roman" panose="02020603050405020304" pitchFamily="18" charset="0"/>
                <a:ea typeface="Calibri" panose="020F0502020204030204" pitchFamily="34" charset="0"/>
              </a:rPr>
              <a:t> that are </a:t>
            </a:r>
            <a:r>
              <a:rPr lang="en-US" dirty="0">
                <a:solidFill>
                  <a:srgbClr val="FF0000"/>
                </a:solidFill>
                <a:latin typeface="Times New Roman" panose="02020603050405020304" pitchFamily="18" charset="0"/>
                <a:ea typeface="Calibri" panose="020F0502020204030204" pitchFamily="34" charset="0"/>
              </a:rPr>
              <a:t>routinely measured in clinical trials</a:t>
            </a:r>
            <a:r>
              <a:rPr lang="en-US" dirty="0">
                <a:latin typeface="Times New Roman" panose="02020603050405020304" pitchFamily="18" charset="0"/>
                <a:ea typeface="Calibri" panose="020F0502020204030204" pitchFamily="34" charset="0"/>
              </a:rPr>
              <a:t>, so they are familiar to practitioners. </a:t>
            </a:r>
            <a:r>
              <a:rPr lang="en-US" b="1" dirty="0">
                <a:latin typeface="Times New Roman" panose="02020603050405020304" pitchFamily="18" charset="0"/>
                <a:ea typeface="Calibri" panose="020F0502020204030204" pitchFamily="34" charset="0"/>
              </a:rPr>
              <a:t>These outcomes do not need to be converted to monetary values</a:t>
            </a:r>
            <a:r>
              <a:rPr lang="en-US" dirty="0">
                <a:latin typeface="Times New Roman" panose="02020603050405020304" pitchFamily="18"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755258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88571"/>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Cost-effectiveness league table</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103087"/>
            <a:ext cx="10515600" cy="5754914"/>
          </a:xfrm>
        </p:spPr>
        <p:txBody>
          <a:bodyPr>
            <a:normAutofit lnSpcReduction="10000"/>
          </a:bodyPr>
          <a:lstStyle/>
          <a:p>
            <a:pPr marL="0" algn="just">
              <a:lnSpc>
                <a:spcPct val="115000"/>
              </a:lnSpc>
              <a:spcBef>
                <a:spcPts val="0"/>
              </a:spcBef>
              <a:spcAft>
                <a:spcPts val="800"/>
              </a:spcAft>
            </a:pPr>
            <a:r>
              <a:rPr lang="en-US" dirty="0">
                <a:latin typeface="Times New Roman" panose="02020603050405020304" pitchFamily="18" charset="0"/>
                <a:ea typeface="Calibri" panose="020F0502020204030204" pitchFamily="34" charset="0"/>
              </a:rPr>
              <a:t>If the cost-effectiveness of </a:t>
            </a:r>
            <a:r>
              <a:rPr lang="en-US" dirty="0">
                <a:solidFill>
                  <a:srgbClr val="FF0000"/>
                </a:solidFill>
                <a:latin typeface="Times New Roman" panose="02020603050405020304" pitchFamily="18" charset="0"/>
                <a:ea typeface="Calibri" panose="020F0502020204030204" pitchFamily="34" charset="0"/>
              </a:rPr>
              <a:t>different health technologies </a:t>
            </a:r>
            <a:r>
              <a:rPr lang="en-US" dirty="0">
                <a:latin typeface="Times New Roman" panose="02020603050405020304" pitchFamily="18" charset="0"/>
                <a:ea typeface="Calibri" panose="020F0502020204030204" pitchFamily="34" charset="0"/>
              </a:rPr>
              <a:t>is quantified using a </a:t>
            </a:r>
            <a:r>
              <a:rPr lang="en-US" dirty="0">
                <a:solidFill>
                  <a:srgbClr val="FF0000"/>
                </a:solidFill>
                <a:latin typeface="Times New Roman" panose="02020603050405020304" pitchFamily="18" charset="0"/>
                <a:ea typeface="Calibri" panose="020F0502020204030204" pitchFamily="34" charset="0"/>
              </a:rPr>
              <a:t>common unit of measurement </a:t>
            </a:r>
            <a:r>
              <a:rPr lang="en-US" dirty="0">
                <a:latin typeface="Times New Roman" panose="02020603050405020304" pitchFamily="18" charset="0"/>
                <a:ea typeface="Calibri" panose="020F0502020204030204" pitchFamily="34" charset="0"/>
              </a:rPr>
              <a:t>(</a:t>
            </a:r>
            <a:r>
              <a:rPr lang="en-US" dirty="0">
                <a:solidFill>
                  <a:srgbClr val="FF0000"/>
                </a:solidFill>
                <a:latin typeface="Times New Roman" panose="02020603050405020304" pitchFamily="18" charset="0"/>
                <a:ea typeface="Calibri" panose="020F0502020204030204" pitchFamily="34" charset="0"/>
              </a:rPr>
              <a:t>e.g.</a:t>
            </a:r>
            <a:r>
              <a:rPr lang="en-US" dirty="0">
                <a:latin typeface="Times New Roman" panose="02020603050405020304" pitchFamily="18" charset="0"/>
                <a:ea typeface="Calibri" panose="020F0502020204030204" pitchFamily="34" charset="0"/>
              </a:rPr>
              <a:t>, </a:t>
            </a:r>
            <a:r>
              <a:rPr lang="en-US" dirty="0">
                <a:solidFill>
                  <a:srgbClr val="FF0000"/>
                </a:solidFill>
                <a:latin typeface="Times New Roman" panose="02020603050405020304" pitchFamily="18" charset="0"/>
                <a:ea typeface="Calibri" panose="020F0502020204030204" pitchFamily="34" charset="0"/>
              </a:rPr>
              <a:t>cost/QALY</a:t>
            </a:r>
            <a:r>
              <a:rPr lang="en-US" dirty="0">
                <a:latin typeface="Times New Roman" panose="02020603050405020304" pitchFamily="18" charset="0"/>
                <a:ea typeface="Calibri" panose="020F0502020204030204" pitchFamily="34" charset="0"/>
              </a:rPr>
              <a:t>), technologies can be ranked in terms of their relative cost-effectiveness. Table 3.3 shows a typical example of such ranking. In this league table, the ICER of an </a:t>
            </a:r>
            <a:r>
              <a:rPr lang="en-US" dirty="0">
                <a:solidFill>
                  <a:srgbClr val="FF0000"/>
                </a:solidFill>
                <a:latin typeface="Times New Roman" panose="02020603050405020304" pitchFamily="18" charset="0"/>
                <a:ea typeface="Calibri" panose="020F0502020204030204" pitchFamily="34" charset="0"/>
              </a:rPr>
              <a:t>intensive tobacco-use prevention program for students </a:t>
            </a:r>
            <a:r>
              <a:rPr lang="en-US" dirty="0">
                <a:latin typeface="Times New Roman" panose="02020603050405020304" pitchFamily="18" charset="0"/>
                <a:ea typeface="Calibri" panose="020F0502020204030204" pitchFamily="34" charset="0"/>
              </a:rPr>
              <a:t>in the seventh and eighth grades is calculated as </a:t>
            </a:r>
            <a:r>
              <a:rPr lang="en-US" dirty="0">
                <a:solidFill>
                  <a:srgbClr val="FF0000"/>
                </a:solidFill>
                <a:latin typeface="Times New Roman" panose="02020603050405020304" pitchFamily="18" charset="0"/>
                <a:ea typeface="Calibri" panose="020F0502020204030204" pitchFamily="34" charset="0"/>
              </a:rPr>
              <a:t>23,000 USD/QALY</a:t>
            </a:r>
            <a:r>
              <a:rPr lang="en-US" dirty="0">
                <a:latin typeface="Times New Roman" panose="02020603050405020304" pitchFamily="18" charset="0"/>
                <a:ea typeface="Calibri" panose="020F0502020204030204" pitchFamily="34" charset="0"/>
              </a:rPr>
              <a:t>, suggesting the intervention is </a:t>
            </a:r>
            <a:r>
              <a:rPr lang="en-US" dirty="0">
                <a:solidFill>
                  <a:srgbClr val="FF0000"/>
                </a:solidFill>
                <a:latin typeface="Times New Roman" panose="02020603050405020304" pitchFamily="18" charset="0"/>
                <a:ea typeface="Calibri" panose="020F0502020204030204" pitchFamily="34" charset="0"/>
              </a:rPr>
              <a:t>cost-effective</a:t>
            </a:r>
            <a:r>
              <a:rPr lang="en-US" dirty="0">
                <a:latin typeface="Times New Roman" panose="02020603050405020304" pitchFamily="18" charset="0"/>
                <a:ea typeface="Calibri" panose="020F0502020204030204" pitchFamily="34" charset="0"/>
              </a:rPr>
              <a:t>. On the other hand, the ICER of </a:t>
            </a:r>
            <a:r>
              <a:rPr lang="en-US" i="1" dirty="0">
                <a:solidFill>
                  <a:srgbClr val="FF0000"/>
                </a:solidFill>
                <a:latin typeface="Times New Roman" panose="02020603050405020304" pitchFamily="18" charset="0"/>
                <a:ea typeface="Calibri" panose="020F0502020204030204" pitchFamily="34" charset="0"/>
              </a:rPr>
              <a:t>screening all 65-year-olds for diabetes compared to screening the 65-year-olds with hypertension for diabetes</a:t>
            </a:r>
            <a:r>
              <a:rPr lang="en-US" dirty="0">
                <a:latin typeface="Times New Roman" panose="02020603050405020304" pitchFamily="18" charset="0"/>
                <a:ea typeface="Calibri" panose="020F0502020204030204" pitchFamily="34" charset="0"/>
              </a:rPr>
              <a:t> is calculated to be as high as </a:t>
            </a:r>
            <a:r>
              <a:rPr lang="en-US" dirty="0">
                <a:solidFill>
                  <a:srgbClr val="FF0000"/>
                </a:solidFill>
                <a:latin typeface="Times New Roman" panose="02020603050405020304" pitchFamily="18" charset="0"/>
                <a:ea typeface="Calibri" panose="020F0502020204030204" pitchFamily="34" charset="0"/>
              </a:rPr>
              <a:t>590,000 USD/QALY</a:t>
            </a:r>
            <a:r>
              <a:rPr lang="en-US" dirty="0">
                <a:latin typeface="Times New Roman" panose="02020603050405020304" pitchFamily="18" charset="0"/>
                <a:ea typeface="Calibri" panose="020F0502020204030204" pitchFamily="34" charset="0"/>
              </a:rPr>
              <a:t>. This suggests that the intervention ICER varies significantly with design and comparators even for preventive measures, and </a:t>
            </a:r>
            <a:r>
              <a:rPr lang="en-US" b="1" dirty="0">
                <a:solidFill>
                  <a:srgbClr val="FF0000"/>
                </a:solidFill>
                <a:latin typeface="Times New Roman" panose="02020603050405020304" pitchFamily="18" charset="0"/>
                <a:ea typeface="Calibri" panose="020F0502020204030204" pitchFamily="34" charset="0"/>
              </a:rPr>
              <a:t>preventive care is not always cost-effective</a:t>
            </a:r>
            <a:r>
              <a:rPr lang="en-US" dirty="0">
                <a:latin typeface="Times New Roman" panose="02020603050405020304" pitchFamily="18" charset="0"/>
                <a:ea typeface="Calibri" panose="020F050202020403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380942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30926" y="1164441"/>
            <a:ext cx="9144001" cy="983673"/>
          </a:xfrm>
        </p:spPr>
        <p:txBody>
          <a:bodyPr>
            <a:normAutofit/>
          </a:bodyPr>
          <a:lstStyle/>
          <a:p>
            <a:pPr>
              <a:lnSpc>
                <a:spcPct val="115000"/>
              </a:lnSpc>
              <a:spcBef>
                <a:spcPts val="0"/>
              </a:spcBef>
            </a:pPr>
            <a:r>
              <a:rPr lang="en-US" sz="2800" b="1" dirty="0">
                <a:latin typeface="Times New Roman" panose="02020603050405020304" pitchFamily="18" charset="0"/>
                <a:ea typeface="Calibri" panose="020F0502020204030204" pitchFamily="34" charset="0"/>
                <a:cs typeface="Arial" panose="020B0604020202020204" pitchFamily="34" charset="0"/>
              </a:rPr>
              <a:t>Table 3.3 Cost-effectiveness league table.</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24691" y="2480108"/>
            <a:ext cx="11956473" cy="2466109"/>
          </a:xfrm>
          <a:prstGeom prst="rect">
            <a:avLst/>
          </a:prstGeom>
          <a:noFill/>
          <a:ln>
            <a:noFill/>
          </a:ln>
        </p:spPr>
      </p:pic>
    </p:spTree>
    <p:extLst>
      <p:ext uri="{BB962C8B-B14F-4D97-AF65-F5344CB8AC3E}">
        <p14:creationId xmlns:p14="http://schemas.microsoft.com/office/powerpoint/2010/main" val="11852986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175658"/>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Cost-effectiveness league table</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161143"/>
            <a:ext cx="10515600" cy="5696857"/>
          </a:xfrm>
        </p:spPr>
        <p:txBody>
          <a:bodyPr>
            <a:normAutofit fontScale="92500"/>
          </a:bodyPr>
          <a:lstStyle/>
          <a:p>
            <a:pPr marL="0" algn="just">
              <a:lnSpc>
                <a:spcPct val="115000"/>
              </a:lnSpc>
              <a:spcBef>
                <a:spcPts val="0"/>
              </a:spcBef>
              <a:spcAft>
                <a:spcPts val="800"/>
              </a:spcAft>
            </a:pPr>
            <a:r>
              <a:rPr lang="en-US" dirty="0">
                <a:latin typeface="Times New Roman" panose="02020603050405020304" pitchFamily="18" charset="0"/>
                <a:ea typeface="Calibri" panose="020F0502020204030204" pitchFamily="34" charset="0"/>
              </a:rPr>
              <a:t>In global clinical trial collaborations, the cost-effectiveness of an intervention may be listed in a league table by country. Table 3.4 shows a comparison of the </a:t>
            </a:r>
            <a:r>
              <a:rPr lang="en-US" dirty="0">
                <a:solidFill>
                  <a:srgbClr val="FF0000"/>
                </a:solidFill>
                <a:latin typeface="Times New Roman" panose="02020603050405020304" pitchFamily="18" charset="0"/>
                <a:ea typeface="Calibri" panose="020F0502020204030204" pitchFamily="34" charset="0"/>
              </a:rPr>
              <a:t>cost-effectiveness of pneumococcal vaccination in ten Western European countries</a:t>
            </a:r>
            <a:r>
              <a:rPr lang="en-US" dirty="0">
                <a:latin typeface="Times New Roman" panose="02020603050405020304" pitchFamily="18" charset="0"/>
                <a:ea typeface="Calibri" panose="020F0502020204030204" pitchFamily="34" charset="0"/>
              </a:rPr>
              <a:t>, reported by Evers </a:t>
            </a:r>
            <a:r>
              <a:rPr lang="en-US" i="1" dirty="0">
                <a:latin typeface="Times New Roman" panose="02020603050405020304" pitchFamily="18" charset="0"/>
                <a:ea typeface="Calibri" panose="020F0502020204030204" pitchFamily="34" charset="0"/>
              </a:rPr>
              <a:t>et al</a:t>
            </a:r>
            <a:r>
              <a:rPr lang="en-US" dirty="0">
                <a:latin typeface="Times New Roman" panose="02020603050405020304" pitchFamily="18" charset="0"/>
                <a:ea typeface="Calibri" panose="020F0502020204030204" pitchFamily="34" charset="0"/>
              </a:rPr>
              <a:t>. The table presents variations in ICER among different age groups, in addition to variations among countries. When a </a:t>
            </a:r>
            <a:r>
              <a:rPr lang="en-US" dirty="0">
                <a:solidFill>
                  <a:srgbClr val="FF0000"/>
                </a:solidFill>
                <a:latin typeface="Times New Roman" panose="02020603050405020304" pitchFamily="18" charset="0"/>
                <a:ea typeface="Calibri" panose="020F0502020204030204" pitchFamily="34" charset="0"/>
              </a:rPr>
              <a:t>threshold of 40,000 EUR/</a:t>
            </a:r>
            <a:r>
              <a:rPr lang="en-US" sz="1600" dirty="0">
                <a:solidFill>
                  <a:srgbClr val="FF0000"/>
                </a:solidFill>
                <a:latin typeface="WwkbwdScsrcbTimesLTStd-Roman"/>
                <a:ea typeface="Calibri" panose="020F0502020204030204" pitchFamily="34" charset="0"/>
                <a:cs typeface="WwkbwdScsrcbTimesLTStd-Roman"/>
              </a:rPr>
              <a:t> </a:t>
            </a:r>
            <a:r>
              <a:rPr lang="en-US" dirty="0">
                <a:solidFill>
                  <a:srgbClr val="FF0000"/>
                </a:solidFill>
                <a:latin typeface="Times New Roman" panose="02020603050405020304" pitchFamily="18" charset="0"/>
                <a:ea typeface="Calibri" panose="020F0502020204030204" pitchFamily="34" charset="0"/>
              </a:rPr>
              <a:t>QALY is used</a:t>
            </a:r>
            <a:r>
              <a:rPr lang="en-US" dirty="0">
                <a:latin typeface="Times New Roman" panose="02020603050405020304" pitchFamily="18" charset="0"/>
                <a:ea typeface="Calibri" panose="020F0502020204030204" pitchFamily="34" charset="0"/>
              </a:rPr>
              <a:t>, the vaccine is evaluated as being </a:t>
            </a:r>
            <a:r>
              <a:rPr lang="en-US" b="1" dirty="0">
                <a:solidFill>
                  <a:srgbClr val="FF0000"/>
                </a:solidFill>
                <a:latin typeface="Times New Roman" panose="02020603050405020304" pitchFamily="18" charset="0"/>
                <a:ea typeface="Calibri" panose="020F0502020204030204" pitchFamily="34" charset="0"/>
              </a:rPr>
              <a:t>cost-effective</a:t>
            </a:r>
            <a:r>
              <a:rPr lang="en-US" dirty="0">
                <a:latin typeface="Times New Roman" panose="02020603050405020304" pitchFamily="18" charset="0"/>
                <a:ea typeface="Calibri" panose="020F0502020204030204" pitchFamily="34" charset="0"/>
              </a:rPr>
              <a:t> </a:t>
            </a:r>
            <a:r>
              <a:rPr lang="en-US" dirty="0">
                <a:solidFill>
                  <a:srgbClr val="FF0000"/>
                </a:solidFill>
                <a:latin typeface="Times New Roman" panose="02020603050405020304" pitchFamily="18" charset="0"/>
                <a:ea typeface="Calibri" panose="020F0502020204030204" pitchFamily="34" charset="0"/>
              </a:rPr>
              <a:t>in countries for all persons 65 years or older as a single group </a:t>
            </a:r>
            <a:r>
              <a:rPr lang="en-US" dirty="0">
                <a:latin typeface="Times New Roman" panose="02020603050405020304" pitchFamily="18" charset="0"/>
                <a:ea typeface="Calibri" panose="020F0502020204030204" pitchFamily="34" charset="0"/>
              </a:rPr>
              <a:t>(ICER for the age group ≥65).</a:t>
            </a:r>
            <a:r>
              <a:rPr lang="en-US" sz="1600" dirty="0">
                <a:latin typeface="WwkbwdScsrcbTimesLTStd-Roman"/>
                <a:ea typeface="Calibri" panose="020F0502020204030204" pitchFamily="34" charset="0"/>
                <a:cs typeface="WwkbwdScsrcbTimesLTStd-Roman"/>
              </a:rPr>
              <a:t> </a:t>
            </a:r>
            <a:r>
              <a:rPr lang="en-US" dirty="0">
                <a:latin typeface="Times New Roman" panose="02020603050405020304" pitchFamily="18" charset="0"/>
                <a:ea typeface="Calibri" panose="020F0502020204030204" pitchFamily="34" charset="0"/>
              </a:rPr>
              <a:t>However, when ICER is compared among 10-year intervals, values above the threshold are obtained in countries other than Denmark, France, and Scotland for persons at 85 or older (values in bold in the age group ≥85), </a:t>
            </a:r>
            <a:r>
              <a:rPr lang="en-US" dirty="0">
                <a:solidFill>
                  <a:srgbClr val="FF0000"/>
                </a:solidFill>
                <a:latin typeface="Times New Roman" panose="02020603050405020304" pitchFamily="18" charset="0"/>
                <a:ea typeface="Calibri" panose="020F0502020204030204" pitchFamily="34" charset="0"/>
              </a:rPr>
              <a:t>suggesting that the cost-effectiveness of the vaccine decreases with age</a:t>
            </a:r>
            <a:r>
              <a:rPr lang="en-US" dirty="0">
                <a:latin typeface="Times New Roman" panose="02020603050405020304" pitchFamily="18" charset="0"/>
                <a:ea typeface="Calibri" panose="020F050202020403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675004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335313" y="2638"/>
            <a:ext cx="9144001" cy="953325"/>
          </a:xfrm>
        </p:spPr>
        <p:txBody>
          <a:bodyPr>
            <a:normAutofit/>
          </a:bodyPr>
          <a:lstStyle/>
          <a:p>
            <a:pPr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Table 3.4 Cost-effectiveness analysis in pneumococcal vaccination: comparison among ten European </a:t>
            </a:r>
            <a:r>
              <a:rPr lang="en-US" b="1" dirty="0" smtClean="0">
                <a:latin typeface="Times New Roman" panose="02020603050405020304" pitchFamily="18" charset="0"/>
                <a:ea typeface="Calibri" panose="020F0502020204030204" pitchFamily="34" charset="0"/>
                <a:cs typeface="Arial" panose="020B0604020202020204" pitchFamily="34" charset="0"/>
              </a:rPr>
              <a:t>nations.</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734292" y="955964"/>
            <a:ext cx="10737272" cy="5902036"/>
          </a:xfrm>
          <a:prstGeom prst="rect">
            <a:avLst/>
          </a:prstGeom>
          <a:noFill/>
          <a:ln>
            <a:noFill/>
          </a:ln>
        </p:spPr>
      </p:pic>
    </p:spTree>
    <p:extLst>
      <p:ext uri="{BB962C8B-B14F-4D97-AF65-F5344CB8AC3E}">
        <p14:creationId xmlns:p14="http://schemas.microsoft.com/office/powerpoint/2010/main" val="15360420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
            <a:ext cx="10515600" cy="45719"/>
          </a:xfrm>
        </p:spPr>
        <p:txBody>
          <a:bodyPr>
            <a:normAutofit fontScale="90000"/>
          </a:bodyPr>
          <a:lstStyle/>
          <a:p>
            <a:pPr algn="just">
              <a:lnSpc>
                <a:spcPct val="115000"/>
              </a:lnSpc>
              <a:spcBef>
                <a:spcPts val="0"/>
              </a:spcBef>
            </a:pP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0"/>
            <a:ext cx="10515600" cy="6858000"/>
          </a:xfrm>
        </p:spPr>
        <p:txBody>
          <a:bodyPr>
            <a:normAutofit fontScale="77500" lnSpcReduction="2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Which cells of Cost-Effectiveness Grid represent the following comparisons?</a:t>
            </a:r>
          </a:p>
          <a:p>
            <a:pPr marL="0" indent="0" algn="just">
              <a:lnSpc>
                <a:spcPct val="115000"/>
              </a:lnSpc>
              <a:spcBef>
                <a:spcPts val="0"/>
              </a:spcBef>
              <a:buNone/>
            </a:pPr>
            <a:r>
              <a:rPr lang="en-US" dirty="0">
                <a:latin typeface="Times New Roman" panose="02020603050405020304" pitchFamily="18" charset="0"/>
                <a:ea typeface="Calibri" panose="020F0502020204030204" pitchFamily="34" charset="0"/>
              </a:rPr>
              <a:t>a) BreatheAgain + ICS compared with ICS + Placebo</a:t>
            </a:r>
          </a:p>
          <a:p>
            <a:pPr marL="0" indent="0" algn="just">
              <a:lnSpc>
                <a:spcPct val="115000"/>
              </a:lnSpc>
              <a:spcBef>
                <a:spcPts val="0"/>
              </a:spcBef>
              <a:buNone/>
            </a:pPr>
            <a:r>
              <a:rPr lang="en-US" dirty="0">
                <a:latin typeface="Times New Roman" panose="02020603050405020304" pitchFamily="18" charset="0"/>
                <a:ea typeface="Calibri" panose="020F0502020204030204" pitchFamily="34" charset="0"/>
              </a:rPr>
              <a:t>b) AsthmaBeGone + ICS compared with ICS + Placebo</a:t>
            </a:r>
          </a:p>
          <a:p>
            <a:pPr marL="0" indent="0" algn="just">
              <a:lnSpc>
                <a:spcPct val="115000"/>
              </a:lnSpc>
              <a:spcBef>
                <a:spcPts val="0"/>
              </a:spcBef>
              <a:buNone/>
            </a:pPr>
            <a:r>
              <a:rPr lang="en-US" dirty="0">
                <a:latin typeface="Times New Roman" panose="02020603050405020304" pitchFamily="18" charset="0"/>
                <a:ea typeface="Calibri" panose="020F0502020204030204" pitchFamily="34" charset="0"/>
              </a:rPr>
              <a:t>c) AsthmaBeGone + ICS compared with BreatheAgain + </a:t>
            </a:r>
            <a:r>
              <a:rPr lang="en-US" dirty="0" smtClean="0">
                <a:latin typeface="Times New Roman" panose="02020603050405020304" pitchFamily="18" charset="0"/>
                <a:ea typeface="Calibri" panose="020F0502020204030204" pitchFamily="34" charset="0"/>
              </a:rPr>
              <a:t>ICS</a:t>
            </a:r>
          </a:p>
          <a:p>
            <a:pPr marL="0" algn="just">
              <a:lnSpc>
                <a:spcPct val="115000"/>
              </a:lnSpc>
              <a:spcBef>
                <a:spcPts val="0"/>
              </a:spcBef>
            </a:pPr>
            <a:endParaRPr lang="en-US" dirty="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rPr>
              <a:t>Both active drugs (AsthmaBeGone and BreatheAgain) in combination with ICS are more effective that ICS + placebo but also more expensive (cell I), indicating the need to calculate an ICER. AsthmaBeGone and BreatheAgain have the same effectiveness, but AsthmaBeGone is less expensive (cell D), so it would be a cost-effective alternative compared with BreatheAgain.</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258291" y="1385454"/>
            <a:ext cx="7675417" cy="3643746"/>
          </a:xfrm>
          <a:prstGeom prst="rect">
            <a:avLst/>
          </a:prstGeom>
          <a:noFill/>
          <a:ln>
            <a:noFill/>
          </a:ln>
        </p:spPr>
      </p:pic>
    </p:spTree>
    <p:extLst>
      <p:ext uri="{BB962C8B-B14F-4D97-AF65-F5344CB8AC3E}">
        <p14:creationId xmlns:p14="http://schemas.microsoft.com/office/powerpoint/2010/main" val="42124185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Incremental net benefit analysis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There are disadvantages to using cost-effectiveness analyses. A newer technique termed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incremental net benefit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INB</a:t>
            </a:r>
            <a:r>
              <a:rPr lang="en-US" dirty="0">
                <a:latin typeface="Times New Roman" panose="02020603050405020304" pitchFamily="18" charset="0"/>
                <a:ea typeface="Calibri" panose="020F0502020204030204" pitchFamily="34" charset="0"/>
                <a:cs typeface="Arial" panose="020B0604020202020204" pitchFamily="34" charset="0"/>
              </a:rPr>
              <a:t>) analysis has been suggested to overcome some of these limitations. This method may also be seen in the literature under the terms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net benefit framework</a:t>
            </a:r>
            <a:r>
              <a:rPr lang="en-US" dirty="0">
                <a:latin typeface="Times New Roman" panose="02020603050405020304" pitchFamily="18" charset="0"/>
                <a:ea typeface="Calibri" panose="020F0502020204030204" pitchFamily="34" charset="0"/>
                <a:cs typeface="Arial" panose="020B0604020202020204" pitchFamily="34" charset="0"/>
              </a:rPr>
              <a:t>” or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net monetary benefit</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NMB</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430734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Incremental net benefit analysis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Basically, an estimate of the value for health benefits (outcomes) is substituted into the incremental analysis. This estimated value, or maximum acceptable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willingness to pay</a:t>
            </a:r>
            <a:r>
              <a:rPr lang="en-US" b="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is represented by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lambda</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λ</a:t>
            </a:r>
            <a:r>
              <a:rPr lang="en-US" dirty="0">
                <a:latin typeface="Times New Roman" panose="02020603050405020304" pitchFamily="18" charset="0"/>
                <a:ea typeface="Calibri" panose="020F0502020204030204" pitchFamily="34" charset="0"/>
                <a:cs typeface="Arial" panose="020B0604020202020204" pitchFamily="34" charset="0"/>
              </a:rPr>
              <a:t>), and a range around λ is used to conduct sensitivity analyses. The INB is calculated by multiplying λ by the additional units of health benefit from the intervention and then subtracting the additional cost of the intervention. See the equation below:</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sz="32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INB </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 (λ </a:t>
            </a:r>
            <a:r>
              <a:rPr lang="en-US"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Δ</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 Effects) </a:t>
            </a:r>
            <a:r>
              <a:rPr lang="en-US"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Δ</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 Costs</a:t>
            </a:r>
            <a:endParaRPr lang="en-US" sz="24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417256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1"/>
            <a:ext cx="10515600" cy="111760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Incremental net benefit analysis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24000"/>
            <a:ext cx="10515600" cy="5334000"/>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If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INB</a:t>
            </a:r>
            <a:r>
              <a:rPr lang="en-US" dirty="0">
                <a:latin typeface="Times New Roman" panose="02020603050405020304" pitchFamily="18" charset="0"/>
                <a:ea typeface="Calibri" panose="020F0502020204030204" pitchFamily="34" charset="0"/>
                <a:cs typeface="Arial" panose="020B0604020202020204" pitchFamily="34" charset="0"/>
              </a:rPr>
              <a:t>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above zero</a:t>
            </a:r>
            <a:r>
              <a:rPr lang="en-US" dirty="0">
                <a:latin typeface="Times New Roman" panose="02020603050405020304" pitchFamily="18" charset="0"/>
                <a:ea typeface="Calibri" panose="020F0502020204030204" pitchFamily="34" charset="0"/>
                <a:cs typeface="Arial" panose="020B0604020202020204" pitchFamily="34" charset="0"/>
              </a:rPr>
              <a:t>, the intervention is deemed </a:t>
            </a:r>
            <a:r>
              <a:rPr lang="en-US" b="1" dirty="0">
                <a:latin typeface="Times New Roman" panose="02020603050405020304" pitchFamily="18" charset="0"/>
                <a:ea typeface="Calibri" panose="020F0502020204030204" pitchFamily="34" charset="0"/>
                <a:cs typeface="Arial" panose="020B0604020202020204" pitchFamily="34" charset="0"/>
              </a:rPr>
              <a:t>cost-effective</a:t>
            </a:r>
            <a:r>
              <a:rPr lang="en-US" dirty="0">
                <a:latin typeface="Times New Roman" panose="02020603050405020304" pitchFamily="18" charset="0"/>
                <a:ea typeface="Calibri" panose="020F0502020204030204" pitchFamily="34" charset="0"/>
                <a:cs typeface="Arial" panose="020B0604020202020204" pitchFamily="34" charset="0"/>
              </a:rPr>
              <a:t>. If it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below zero</a:t>
            </a:r>
            <a:r>
              <a:rPr lang="en-US" dirty="0">
                <a:latin typeface="Times New Roman" panose="02020603050405020304" pitchFamily="18" charset="0"/>
                <a:ea typeface="Calibri" panose="020F0502020204030204" pitchFamily="34" charset="0"/>
                <a:cs typeface="Arial" panose="020B0604020202020204" pitchFamily="34" charset="0"/>
              </a:rPr>
              <a:t>, it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not cost-effective</a:t>
            </a:r>
            <a:r>
              <a:rPr lang="en-US" dirty="0">
                <a:latin typeface="Times New Roman" panose="02020603050405020304" pitchFamily="18" charset="0"/>
                <a:ea typeface="Calibri" panose="020F0502020204030204" pitchFamily="34" charset="0"/>
                <a:cs typeface="Arial" panose="020B0604020202020204" pitchFamily="34" charset="0"/>
              </a:rPr>
              <a:t>. This is similar to the calculations provided in cost-benefit analyses (CBAs), except that instead of measuring the value of the precise intervention by the group of patients being studied, the λ is assumed to represent society’s willingness to pay for a unit of health (e.g., a symptom-free day or quality-adjusted life-year) that is constant across disease categories and patient populations</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An </a:t>
            </a:r>
            <a:r>
              <a:rPr lang="en-US" dirty="0">
                <a:latin typeface="Times New Roman" panose="02020603050405020304" pitchFamily="18" charset="0"/>
                <a:ea typeface="Calibri" panose="020F0502020204030204" pitchFamily="34" charset="0"/>
                <a:cs typeface="Arial" panose="020B0604020202020204" pitchFamily="34" charset="0"/>
              </a:rPr>
              <a:t>ICER used alone for decision making can be ambiguous.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Results from INB calculations are less ambiguous than those of ICERs</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4221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2230"/>
            <a:ext cx="10515600" cy="1364342"/>
          </a:xfrm>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Incremental net benefit calculation and interpretation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53029"/>
            <a:ext cx="10515600" cy="5304971"/>
          </a:xfrm>
        </p:spPr>
        <p:txBody>
          <a:bodyPr>
            <a:normAutofit fontScale="925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C</a:t>
            </a:r>
            <a:r>
              <a:rPr lang="en-US" dirty="0" smtClean="0">
                <a:latin typeface="Times New Roman" panose="02020603050405020304" pitchFamily="18" charset="0"/>
                <a:ea typeface="Calibri" panose="020F0502020204030204" pitchFamily="34" charset="0"/>
                <a:cs typeface="Arial" panose="020B0604020202020204" pitchFamily="34" charset="0"/>
              </a:rPr>
              <a:t>osts </a:t>
            </a:r>
            <a:r>
              <a:rPr lang="en-US" dirty="0">
                <a:latin typeface="Times New Roman" panose="02020603050405020304" pitchFamily="18" charset="0"/>
                <a:ea typeface="Calibri" panose="020F0502020204030204" pitchFamily="34" charset="0"/>
                <a:cs typeface="Arial" panose="020B0604020202020204" pitchFamily="34" charset="0"/>
              </a:rPr>
              <a:t>and outcomes for BreatheAgain were compared with inhaled corticosteroids.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BreatheAgain</a:t>
            </a:r>
            <a:r>
              <a:rPr lang="en-US" dirty="0">
                <a:latin typeface="Times New Roman" panose="02020603050405020304" pitchFamily="18" charset="0"/>
                <a:ea typeface="Calibri" panose="020F0502020204030204" pitchFamily="34" charset="0"/>
                <a:cs typeface="Arial" panose="020B0604020202020204" pitchFamily="34" charset="0"/>
              </a:rPr>
              <a:t> had total costs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$537 </a:t>
            </a:r>
            <a:r>
              <a:rPr lang="en-US" dirty="0">
                <a:latin typeface="Times New Roman" panose="02020603050405020304" pitchFamily="18" charset="0"/>
                <a:ea typeface="Calibri" panose="020F0502020204030204" pitchFamily="34" charset="0"/>
                <a:cs typeface="Arial" panose="020B0604020202020204" pitchFamily="34" charset="0"/>
              </a:rPr>
              <a:t>and provided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90</a:t>
            </a:r>
            <a:r>
              <a:rPr lang="en-US" dirty="0">
                <a:latin typeface="Times New Roman" panose="02020603050405020304" pitchFamily="18" charset="0"/>
                <a:ea typeface="Calibri" panose="020F0502020204030204" pitchFamily="34" charset="0"/>
                <a:cs typeface="Arial" panose="020B0604020202020204" pitchFamily="34" charset="0"/>
              </a:rPr>
              <a:t> symptom-free days (SFDs) compared with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$320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45</a:t>
            </a:r>
            <a:r>
              <a:rPr lang="en-US" dirty="0">
                <a:latin typeface="Times New Roman" panose="02020603050405020304" pitchFamily="18" charset="0"/>
                <a:ea typeface="Calibri" panose="020F0502020204030204" pitchFamily="34" charset="0"/>
                <a:cs typeface="Arial" panose="020B0604020202020204" pitchFamily="34" charset="0"/>
              </a:rPr>
              <a:t> SFDs for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ICS</a:t>
            </a:r>
            <a:r>
              <a:rPr lang="en-US" dirty="0">
                <a:latin typeface="Times New Roman" panose="02020603050405020304" pitchFamily="18" charset="0"/>
                <a:ea typeface="Calibri" panose="020F0502020204030204" pitchFamily="34" charset="0"/>
                <a:cs typeface="Arial" panose="020B0604020202020204" pitchFamily="34" charset="0"/>
              </a:rPr>
              <a:t>. The incremental cost-effectiveness ratio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ICER</a:t>
            </a:r>
            <a:r>
              <a:rPr lang="en-US" dirty="0">
                <a:latin typeface="Times New Roman" panose="02020603050405020304" pitchFamily="18" charset="0"/>
                <a:ea typeface="Calibri" panose="020F0502020204030204" pitchFamily="34" charset="0"/>
                <a:cs typeface="Arial" panose="020B0604020202020204" pitchFamily="34" charset="0"/>
              </a:rPr>
              <a:t>) was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$4.82 </a:t>
            </a:r>
            <a:r>
              <a:rPr lang="en-US" dirty="0">
                <a:latin typeface="Times New Roman" panose="02020603050405020304" pitchFamily="18" charset="0"/>
                <a:ea typeface="Calibri" panose="020F0502020204030204" pitchFamily="34" charset="0"/>
                <a:cs typeface="Arial" panose="020B0604020202020204" pitchFamily="34" charset="0"/>
              </a:rPr>
              <a:t>per extra SFD [($537 − $320 =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$217</a:t>
            </a:r>
            <a:r>
              <a:rPr lang="en-US" dirty="0">
                <a:latin typeface="Times New Roman" panose="02020603050405020304" pitchFamily="18" charset="0"/>
                <a:ea typeface="Calibri" panose="020F0502020204030204" pitchFamily="34" charset="0"/>
                <a:cs typeface="Arial" panose="020B0604020202020204" pitchFamily="34" charset="0"/>
              </a:rPr>
              <a:t>) / (90 SFDs − 45 SFDs =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45</a:t>
            </a:r>
            <a:r>
              <a:rPr lang="en-US" dirty="0">
                <a:latin typeface="Times New Roman" panose="02020603050405020304" pitchFamily="18" charset="0"/>
                <a:ea typeface="Calibri" panose="020F0502020204030204" pitchFamily="34" charset="0"/>
                <a:cs typeface="Arial" panose="020B0604020202020204" pitchFamily="34" charset="0"/>
              </a:rPr>
              <a:t> SFDs)]. Is BreatheAgain cost-effective? It depends on the value placed on a SFD.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It has been suggested that a day without asthma symptoms is worth at least $5</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If we use the $5.00 as the baseline λ</a:t>
            </a:r>
            <a:r>
              <a:rPr lang="en-US" dirty="0">
                <a:latin typeface="Times New Roman" panose="02020603050405020304" pitchFamily="18" charset="0"/>
                <a:ea typeface="Calibri" panose="020F0502020204030204" pitchFamily="34" charset="0"/>
                <a:cs typeface="Arial" panose="020B0604020202020204" pitchFamily="34" charset="0"/>
              </a:rPr>
              <a:t>, the calculations are as follows: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INB = (λ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Δ</a:t>
            </a:r>
            <a:r>
              <a:rPr lang="en-US" dirty="0">
                <a:latin typeface="Times New Roman" panose="02020603050405020304" pitchFamily="18" charset="0"/>
                <a:ea typeface="Calibri" panose="020F0502020204030204" pitchFamily="34" charset="0"/>
                <a:cs typeface="Arial" panose="020B0604020202020204" pitchFamily="34" charset="0"/>
              </a:rPr>
              <a:t> SFDs)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Δ</a:t>
            </a:r>
            <a:r>
              <a:rPr lang="en-US" dirty="0">
                <a:latin typeface="Times New Roman" panose="02020603050405020304" pitchFamily="18" charset="0"/>
                <a:ea typeface="Calibri" panose="020F0502020204030204" pitchFamily="34" charset="0"/>
                <a:cs typeface="Arial" panose="020B0604020202020204" pitchFamily="34" charset="0"/>
              </a:rPr>
              <a:t> Costs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err="1">
                <a:latin typeface="Times New Roman" panose="02020603050405020304" pitchFamily="18" charset="0"/>
                <a:ea typeface="Calibri" panose="020F0502020204030204" pitchFamily="34" charset="0"/>
                <a:cs typeface="Arial" panose="020B0604020202020204" pitchFamily="34" charset="0"/>
              </a:rPr>
              <a:t>INB</a:t>
            </a:r>
            <a:r>
              <a:rPr lang="en-US" baseline="-25000" dirty="0" err="1">
                <a:latin typeface="Times New Roman" panose="02020603050405020304" pitchFamily="18" charset="0"/>
                <a:ea typeface="Calibri" panose="020F0502020204030204" pitchFamily="34" charset="0"/>
                <a:cs typeface="Arial" panose="020B0604020202020204" pitchFamily="34" charset="0"/>
              </a:rPr>
              <a:t>λ</a:t>
            </a:r>
            <a:r>
              <a:rPr lang="en-US" baseline="-25000" dirty="0">
                <a:latin typeface="Times New Roman" panose="02020603050405020304" pitchFamily="18" charset="0"/>
                <a:ea typeface="Calibri" panose="020F0502020204030204" pitchFamily="34" charset="0"/>
                <a:cs typeface="Arial" panose="020B0604020202020204" pitchFamily="34" charset="0"/>
              </a:rPr>
              <a:t>=$5</a:t>
            </a:r>
            <a:r>
              <a:rPr lang="en-US" dirty="0">
                <a:latin typeface="Times New Roman" panose="02020603050405020304" pitchFamily="18" charset="0"/>
                <a:ea typeface="Calibri" panose="020F0502020204030204" pitchFamily="34" charset="0"/>
                <a:cs typeface="Arial" panose="020B0604020202020204" pitchFamily="34" charset="0"/>
              </a:rPr>
              <a:t> = ($5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45 SFDs)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$217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err="1">
                <a:latin typeface="Times New Roman" panose="02020603050405020304" pitchFamily="18" charset="0"/>
                <a:ea typeface="Calibri" panose="020F0502020204030204" pitchFamily="34" charset="0"/>
                <a:cs typeface="Arial" panose="020B0604020202020204" pitchFamily="34" charset="0"/>
              </a:rPr>
              <a:t>INB</a:t>
            </a:r>
            <a:r>
              <a:rPr lang="en-US" baseline="-25000" dirty="0" err="1">
                <a:latin typeface="Times New Roman" panose="02020603050405020304" pitchFamily="18" charset="0"/>
                <a:ea typeface="Calibri" panose="020F0502020204030204" pitchFamily="34" charset="0"/>
                <a:cs typeface="Arial" panose="020B0604020202020204" pitchFamily="34" charset="0"/>
              </a:rPr>
              <a:t>λ</a:t>
            </a:r>
            <a:r>
              <a:rPr lang="en-US" baseline="-25000" dirty="0">
                <a:latin typeface="Times New Roman" panose="02020603050405020304" pitchFamily="18" charset="0"/>
                <a:ea typeface="Calibri" panose="020F0502020204030204" pitchFamily="34" charset="0"/>
                <a:cs typeface="Arial" panose="020B0604020202020204" pitchFamily="34" charset="0"/>
              </a:rPr>
              <a:t>=$5</a:t>
            </a:r>
            <a:r>
              <a:rPr lang="en-US" dirty="0">
                <a:latin typeface="Times New Roman" panose="02020603050405020304" pitchFamily="18" charset="0"/>
                <a:ea typeface="Calibri" panose="020F0502020204030204" pitchFamily="34" charset="0"/>
                <a:cs typeface="Arial" panose="020B0604020202020204" pitchFamily="34" charset="0"/>
              </a:rPr>
              <a:t> = + $8</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488435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Incremental net benefit calculation and interpretation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Because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INB is greater than zero</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BreatheAgain is more cost-effective than ICS when λ = $5.00</a:t>
            </a:r>
            <a:r>
              <a:rPr lang="en-US" dirty="0">
                <a:latin typeface="Times New Roman" panose="02020603050405020304" pitchFamily="18" charset="0"/>
                <a:ea typeface="Calibri" panose="020F0502020204030204" pitchFamily="34" charset="0"/>
                <a:cs typeface="Arial" panose="020B0604020202020204" pitchFamily="34" charset="0"/>
              </a:rPr>
              <a:t>. Some would point out that the $5.00 per SFD was estimated more than 10 years ago and that because of inflation, it would be higher. (As a side note, more recent research estimated the value of relieving depression at $10 per SFD.) Fig. 3.9 shows that for a range of λ from $1 to $10, the range for the INB is −$172 to +$233, indicating that the results are sensitive to this range used to place a value on a SFD (λ).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79023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14402"/>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Overview</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914401"/>
            <a:ext cx="10515600" cy="5943600"/>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disadvantage</a:t>
            </a:r>
            <a:r>
              <a:rPr lang="en-US" dirty="0">
                <a:latin typeface="Times New Roman" panose="02020603050405020304" pitchFamily="18" charset="0"/>
                <a:ea typeface="Calibri" panose="020F0502020204030204" pitchFamily="34" charset="0"/>
                <a:cs typeface="Arial" panose="020B0604020202020204" pitchFamily="34" charset="0"/>
              </a:rPr>
              <a:t> to CEA is that the alternatives used in the comparison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must have outcomes that are measured in the same clinical units</a:t>
            </a:r>
            <a:r>
              <a:rPr lang="en-US" dirty="0">
                <a:latin typeface="Times New Roman" panose="02020603050405020304" pitchFamily="18" charset="0"/>
                <a:ea typeface="Calibri" panose="020F0502020204030204" pitchFamily="34" charset="0"/>
                <a:cs typeface="Arial" panose="020B0604020202020204" pitchFamily="34" charset="0"/>
              </a:rPr>
              <a:t>. You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cannot use CEA</a:t>
            </a:r>
            <a:r>
              <a:rPr lang="en-US" dirty="0">
                <a:latin typeface="Times New Roman" panose="02020603050405020304" pitchFamily="18" charset="0"/>
                <a:ea typeface="Calibri" panose="020F0502020204030204" pitchFamily="34" charset="0"/>
                <a:cs typeface="Arial" panose="020B0604020202020204" pitchFamily="34" charset="0"/>
              </a:rPr>
              <a:t> to directly compare the outcomes of 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antihypertensive product </a:t>
            </a:r>
            <a:r>
              <a:rPr lang="en-US" dirty="0">
                <a:latin typeface="Times New Roman" panose="02020603050405020304" pitchFamily="18" charset="0"/>
                <a:ea typeface="Calibri" panose="020F0502020204030204" pitchFamily="34" charset="0"/>
                <a:cs typeface="Arial" panose="020B0604020202020204" pitchFamily="34" charset="0"/>
              </a:rPr>
              <a:t>(which may measure mm Hg changes to determine the outcome) with the outcomes of 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asthma product </a:t>
            </a:r>
            <a:r>
              <a:rPr lang="en-US" dirty="0">
                <a:latin typeface="Times New Roman" panose="02020603050405020304" pitchFamily="18" charset="0"/>
                <a:ea typeface="Calibri" panose="020F0502020204030204" pitchFamily="34" charset="0"/>
                <a:cs typeface="Arial" panose="020B0604020202020204" pitchFamily="34" charset="0"/>
              </a:rPr>
              <a:t>(which may measure forced expiratory volume [FEV] to determine the outcome).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In </a:t>
            </a:r>
            <a:r>
              <a:rPr lang="en-US" dirty="0">
                <a:latin typeface="Times New Roman" panose="02020603050405020304" pitchFamily="18" charset="0"/>
                <a:ea typeface="Calibri" panose="020F0502020204030204" pitchFamily="34" charset="0"/>
                <a:cs typeface="Arial" panose="020B0604020202020204" pitchFamily="34" charset="0"/>
              </a:rPr>
              <a:t>addition, even if products for similar diseases or conditions are compared, more than one type of clinical outcome may be important. For example, when measuring the effects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hormone-replacement therapies</a:t>
            </a:r>
            <a:r>
              <a:rPr lang="en-US" dirty="0">
                <a:latin typeface="Times New Roman" panose="02020603050405020304" pitchFamily="18" charset="0"/>
                <a:ea typeface="Calibri" panose="020F0502020204030204" pitchFamily="34" charset="0"/>
                <a:cs typeface="Arial" panose="020B0604020202020204" pitchFamily="34" charset="0"/>
              </a:rPr>
              <a:t>,</a:t>
            </a:r>
            <a:r>
              <a:rPr lang="en-US" sz="1800" dirty="0">
                <a:latin typeface="LegacySerifStd-Book"/>
                <a:ea typeface="Calibri" panose="020F0502020204030204" pitchFamily="34" charset="0"/>
                <a:cs typeface="LegacySerifStd-Book"/>
              </a:rPr>
              <a:t> </a:t>
            </a:r>
            <a:r>
              <a:rPr lang="en-US" dirty="0">
                <a:latin typeface="Times New Roman" panose="02020603050405020304" pitchFamily="18" charset="0"/>
                <a:ea typeface="Calibri" panose="020F0502020204030204" pitchFamily="34" charset="0"/>
                <a:cs typeface="Arial" panose="020B0604020202020204" pitchFamily="34" charset="0"/>
              </a:rPr>
              <a:t>the effect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on menopausal symptoms </a:t>
            </a:r>
            <a:r>
              <a:rPr lang="en-US" dirty="0">
                <a:latin typeface="Times New Roman" panose="02020603050405020304" pitchFamily="18" charset="0"/>
                <a:ea typeface="Calibri" panose="020F0502020204030204" pitchFamily="34" charset="0"/>
                <a:cs typeface="Arial" panose="020B0604020202020204" pitchFamily="34" charset="0"/>
              </a:rPr>
              <a:t>as well as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bone mineral density </a:t>
            </a:r>
            <a:r>
              <a:rPr lang="en-US" dirty="0">
                <a:latin typeface="Times New Roman" panose="02020603050405020304" pitchFamily="18" charset="0"/>
                <a:ea typeface="Calibri" panose="020F0502020204030204" pitchFamily="34" charset="0"/>
                <a:cs typeface="Arial" panose="020B0604020202020204" pitchFamily="34" charset="0"/>
              </a:rPr>
              <a:t>measures may be salient. This may justify the calculation of multiple cost-effectiveness ratios for the comparison.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491264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6040582"/>
            <a:ext cx="9144001" cy="817418"/>
          </a:xfrm>
        </p:spPr>
        <p:txBody>
          <a:bodyPr>
            <a:normAutofit fontScale="92500" lnSpcReduction="10000"/>
          </a:bodyPr>
          <a:lstStyle/>
          <a:p>
            <a:pPr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Figure 3.9 Calculation of incremental net benefit for range of lambda values for symptom-free days.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523998" y="152401"/>
            <a:ext cx="9144001" cy="5888182"/>
          </a:xfrm>
          <a:prstGeom prst="rect">
            <a:avLst/>
          </a:prstGeom>
          <a:noFill/>
          <a:ln>
            <a:noFill/>
          </a:ln>
        </p:spPr>
      </p:pic>
    </p:spTree>
    <p:extLst>
      <p:ext uri="{BB962C8B-B14F-4D97-AF65-F5344CB8AC3E}">
        <p14:creationId xmlns:p14="http://schemas.microsoft.com/office/powerpoint/2010/main" val="8650358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Incremental net benefit calculation and interpretation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Although </a:t>
            </a:r>
            <a:r>
              <a:rPr lang="en-US" dirty="0">
                <a:latin typeface="Times New Roman" panose="02020603050405020304" pitchFamily="18" charset="0"/>
                <a:ea typeface="Calibri" panose="020F0502020204030204" pitchFamily="34" charset="0"/>
                <a:cs typeface="Arial" panose="020B0604020202020204" pitchFamily="34" charset="0"/>
              </a:rPr>
              <a:t>the advantage of this method may not be readily apparent from this graph (if the value of a SFD is above $4.82, BreatheAgain is cost-effective, which is the same conclusion as with the ICER), there are other advantages.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If BreatheAgain had instead cost $217 less and provided 45 fewer SFDs than ICS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ICER </a:t>
            </a:r>
            <a:r>
              <a:rPr lang="en-US" dirty="0">
                <a:latin typeface="Times New Roman" panose="02020603050405020304" pitchFamily="18" charset="0"/>
                <a:ea typeface="Calibri" panose="020F0502020204030204" pitchFamily="34" charset="0"/>
                <a:cs typeface="Arial" panose="020B0604020202020204" pitchFamily="34" charset="0"/>
              </a:rPr>
              <a:t>(−$217 /−45 SFD)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would have been mathematically identical</a:t>
            </a:r>
            <a:r>
              <a:rPr lang="en-US" dirty="0">
                <a:latin typeface="Times New Roman" panose="02020603050405020304" pitchFamily="18" charset="0"/>
                <a:ea typeface="Calibri" panose="020F0502020204030204" pitchFamily="34" charset="0"/>
                <a:cs typeface="Arial" panose="020B0604020202020204" pitchFamily="34" charset="0"/>
              </a:rPr>
              <a:t> ($4.82 per SFD), </a:t>
            </a:r>
            <a:r>
              <a:rPr lang="en-US"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but the INB would have been </a:t>
            </a:r>
            <a:r>
              <a:rPr lang="en-US" b="1" dirty="0">
                <a:solidFill>
                  <a:srgbClr val="0070C0"/>
                </a:solidFill>
                <a:latin typeface="Times New Roman" panose="02020603050405020304" pitchFamily="18" charset="0"/>
                <a:ea typeface="Calibri" panose="020F0502020204030204" pitchFamily="34" charset="0"/>
                <a:cs typeface="Arial" panose="020B0604020202020204" pitchFamily="34" charset="0"/>
              </a:rPr>
              <a:t>below zero</a:t>
            </a:r>
            <a:r>
              <a:rPr lang="en-US" b="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(INB = [$5 × −45] − [−217] = −$8), </a:t>
            </a:r>
            <a:r>
              <a:rPr lang="en-US"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indicating that BreatheAgain is not cost-effective compared with ICS</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016474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Homework</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There are three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3-month-long</a:t>
            </a:r>
            <a:r>
              <a:rPr lang="en-US" dirty="0">
                <a:latin typeface="Times New Roman" panose="02020603050405020304" pitchFamily="18" charset="0"/>
                <a:ea typeface="Calibri" panose="020F0502020204030204" pitchFamily="34" charset="0"/>
                <a:cs typeface="Arial" panose="020B0604020202020204" pitchFamily="34" charset="0"/>
              </a:rPr>
              <a:t> options to treat studentitis, a depression-like condition in which a student thinks he or she will be in college forever with no option for parole. Results (effectiveness) cannot be determined until students have been exposed to the treatments for a period of 3 months.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Option I</a:t>
            </a:r>
            <a:r>
              <a:rPr lang="en-US" b="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is the standard option, which consists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group counseling</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Option II </a:t>
            </a:r>
            <a:r>
              <a:rPr lang="en-US" dirty="0">
                <a:latin typeface="Times New Roman" panose="02020603050405020304" pitchFamily="18" charset="0"/>
                <a:ea typeface="Calibri" panose="020F0502020204030204" pitchFamily="34" charset="0"/>
                <a:cs typeface="Arial" panose="020B0604020202020204" pitchFamily="34" charset="0"/>
              </a:rPr>
              <a:t>consists of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new studentitis medication </a:t>
            </a:r>
            <a:r>
              <a:rPr lang="en-US" dirty="0">
                <a:latin typeface="Times New Roman" panose="02020603050405020304" pitchFamily="18" charset="0"/>
                <a:ea typeface="Calibri" panose="020F0502020204030204" pitchFamily="34" charset="0"/>
                <a:cs typeface="Arial" panose="020B0604020202020204" pitchFamily="34" charset="0"/>
              </a:rPr>
              <a:t>that has no side effects.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Option III </a:t>
            </a:r>
            <a:r>
              <a:rPr lang="en-US" dirty="0">
                <a:latin typeface="Times New Roman" panose="02020603050405020304" pitchFamily="18" charset="0"/>
                <a:ea typeface="Calibri" panose="020F0502020204030204" pitchFamily="34" charset="0"/>
                <a:cs typeface="Arial" panose="020B0604020202020204" pitchFamily="34" charset="0"/>
              </a:rPr>
              <a:t>consists of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combination of the new medication and group counseling</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937423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Homework</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11086"/>
            <a:ext cx="10515600" cy="5246914"/>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costs of the standard option, Option I (counseling), are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$100 </a:t>
            </a:r>
            <a:r>
              <a:rPr lang="en-US" dirty="0">
                <a:latin typeface="Times New Roman" panose="02020603050405020304" pitchFamily="18" charset="0"/>
                <a:ea typeface="Calibri" panose="020F0502020204030204" pitchFamily="34" charset="0"/>
                <a:cs typeface="Arial" panose="020B0604020202020204" pitchFamily="34" charset="0"/>
              </a:rPr>
              <a:t>per month. This treatment alone is measured to be effective in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40% </a:t>
            </a:r>
            <a:r>
              <a:rPr lang="en-US" dirty="0">
                <a:latin typeface="Times New Roman" panose="02020603050405020304" pitchFamily="18" charset="0"/>
                <a:ea typeface="Calibri" panose="020F0502020204030204" pitchFamily="34" charset="0"/>
                <a:cs typeface="Arial" panose="020B0604020202020204" pitchFamily="34" charset="0"/>
              </a:rPr>
              <a:t>of the cases.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costs of Option II (medication) are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$50 </a:t>
            </a:r>
            <a:r>
              <a:rPr lang="en-US" dirty="0">
                <a:latin typeface="Times New Roman" panose="02020603050405020304" pitchFamily="18" charset="0"/>
                <a:ea typeface="Calibri" panose="020F0502020204030204" pitchFamily="34" charset="0"/>
                <a:cs typeface="Arial" panose="020B0604020202020204" pitchFamily="34" charset="0"/>
              </a:rPr>
              <a:t>per month for the medication. This treatment alone is measured to be effective in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60%</a:t>
            </a:r>
            <a:r>
              <a:rPr lang="en-US" dirty="0">
                <a:latin typeface="Times New Roman" panose="02020603050405020304" pitchFamily="18" charset="0"/>
                <a:ea typeface="Calibri" panose="020F0502020204030204" pitchFamily="34" charset="0"/>
                <a:cs typeface="Arial" panose="020B0604020202020204" pitchFamily="34" charset="0"/>
              </a:rPr>
              <a:t> of the cases.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costs of Option III (counseling and medication) are the combined costs of Options I and II. The effectiveness of this combination treatment is measured to be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90%</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953651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Homework</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54629"/>
            <a:ext cx="10515600" cy="5203371"/>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Each option includes 3 months of therapy for these 3 months</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1. Calculate a CER for:</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spcBef>
                <a:spcPts val="0"/>
              </a:spcBef>
              <a:buFont typeface="+mj-lt"/>
              <a:buAutoNum type="alphaLcPeriod"/>
            </a:pPr>
            <a:r>
              <a:rPr lang="en-US" dirty="0">
                <a:latin typeface="Times New Roman" panose="02020603050405020304" pitchFamily="18" charset="0"/>
                <a:ea typeface="Calibri" panose="020F0502020204030204" pitchFamily="34" charset="0"/>
              </a:rPr>
              <a:t>Option I</a:t>
            </a:r>
            <a:endParaRPr lang="en-US" dirty="0"/>
          </a:p>
          <a:p>
            <a:pPr marL="342900" lvl="0" indent="-342900" algn="just">
              <a:spcBef>
                <a:spcPts val="0"/>
              </a:spcBef>
              <a:buFont typeface="+mj-lt"/>
              <a:buAutoNum type="alphaLcPeriod"/>
            </a:pPr>
            <a:r>
              <a:rPr lang="en-US" dirty="0">
                <a:latin typeface="Times New Roman" panose="02020603050405020304" pitchFamily="18" charset="0"/>
                <a:ea typeface="Calibri" panose="020F0502020204030204" pitchFamily="34" charset="0"/>
              </a:rPr>
              <a:t>Option II</a:t>
            </a:r>
            <a:endParaRPr lang="en-US" dirty="0"/>
          </a:p>
          <a:p>
            <a:pPr marL="342900" lvl="0" indent="-342900" algn="just">
              <a:spcBef>
                <a:spcPts val="0"/>
              </a:spcBef>
              <a:buFont typeface="+mj-lt"/>
              <a:buAutoNum type="alphaLcPeriod"/>
            </a:pPr>
            <a:r>
              <a:rPr lang="en-US" dirty="0">
                <a:latin typeface="Times New Roman" panose="02020603050405020304" pitchFamily="18" charset="0"/>
                <a:ea typeface="Calibri" panose="020F0502020204030204" pitchFamily="34" charset="0"/>
              </a:rPr>
              <a:t>Option </a:t>
            </a:r>
            <a:r>
              <a:rPr lang="en-US" dirty="0" smtClean="0">
                <a:latin typeface="Times New Roman" panose="02020603050405020304" pitchFamily="18" charset="0"/>
                <a:ea typeface="Calibri" panose="020F0502020204030204" pitchFamily="34" charset="0"/>
              </a:rPr>
              <a:t>III</a:t>
            </a:r>
          </a:p>
          <a:p>
            <a:pPr marL="342900" lvl="0" indent="-342900" algn="just">
              <a:spcBef>
                <a:spcPts val="0"/>
              </a:spcBef>
              <a:buFont typeface="+mj-lt"/>
              <a:buAutoNum type="alphaLcPeriod"/>
            </a:pPr>
            <a:endParaRPr lang="en-US" dirty="0"/>
          </a:p>
          <a:p>
            <a:pPr mar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2. Calculate an ICER comparing Option I (the standard) with Option II</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indent="0" algn="just">
              <a:lnSpc>
                <a:spcPct val="115000"/>
              </a:lnSpc>
              <a:spcBef>
                <a:spcPts val="0"/>
              </a:spcBef>
              <a:buNone/>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3. Calculate an ICER comparing Option I (the standard) with Option III.</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3716992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Homework</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4. Place a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II</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in the cell that represents comparing Option II with the </a:t>
            </a:r>
            <a:r>
              <a:rPr lang="en-US" dirty="0" smtClean="0">
                <a:latin typeface="Times New Roman" panose="02020603050405020304" pitchFamily="18" charset="0"/>
                <a:ea typeface="Calibri" panose="020F0502020204030204" pitchFamily="34" charset="0"/>
                <a:cs typeface="Arial" panose="020B0604020202020204" pitchFamily="34" charset="0"/>
              </a:rPr>
              <a:t>standard</a:t>
            </a:r>
            <a:r>
              <a:rPr lang="en-US" sz="2000" dirty="0" smtClean="0">
                <a:latin typeface="Calibri" panose="020F0502020204030204" pitchFamily="34"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(Option </a:t>
            </a:r>
            <a:r>
              <a:rPr lang="en-US" dirty="0">
                <a:latin typeface="Times New Roman" panose="02020603050405020304" pitchFamily="18" charset="0"/>
                <a:ea typeface="Calibri" panose="020F0502020204030204" pitchFamily="34" charset="0"/>
                <a:cs typeface="Arial" panose="020B0604020202020204" pitchFamily="34" charset="0"/>
              </a:rPr>
              <a:t>I). Also, draw cost-effectiveness plane</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indent="0" algn="just">
              <a:lnSpc>
                <a:spcPct val="115000"/>
              </a:lnSpc>
              <a:spcBef>
                <a:spcPts val="0"/>
              </a:spcBef>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838200" y="3200400"/>
            <a:ext cx="10515600" cy="2202873"/>
          </a:xfrm>
          <a:prstGeom prst="rect">
            <a:avLst/>
          </a:prstGeom>
          <a:noFill/>
          <a:ln>
            <a:noFill/>
          </a:ln>
        </p:spPr>
      </p:pic>
    </p:spTree>
    <p:extLst>
      <p:ext uri="{BB962C8B-B14F-4D97-AF65-F5344CB8AC3E}">
        <p14:creationId xmlns:p14="http://schemas.microsoft.com/office/powerpoint/2010/main" val="26758411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Homework</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5. Place a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III</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in the cell that represents comparing Option III with the standard (Option I). Also, draw cost-effectiveness plane.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838200" y="3200400"/>
            <a:ext cx="10515600" cy="2202873"/>
          </a:xfrm>
          <a:prstGeom prst="rect">
            <a:avLst/>
          </a:prstGeom>
          <a:noFill/>
          <a:ln>
            <a:noFill/>
          </a:ln>
        </p:spPr>
      </p:pic>
    </p:spTree>
    <p:extLst>
      <p:ext uri="{BB962C8B-B14F-4D97-AF65-F5344CB8AC3E}">
        <p14:creationId xmlns:p14="http://schemas.microsoft.com/office/powerpoint/2010/main" val="37415938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4221866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1673"/>
            <a:ext cx="10515600" cy="11499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Overview</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371600"/>
            <a:ext cx="10515600" cy="5486400"/>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For many medications, both the effectiveness in treating the disease and the side effects of treatment may differ significantly between alternative treatments. For example,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one chemotherapy regimen may be more effective</a:t>
            </a:r>
            <a:r>
              <a:rPr lang="en-US" dirty="0">
                <a:latin typeface="Times New Roman" panose="02020603050405020304" pitchFamily="18" charset="0"/>
                <a:ea typeface="Calibri" panose="020F0502020204030204" pitchFamily="34" charset="0"/>
                <a:cs typeface="Arial" panose="020B0604020202020204" pitchFamily="34" charset="0"/>
              </a:rPr>
              <a:t> in lengthening the time until the disease progresses than another chemotherapy regimen,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but the more effective regimen may also cause more toxic side effects</a:t>
            </a:r>
            <a:r>
              <a:rPr lang="en-US" dirty="0">
                <a:latin typeface="Times New Roman" panose="02020603050405020304" pitchFamily="18" charset="0"/>
                <a:ea typeface="Calibri" panose="020F0502020204030204" pitchFamily="34" charset="0"/>
                <a:cs typeface="Arial" panose="020B0604020202020204" pitchFamily="34" charset="0"/>
              </a:rPr>
              <a:t>. With the CEA method, it is difficult to collapse different outcomes into one unit of </a:t>
            </a:r>
            <a:r>
              <a:rPr lang="en-US" dirty="0" smtClean="0">
                <a:latin typeface="Times New Roman" panose="02020603050405020304" pitchFamily="18" charset="0"/>
                <a:ea typeface="Calibri" panose="020F0502020204030204" pitchFamily="34" charset="0"/>
                <a:cs typeface="Arial" panose="020B0604020202020204" pitchFamily="34" charset="0"/>
              </a:rPr>
              <a:t>measurement.</a:t>
            </a:r>
          </a:p>
          <a:p>
            <a:pPr marL="0" algn="just">
              <a:lnSpc>
                <a:spcPct val="115000"/>
              </a:lnSpc>
              <a:spcBef>
                <a:spcPts val="0"/>
              </a:spcBef>
            </a:pPr>
            <a:endParaRPr lang="en-US" sz="2000" dirty="0" smtClean="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Some </a:t>
            </a:r>
            <a:r>
              <a:rPr lang="en-US" dirty="0">
                <a:latin typeface="Times New Roman" panose="02020603050405020304" pitchFamily="18" charset="0"/>
                <a:ea typeface="Calibri" panose="020F0502020204030204" pitchFamily="34" charset="0"/>
              </a:rPr>
              <a:t>researchers consider </a:t>
            </a:r>
            <a:r>
              <a:rPr lang="en-US" b="1" dirty="0">
                <a:latin typeface="Times New Roman" panose="02020603050405020304" pitchFamily="18" charset="0"/>
                <a:ea typeface="Calibri" panose="020F0502020204030204" pitchFamily="34" charset="0"/>
              </a:rPr>
              <a:t>cost-utility analysis </a:t>
            </a:r>
            <a:r>
              <a:rPr lang="en-US" dirty="0">
                <a:latin typeface="Times New Roman" panose="02020603050405020304" pitchFamily="18" charset="0"/>
                <a:ea typeface="Calibri" panose="020F0502020204030204" pitchFamily="34" charset="0"/>
              </a:rPr>
              <a:t>(CUA) to be a special subset of CEA that uses units such as </a:t>
            </a:r>
            <a:r>
              <a:rPr lang="en-US" b="1" dirty="0">
                <a:latin typeface="Times New Roman" panose="02020603050405020304" pitchFamily="18" charset="0"/>
                <a:ea typeface="Calibri" panose="020F0502020204030204" pitchFamily="34" charset="0"/>
              </a:rPr>
              <a:t>quality-adjusted life years </a:t>
            </a:r>
            <a:r>
              <a:rPr lang="en-US" dirty="0">
                <a:latin typeface="Times New Roman" panose="02020603050405020304" pitchFamily="18" charset="0"/>
                <a:ea typeface="Calibri" panose="020F0502020204030204" pitchFamily="34" charset="0"/>
              </a:rPr>
              <a:t>(QALYs) to collapse different types of outcomes into one unit of measure.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00439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3"/>
            <a:ext cx="10515600" cy="1246908"/>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The rational for cost-effectiveness analysis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496291"/>
            <a:ext cx="10515600" cy="53617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Cost-effectiveness analysis (CEA) provides a framework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to compare two or more decision options </a:t>
            </a:r>
            <a:r>
              <a:rPr lang="en-US" dirty="0">
                <a:latin typeface="Times New Roman" panose="02020603050405020304" pitchFamily="18" charset="0"/>
                <a:ea typeface="Calibri" panose="020F0502020204030204" pitchFamily="34" charset="0"/>
                <a:cs typeface="Arial" panose="020B0604020202020204" pitchFamily="34" charset="0"/>
              </a:rPr>
              <a:t>by examining the ratio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differences in costs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differences in health effectiveness </a:t>
            </a:r>
            <a:r>
              <a:rPr lang="en-US" dirty="0">
                <a:latin typeface="Times New Roman" panose="02020603050405020304" pitchFamily="18" charset="0"/>
                <a:ea typeface="Calibri" panose="020F0502020204030204" pitchFamily="34" charset="0"/>
                <a:cs typeface="Arial" panose="020B0604020202020204" pitchFamily="34" charset="0"/>
              </a:rPr>
              <a:t>between options. The overall goal of CEA is to provide a single measure, the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incremental cost-effectiveness ratio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ICER</a:t>
            </a:r>
            <a:r>
              <a:rPr lang="en-US" dirty="0">
                <a:latin typeface="Times New Roman" panose="02020603050405020304" pitchFamily="18" charset="0"/>
                <a:ea typeface="Calibri" panose="020F0502020204030204" pitchFamily="34" charset="0"/>
                <a:cs typeface="Arial" panose="020B0604020202020204" pitchFamily="34" charset="0"/>
              </a:rPr>
              <a:t>), which relates the</a:t>
            </a:r>
            <a:r>
              <a:rPr lang="en-US" sz="1600" dirty="0">
                <a:latin typeface="TimesLTStd-Roman"/>
                <a:ea typeface="Calibri" panose="020F0502020204030204" pitchFamily="34" charset="0"/>
                <a:cs typeface="TimesLTStd-Roman"/>
              </a:rPr>
              <a:t> </a:t>
            </a:r>
            <a:r>
              <a:rPr lang="en-US" dirty="0">
                <a:latin typeface="Times New Roman" panose="02020603050405020304" pitchFamily="18" charset="0"/>
                <a:ea typeface="Calibri" panose="020F0502020204030204" pitchFamily="34" charset="0"/>
                <a:cs typeface="Arial" panose="020B0604020202020204" pitchFamily="34" charset="0"/>
              </a:rPr>
              <a:t>amount of benefit derived by making an alternative treatment choice to the differential cost of that option. When two options are being compared, the ICER is calculated by the formula</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3200400" y="5458691"/>
            <a:ext cx="6871855" cy="1399309"/>
          </a:xfrm>
          <a:prstGeom prst="rect">
            <a:avLst/>
          </a:prstGeom>
        </p:spPr>
      </p:pic>
    </p:spTree>
    <p:extLst>
      <p:ext uri="{BB962C8B-B14F-4D97-AF65-F5344CB8AC3E}">
        <p14:creationId xmlns:p14="http://schemas.microsoft.com/office/powerpoint/2010/main" val="2810054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Introduction to cost-effectiveness analysis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Decision analysis </a:t>
            </a:r>
            <a:r>
              <a:rPr lang="en-US" dirty="0">
                <a:latin typeface="Times New Roman" panose="02020603050405020304" pitchFamily="18" charset="0"/>
                <a:ea typeface="Calibri" panose="020F0502020204030204" pitchFamily="34" charset="0"/>
                <a:cs typeface="Arial" panose="020B0604020202020204" pitchFamily="34" charset="0"/>
              </a:rPr>
              <a:t>is the most fundamental approach to cost-effectiveness analysis, being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used to calculate the expected value of benefits and costs associated with each available alternative </a:t>
            </a:r>
            <a:r>
              <a:rPr lang="en-US" dirty="0">
                <a:latin typeface="Times New Roman" panose="02020603050405020304" pitchFamily="18" charset="0"/>
                <a:ea typeface="Calibri" panose="020F0502020204030204" pitchFamily="34" charset="0"/>
                <a:cs typeface="Arial" panose="020B0604020202020204" pitchFamily="34" charset="0"/>
              </a:rPr>
              <a:t>to identify the alternative with the maximum expected value</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indent="0" algn="just">
              <a:lnSpc>
                <a:spcPct val="115000"/>
              </a:lnSpc>
              <a:spcBef>
                <a:spcPts val="0"/>
              </a:spcBef>
              <a:buNone/>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An </a:t>
            </a:r>
            <a:r>
              <a:rPr lang="en-US" dirty="0">
                <a:latin typeface="Times New Roman" panose="02020603050405020304" pitchFamily="18" charset="0"/>
                <a:ea typeface="Calibri" panose="020F0502020204030204" pitchFamily="34" charset="0"/>
                <a:cs typeface="Arial" panose="020B0604020202020204" pitchFamily="34" charset="0"/>
              </a:rPr>
              <a:t>example of decision analysis is presented in Fig. 3.1. In this hypothetical case,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50-year-old male </a:t>
            </a:r>
            <a:r>
              <a:rPr lang="en-US" dirty="0">
                <a:latin typeface="Times New Roman" panose="02020603050405020304" pitchFamily="18" charset="0"/>
                <a:ea typeface="Calibri" panose="020F0502020204030204" pitchFamily="34" charset="0"/>
                <a:cs typeface="Arial" panose="020B0604020202020204" pitchFamily="34" charset="0"/>
              </a:rPr>
              <a:t>patient is to decide whether to receive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laparoscopic cholecystectomy </a:t>
            </a:r>
            <a:r>
              <a:rPr lang="en-US" dirty="0">
                <a:latin typeface="Times New Roman" panose="02020603050405020304" pitchFamily="18" charset="0"/>
                <a:ea typeface="Calibri" panose="020F0502020204030204" pitchFamily="34" charset="0"/>
                <a:cs typeface="Arial" panose="020B0604020202020204" pitchFamily="34" charset="0"/>
              </a:rPr>
              <a:t>(gallbladder removal surgery)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for gallbladder polyps </a:t>
            </a:r>
            <a:r>
              <a:rPr lang="en-US" dirty="0">
                <a:latin typeface="Times New Roman" panose="02020603050405020304" pitchFamily="18" charset="0"/>
                <a:ea typeface="Calibri" panose="020F0502020204030204" pitchFamily="34" charset="0"/>
                <a:cs typeface="Arial" panose="020B0604020202020204" pitchFamily="34" charset="0"/>
              </a:rPr>
              <a:t>found during medical examination.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66639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6234545"/>
            <a:ext cx="9144001" cy="623455"/>
          </a:xfrm>
        </p:spPr>
        <p:txBody>
          <a:bodyPr>
            <a:normAutofit/>
          </a:bodyPr>
          <a:lstStyle/>
          <a:p>
            <a:pPr algn="just">
              <a:lnSpc>
                <a:spcPct val="115000"/>
              </a:lnSpc>
              <a:spcBef>
                <a:spcPts val="0"/>
              </a:spcBef>
            </a:pPr>
            <a:r>
              <a:rPr lang="en-US" sz="2000" b="1" dirty="0">
                <a:latin typeface="Times New Roman" panose="02020603050405020304" pitchFamily="18" charset="0"/>
                <a:ea typeface="Calibri" panose="020F0502020204030204" pitchFamily="34" charset="0"/>
                <a:cs typeface="Arial" panose="020B0604020202020204" pitchFamily="34" charset="0"/>
              </a:rPr>
              <a:t>Fig. 3.1 Calculation of expected effectiveness.</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457200" y="512617"/>
            <a:ext cx="11249891" cy="5611091"/>
          </a:xfrm>
          <a:prstGeom prst="rect">
            <a:avLst/>
          </a:prstGeom>
          <a:noFill/>
          <a:ln>
            <a:noFill/>
          </a:ln>
        </p:spPr>
      </p:pic>
    </p:spTree>
    <p:extLst>
      <p:ext uri="{BB962C8B-B14F-4D97-AF65-F5344CB8AC3E}">
        <p14:creationId xmlns:p14="http://schemas.microsoft.com/office/powerpoint/2010/main" val="34057502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Introduction to cost-effectiveness analysis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Figure 3.2 presents another example, where the expected cost is calculated in the same manner. The cost for each terminal node represents the cumulative cost incurred from the decision to the terminal node. By substituting the payoff for each terminal node in Fig. 3.1 with the cost, the expected cost for each chance node can be calculated using the same formula. In this case,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expected cost is JPY 3.03 million for surgery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JPY 1 million for no surgery</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29131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853</TotalTime>
  <Words>3516</Words>
  <Application>Microsoft Office PowerPoint</Application>
  <PresentationFormat>Custom</PresentationFormat>
  <Paragraphs>142</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Cost-Effectiveness Analysis</vt:lpstr>
      <vt:lpstr>Efficacy versus effectiveness </vt:lpstr>
      <vt:lpstr>Overview</vt:lpstr>
      <vt:lpstr>Overview</vt:lpstr>
      <vt:lpstr>Overview</vt:lpstr>
      <vt:lpstr>The rational for cost-effectiveness analysis </vt:lpstr>
      <vt:lpstr>Introduction to cost-effectiveness analysis </vt:lpstr>
      <vt:lpstr>PowerPoint Presentation</vt:lpstr>
      <vt:lpstr>Introduction to cost-effectiveness analysis </vt:lpstr>
      <vt:lpstr>PowerPoint Presentation</vt:lpstr>
      <vt:lpstr>Introduction to cost-effectiveness analysis </vt:lpstr>
      <vt:lpstr>PowerPoint Presentation</vt:lpstr>
      <vt:lpstr>Introduction to cost-effectiveness analysis </vt:lpstr>
      <vt:lpstr>PowerPoint Presentation</vt:lpstr>
      <vt:lpstr>Introduction to cost-effectiveness analysis </vt:lpstr>
      <vt:lpstr>Assessing cost-effectiveness </vt:lpstr>
      <vt:lpstr>PowerPoint Presentation</vt:lpstr>
      <vt:lpstr>Assessing cost-effectiveness </vt:lpstr>
      <vt:lpstr>Assessing cost-effectiveness </vt:lpstr>
      <vt:lpstr>Assessing cost-effectiveness </vt:lpstr>
      <vt:lpstr>PowerPoint Presentation</vt:lpstr>
      <vt:lpstr>Assessing cost-effectiveness </vt:lpstr>
      <vt:lpstr>Assessing cost-effectiveness </vt:lpstr>
      <vt:lpstr>Assessing cost-effectiveness </vt:lpstr>
      <vt:lpstr>Assessing cost-effectiveness </vt:lpstr>
      <vt:lpstr>PowerPoint Presentation</vt:lpstr>
      <vt:lpstr>Cost-effectiveness grid</vt:lpstr>
      <vt:lpstr>Cost-effectiveness grid</vt:lpstr>
      <vt:lpstr>PowerPoint Presentation</vt:lpstr>
      <vt:lpstr>Cost-effectiveness league table</vt:lpstr>
      <vt:lpstr>PowerPoint Presentation</vt:lpstr>
      <vt:lpstr>Cost-effectiveness league table</vt:lpstr>
      <vt:lpstr>PowerPoint Presentation</vt:lpstr>
      <vt:lpstr>PowerPoint Presentation</vt:lpstr>
      <vt:lpstr>Incremental net benefit analysis </vt:lpstr>
      <vt:lpstr>Incremental net benefit analysis </vt:lpstr>
      <vt:lpstr>Incremental net benefit analysis </vt:lpstr>
      <vt:lpstr>Incremental net benefit calculation and interpretation </vt:lpstr>
      <vt:lpstr>Incremental net benefit calculation and interpretation </vt:lpstr>
      <vt:lpstr>PowerPoint Presentation</vt:lpstr>
      <vt:lpstr>Incremental net benefit calculation and interpretation </vt:lpstr>
      <vt:lpstr>Homework</vt:lpstr>
      <vt:lpstr>Homework</vt:lpstr>
      <vt:lpstr>Homework</vt:lpstr>
      <vt:lpstr>Homework</vt:lpstr>
      <vt:lpstr>Homework</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Pharmacy Ethics (Theoretical considerations)</dc:title>
  <dc:creator>haider raheem</dc:creator>
  <cp:lastModifiedBy>Maher</cp:lastModifiedBy>
  <cp:revision>79</cp:revision>
  <dcterms:created xsi:type="dcterms:W3CDTF">2022-02-23T10:59:51Z</dcterms:created>
  <dcterms:modified xsi:type="dcterms:W3CDTF">2023-03-08T06:34:06Z</dcterms:modified>
</cp:coreProperties>
</file>