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309" r:id="rId4"/>
    <p:sldId id="358" r:id="rId5"/>
    <p:sldId id="357" r:id="rId6"/>
    <p:sldId id="359" r:id="rId7"/>
    <p:sldId id="360" r:id="rId8"/>
    <p:sldId id="371" r:id="rId9"/>
    <p:sldId id="361" r:id="rId10"/>
    <p:sldId id="362" r:id="rId11"/>
    <p:sldId id="363" r:id="rId12"/>
    <p:sldId id="364" r:id="rId13"/>
    <p:sldId id="372" r:id="rId14"/>
    <p:sldId id="373" r:id="rId15"/>
    <p:sldId id="365" r:id="rId16"/>
    <p:sldId id="366" r:id="rId17"/>
    <p:sldId id="367" r:id="rId18"/>
    <p:sldId id="374" r:id="rId19"/>
    <p:sldId id="368" r:id="rId20"/>
    <p:sldId id="369" r:id="rId21"/>
    <p:sldId id="370" r:id="rId22"/>
    <p:sldId id="375" r:id="rId23"/>
    <p:sldId id="376" r:id="rId24"/>
    <p:sldId id="377" r:id="rId25"/>
    <p:sldId id="378" r:id="rId26"/>
    <p:sldId id="381" r:id="rId27"/>
    <p:sldId id="379" r:id="rId28"/>
    <p:sldId id="380" r:id="rId29"/>
    <p:sldId id="382" r:id="rId30"/>
    <p:sldId id="383" r:id="rId31"/>
    <p:sldId id="384" r:id="rId32"/>
    <p:sldId id="385" r:id="rId33"/>
    <p:sldId id="386" r:id="rId34"/>
    <p:sldId id="388" r:id="rId35"/>
    <p:sldId id="389" r:id="rId36"/>
    <p:sldId id="387" r:id="rId37"/>
    <p:sldId id="390" r:id="rId38"/>
    <p:sldId id="391" r:id="rId39"/>
    <p:sldId id="392" r:id="rId40"/>
    <p:sldId id="393" r:id="rId41"/>
    <p:sldId id="394" r:id="rId42"/>
    <p:sldId id="395" r:id="rId43"/>
    <p:sldId id="402" r:id="rId44"/>
    <p:sldId id="401" r:id="rId45"/>
    <p:sldId id="396" r:id="rId46"/>
    <p:sldId id="397" r:id="rId47"/>
    <p:sldId id="398" r:id="rId48"/>
    <p:sldId id="400" r:id="rId49"/>
    <p:sldId id="399" r:id="rId50"/>
    <p:sldId id="27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 varScale="1">
        <p:scale>
          <a:sx n="66" d="100"/>
          <a:sy n="66" d="100"/>
        </p:scale>
        <p:origin x="-8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0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0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5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2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7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9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3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6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8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3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2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BF6B4-414E-41D1-A6A9-E808EF34E874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1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17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Drug Dosing in Special Populations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73781"/>
            <a:ext cx="9144000" cy="134389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Sitka Subheading" panose="02000505000000020004" pitchFamily="2" charset="0"/>
                <a:ea typeface="Calibri" panose="020F0502020204030204" pitchFamily="34" charset="0"/>
              </a:rPr>
              <a:t>Dr. Haider </a:t>
            </a:r>
            <a:r>
              <a:rPr lang="en-US" sz="3600" b="1" dirty="0" smtClean="0">
                <a:solidFill>
                  <a:srgbClr val="FF0000"/>
                </a:solidFill>
                <a:latin typeface="Sitka Subheading" panose="02000505000000020004" pitchFamily="2" charset="0"/>
                <a:ea typeface="Calibri" panose="020F0502020204030204" pitchFamily="34" charset="0"/>
              </a:rPr>
              <a:t>Raheem Mohammad</a:t>
            </a:r>
            <a:endParaRPr lang="en-US" sz="3600" dirty="0">
              <a:solidFill>
                <a:srgbClr val="FF0000"/>
              </a:solidFill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7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109"/>
            <a:ext cx="10515600" cy="1579417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Measurement and Estimation of Creatinine Clearance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9526"/>
            <a:ext cx="10515600" cy="5098475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 most widely used of these formulas for adults aged 18 years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older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the method suggested by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Cockcroft and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Gault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males,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CrCl</a:t>
            </a:r>
            <a:r>
              <a:rPr lang="en-US" sz="32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[(140 −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age) BW] /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(72 ⋅ S</a:t>
            </a:r>
            <a:r>
              <a:rPr lang="en-US" sz="32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females,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CrCl</a:t>
            </a:r>
            <a:r>
              <a:rPr lang="en-US" sz="32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[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0.85 (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140 − age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BW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] / (72 ⋅ S</a:t>
            </a:r>
            <a:r>
              <a:rPr lang="en-US" sz="32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CrCl</a:t>
            </a:r>
            <a:r>
              <a:rPr lang="en-US" sz="2400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estimated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creatinine clearance in mL/min,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in years,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BW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body weight in kg, and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400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serum creatinine in mg/dL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0.85 correction factor for females is present because women have smaller muscle mass than men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and, therefore,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produce less creatinine per day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1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5637"/>
            <a:ext cx="10515600" cy="162098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Measurement and Estimation of Creatinine Clearance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7454"/>
            <a:ext cx="10515600" cy="4710547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Cockcroft-Gault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method should only be used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patients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≥18 years old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actual weight within 30% of their ideal body weight </a:t>
            </a:r>
            <a:endParaRPr lang="en-US" b="1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IBW</a:t>
            </a:r>
            <a:r>
              <a:rPr lang="en-US" sz="3200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males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(in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kg) = 50 +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2.3 (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Ht − 60)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IBW</a:t>
            </a:r>
            <a:r>
              <a:rPr lang="en-US" sz="3200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females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(in kg) = 45 +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2.3 (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Ht − 60)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Ht is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height in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inches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],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stable serum creatinine concentrations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527" y="5486400"/>
            <a:ext cx="10155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creatinine normal values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64–111 </a:t>
            </a:r>
            <a:r>
              <a:rPr 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mol/L   # #   0.72–1.26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mg/dL</a:t>
            </a:r>
          </a:p>
          <a:p>
            <a:pPr algn="ctr"/>
            <a:r>
              <a:rPr lang="en-US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50–98 </a:t>
            </a:r>
            <a:r>
              <a:rPr 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mol/L  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#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0.57–1.11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mg/dL</a:t>
            </a:r>
          </a:p>
        </p:txBody>
      </p:sp>
    </p:spTree>
    <p:extLst>
      <p:ext uri="{BB962C8B-B14F-4D97-AF65-F5344CB8AC3E}">
        <p14:creationId xmlns:p14="http://schemas.microsoft.com/office/powerpoint/2010/main" val="12630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5170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Measurement and Estimation of Creatinine Clearance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4727"/>
            <a:ext cx="10515600" cy="4682837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For example,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55-year-old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80-kg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5-ft 11-in male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serum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creatinine equal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1.9 mg/dL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estimated creatinine clearance would be: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IBW</a:t>
            </a:r>
            <a:r>
              <a:rPr lang="en-US" baseline="-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males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50 + 2.3 (Ht − 60)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50 +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2.3 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71 − 60) = 75 kg,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patient is within 30%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his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ideal body weight and the Cockcroft-Gault method can be used;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CrCl</a:t>
            </a:r>
            <a:r>
              <a:rPr lang="en-US" baseline="-30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[(140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− age)BW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] / (72 ⋅ S</a:t>
            </a:r>
            <a:r>
              <a:rPr lang="en-US" baseline="-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[(140 − 55 y)80 kg] / (72 ⋅ 1.9 mg/dL)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50 mL/min.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0581" y="6137564"/>
            <a:ext cx="7730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 foot = 12 inches # # 1 inch = 2.54 cm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8" y="0"/>
            <a:ext cx="10499421" cy="2267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2267238"/>
            <a:ext cx="10515602" cy="459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8577"/>
            <a:ext cx="10532334" cy="2253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18509"/>
            <a:ext cx="10515600" cy="409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67640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Measurement and Estimation of Creatinine Clearance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1818"/>
            <a:ext cx="10515600" cy="512618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Some patients have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decreased muscle mass due to disease states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conditions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effect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muscle or prevent exercise. Patients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spinal cord injury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cancer patients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muscle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wasting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HIV-infected patients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cachectic patients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patients with poor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nutrition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examples of situations where muscle mass may be very small resulting in low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creatinine production.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these cases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investigators have suggested that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serum creatinine values are &lt;1.0 mg/dL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patient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 arbitrary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value of 1 mg/dL be used in the Cockcroft-Gault formula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estimate creatinine clearance.</a:t>
            </a:r>
          </a:p>
        </p:txBody>
      </p:sp>
    </p:spTree>
    <p:extLst>
      <p:ext uri="{BB962C8B-B14F-4D97-AF65-F5344CB8AC3E}">
        <p14:creationId xmlns:p14="http://schemas.microsoft.com/office/powerpoint/2010/main" val="4179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6556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Measurement and Estimation of Creatinine Clearance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5444836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If serum creatinine values are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 stable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increasing or decreasing in a patient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Cockcroft-Gault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equation cannot be used to estimate creatinine clearance. In this case,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 alternate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method must be used which was suggested by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Jelliffe and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Jelliffe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first step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this method is to estimate creatinine production. The formula for this is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 for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males and females due to gender-dependent differences in muscle mass: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Ess</a:t>
            </a:r>
            <a:r>
              <a:rPr lang="en-US" sz="3000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male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IBW[29.3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− (0.203 ⋅ age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)]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Ess</a:t>
            </a:r>
            <a:r>
              <a:rPr lang="en-US" sz="3000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female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IBW[25.1 − (0.175 ⋅ age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)]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Ess is the 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excretion of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creatinine, </a:t>
            </a:r>
            <a:endParaRPr lang="en-US" sz="26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IBW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ideal body weight in kilograms, and </a:t>
            </a:r>
            <a:endParaRPr lang="en-US" sz="26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in years.</a:t>
            </a:r>
            <a:endParaRPr lang="en-US" sz="26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1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1014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Measurement and Estimation of Creatinine Clearance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10145"/>
                <a:ext cx="10515600" cy="5347855"/>
              </a:xfrm>
            </p:spPr>
            <p:txBody>
              <a:bodyPr>
                <a:normAutofit fontScale="92500"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remainder of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equations correct creatinine production for renal function, and adjust the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estimated creatinine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clearance value according to whether the renal function is getting better or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worse: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it-IT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Ess</a:t>
                </a:r>
                <a:r>
                  <a:rPr lang="it-IT" sz="3200" b="1" baseline="-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corrected</a:t>
                </a:r>
                <a:r>
                  <a:rPr lang="it-IT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:r>
                  <a:rPr lang="it-IT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Ess [1.035 </a:t>
                </a:r>
                <a:r>
                  <a:rPr lang="it-IT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− (0.0337 ⋅ Scr</a:t>
                </a:r>
                <a:r>
                  <a:rPr lang="it-IT" sz="3200" b="1" baseline="-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ave</a:t>
                </a:r>
                <a:r>
                  <a:rPr lang="it-IT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)]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sz="3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E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𝐄</m:t>
                      </m:r>
                      <m:r>
                        <m:rPr>
                          <m:nor/>
                        </m:rPr>
                        <a:rPr lang="it-IT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ss</m:t>
                      </m:r>
                      <m:r>
                        <m:rPr>
                          <m:nor/>
                        </m:rPr>
                        <a:rPr lang="it-IT" sz="3200" b="1" baseline="-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corrected</m:t>
                      </m:r>
                      <m:r>
                        <m:rPr>
                          <m:nor/>
                        </m:rPr>
                        <a:rPr lang="en-US" sz="3200" b="1" i="0" baseline="-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𝐈𝐁𝐖</m:t>
                          </m:r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200" b="1" i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Scr</m:t>
                          </m:r>
                          <m:r>
                            <m:rPr>
                              <m:nor/>
                            </m:rPr>
                            <a:rPr lang="en-US" sz="3200" b="1" i="0" baseline="-300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it-IT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200" b="1" i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Scr</m:t>
                          </m:r>
                          <m:r>
                            <m:rPr>
                              <m:nor/>
                            </m:rPr>
                            <a:rPr lang="en-US" sz="3200" b="1" i="0" baseline="-300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2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)]</m:t>
                          </m:r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el-GR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𝐭</m:t>
                          </m:r>
                        </m:den>
                      </m:f>
                    </m:oMath>
                  </m:oMathPara>
                </a14:m>
                <a:endParaRPr lang="it-IT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it-IT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CrCl (in mL/min / 1.73m</a:t>
                </a:r>
                <a:r>
                  <a:rPr lang="it-IT" sz="32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it-IT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 = E/(14.4 ⋅ Scr</a:t>
                </a:r>
                <a:r>
                  <a:rPr lang="it-IT" sz="3200" b="1" baseline="-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ave</a:t>
                </a:r>
                <a:r>
                  <a:rPr lang="it-IT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where Scr</a:t>
                </a:r>
                <a:r>
                  <a:rPr lang="en-US" sz="2600" baseline="-30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ave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is the average of the two serum creatinine determinations in mg/dL, </a:t>
                </a:r>
                <a:endParaRPr lang="en-US" sz="2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Scr</a:t>
                </a:r>
                <a:r>
                  <a:rPr lang="en-US" sz="2600" baseline="-30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is the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first serum creatinine and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Scr</a:t>
                </a:r>
                <a:r>
                  <a:rPr lang="en-US" sz="2600" baseline="-30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is the second serum creatinine both in mg/dL, and </a:t>
                </a:r>
                <a:endParaRPr lang="en-US" sz="2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Δt is the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time that expired between the measurement of Scr</a:t>
                </a:r>
                <a:r>
                  <a:rPr lang="en-US" sz="2600" baseline="-30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Scr</a:t>
                </a:r>
                <a:r>
                  <a:rPr lang="en-US" sz="2600" baseline="-30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 minutes.</a:t>
                </a:r>
                <a:endParaRPr lang="en-US" sz="2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10145"/>
                <a:ext cx="10515600" cy="5347855"/>
              </a:xfrm>
              <a:blipFill>
                <a:blip r:embed="rId2"/>
                <a:stretch>
                  <a:fillRect l="-1391" t="-684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0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23429"/>
            <a:ext cx="10530401" cy="1477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32" y="2111795"/>
            <a:ext cx="10509568" cy="44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4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51014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Measurement and Estimation of Creatinine Clearance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2545"/>
            <a:ext cx="10515600" cy="5195455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patients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 within 30% of their ideal body weight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other methods to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estimate creatinine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clearance should be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 been suggested that use of ideal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body weight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adjusted body weight (ideal body weight plus 40% of obese weight) instead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actual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body weight in the Cockcroft-Gault equation gives an adequate estimate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creatinine clearance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obese individuals.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 specific method suggested by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Salazar and Corcoran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estimating creatinine clearance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obese patients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 been shown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be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generally superior:</a:t>
            </a:r>
            <a:endParaRPr lang="en-US" sz="26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08065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Renal Disease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0036"/>
            <a:ext cx="5209590" cy="5527964"/>
          </a:xfrm>
        </p:spPr>
        <p:txBody>
          <a:bodyPr>
            <a:normAutofit fontScale="925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Most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water-soluble drugs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eliminated unchanged to some extent by the kidney. In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addition to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this, drug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metabolites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were made more water soluble via oxidation or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conjugation are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typically removed by renal elimination.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nephron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the functional unit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kidney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is responsible for waste product removal from the body and also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eliminates drug molecules.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116" y="1837832"/>
            <a:ext cx="5651619" cy="407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964"/>
            <a:ext cx="10515600" cy="151014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Measurement and Estimation of Creatinine Clearance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04109"/>
                <a:ext cx="10515600" cy="5153891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Salazar and Corcoran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equation: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CrCl</m:t>
                      </m:r>
                      <m:r>
                        <a:rPr lang="en-US" sz="3200" b="1" i="0" baseline="-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𝐞𝐬𝐭</m:t>
                      </m:r>
                      <m:r>
                        <a:rPr lang="en-US" sz="3200" b="1" i="0" baseline="-2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200" b="1" i="0" baseline="-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𝐦𝐚𝐥𝐞𝐬</m:t>
                      </m:r>
                      <m:r>
                        <a:rPr lang="en-US" sz="3200" b="1" i="0" baseline="-2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32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𝟏𝟑𝟕</m:t>
                          </m:r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it-IT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2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𝐚𝐠𝐞</m:t>
                          </m:r>
                          <m:r>
                            <a:rPr lang="en-US" sz="32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)[</m:t>
                          </m:r>
                          <m:d>
                            <m:dPr>
                              <m:ctrlPr>
                                <a:rPr lang="en-US" sz="3200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32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32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𝟐𝟖𝟓</m:t>
                              </m:r>
                              <m:r>
                                <m:rPr>
                                  <m:nor/>
                                </m:rPr>
                                <a:rPr lang="en-US" sz="32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3200" b="1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⋅ </m:t>
                              </m:r>
                              <m:r>
                                <a:rPr lang="en-US" sz="32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𝐖𝐭</m:t>
                              </m:r>
                            </m:e>
                          </m:d>
                          <m:r>
                            <a:rPr lang="en-US" sz="32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200" b="1" i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  <m:r>
                            <m:rPr>
                              <m:nor/>
                            </m:rPr>
                            <a:rPr lang="en-US" sz="3200" b="1" i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3200" b="1" i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it-IT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⋅ </m:t>
                          </m:r>
                          <m:r>
                            <a:rPr lang="en-US" sz="32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𝐇</m:t>
                          </m:r>
                          <m:r>
                            <a:rPr lang="en-US" sz="32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𝐭</m:t>
                          </m:r>
                          <m:r>
                            <a:rPr lang="en-US" sz="3200" b="1" i="0" baseline="300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32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)]</m:t>
                          </m:r>
                          <m:r>
                            <a:rPr lang="en-US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n-US" sz="3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𝟓𝟏</m:t>
                              </m:r>
                              <m:r>
                                <m:rPr>
                                  <m:nor/>
                                </m:rPr>
                                <a:rPr lang="en-US" sz="32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3200" b="1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⋅ </m:t>
                              </m:r>
                              <m:r>
                                <a:rPr lang="en-US" sz="32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𝐒</m:t>
                              </m:r>
                              <m:r>
                                <a:rPr lang="en-US" sz="3200" b="1" i="0" baseline="-3000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𝐜𝐫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CrCl</m:t>
                      </m:r>
                      <m:r>
                        <a:rPr lang="en-US" sz="3200" b="1" baseline="-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𝐞𝐬𝐭</m:t>
                      </m:r>
                      <m:r>
                        <a:rPr lang="en-US" sz="3200" b="1" baseline="-2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200" b="1" i="0" baseline="-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𝐟𝐞𝐦</m:t>
                      </m:r>
                      <m:r>
                        <a:rPr lang="en-US" sz="3200" b="1" baseline="-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𝐚𝐥𝐞𝐬</m:t>
                      </m:r>
                      <m:r>
                        <a:rPr lang="en-US" sz="3200" b="1" baseline="-2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32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𝟏𝟑𝟕</m:t>
                          </m:r>
                          <m:r>
                            <m:rPr>
                              <m:nor/>
                            </m:rP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it-IT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2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𝐚𝐠𝐞</m:t>
                          </m:r>
                          <m:r>
                            <a:rPr lang="en-US" sz="32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)[</m:t>
                          </m:r>
                          <m:d>
                            <m:dPr>
                              <m:ctrlPr>
                                <a:rPr lang="en-US" sz="3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32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32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𝟐𝟖𝟕</m:t>
                              </m:r>
                              <m:r>
                                <m:rPr>
                                  <m:nor/>
                                </m:rPr>
                                <a:rPr lang="en-US" sz="32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3200" b="1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⋅ </m:t>
                              </m:r>
                              <m:r>
                                <a:rPr lang="en-US" sz="3200" b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𝐖𝐭</m:t>
                              </m:r>
                            </m:e>
                          </m:d>
                          <m:r>
                            <a:rPr lang="en-US" sz="32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200" b="1" i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3200" b="1" i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74</m:t>
                          </m:r>
                          <m:r>
                            <m:rPr>
                              <m:nor/>
                            </m:rPr>
                            <a:rPr lang="en-US" sz="3200" b="1" baseline="-30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it-IT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⋅ </m:t>
                          </m:r>
                          <m:r>
                            <a:rPr lang="en-US" sz="32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𝐇𝐭</m:t>
                          </m:r>
                          <m:r>
                            <a:rPr lang="en-US" sz="3200" b="1" baseline="30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32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)]</m:t>
                          </m:r>
                          <m:r>
                            <a:rPr lang="en-US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n-US" sz="3200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𝟔𝟎</m:t>
                              </m:r>
                              <m:r>
                                <m:rPr>
                                  <m:nor/>
                                </m:rPr>
                                <a:rPr lang="en-US" sz="32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sz="3200" b="1" dirty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⋅ </m:t>
                              </m:r>
                              <m:r>
                                <a:rPr lang="en-US" sz="3200" b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𝐒</m:t>
                              </m:r>
                              <m:r>
                                <a:rPr lang="en-US" sz="3200" b="1" baseline="-300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𝐜𝐫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it-IT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where age is in years, </a:t>
                </a:r>
                <a:endParaRPr lang="en-US" sz="2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Wt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is weight in kg, </a:t>
                </a:r>
                <a:endParaRPr lang="en-US" sz="2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Ht 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is height in m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and </a:t>
                </a:r>
                <a:endParaRPr lang="en-US" sz="2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2600" baseline="-30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Cr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is serum creatinine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 mg/dL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04109"/>
                <a:ext cx="10515600" cy="5153891"/>
              </a:xfrm>
              <a:blipFill rotWithShape="1">
                <a:blip r:embed="rId2"/>
                <a:stretch>
                  <a:fillRect l="-1217" t="-71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5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151014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Measurement and Estimation of Creatinine Clearance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8691"/>
            <a:ext cx="10515600" cy="520930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Methods to estimate creatinine clearance for children and young adults are also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available according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their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age: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0-1 year, </a:t>
            </a:r>
            <a:r>
              <a:rPr lang="it-IT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CrCl</a:t>
            </a:r>
            <a:r>
              <a:rPr lang="it-IT" sz="3200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it-IT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(in mL/min / 1.73m</a:t>
            </a:r>
            <a:r>
              <a:rPr lang="it-IT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it-IT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= </a:t>
            </a:r>
            <a:r>
              <a:rPr lang="it-IT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(0.45</a:t>
            </a:r>
            <a:r>
              <a:rPr lang="it-IT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⋅ </a:t>
            </a:r>
            <a:r>
              <a:rPr lang="it-IT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Ht) / S</a:t>
            </a:r>
            <a:r>
              <a:rPr lang="it-IT" sz="3200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1-20 years, </a:t>
            </a:r>
            <a:r>
              <a:rPr lang="it-IT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CrCl</a:t>
            </a:r>
            <a:r>
              <a:rPr lang="it-IT" sz="3200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it-IT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(in mL/min / 1.73m</a:t>
            </a:r>
            <a:r>
              <a:rPr lang="it-IT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it-IT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= (</a:t>
            </a:r>
            <a:r>
              <a:rPr lang="it-IT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0.55 </a:t>
            </a:r>
            <a:r>
              <a:rPr lang="it-IT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⋅ Ht) / </a:t>
            </a:r>
            <a:r>
              <a:rPr lang="it-IT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it-IT" sz="3200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</a:t>
            </a:r>
            <a:endParaRPr lang="it-IT" sz="3600" b="1" baseline="-300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 Ht is in cm and </a:t>
            </a:r>
            <a:endParaRPr lang="en-US" sz="26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600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mg/dL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Note that for these formulas, estimated creatinine clearance is normalized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1.73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the body surface area of an adult male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a height and weight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approximately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 ft 10 in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70 kg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respectively.</a:t>
            </a:r>
            <a:endParaRPr lang="en-US" sz="26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94875"/>
            <a:ext cx="10515600" cy="826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52405"/>
            <a:ext cx="10515600" cy="33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498377" cy="2022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22764"/>
            <a:ext cx="10515600" cy="478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4690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Hepatic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Disease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6074"/>
            <a:ext cx="10515600" cy="572192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When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hepatocytes are damaged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 are no longer able to metabolize drugs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efficiently,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intrinsic clearance decreases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reduces the hepatic clearance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drug.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the drug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experiences a hepatic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first-pass effect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 drug will be lost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presystemic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metabolism and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bioavailability will increase.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Liver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blood flow also decreases in patients with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cirrhosis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hepatocytes are replaced by nonfunctional connective tissue which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increases intraorgan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pressure causing portal vein hypertension and shunting of blood flow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around 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liver. The decrease in liver blood flow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results in less drug delivery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still-functioning hepatocytes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depresses hepatic drug clearance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even further.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255"/>
            <a:ext cx="10515600" cy="124690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Determination of Child-Pugh Scores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54448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Unfortunately, there is no single laboratory test that can be used to assess liver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function 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same way that measured or estimated creatinine clearance is used to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measure renal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function.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 common way to estimate the ability of the liver to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metabolize drug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to determine 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Child-Pugh score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a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patient.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Child-Pugh score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consists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five laboratory tests or clinical symptoms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five areas are serum albumin,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total bilirubin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prothrombin time, ascites, and hepatic encephalopathy. Each of these areas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given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score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normal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)–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severely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abnormal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the scores for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five areas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summed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10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95728"/>
            <a:ext cx="10515600" cy="1246909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Child-Pugh Scores for Patients with Liver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Disease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826" y="1842637"/>
            <a:ext cx="11696347" cy="396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255"/>
            <a:ext cx="10515600" cy="124690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Determination of Child-Pugh Scores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54448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 Child-Pugh score for a patient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normal liver function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while the score for a patient with grossly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abnormal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serum albumin, total bilirubin,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prothrombin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time values in addition to severe ascites and hepatic encephalopathy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Child-Pugh score equal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8–9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grounds for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moderate decrease (~ 25%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in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initial daily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 dose for agents that are primarily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(≥60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%) hepatically metabolized, and a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score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 or greater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indicates that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significant decrease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initial daily dose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~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50%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required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drugs that are mostly liver metabolized.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62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4690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Determination of Child-Pugh Scores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3055"/>
            <a:ext cx="10515600" cy="5624947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For example, the usual dose of a medication that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95% liver metabolized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500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 every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 hours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the total daily dose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2000 mg/d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hepatic cirrhosis patient with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Child-Pugh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score of 12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 appropriate initial dose would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50%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usual dose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1000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mg/d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 could be prescribed to the patient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250 mg every 6 hours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500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 every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12 hours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patient would be closely monitored for pharmacologic and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toxic effects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due to the medication, and the dose would be modified as needed.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0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46909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Estimation of Drug Dosing and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Parameters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Liver Metabolized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6909"/>
            <a:ext cx="10515600" cy="5611093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theophylline dosage rates listed in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following table are designed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produce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steady-state theophylline concentrations between 8 and 12 mg/L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were computed by multiplying theophylline clearance and the desired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steady-state concentration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MD = Css ⋅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Average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theophylline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clearance is about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50% less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adults with liver cirrhosis compared to adults with normal hepatic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function. Because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this, initial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theophylline doses for patients with hepatic cirrhosis are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one-half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usual dose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adult patients with normal liver function.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363"/>
            <a:ext cx="10515600" cy="124690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Renal Disease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7018"/>
            <a:ext cx="10515600" cy="5430983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Kidney function, as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measured by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glomerular filtration rate, typically averages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~120–140 mL/min in young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healthy adults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 the ages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18–22 years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humans age, there is a gradual decline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glomerular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function so that 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65 years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age, the average glomerular filtration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rate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~50–60 mL/min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expected glomerular filtration rate for otherwise healthy,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normal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80-year-old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adults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~30–40 mL/min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glomerular filtration rate of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80–120 mL/min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usually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considered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normal range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most clinical laboratories.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37188"/>
            <a:ext cx="10515600" cy="1134394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Theophylline Clearance and Dosage Rates for Patients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Various Disease States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Conditions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97" y="1371582"/>
            <a:ext cx="11621804" cy="510016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6857998"/>
            <a:ext cx="105156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725344"/>
            <a:ext cx="10534341" cy="2599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599155"/>
            <a:ext cx="10520696" cy="256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2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10515600" cy="1246909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Implications of Hepatic Disease on Serum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 Concentration / Monitoring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Drug Effects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9419"/>
                <a:ext cx="10515600" cy="5278584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The pharmacokinetic alterations that occur with hepatic disease result in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complex changes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for total and unbound steady-state concentrations and drug response. The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changes that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occur depend on whether the drug has a low or high hepatic extraction ratio. As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previously discussed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hepatic drug metabolism is described by the following equation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Cl</m:t>
                      </m:r>
                      <m:r>
                        <m:rPr>
                          <m:nor/>
                        </m:rPr>
                        <a:rPr lang="en-US" sz="3200" b="1" baseline="-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𝐋𝐁𝐅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. (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3200" b="1" baseline="-30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B</m:t>
                          </m:r>
                          <m:r>
                            <a:rPr lang="en-US" sz="3200" b="1" baseline="-30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Cl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  <m:r>
                            <m:rPr>
                              <m:nor/>
                            </m:rPr>
                            <a:rPr lang="en-US" sz="3200" b="1" baseline="-30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int</m:t>
                          </m:r>
                          <m:r>
                            <a:rPr lang="en-US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𝐋𝐁𝐅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 + (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3200" b="1" baseline="-30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B</m:t>
                          </m:r>
                          <m:r>
                            <a:rPr lang="en-US" sz="3200" b="1" baseline="-30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Cl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  <m:r>
                            <m:rPr>
                              <m:nor/>
                            </m:rPr>
                            <a:rPr lang="en-US" sz="3200" b="1" baseline="-30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int</m:t>
                          </m:r>
                          <m:r>
                            <a:rPr lang="en-US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where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LBF is liver blood flow, </a:t>
                </a:r>
                <a:endPara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400" baseline="-30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is the fraction of unbound drug in the blood, and </a:t>
                </a:r>
                <a:endPara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Cl′</a:t>
                </a:r>
                <a:r>
                  <a:rPr lang="en-US" sz="2400" baseline="-30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int</a:t>
                </a:r>
                <a:r>
                  <a:rPr lang="en-US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is intrinsic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clearance.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9419"/>
                <a:ext cx="10515600" cy="5278584"/>
              </a:xfrm>
              <a:blipFill>
                <a:blip r:embed="rId2"/>
                <a:stretch>
                  <a:fillRect l="-1217" t="-693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5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7309"/>
            <a:ext cx="10515600" cy="1246909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Implications of Hepatic Disease on Serum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 Concentration / Monitoring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Drug Effects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95055"/>
                <a:ext cx="10515600" cy="4862948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For drugs with a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low hepatic extraction ratio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≤30%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), the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numeric value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of liver blood flow is much greater than the product of unbound fraction of drug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 the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blood and the intrinsic clearance of the compound (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LBF &gt;&gt; f</a:t>
                </a:r>
                <a:r>
                  <a:rPr lang="en-US" b="1" baseline="-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⋅ Cl′</a:t>
                </a:r>
                <a:r>
                  <a:rPr lang="en-US" b="1" baseline="-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int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), and the sum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 the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denominator of the hepatic clearance equation is almost equal to liver blood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flow [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LBF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≈ LBF +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b="1" baseline="-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⋅ Cl′</a:t>
                </a:r>
                <a:r>
                  <a:rPr lang="en-US" b="1" baseline="-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int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].</a:t>
                </a:r>
                <a:endPara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ctr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Cl</m:t>
                    </m:r>
                    <m:r>
                      <m:rPr>
                        <m:nor/>
                      </m:rPr>
                      <a:rPr lang="en-US" sz="3600" b="1" baseline="-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𝐋𝐁𝐅</m:t>
                        </m:r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. (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3600" b="1" baseline="-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3600" b="1" baseline="-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Cl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en-US" sz="3600" b="1" baseline="-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int</m:t>
                        </m:r>
                        <m:r>
                          <a:rPr lang="en-US" sz="3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𝐋𝐁𝐅</m:t>
                        </m:r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a typeface="Calibri" panose="020F0502020204030204" pitchFamily="34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f</m:t>
                    </m:r>
                    <m:r>
                      <m:rPr>
                        <m:nor/>
                      </m:rPr>
                      <a:rPr lang="en-US" sz="3200" b="1" baseline="-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200" b="1" baseline="-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Cl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  <m:r>
                      <m:rPr>
                        <m:nor/>
                      </m:rPr>
                      <a:rPr lang="en-US" sz="3200" b="1" baseline="-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int</m:t>
                    </m:r>
                  </m:oMath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95055"/>
                <a:ext cx="10515600" cy="4862948"/>
              </a:xfrm>
              <a:blipFill rotWithShape="1">
                <a:blip r:embed="rId2"/>
                <a:stretch>
                  <a:fillRect l="-1217" t="-752" r="-115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9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070764"/>
                <a:ext cx="10515600" cy="1787239"/>
              </a:xfrm>
            </p:spPr>
            <p:txBody>
              <a:bodyPr>
                <a:normAutofit fontScale="85000" lnSpcReduction="20000"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Changes in physiologic parameters, pharmacokinetic parameters, and drug concentration and effect for a low hepatic extraction ratio drug if intrinsic clearance decreases.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Cl</a:t>
                </a:r>
                <a:r>
                  <a:rPr lang="en-US" b="1" baseline="-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f</a:t>
                </a:r>
                <a:r>
                  <a:rPr lang="en-US" b="1" baseline="-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⋅ Cl′</a:t>
                </a:r>
                <a:r>
                  <a:rPr lang="en-US" b="1" baseline="-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int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#</a:t>
                </a:r>
                <a:r>
                  <a:rPr lang="en-US" sz="2400" b="1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V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b="1" baseline="-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</m:t>
                    </m:r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b="1" baseline="-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b="1" baseline="-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b="1" baseline="-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en-US" b="1" baseline="-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en-US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b="1" baseline="-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𝐓</m:t>
                    </m:r>
                    <m:r>
                      <a:rPr lang="en-US" b="1" baseline="-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#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b="1" baseline="-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1/2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(0.693 ⋅ V)/Cl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#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Css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MD/Cl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#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Css</a:t>
                </a:r>
                <a:r>
                  <a:rPr lang="en-US" b="1" baseline="-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u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f</a:t>
                </a:r>
                <a:r>
                  <a:rPr lang="en-US" b="1" baseline="-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⋅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Css</a:t>
                </a:r>
                <a:endPara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070764"/>
                <a:ext cx="10515600" cy="1787239"/>
              </a:xfrm>
              <a:blipFill>
                <a:blip r:embed="rId2"/>
                <a:stretch>
                  <a:fillRect l="-928" t="-3754" r="-870" b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flipV="1">
            <a:off x="838200" y="-182564"/>
            <a:ext cx="10515600" cy="27954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182" y="1"/>
            <a:ext cx="8467635" cy="507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12327"/>
                <a:ext cx="10515600" cy="1745676"/>
              </a:xfrm>
            </p:spPr>
            <p:txBody>
              <a:bodyPr>
                <a:normAutofit fontScale="85000" lnSpcReduction="20000"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Changes in physiologic parameters, pharmacokinetic parameters, and drug concentration and effect for a low hepatic extraction ratio drug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if decreased protein binding occurred.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Cl</a:t>
                </a:r>
                <a:r>
                  <a:rPr lang="en-US" b="1" baseline="-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f</a:t>
                </a:r>
                <a:r>
                  <a:rPr lang="en-US" b="1" baseline="-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⋅ Cl′</a:t>
                </a:r>
                <a:r>
                  <a:rPr lang="en-US" b="1" baseline="-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int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#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V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2600" b="1" baseline="-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</m:t>
                    </m:r>
                    <m:r>
                      <a:rPr lang="en-US" sz="26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600" b="1" baseline="-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2600" b="1" baseline="-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600" b="1" baseline="-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en-US" sz="2600" b="1" baseline="-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en-US" sz="26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2600" b="1" baseline="-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𝐓</m:t>
                    </m:r>
                    <m:r>
                      <a:rPr lang="en-US" sz="2600" b="1" i="0" baseline="-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#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b="1" baseline="-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1/2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(0.693 ⋅ V)/Cl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#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Css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MD/Cl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#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Css</a:t>
                </a:r>
                <a:r>
                  <a:rPr lang="en-US" b="1" baseline="-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u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f</a:t>
                </a:r>
                <a:r>
                  <a:rPr lang="en-US" b="1" baseline="-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⋅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Css</a:t>
                </a:r>
                <a:endPara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12327"/>
                <a:ext cx="10515600" cy="1745676"/>
              </a:xfrm>
              <a:blipFill>
                <a:blip r:embed="rId2"/>
                <a:stretch>
                  <a:fillRect l="-928" t="-3846" r="-870" b="-2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flipV="1">
            <a:off x="838200" y="-182564"/>
            <a:ext cx="10515600" cy="27954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110" y="0"/>
            <a:ext cx="8123780" cy="51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3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5018"/>
            <a:ext cx="10515600" cy="1246909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Implications of Hepatic Disease on Serum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 Concentration / Monitoring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Drug Effects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11927"/>
                <a:ext cx="10515600" cy="4946076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or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drugs with a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high hepatic extraction ratio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≥70%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), the numeric value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of liver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blood flow is much less than the product of unbound fraction of drug in the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blood and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intrinsic clearance of the agent (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LBF &lt;&lt; f</a:t>
                </a:r>
                <a:r>
                  <a:rPr lang="en-US" b="1" baseline="-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⋅ Cl′</a:t>
                </a:r>
                <a:r>
                  <a:rPr lang="en-US" b="1" baseline="-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int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and the sum in the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denominator of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hepatic clearance equation is almost equal to the product of free fraction of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drug in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blood and intrinsic clearance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b="1" baseline="-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⋅ Cl′</a:t>
                </a:r>
                <a:r>
                  <a:rPr lang="en-US" b="1" baseline="-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int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≈ LBF +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b="1" baseline="-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⋅ Cl′</a:t>
                </a:r>
                <a:r>
                  <a:rPr lang="en-US" b="1" baseline="-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int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)].</a:t>
                </a:r>
                <a:endPara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ctr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Cl</m:t>
                    </m:r>
                    <m:r>
                      <m:rPr>
                        <m:nor/>
                      </m:rPr>
                      <a:rPr lang="en-US" sz="3600" b="1" baseline="-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𝐋𝐁𝐅</m:t>
                        </m:r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. (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3600" b="1" baseline="-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3600" b="1" baseline="-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Cl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en-US" sz="3600" b="1" baseline="-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int</m:t>
                        </m:r>
                        <m:r>
                          <a:rPr lang="en-US" sz="3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3600" b="1" baseline="-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3600" b="1" baseline="-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Cl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en-US" sz="3600" b="1" baseline="-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int</m:t>
                        </m:r>
                      </m:den>
                    </m:f>
                    <m:r>
                      <a:rPr lang="en-US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a typeface="Calibri" panose="020F0502020204030204" pitchFamily="34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𝐋𝐁𝐅</m:t>
                    </m:r>
                  </m:oMath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11927"/>
                <a:ext cx="10515600" cy="4946076"/>
              </a:xfrm>
              <a:blipFill rotWithShape="1">
                <a:blip r:embed="rId2"/>
                <a:stretch>
                  <a:fillRect l="-1217" t="-740" r="-115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43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12327"/>
                <a:ext cx="10515600" cy="1745676"/>
              </a:xfrm>
            </p:spPr>
            <p:txBody>
              <a:bodyPr>
                <a:normAutofit fontScale="85000" lnSpcReduction="20000"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Changes in physiologic parameters, pharmacokinetic parameters, and drug concentration and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effect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for a high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hepatic extraction ratio drug if intrinsic clearance decreases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Cl</a:t>
                </a:r>
                <a:r>
                  <a:rPr lang="en-US" b="1" baseline="-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LBF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#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V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2600" b="1" baseline="-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</m:t>
                    </m:r>
                    <m:r>
                      <a:rPr lang="en-US" sz="26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600" b="1" baseline="-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2600" b="1" baseline="-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600" b="1" baseline="-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en-US" sz="2600" b="1" baseline="-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en-US" sz="26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2600" b="1" baseline="-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𝐓</m:t>
                    </m:r>
                    <m:r>
                      <a:rPr lang="en-US" sz="2600" b="1" i="0" baseline="-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#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b="1" baseline="-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1/2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(0.693 ⋅ V)/Cl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#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Css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MD/Cl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#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Css</a:t>
                </a:r>
                <a:r>
                  <a:rPr lang="en-US" b="1" baseline="-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u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f</a:t>
                </a:r>
                <a:r>
                  <a:rPr lang="en-US" b="1" baseline="-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⋅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Css</a:t>
                </a:r>
                <a:endPara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12327"/>
                <a:ext cx="10515600" cy="1745676"/>
              </a:xfrm>
              <a:blipFill>
                <a:blip r:embed="rId2"/>
                <a:stretch>
                  <a:fillRect l="-928" t="-3846" r="-870" b="-2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flipV="1">
            <a:off x="838200" y="-182564"/>
            <a:ext cx="10515600" cy="27954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110" y="-1"/>
            <a:ext cx="8123780" cy="51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12327"/>
                <a:ext cx="10515600" cy="1745676"/>
              </a:xfrm>
            </p:spPr>
            <p:txBody>
              <a:bodyPr>
                <a:normAutofit fontScale="85000" lnSpcReduction="20000"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Changes in physiologic parameters, pharmacokinetic parameters, and drug concentration and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effect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for a high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hepatic extraction ratio drug if decreased protein binding occurred.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Cl</a:t>
                </a:r>
                <a:r>
                  <a:rPr lang="en-US" b="1" baseline="-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LBF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#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V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2600" b="1" baseline="-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</m:t>
                    </m:r>
                    <m:r>
                      <a:rPr lang="en-US" sz="26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600" b="1" baseline="-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2600" b="1" baseline="-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600" b="1" baseline="-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en-US" sz="2600" b="1" baseline="-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en-US" sz="26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2600" b="1" baseline="-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𝐓</m:t>
                    </m:r>
                    <m:r>
                      <a:rPr lang="en-US" sz="2600" b="1" i="0" baseline="-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#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b="1" baseline="-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1/2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(0.693 ⋅ V)/Cl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#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Css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MD/Cl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#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Css</a:t>
                </a:r>
                <a:r>
                  <a:rPr lang="en-US" b="1" baseline="-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u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f</a:t>
                </a:r>
                <a:r>
                  <a:rPr lang="en-US" b="1" baseline="-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⋅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Css</a:t>
                </a:r>
                <a:endPara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12327"/>
                <a:ext cx="10515600" cy="1745676"/>
              </a:xfrm>
              <a:blipFill>
                <a:blip r:embed="rId2"/>
                <a:stretch>
                  <a:fillRect l="-928" t="-3846" r="-870" b="-2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flipV="1">
            <a:off x="838200" y="-182564"/>
            <a:ext cx="10515600" cy="27954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110" y="-1"/>
            <a:ext cx="8123780" cy="51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12327"/>
                <a:ext cx="10515600" cy="1745676"/>
              </a:xfrm>
            </p:spPr>
            <p:txBody>
              <a:bodyPr>
                <a:normAutofit fontScale="85000" lnSpcReduction="20000"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Changes in physiologic parameters, pharmacokinetic parameters, and drug concentration and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effect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for a high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hepatic extraction ratio drug if liver blood flow decreases.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Cl</a:t>
                </a:r>
                <a:r>
                  <a:rPr lang="en-US" b="1" baseline="-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LBF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#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V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2600" b="1" baseline="-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</m:t>
                    </m:r>
                    <m:r>
                      <a:rPr lang="en-US" sz="26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600" b="1" baseline="-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2600" b="1" baseline="-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600" b="1" baseline="-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en-US" sz="2600" b="1" baseline="-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en-US" sz="26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2600" b="1" baseline="-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𝐓</m:t>
                    </m:r>
                    <m:r>
                      <a:rPr lang="en-US" sz="2600" b="1" i="0" baseline="-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#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b="1" baseline="-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1/2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(0.693 ⋅ V)/Cl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#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Css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MD/Cl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#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Css</a:t>
                </a:r>
                <a:r>
                  <a:rPr lang="en-US" b="1" baseline="-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u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f</a:t>
                </a:r>
                <a:r>
                  <a:rPr lang="en-US" b="1" baseline="-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⋅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Css</a:t>
                </a:r>
                <a:endPara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12327"/>
                <a:ext cx="10515600" cy="1745676"/>
              </a:xfrm>
              <a:blipFill>
                <a:blip r:embed="rId2"/>
                <a:stretch>
                  <a:fillRect l="-928" t="-3846" r="-870" b="-2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flipV="1">
            <a:off x="838200" y="-182564"/>
            <a:ext cx="10515600" cy="27954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110" y="-2"/>
            <a:ext cx="8123780" cy="511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109"/>
            <a:ext cx="10515600" cy="152399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Measurement and Estimation of Creatinine Clearance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4109"/>
            <a:ext cx="10515600" cy="515389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Glomerular filtration rate can be determined by administration of special test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compounds such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inulin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125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I-iothalamate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this is sometimes done for patients by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nephrologists when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precise determination of renal function is needed.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Glomerular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filtration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rate (GFR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can be estimated using the modified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Modification of Diet in Renal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Disease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MDRD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equation: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GFR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(in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mL/min/1.73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= 186 ⋅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3200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−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1.154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⋅ Age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−0.203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⋅ (0.742, if female)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⋅ (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1.21, if African-American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44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8036"/>
            <a:ext cx="10515600" cy="126076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Heart Failure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4945"/>
            <a:ext cx="10515600" cy="504305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Heart failure is accompanied by a decrease in cardiac output which results 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lower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liver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renal blood flow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Changes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drug pharmacokinetics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due to decreased renal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blood flow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not widely reported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declines in hepatic clearance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especially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compounds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moderate-to-high hepatic extraction ratios,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reported for many drugs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0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20534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Heart Failure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2545"/>
            <a:ext cx="10515600" cy="519545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Additionally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decreased drug bioavailability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 been reported in patients with heart failure.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volume of distribution for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 drugs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decreases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patients with heart failure.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clearance and volume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distribution may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may not simultaneously change,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alteration in half-life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if any,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difficult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predict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patients with heart failure.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4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982"/>
            <a:ext cx="10515600" cy="80356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ialysis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2" y="900545"/>
            <a:ext cx="6746450" cy="5957459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Dialysis is a process whereby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substances move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via a concentration gradient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across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semipermeable membrane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Artificial kidneys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(also known as dialysis coils or filters) are available for use in hemodialysis that use a synthetic semipermeable membrane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remove waste products from the blood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drugs can be removed by dialysis, it is important to understand when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 dosing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needs to be modified in renal failure patients undergoing the procedure. Often,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dialysis removes enough drug from a patient’s body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supplemental doses need to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 given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 dialysis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 been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completed.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922" y="1454728"/>
            <a:ext cx="4799546" cy="406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89709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Dialysis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0"/>
            <a:ext cx="10515600" cy="2286004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Concentration-time graph for a drug removed by dialysis. The shaded area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indicates 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time period that a dialysis procedure was conducted.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extra drug was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removed from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blood during dialysis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concentrations dropped much faster during that period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After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dialysis 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finished, the concentrations again drop at the predialysis rate.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673" y="789709"/>
            <a:ext cx="5842654" cy="384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982"/>
            <a:ext cx="10515600" cy="80356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Hemodialysis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2" y="900545"/>
            <a:ext cx="6312291" cy="5957459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Hemodialysis is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very efficient procedure to remove toxic waste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from the blood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renal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failure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patients.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Blood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pumped out of the patient at the rate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300–400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mL/min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through one side of the semipermeable membrane of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artificial kidney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the hemodialysis machine.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Cleansed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blood is then pumped back into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vascular system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patient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Dialysis fluid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pumped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through the artificial kidney at a rate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400–600 mL/min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the other side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semipermeable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membrane, in the opposite direction of blood flow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Hemodialysis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usually performed for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 hours three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times weekly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618" y="2119746"/>
            <a:ext cx="5221509" cy="31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2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39091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Computation of Initial Doses and Modification of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Doses / Using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 Serum Concentrations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15891"/>
            <a:ext cx="10515600" cy="942113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Concentration/time graph for tobramycin in a hemodialysis patient using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estimated, population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parameters.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614" y="1212565"/>
            <a:ext cx="6676772" cy="470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236"/>
            <a:ext cx="10515600" cy="120534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Obesity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3891"/>
                <a:ext cx="10515600" cy="5514113"/>
              </a:xfrm>
            </p:spPr>
            <p:txBody>
              <a:bodyPr>
                <a:normAutofit fontScale="92500" lnSpcReduction="10000"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presence of excessive adipose tissue can alter the pharmacokinetics of drugs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by changing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volume of distribution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The general physiologic equation for volume of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distribution can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be broken down into separate parameters for individual tissue types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lvl="0" indent="0" algn="ctr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a:rPr lang="en-US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𝐕</m:t>
                      </m:r>
                      <m:r>
                        <a:rPr lang="en-US" sz="3000" b="1" baseline="-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𝐁</m:t>
                      </m:r>
                      <m:r>
                        <a:rPr lang="en-US" sz="3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3000" b="1" baseline="-30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B</m:t>
                          </m:r>
                          <m:r>
                            <a:rPr lang="en-US" sz="3000" b="1" baseline="-30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3000" b="1" baseline="-300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</m:t>
                          </m:r>
                          <m:r>
                            <a:rPr lang="en-US" sz="3000" b="1" baseline="-30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  <m:r>
                        <a:rPr lang="en-US" sz="30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𝐕</m:t>
                      </m:r>
                      <m:r>
                        <a:rPr lang="en-US" sz="3000" b="1" baseline="-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𝐓</m:t>
                      </m:r>
                    </m:oMath>
                  </m:oMathPara>
                </a14:m>
                <a:endParaRPr lang="en-US" sz="3000" b="1" baseline="-30000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 algn="ctr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3000" b="1" baseline="-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</m:t>
                    </m:r>
                    <m:r>
                      <a:rPr lang="en-US" sz="3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0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3000" b="1" baseline="-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3000" b="1" baseline="-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3000" b="1" i="0" baseline="-3000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heart</m:t>
                        </m:r>
                        <m:r>
                          <a:rPr lang="en-US" sz="3000" b="1" baseline="-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en-US" sz="3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3000" b="1" i="0" baseline="-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𝐡𝐞𝐚𝐫𝐭</m:t>
                    </m:r>
                  </m:oMath>
                </a14:m>
                <a:r>
                  <a:rPr lang="en-US" sz="3000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0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3000" b="1" baseline="-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3000" b="1" baseline="-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3000" b="1" i="0" baseline="-3000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muscle</m:t>
                        </m:r>
                        <m:r>
                          <a:rPr lang="en-US" sz="3000" b="1" baseline="-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en-US" sz="3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3000" b="1" i="0" baseline="-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𝐦𝐮𝐬𝐜𝐥𝐞</m:t>
                    </m:r>
                  </m:oMath>
                </a14:m>
                <a:r>
                  <a:rPr lang="en-US" sz="3000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0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3000" b="1" baseline="-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3000" b="1" baseline="-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3000" b="1" i="0" baseline="-3000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fat</m:t>
                        </m:r>
                        <m:r>
                          <a:rPr lang="en-US" sz="3000" b="1" baseline="-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en-US" sz="30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3000" b="1" i="0" baseline="-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𝐟𝐚𝐭</m:t>
                    </m:r>
                  </m:oMath>
                </a14:m>
                <a:r>
                  <a:rPr lang="en-US" sz="3500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5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35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…+ </m:t>
                    </m:r>
                    <m:f>
                      <m:fPr>
                        <m:ctrlPr>
                          <a:rPr lang="en-US" sz="35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5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3500" b="1" baseline="-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3500" b="1" baseline="-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5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3500" b="1" i="0" baseline="-3000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sz="3500" b="1" baseline="-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en-US" sz="35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3500" b="1" i="0" baseline="-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</m:t>
                    </m:r>
                  </m:oMath>
                </a14:m>
                <a:endParaRPr lang="en-US" sz="3500" b="1" baseline="-30000" dirty="0" smtClean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If the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drug has a large affinity for adipose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tissue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is highly bound there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the free fraction in adipose tissue will be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small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↓f</a:t>
                </a:r>
                <a:r>
                  <a:rPr lang="en-US" baseline="-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fat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), and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 large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amount of drug will accumulate in that tissue.</a:t>
                </a:r>
                <a:endPara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3891"/>
                <a:ext cx="10515600" cy="5514113"/>
              </a:xfrm>
              <a:blipFill rotWithShape="1">
                <a:blip r:embed="rId2"/>
                <a:stretch>
                  <a:fillRect l="-1043" t="-1105" r="-104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75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108065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 Interactions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5345"/>
            <a:ext cx="10515600" cy="565265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Pharmacokinetic drug interactions occur between drugs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 one agent changes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clearance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volume of distribution of another medication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 can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inhibit or induce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enzymes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responsible for the metabolism of other drugs.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Enzyme inhibition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decreases intrinsic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clearance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enzyme induction increases intrinsic clearance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Another type of drug interaction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displaces a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drug from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plasma protein binding sites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the two compounds share the same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binding site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the two compete for the same area on plasma proteins.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8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4"/>
            <a:ext cx="10523781" cy="2932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449322"/>
            <a:ext cx="10515601" cy="298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12327"/>
                <a:ext cx="10515600" cy="1745676"/>
              </a:xfrm>
            </p:spPr>
            <p:txBody>
              <a:bodyPr>
                <a:normAutofit fontScale="85000" lnSpcReduction="20000"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Changes in physiologic parameters, pharmacokinetic parameters, and drug concentration and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effect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for a high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hepatic extraction ratio drug if liver blood flow decreases.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Cl</a:t>
                </a:r>
                <a:r>
                  <a:rPr lang="en-US" b="1" baseline="-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b="1" baseline="-30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⋅ </a:t>
                </a:r>
                <a:r>
                  <a:rPr lang="en-US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Cl′</a:t>
                </a:r>
                <a:r>
                  <a:rPr lang="en-US" b="1" baseline="-30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int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#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V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2600" b="1" baseline="-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</m:t>
                    </m:r>
                    <m:r>
                      <a:rPr lang="en-US" sz="26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600" b="1" baseline="-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2600" b="1" baseline="-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600" b="1" baseline="-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en-US" sz="2600" b="1" baseline="-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en-US" sz="26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2600" b="1" baseline="-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𝐓</m:t>
                    </m:r>
                    <m:r>
                      <a:rPr lang="en-US" sz="2600" b="1" i="0" baseline="-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#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b="1" baseline="-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1/2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(0.693 ⋅ V)/Cl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#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Css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MD/Cl 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#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Css</a:t>
                </a:r>
                <a:r>
                  <a:rPr lang="en-US" b="1" baseline="-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u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f</a:t>
                </a:r>
                <a:r>
                  <a:rPr lang="en-US" b="1" baseline="-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⋅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Css</a:t>
                </a:r>
                <a:endPara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12327"/>
                <a:ext cx="10515600" cy="1745676"/>
              </a:xfrm>
              <a:blipFill rotWithShape="1">
                <a:blip r:embed="rId2"/>
                <a:stretch>
                  <a:fillRect l="-928" t="-3846" r="-870" b="-244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flipV="1">
            <a:off x="838200" y="-182564"/>
            <a:ext cx="10515600" cy="27954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110" y="-1"/>
            <a:ext cx="8123780" cy="51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7941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Measurement and Estimation of Creatinine Clearance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3892"/>
            <a:ext cx="10515600" cy="551411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example, the estimated GFR for a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53-year-old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African-American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male with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2.7 mg/dL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would be computed as follows: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GFR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186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⋅ 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2.7 mg/dL)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−1.154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⋅ (53 y)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−0.203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⋅ 1.21 = 32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mL/min/1.73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method recommended by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FDA and others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estimate renal function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the purposes of drug dosing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to measure or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estimate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creatinine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clearance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CrCl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Creatinine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by-product of muscle metabolism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primarily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eliminated by glomerular filtration. Because of this property,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is used as a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surrogate measurement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glomerular filtration rate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Since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creatinine is also eliminated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other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routes,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CrCl does not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equal GFR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so the two parameters are not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interchangeable.</a:t>
            </a:r>
          </a:p>
        </p:txBody>
      </p:sp>
    </p:spTree>
    <p:extLst>
      <p:ext uri="{BB962C8B-B14F-4D97-AF65-F5344CB8AC3E}">
        <p14:creationId xmlns:p14="http://schemas.microsoft.com/office/powerpoint/2010/main" val="17834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64869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Measurement and Estimation of Creatinine Clearance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5361711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Creatinine clearance rates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 be measured by collecting urine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a specified period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collecting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blood sample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determination of serum creatinine at the midpoint of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concurrent urine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collection time: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CrCl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(in mL/min) = (U</a:t>
            </a:r>
            <a:r>
              <a:rPr lang="en-US" sz="32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⋅ V</a:t>
            </a:r>
            <a:r>
              <a:rPr lang="en-US" sz="32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urine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/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(S</a:t>
            </a:r>
            <a:r>
              <a:rPr lang="en-US" sz="3200" b="1" baseline="-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⋅ 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sz="2400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urine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creatinine concentration in mg/dL,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sz="2400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urine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the volume of urine collected in mL,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400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the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serum creatinine collected at the midpoint of the urine collection in mg/dL, and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time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minutes of the urine collection.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creatinine renal secretion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exhibits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diurnal variation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most nephrologists use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24-hour urine collection period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determination of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creatinine clearance.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5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7640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Measurement and Estimation of Creatinine Clearance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10515600" cy="5181601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For example, a 24-hour urine was collected for a patient with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following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results: U</a:t>
            </a:r>
            <a:r>
              <a:rPr lang="en-US" baseline="-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55 mg/dL, V</a:t>
            </a:r>
            <a:r>
              <a:rPr lang="en-US" baseline="-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urine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1000 mL,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1.0 mg/dL, T = 24 h × 60 min/h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1440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min, and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CrCl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(in mL/min) =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⋅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urine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⋅ T)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(55 mg/dL ⋅ 1000 mL)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 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1.0 mg/dL ⋅ 1440 min) = 38 mL/min.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for the purpose of drug dosing,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collection periods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8–12 hours have been sufficient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provide a quicker turnaround time in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emergent situations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Also, if renal function is stable, the blood sample for determination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serum creatinine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 not need to be collected at the precise midpoint of the urine collection.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9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27906"/>
            <a:ext cx="10515600" cy="2237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60618"/>
            <a:ext cx="10492628" cy="22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8655"/>
            <a:ext cx="10515600" cy="166254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Measurement and Estimation of Creatinine Clearance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10515600" cy="487680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Routine measurement of creatinine clearances in patients has been fraught with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problems.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Incomplete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urine collections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serum creatinine concentrations obtained at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incorrect times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collection time errors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 produce erroneous measured creatinine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clearance values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realization has prompted investigators to derive methods which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estimate creatinine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clearance from serum creatinine values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other patient characteristics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various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populations.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19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3650</Words>
  <Application>Microsoft Office PowerPoint</Application>
  <PresentationFormat>Custom</PresentationFormat>
  <Paragraphs>187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Drug Dosing in Special Populations</vt:lpstr>
      <vt:lpstr>Renal Disease</vt:lpstr>
      <vt:lpstr>Renal Disease</vt:lpstr>
      <vt:lpstr>Measurement and Estimation of Creatinine Clearance</vt:lpstr>
      <vt:lpstr>Measurement and Estimation of Creatinine Clearance</vt:lpstr>
      <vt:lpstr>Measurement and Estimation of Creatinine Clearance</vt:lpstr>
      <vt:lpstr>Measurement and Estimation of Creatinine Clearance</vt:lpstr>
      <vt:lpstr>PowerPoint Presentation</vt:lpstr>
      <vt:lpstr>Measurement and Estimation of Creatinine Clearance</vt:lpstr>
      <vt:lpstr>Measurement and Estimation of Creatinine Clearance</vt:lpstr>
      <vt:lpstr>Measurement and Estimation of Creatinine Clearance</vt:lpstr>
      <vt:lpstr>Measurement and Estimation of Creatinine Clearance</vt:lpstr>
      <vt:lpstr>PowerPoint Presentation</vt:lpstr>
      <vt:lpstr>PowerPoint Presentation</vt:lpstr>
      <vt:lpstr>Measurement and Estimation of Creatinine Clearance</vt:lpstr>
      <vt:lpstr>Measurement and Estimation of Creatinine Clearance</vt:lpstr>
      <vt:lpstr>Measurement and Estimation of Creatinine Clearance</vt:lpstr>
      <vt:lpstr>PowerPoint Presentation</vt:lpstr>
      <vt:lpstr>Measurement and Estimation of Creatinine Clearance</vt:lpstr>
      <vt:lpstr>Measurement and Estimation of Creatinine Clearance</vt:lpstr>
      <vt:lpstr>Measurement and Estimation of Creatinine Clearance</vt:lpstr>
      <vt:lpstr>PowerPoint Presentation</vt:lpstr>
      <vt:lpstr>PowerPoint Presentation</vt:lpstr>
      <vt:lpstr>Hepatic Disease</vt:lpstr>
      <vt:lpstr>Determination of Child-Pugh Scores</vt:lpstr>
      <vt:lpstr>Child-Pugh Scores for Patients with Liver Disease</vt:lpstr>
      <vt:lpstr>Determination of Child-Pugh Scores</vt:lpstr>
      <vt:lpstr>Determination of Child-Pugh Scores</vt:lpstr>
      <vt:lpstr>Estimation of Drug Dosing and Pharmacokinetic Parameters for Liver Metabolized Drugs</vt:lpstr>
      <vt:lpstr>Theophylline Clearance and Dosage Rates for Patients with Various Disease States and Conditions</vt:lpstr>
      <vt:lpstr>PowerPoint Presentation</vt:lpstr>
      <vt:lpstr>Implications of Hepatic Disease on Serum Drug Concentration / Monitoring and Drug Effects</vt:lpstr>
      <vt:lpstr>Implications of Hepatic Disease on Serum Drug Concentration / Monitoring and Drug Effects</vt:lpstr>
      <vt:lpstr>PowerPoint Presentation</vt:lpstr>
      <vt:lpstr>PowerPoint Presentation</vt:lpstr>
      <vt:lpstr>Implications of Hepatic Disease on Serum Drug Concentration / Monitoring and Drug Effects</vt:lpstr>
      <vt:lpstr>PowerPoint Presentation</vt:lpstr>
      <vt:lpstr>PowerPoint Presentation</vt:lpstr>
      <vt:lpstr>PowerPoint Presentation</vt:lpstr>
      <vt:lpstr>Heart Failure</vt:lpstr>
      <vt:lpstr>Heart Failure</vt:lpstr>
      <vt:lpstr>Dialysis</vt:lpstr>
      <vt:lpstr>Dialysis</vt:lpstr>
      <vt:lpstr>Hemodialysis</vt:lpstr>
      <vt:lpstr>Computation of Initial Doses and Modification of Doses / Using Drug Serum Concentrations</vt:lpstr>
      <vt:lpstr>Obesity</vt:lpstr>
      <vt:lpstr>Drug Interactions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Historic Background  of Pharmacy Practice</dc:title>
  <dc:creator>haider raheem</dc:creator>
  <cp:lastModifiedBy>Maher</cp:lastModifiedBy>
  <cp:revision>128</cp:revision>
  <dcterms:created xsi:type="dcterms:W3CDTF">2021-10-05T20:56:32Z</dcterms:created>
  <dcterms:modified xsi:type="dcterms:W3CDTF">2023-03-05T06:46:19Z</dcterms:modified>
</cp:coreProperties>
</file>