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62" r:id="rId3"/>
    <p:sldId id="286" r:id="rId4"/>
    <p:sldId id="361" r:id="rId5"/>
    <p:sldId id="357" r:id="rId6"/>
    <p:sldId id="358" r:id="rId7"/>
    <p:sldId id="365" r:id="rId8"/>
    <p:sldId id="366" r:id="rId9"/>
    <p:sldId id="363" r:id="rId10"/>
    <p:sldId id="364" r:id="rId11"/>
    <p:sldId id="367" r:id="rId12"/>
    <p:sldId id="359" r:id="rId13"/>
    <p:sldId id="360" r:id="rId14"/>
    <p:sldId id="287" r:id="rId15"/>
    <p:sldId id="368" r:id="rId16"/>
    <p:sldId id="374" r:id="rId17"/>
    <p:sldId id="369" r:id="rId18"/>
    <p:sldId id="370" r:id="rId19"/>
    <p:sldId id="371" r:id="rId20"/>
    <p:sldId id="372" r:id="rId21"/>
    <p:sldId id="373" r:id="rId22"/>
    <p:sldId id="375" r:id="rId23"/>
    <p:sldId id="377" r:id="rId24"/>
    <p:sldId id="376" r:id="rId25"/>
    <p:sldId id="288" r:id="rId26"/>
    <p:sldId id="301" r:id="rId27"/>
    <p:sldId id="378" r:id="rId28"/>
    <p:sldId id="379" r:id="rId29"/>
    <p:sldId id="380" r:id="rId30"/>
    <p:sldId id="381" r:id="rId31"/>
    <p:sldId id="382" r:id="rId32"/>
    <p:sldId id="383" r:id="rId33"/>
    <p:sldId id="385" r:id="rId34"/>
    <p:sldId id="384"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13" r:id="rId63"/>
    <p:sldId id="414" r:id="rId64"/>
    <p:sldId id="27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31AC8-B8EE-4AE5-9082-8224C2D1E024}" type="datetimeFigureOut">
              <a:rPr lang="en-US" smtClean="0"/>
              <a:t>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6B57B-C789-485F-BA8B-EBB80D2C1EFE}" type="slidenum">
              <a:rPr lang="en-US" smtClean="0"/>
              <a:t>‹#›</a:t>
            </a:fld>
            <a:endParaRPr lang="en-US"/>
          </a:p>
        </p:txBody>
      </p:sp>
    </p:spTree>
    <p:extLst>
      <p:ext uri="{BB962C8B-B14F-4D97-AF65-F5344CB8AC3E}">
        <p14:creationId xmlns:p14="http://schemas.microsoft.com/office/powerpoint/2010/main" val="408111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18</a:t>
            </a:fld>
            <a:endParaRPr lang="en-US"/>
          </a:p>
        </p:txBody>
      </p:sp>
    </p:spTree>
    <p:extLst>
      <p:ext uri="{BB962C8B-B14F-4D97-AF65-F5344CB8AC3E}">
        <p14:creationId xmlns:p14="http://schemas.microsoft.com/office/powerpoint/2010/main" val="2441543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30</a:t>
            </a:fld>
            <a:endParaRPr lang="en-US"/>
          </a:p>
        </p:txBody>
      </p:sp>
    </p:spTree>
    <p:extLst>
      <p:ext uri="{BB962C8B-B14F-4D97-AF65-F5344CB8AC3E}">
        <p14:creationId xmlns:p14="http://schemas.microsoft.com/office/powerpoint/2010/main" val="404238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31</a:t>
            </a:fld>
            <a:endParaRPr lang="en-US"/>
          </a:p>
        </p:txBody>
      </p:sp>
    </p:spTree>
    <p:extLst>
      <p:ext uri="{BB962C8B-B14F-4D97-AF65-F5344CB8AC3E}">
        <p14:creationId xmlns:p14="http://schemas.microsoft.com/office/powerpoint/2010/main" val="3372183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32</a:t>
            </a:fld>
            <a:endParaRPr lang="en-US"/>
          </a:p>
        </p:txBody>
      </p:sp>
    </p:spTree>
    <p:extLst>
      <p:ext uri="{BB962C8B-B14F-4D97-AF65-F5344CB8AC3E}">
        <p14:creationId xmlns:p14="http://schemas.microsoft.com/office/powerpoint/2010/main" val="3464634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33</a:t>
            </a:fld>
            <a:endParaRPr lang="en-US"/>
          </a:p>
        </p:txBody>
      </p:sp>
    </p:spTree>
    <p:extLst>
      <p:ext uri="{BB962C8B-B14F-4D97-AF65-F5344CB8AC3E}">
        <p14:creationId xmlns:p14="http://schemas.microsoft.com/office/powerpoint/2010/main" val="15735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34</a:t>
            </a:fld>
            <a:endParaRPr lang="en-US"/>
          </a:p>
        </p:txBody>
      </p:sp>
    </p:spTree>
    <p:extLst>
      <p:ext uri="{BB962C8B-B14F-4D97-AF65-F5344CB8AC3E}">
        <p14:creationId xmlns:p14="http://schemas.microsoft.com/office/powerpoint/2010/main" val="2063524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35</a:t>
            </a:fld>
            <a:endParaRPr lang="en-US"/>
          </a:p>
        </p:txBody>
      </p:sp>
    </p:spTree>
    <p:extLst>
      <p:ext uri="{BB962C8B-B14F-4D97-AF65-F5344CB8AC3E}">
        <p14:creationId xmlns:p14="http://schemas.microsoft.com/office/powerpoint/2010/main" val="354635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36</a:t>
            </a:fld>
            <a:endParaRPr lang="en-US"/>
          </a:p>
        </p:txBody>
      </p:sp>
    </p:spTree>
    <p:extLst>
      <p:ext uri="{BB962C8B-B14F-4D97-AF65-F5344CB8AC3E}">
        <p14:creationId xmlns:p14="http://schemas.microsoft.com/office/powerpoint/2010/main" val="141302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37</a:t>
            </a:fld>
            <a:endParaRPr lang="en-US"/>
          </a:p>
        </p:txBody>
      </p:sp>
    </p:spTree>
    <p:extLst>
      <p:ext uri="{BB962C8B-B14F-4D97-AF65-F5344CB8AC3E}">
        <p14:creationId xmlns:p14="http://schemas.microsoft.com/office/powerpoint/2010/main" val="318763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38</a:t>
            </a:fld>
            <a:endParaRPr lang="en-US"/>
          </a:p>
        </p:txBody>
      </p:sp>
    </p:spTree>
    <p:extLst>
      <p:ext uri="{BB962C8B-B14F-4D97-AF65-F5344CB8AC3E}">
        <p14:creationId xmlns:p14="http://schemas.microsoft.com/office/powerpoint/2010/main" val="271156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39</a:t>
            </a:fld>
            <a:endParaRPr lang="en-US"/>
          </a:p>
        </p:txBody>
      </p:sp>
    </p:spTree>
    <p:extLst>
      <p:ext uri="{BB962C8B-B14F-4D97-AF65-F5344CB8AC3E}">
        <p14:creationId xmlns:p14="http://schemas.microsoft.com/office/powerpoint/2010/main" val="7204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19</a:t>
            </a:fld>
            <a:endParaRPr lang="en-US"/>
          </a:p>
        </p:txBody>
      </p:sp>
    </p:spTree>
    <p:extLst>
      <p:ext uri="{BB962C8B-B14F-4D97-AF65-F5344CB8AC3E}">
        <p14:creationId xmlns:p14="http://schemas.microsoft.com/office/powerpoint/2010/main" val="1150099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40</a:t>
            </a:fld>
            <a:endParaRPr lang="en-US"/>
          </a:p>
        </p:txBody>
      </p:sp>
    </p:spTree>
    <p:extLst>
      <p:ext uri="{BB962C8B-B14F-4D97-AF65-F5344CB8AC3E}">
        <p14:creationId xmlns:p14="http://schemas.microsoft.com/office/powerpoint/2010/main" val="350684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41</a:t>
            </a:fld>
            <a:endParaRPr lang="en-US"/>
          </a:p>
        </p:txBody>
      </p:sp>
    </p:spTree>
    <p:extLst>
      <p:ext uri="{BB962C8B-B14F-4D97-AF65-F5344CB8AC3E}">
        <p14:creationId xmlns:p14="http://schemas.microsoft.com/office/powerpoint/2010/main" val="549581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42</a:t>
            </a:fld>
            <a:endParaRPr lang="en-US"/>
          </a:p>
        </p:txBody>
      </p:sp>
    </p:spTree>
    <p:extLst>
      <p:ext uri="{BB962C8B-B14F-4D97-AF65-F5344CB8AC3E}">
        <p14:creationId xmlns:p14="http://schemas.microsoft.com/office/powerpoint/2010/main" val="2756973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43</a:t>
            </a:fld>
            <a:endParaRPr lang="en-US"/>
          </a:p>
        </p:txBody>
      </p:sp>
    </p:spTree>
    <p:extLst>
      <p:ext uri="{BB962C8B-B14F-4D97-AF65-F5344CB8AC3E}">
        <p14:creationId xmlns:p14="http://schemas.microsoft.com/office/powerpoint/2010/main" val="2052597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44</a:t>
            </a:fld>
            <a:endParaRPr lang="en-US"/>
          </a:p>
        </p:txBody>
      </p:sp>
    </p:spTree>
    <p:extLst>
      <p:ext uri="{BB962C8B-B14F-4D97-AF65-F5344CB8AC3E}">
        <p14:creationId xmlns:p14="http://schemas.microsoft.com/office/powerpoint/2010/main" val="423104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45</a:t>
            </a:fld>
            <a:endParaRPr lang="en-US"/>
          </a:p>
        </p:txBody>
      </p:sp>
    </p:spTree>
    <p:extLst>
      <p:ext uri="{BB962C8B-B14F-4D97-AF65-F5344CB8AC3E}">
        <p14:creationId xmlns:p14="http://schemas.microsoft.com/office/powerpoint/2010/main" val="2341038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46</a:t>
            </a:fld>
            <a:endParaRPr lang="en-US"/>
          </a:p>
        </p:txBody>
      </p:sp>
    </p:spTree>
    <p:extLst>
      <p:ext uri="{BB962C8B-B14F-4D97-AF65-F5344CB8AC3E}">
        <p14:creationId xmlns:p14="http://schemas.microsoft.com/office/powerpoint/2010/main" val="4233572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47</a:t>
            </a:fld>
            <a:endParaRPr lang="en-US"/>
          </a:p>
        </p:txBody>
      </p:sp>
    </p:spTree>
    <p:extLst>
      <p:ext uri="{BB962C8B-B14F-4D97-AF65-F5344CB8AC3E}">
        <p14:creationId xmlns:p14="http://schemas.microsoft.com/office/powerpoint/2010/main" val="3977067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48</a:t>
            </a:fld>
            <a:endParaRPr lang="en-US"/>
          </a:p>
        </p:txBody>
      </p:sp>
    </p:spTree>
    <p:extLst>
      <p:ext uri="{BB962C8B-B14F-4D97-AF65-F5344CB8AC3E}">
        <p14:creationId xmlns:p14="http://schemas.microsoft.com/office/powerpoint/2010/main" val="3802653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49</a:t>
            </a:fld>
            <a:endParaRPr lang="en-US"/>
          </a:p>
        </p:txBody>
      </p:sp>
    </p:spTree>
    <p:extLst>
      <p:ext uri="{BB962C8B-B14F-4D97-AF65-F5344CB8AC3E}">
        <p14:creationId xmlns:p14="http://schemas.microsoft.com/office/powerpoint/2010/main" val="134870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20</a:t>
            </a:fld>
            <a:endParaRPr lang="en-US"/>
          </a:p>
        </p:txBody>
      </p:sp>
    </p:spTree>
    <p:extLst>
      <p:ext uri="{BB962C8B-B14F-4D97-AF65-F5344CB8AC3E}">
        <p14:creationId xmlns:p14="http://schemas.microsoft.com/office/powerpoint/2010/main" val="4190395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50</a:t>
            </a:fld>
            <a:endParaRPr lang="en-US"/>
          </a:p>
        </p:txBody>
      </p:sp>
    </p:spTree>
    <p:extLst>
      <p:ext uri="{BB962C8B-B14F-4D97-AF65-F5344CB8AC3E}">
        <p14:creationId xmlns:p14="http://schemas.microsoft.com/office/powerpoint/2010/main" val="3415088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51</a:t>
            </a:fld>
            <a:endParaRPr lang="en-US"/>
          </a:p>
        </p:txBody>
      </p:sp>
    </p:spTree>
    <p:extLst>
      <p:ext uri="{BB962C8B-B14F-4D97-AF65-F5344CB8AC3E}">
        <p14:creationId xmlns:p14="http://schemas.microsoft.com/office/powerpoint/2010/main" val="694491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52</a:t>
            </a:fld>
            <a:endParaRPr lang="en-US"/>
          </a:p>
        </p:txBody>
      </p:sp>
    </p:spTree>
    <p:extLst>
      <p:ext uri="{BB962C8B-B14F-4D97-AF65-F5344CB8AC3E}">
        <p14:creationId xmlns:p14="http://schemas.microsoft.com/office/powerpoint/2010/main" val="3984737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53</a:t>
            </a:fld>
            <a:endParaRPr lang="en-US"/>
          </a:p>
        </p:txBody>
      </p:sp>
    </p:spTree>
    <p:extLst>
      <p:ext uri="{BB962C8B-B14F-4D97-AF65-F5344CB8AC3E}">
        <p14:creationId xmlns:p14="http://schemas.microsoft.com/office/powerpoint/2010/main" val="19497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54</a:t>
            </a:fld>
            <a:endParaRPr lang="en-US"/>
          </a:p>
        </p:txBody>
      </p:sp>
    </p:spTree>
    <p:extLst>
      <p:ext uri="{BB962C8B-B14F-4D97-AF65-F5344CB8AC3E}">
        <p14:creationId xmlns:p14="http://schemas.microsoft.com/office/powerpoint/2010/main" val="3673388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55</a:t>
            </a:fld>
            <a:endParaRPr lang="en-US"/>
          </a:p>
        </p:txBody>
      </p:sp>
    </p:spTree>
    <p:extLst>
      <p:ext uri="{BB962C8B-B14F-4D97-AF65-F5344CB8AC3E}">
        <p14:creationId xmlns:p14="http://schemas.microsoft.com/office/powerpoint/2010/main" val="2643855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56</a:t>
            </a:fld>
            <a:endParaRPr lang="en-US"/>
          </a:p>
        </p:txBody>
      </p:sp>
    </p:spTree>
    <p:extLst>
      <p:ext uri="{BB962C8B-B14F-4D97-AF65-F5344CB8AC3E}">
        <p14:creationId xmlns:p14="http://schemas.microsoft.com/office/powerpoint/2010/main" val="2048633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57</a:t>
            </a:fld>
            <a:endParaRPr lang="en-US"/>
          </a:p>
        </p:txBody>
      </p:sp>
    </p:spTree>
    <p:extLst>
      <p:ext uri="{BB962C8B-B14F-4D97-AF65-F5344CB8AC3E}">
        <p14:creationId xmlns:p14="http://schemas.microsoft.com/office/powerpoint/2010/main" val="1756589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58</a:t>
            </a:fld>
            <a:endParaRPr lang="en-US"/>
          </a:p>
        </p:txBody>
      </p:sp>
    </p:spTree>
    <p:extLst>
      <p:ext uri="{BB962C8B-B14F-4D97-AF65-F5344CB8AC3E}">
        <p14:creationId xmlns:p14="http://schemas.microsoft.com/office/powerpoint/2010/main" val="2689917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59</a:t>
            </a:fld>
            <a:endParaRPr lang="en-US"/>
          </a:p>
        </p:txBody>
      </p:sp>
    </p:spTree>
    <p:extLst>
      <p:ext uri="{BB962C8B-B14F-4D97-AF65-F5344CB8AC3E}">
        <p14:creationId xmlns:p14="http://schemas.microsoft.com/office/powerpoint/2010/main" val="150320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21</a:t>
            </a:fld>
            <a:endParaRPr lang="en-US"/>
          </a:p>
        </p:txBody>
      </p:sp>
    </p:spTree>
    <p:extLst>
      <p:ext uri="{BB962C8B-B14F-4D97-AF65-F5344CB8AC3E}">
        <p14:creationId xmlns:p14="http://schemas.microsoft.com/office/powerpoint/2010/main" val="2412427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60</a:t>
            </a:fld>
            <a:endParaRPr lang="en-US"/>
          </a:p>
        </p:txBody>
      </p:sp>
    </p:spTree>
    <p:extLst>
      <p:ext uri="{BB962C8B-B14F-4D97-AF65-F5344CB8AC3E}">
        <p14:creationId xmlns:p14="http://schemas.microsoft.com/office/powerpoint/2010/main" val="2620453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61</a:t>
            </a:fld>
            <a:endParaRPr lang="en-US"/>
          </a:p>
        </p:txBody>
      </p:sp>
    </p:spTree>
    <p:extLst>
      <p:ext uri="{BB962C8B-B14F-4D97-AF65-F5344CB8AC3E}">
        <p14:creationId xmlns:p14="http://schemas.microsoft.com/office/powerpoint/2010/main" val="2763071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62</a:t>
            </a:fld>
            <a:endParaRPr lang="en-US"/>
          </a:p>
        </p:txBody>
      </p:sp>
    </p:spTree>
    <p:extLst>
      <p:ext uri="{BB962C8B-B14F-4D97-AF65-F5344CB8AC3E}">
        <p14:creationId xmlns:p14="http://schemas.microsoft.com/office/powerpoint/2010/main" val="275484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63</a:t>
            </a:fld>
            <a:endParaRPr lang="en-US"/>
          </a:p>
        </p:txBody>
      </p:sp>
    </p:spTree>
    <p:extLst>
      <p:ext uri="{BB962C8B-B14F-4D97-AF65-F5344CB8AC3E}">
        <p14:creationId xmlns:p14="http://schemas.microsoft.com/office/powerpoint/2010/main" val="3602250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22</a:t>
            </a:fld>
            <a:endParaRPr lang="en-US"/>
          </a:p>
        </p:txBody>
      </p:sp>
    </p:spTree>
    <p:extLst>
      <p:ext uri="{BB962C8B-B14F-4D97-AF65-F5344CB8AC3E}">
        <p14:creationId xmlns:p14="http://schemas.microsoft.com/office/powerpoint/2010/main" val="76332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23</a:t>
            </a:fld>
            <a:endParaRPr lang="en-US"/>
          </a:p>
        </p:txBody>
      </p:sp>
    </p:spTree>
    <p:extLst>
      <p:ext uri="{BB962C8B-B14F-4D97-AF65-F5344CB8AC3E}">
        <p14:creationId xmlns:p14="http://schemas.microsoft.com/office/powerpoint/2010/main" val="258352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24</a:t>
            </a:fld>
            <a:endParaRPr lang="en-US"/>
          </a:p>
        </p:txBody>
      </p:sp>
    </p:spTree>
    <p:extLst>
      <p:ext uri="{BB962C8B-B14F-4D97-AF65-F5344CB8AC3E}">
        <p14:creationId xmlns:p14="http://schemas.microsoft.com/office/powerpoint/2010/main" val="39500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28</a:t>
            </a:fld>
            <a:endParaRPr lang="en-US"/>
          </a:p>
        </p:txBody>
      </p:sp>
    </p:spTree>
    <p:extLst>
      <p:ext uri="{BB962C8B-B14F-4D97-AF65-F5344CB8AC3E}">
        <p14:creationId xmlns:p14="http://schemas.microsoft.com/office/powerpoint/2010/main" val="156227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B57B-C789-485F-BA8B-EBB80D2C1EFE}" type="slidenum">
              <a:rPr lang="en-US" smtClean="0"/>
              <a:t>29</a:t>
            </a:fld>
            <a:endParaRPr lang="en-US"/>
          </a:p>
        </p:txBody>
      </p:sp>
    </p:spTree>
    <p:extLst>
      <p:ext uri="{BB962C8B-B14F-4D97-AF65-F5344CB8AC3E}">
        <p14:creationId xmlns:p14="http://schemas.microsoft.com/office/powerpoint/2010/main" val="14696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91670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32270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98755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7502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EBF6B4-414E-41D1-A6A9-E808EF34E874}"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45237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EBF6B4-414E-41D1-A6A9-E808EF34E874}"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3009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EBF6B4-414E-41D1-A6A9-E808EF34E874}" type="datetimeFigureOut">
              <a:rPr lang="en-US" smtClean="0"/>
              <a:t>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49743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EBF6B4-414E-41D1-A6A9-E808EF34E874}" type="datetimeFigureOut">
              <a:rPr lang="en-US" smtClean="0"/>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9636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BF6B4-414E-41D1-A6A9-E808EF34E874}" type="datetimeFigureOut">
              <a:rPr lang="en-US" smtClean="0"/>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234818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EBF6B4-414E-41D1-A6A9-E808EF34E874}"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41473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EBF6B4-414E-41D1-A6A9-E808EF34E874}"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15572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BF6B4-414E-41D1-A6A9-E808EF34E874}" type="datetimeFigureOut">
              <a:rPr lang="en-US" smtClean="0"/>
              <a:t>2/26/2023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A9F1-8DAD-4748-ABA1-38B4C2CDFB9E}" type="slidenum">
              <a:rPr lang="en-US" smtClean="0"/>
              <a:t>‹#›</a:t>
            </a:fld>
            <a:endParaRPr lang="en-US"/>
          </a:p>
        </p:txBody>
      </p:sp>
    </p:spTree>
    <p:extLst>
      <p:ext uri="{BB962C8B-B14F-4D97-AF65-F5344CB8AC3E}">
        <p14:creationId xmlns:p14="http://schemas.microsoft.com/office/powerpoint/2010/main" val="275881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826182"/>
          </a:xfrm>
        </p:spPr>
        <p:txBody>
          <a:bodyPr>
            <a:normAutofit fontScale="90000"/>
          </a:bodyPr>
          <a:lstStyle/>
          <a:p>
            <a:pPr>
              <a:lnSpc>
                <a:spcPct val="115000"/>
              </a:lnSpc>
              <a:spcBef>
                <a:spcPts val="0"/>
              </a:spcBef>
            </a:pPr>
            <a:r>
              <a:rPr lang="en-US" b="1" dirty="0">
                <a:solidFill>
                  <a:srgbClr val="0070C0"/>
                </a:solidFill>
                <a:latin typeface="Gill Sans MT" panose="020B0502020104020203" pitchFamily="34" charset="0"/>
                <a:ea typeface="Calibri" panose="020F0502020204030204" pitchFamily="34" charset="0"/>
                <a:cs typeface="Arial" panose="020B0604020202020204" pitchFamily="34" charset="0"/>
              </a:rPr>
              <a:t>Clinical Pharmacokinetic Equations and Calculations</a:t>
            </a:r>
          </a:p>
        </p:txBody>
      </p:sp>
      <p:sp>
        <p:nvSpPr>
          <p:cNvPr id="3" name="Subtitle 2"/>
          <p:cNvSpPr>
            <a:spLocks noGrp="1"/>
          </p:cNvSpPr>
          <p:nvPr>
            <p:ph type="subTitle" idx="1"/>
          </p:nvPr>
        </p:nvSpPr>
        <p:spPr>
          <a:xfrm>
            <a:off x="1524000" y="4973781"/>
            <a:ext cx="9144000" cy="1343891"/>
          </a:xfrm>
        </p:spPr>
        <p:txBody>
          <a:bodyPr>
            <a:normAutofit/>
          </a:bodyPr>
          <a:lstStyle/>
          <a:p>
            <a:r>
              <a:rPr lang="en-US" sz="3600" b="1" dirty="0">
                <a:solidFill>
                  <a:srgbClr val="FF0000"/>
                </a:solidFill>
                <a:latin typeface="Sitka Subheading" panose="02000505000000020004" pitchFamily="2" charset="0"/>
                <a:ea typeface="Calibri" panose="020F0502020204030204" pitchFamily="34" charset="0"/>
              </a:rPr>
              <a:t>Dr. Haider </a:t>
            </a:r>
            <a:r>
              <a:rPr lang="en-US" sz="3600" b="1" dirty="0" smtClean="0">
                <a:solidFill>
                  <a:srgbClr val="FF0000"/>
                </a:solidFill>
                <a:latin typeface="Sitka Subheading" panose="02000505000000020004" pitchFamily="2" charset="0"/>
                <a:ea typeface="Calibri" panose="020F0502020204030204" pitchFamily="34" charset="0"/>
              </a:rPr>
              <a:t>Raheem Mohammad</a:t>
            </a:r>
            <a:endParaRPr lang="en-US" sz="3600" dirty="0">
              <a:solidFill>
                <a:srgbClr val="FF0000"/>
              </a:solidFill>
              <a:latin typeface="Sitka Subheading" panose="02000505000000020004" pitchFamily="2" charset="0"/>
            </a:endParaRPr>
          </a:p>
        </p:txBody>
      </p:sp>
    </p:spTree>
    <p:extLst>
      <p:ext uri="{BB962C8B-B14F-4D97-AF65-F5344CB8AC3E}">
        <p14:creationId xmlns:p14="http://schemas.microsoft.com/office/powerpoint/2010/main" val="96072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Exponents and Logarithms</a:t>
            </a:r>
            <a:endParaRPr lang="en-US" dirty="0"/>
          </a:p>
        </p:txBody>
      </p:sp>
      <p:sp>
        <p:nvSpPr>
          <p:cNvPr id="3" name="Content Placeholder 2"/>
          <p:cNvSpPr>
            <a:spLocks noGrp="1"/>
          </p:cNvSpPr>
          <p:nvPr>
            <p:ph sz="half" idx="1"/>
          </p:nvPr>
        </p:nvSpPr>
        <p:spPr/>
        <p:txBody>
          <a:bodyPr/>
          <a:lstStyle/>
          <a:p>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0</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 1</a:t>
            </a: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100</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3</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1000</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4</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10000</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5</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100000</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6</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1000000</a:t>
            </a:r>
            <a:endParaRPr lang="en-US" sz="3600" dirty="0">
              <a:solidFill>
                <a:prstClr val="black"/>
              </a:solidFill>
            </a:endParaRPr>
          </a:p>
          <a:p>
            <a:endParaRPr lang="en-US" dirty="0"/>
          </a:p>
        </p:txBody>
      </p:sp>
      <p:sp>
        <p:nvSpPr>
          <p:cNvPr id="4" name="Content Placeholder 3"/>
          <p:cNvSpPr>
            <a:spLocks noGrp="1"/>
          </p:cNvSpPr>
          <p:nvPr>
            <p:ph sz="half" idx="2"/>
          </p:nvPr>
        </p:nvSpPr>
        <p:spPr/>
        <p:txBody>
          <a:bodyPr/>
          <a:lstStyle/>
          <a:p>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log(1) = 0</a:t>
            </a: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log(10)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log(100)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log(1000)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3</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log(10000)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4</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log(100000)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5</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log(1000000)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6</a:t>
            </a:r>
            <a:endParaRPr lang="en-US" sz="3600" dirty="0">
              <a:solidFill>
                <a:prstClr val="black"/>
              </a:solidFill>
            </a:endParaRPr>
          </a:p>
          <a:p>
            <a:endParaRPr lang="en-US" dirty="0"/>
          </a:p>
        </p:txBody>
      </p:sp>
    </p:spTree>
    <p:extLst>
      <p:ext uri="{BB962C8B-B14F-4D97-AF65-F5344CB8AC3E}">
        <p14:creationId xmlns:p14="http://schemas.microsoft.com/office/powerpoint/2010/main" val="2501336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Exponents and Logarithms</a:t>
            </a:r>
            <a:endParaRPr lang="en-US" dirty="0"/>
          </a:p>
        </p:txBody>
      </p:sp>
      <p:sp>
        <p:nvSpPr>
          <p:cNvPr id="3" name="Content Placeholder 2"/>
          <p:cNvSpPr>
            <a:spLocks noGrp="1"/>
          </p:cNvSpPr>
          <p:nvPr>
            <p:ph sz="half" idx="1"/>
          </p:nvPr>
        </p:nvSpPr>
        <p:spPr/>
        <p:txBody>
          <a:bodyPr/>
          <a:lstStyle/>
          <a:p>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0</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 1</a:t>
            </a: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0.1</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0.01</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-3</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0.001</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-4</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0.0001</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-5</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0.00001</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10</a:t>
            </a:r>
            <a:r>
              <a:rPr lang="en-US" sz="3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-6</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0.000001</a:t>
            </a:r>
            <a:endParaRPr lang="en-US" sz="3600" dirty="0">
              <a:solidFill>
                <a:prstClr val="black"/>
              </a:solidFill>
            </a:endParaRPr>
          </a:p>
          <a:p>
            <a:endParaRPr lang="en-US" dirty="0"/>
          </a:p>
        </p:txBody>
      </p:sp>
      <p:sp>
        <p:nvSpPr>
          <p:cNvPr id="4" name="Content Placeholder 3"/>
          <p:cNvSpPr>
            <a:spLocks noGrp="1"/>
          </p:cNvSpPr>
          <p:nvPr>
            <p:ph sz="half" idx="2"/>
          </p:nvPr>
        </p:nvSpPr>
        <p:spPr/>
        <p:txBody>
          <a:bodyPr/>
          <a:lstStyle/>
          <a:p>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log(1) = 0</a:t>
            </a: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log(0.1)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log(0.01)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log(0.001)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-3</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log(0.0001)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-4</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log(0.00001)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-5</a:t>
            </a:r>
            <a:endParaRPr lang="en-US" sz="3600" dirty="0">
              <a:solidFill>
                <a:prstClr val="black"/>
              </a:solidFill>
            </a:endParaRPr>
          </a:p>
          <a:p>
            <a:pPr lvl="0"/>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log(0.000001) </a:t>
            </a:r>
            <a:r>
              <a:rPr lang="en-US" sz="3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-6</a:t>
            </a:r>
            <a:endParaRPr lang="en-US" sz="3600" dirty="0">
              <a:solidFill>
                <a:prstClr val="black"/>
              </a:solidFill>
            </a:endParaRPr>
          </a:p>
          <a:p>
            <a:endParaRPr lang="en-US" dirty="0"/>
          </a:p>
        </p:txBody>
      </p:sp>
    </p:spTree>
    <p:extLst>
      <p:ext uri="{BB962C8B-B14F-4D97-AF65-F5344CB8AC3E}">
        <p14:creationId xmlns:p14="http://schemas.microsoft.com/office/powerpoint/2010/main" val="1105712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71054"/>
          </a:xfrm>
        </p:spPr>
        <p:txBody>
          <a:bodyPr>
            <a:noAutofit/>
          </a:bodyPr>
          <a:lstStyle/>
          <a:p>
            <a:pPr algn="ctr">
              <a:lnSpc>
                <a:spcPct val="115000"/>
              </a:lnSpc>
              <a:spcBef>
                <a:spcPts val="0"/>
              </a:spcBef>
            </a:pPr>
            <a:r>
              <a:rPr lang="en-US" sz="24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Exponents and Logarithms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0" y="471055"/>
            <a:ext cx="6331526" cy="4465988"/>
          </a:xfrm>
          <a:prstGeom prst="rect">
            <a:avLst/>
          </a:prstGeom>
        </p:spPr>
      </p:pic>
      <p:pic>
        <p:nvPicPr>
          <p:cNvPr id="7" name="Picture 6"/>
          <p:cNvPicPr>
            <a:picLocks noChangeAspect="1"/>
          </p:cNvPicPr>
          <p:nvPr/>
        </p:nvPicPr>
        <p:blipFill>
          <a:blip r:embed="rId3"/>
          <a:stretch>
            <a:fillRect/>
          </a:stretch>
        </p:blipFill>
        <p:spPr>
          <a:xfrm>
            <a:off x="6470073" y="2161309"/>
            <a:ext cx="5715378" cy="4696691"/>
          </a:xfrm>
          <a:prstGeom prst="rect">
            <a:avLst/>
          </a:prstGeom>
        </p:spPr>
      </p:pic>
    </p:spTree>
    <p:extLst>
      <p:ext uri="{BB962C8B-B14F-4D97-AF65-F5344CB8AC3E}">
        <p14:creationId xmlns:p14="http://schemas.microsoft.com/office/powerpoint/2010/main" val="969721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38213"/>
          </a:xfrm>
        </p:spPr>
        <p:txBody>
          <a:bodyPr>
            <a:noAutofit/>
          </a:bodyPr>
          <a:lstStyle/>
          <a:p>
            <a:pPr algn="ctr">
              <a:lnSpc>
                <a:spcPct val="115000"/>
              </a:lnSpc>
              <a:spcBef>
                <a:spcPts val="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Hierarchy of arithmetic operations (in order from high to low)</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519759" y="638213"/>
            <a:ext cx="9152482" cy="6067385"/>
          </a:xfrm>
          <a:prstGeom prst="rect">
            <a:avLst/>
          </a:prstGeom>
        </p:spPr>
      </p:pic>
    </p:spTree>
    <p:extLst>
      <p:ext uri="{BB962C8B-B14F-4D97-AF65-F5344CB8AC3E}">
        <p14:creationId xmlns:p14="http://schemas.microsoft.com/office/powerpoint/2010/main" val="3924681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8763"/>
            <a:ext cx="10515600" cy="1302327"/>
          </a:xfrm>
        </p:spPr>
        <p:txBody>
          <a:bodyPr>
            <a:normAutofit fontScale="90000"/>
          </a:bodyPr>
          <a:lstStyle/>
          <a:p>
            <a:pPr algn="just">
              <a:lnSpc>
                <a:spcPct val="115000"/>
              </a:lnSpc>
              <a:spcBef>
                <a:spcPts val="0"/>
              </a:spcBef>
            </a:pP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One-Compartment Model Equations for Linear Pharmacokinetics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01091"/>
            <a:ext cx="10515600" cy="5056909"/>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In many cases,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drug distributes from the blood into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the tissues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quickly</a:t>
            </a:r>
            <a:r>
              <a:rPr lang="en-US" dirty="0">
                <a:latin typeface="Times New Roman" panose="02020603050405020304" pitchFamily="18" charset="0"/>
                <a:ea typeface="Calibri" panose="020F0502020204030204" pitchFamily="34" charset="0"/>
                <a:cs typeface="Arial" panose="020B0604020202020204" pitchFamily="34" charset="0"/>
              </a:rPr>
              <a:t>, and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pseudoequilibrium</a:t>
            </a:r>
            <a:r>
              <a:rPr lang="en-US" dirty="0">
                <a:latin typeface="Times New Roman" panose="02020603050405020304" pitchFamily="18" charset="0"/>
                <a:ea typeface="Calibri" panose="020F0502020204030204" pitchFamily="34" charset="0"/>
                <a:cs typeface="Arial" panose="020B0604020202020204" pitchFamily="34" charset="0"/>
              </a:rPr>
              <a:t> of drug movement between blood and tissues </a:t>
            </a:r>
            <a:r>
              <a:rPr lang="en-US" dirty="0" smtClean="0">
                <a:latin typeface="Times New Roman" panose="02020603050405020304" pitchFamily="18" charset="0"/>
                <a:ea typeface="Calibri" panose="020F0502020204030204" pitchFamily="34" charset="0"/>
                <a:cs typeface="Arial" panose="020B0604020202020204" pitchFamily="34" charset="0"/>
              </a:rPr>
              <a:t>is established </a:t>
            </a:r>
            <a:r>
              <a:rPr lang="en-US" dirty="0">
                <a:latin typeface="Times New Roman" panose="02020603050405020304" pitchFamily="18" charset="0"/>
                <a:ea typeface="Calibri" panose="020F0502020204030204" pitchFamily="34" charset="0"/>
                <a:cs typeface="Arial" panose="020B0604020202020204" pitchFamily="34" charset="0"/>
              </a:rPr>
              <a:t>rapidly. When this occurs, a one-compartment model can be used to </a:t>
            </a:r>
            <a:r>
              <a:rPr lang="en-US" dirty="0" smtClean="0">
                <a:latin typeface="Times New Roman" panose="02020603050405020304" pitchFamily="18" charset="0"/>
                <a:ea typeface="Calibri" panose="020F0502020204030204" pitchFamily="34" charset="0"/>
                <a:cs typeface="Arial" panose="020B0604020202020204" pitchFamily="34" charset="0"/>
              </a:rPr>
              <a:t>describe the </a:t>
            </a:r>
            <a:r>
              <a:rPr lang="en-US" dirty="0">
                <a:latin typeface="Times New Roman" panose="02020603050405020304" pitchFamily="18" charset="0"/>
                <a:ea typeface="Calibri" panose="020F0502020204030204" pitchFamily="34" charset="0"/>
                <a:cs typeface="Arial" panose="020B0604020202020204" pitchFamily="34" charset="0"/>
              </a:rPr>
              <a:t>serum concentrations of a </a:t>
            </a:r>
            <a:r>
              <a:rPr lang="en-US" dirty="0" smtClean="0">
                <a:latin typeface="Times New Roman" panose="02020603050405020304" pitchFamily="18" charset="0"/>
                <a:ea typeface="Calibri" panose="020F0502020204030204" pitchFamily="34" charset="0"/>
                <a:cs typeface="Arial" panose="020B0604020202020204" pitchFamily="34" charset="0"/>
              </a:rPr>
              <a:t>drug. </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some clinical situations, it is possible to use </a:t>
            </a:r>
            <a:r>
              <a:rPr lang="en-US" dirty="0" smtClean="0">
                <a:latin typeface="Times New Roman" panose="02020603050405020304" pitchFamily="18" charset="0"/>
                <a:ea typeface="Calibri" panose="020F0502020204030204" pitchFamily="34" charset="0"/>
                <a:cs typeface="Arial" panose="020B0604020202020204" pitchFamily="34" charset="0"/>
              </a:rPr>
              <a:t>a one-compartment </a:t>
            </a:r>
            <a:r>
              <a:rPr lang="en-US" dirty="0">
                <a:latin typeface="Times New Roman" panose="02020603050405020304" pitchFamily="18" charset="0"/>
                <a:ea typeface="Calibri" panose="020F0502020204030204" pitchFamily="34" charset="0"/>
                <a:cs typeface="Arial" panose="020B0604020202020204" pitchFamily="34" charset="0"/>
              </a:rPr>
              <a:t>model to compute doses for a drug even if drug distribution takes </a:t>
            </a:r>
            <a:r>
              <a:rPr lang="en-US" dirty="0" smtClean="0">
                <a:latin typeface="Times New Roman" panose="02020603050405020304" pitchFamily="18" charset="0"/>
                <a:ea typeface="Calibri" panose="020F0502020204030204" pitchFamily="34" charset="0"/>
                <a:cs typeface="Arial" panose="020B0604020202020204" pitchFamily="34" charset="0"/>
              </a:rPr>
              <a:t>time to complete. </a:t>
            </a:r>
            <a:r>
              <a:rPr lang="en-US" dirty="0">
                <a:latin typeface="Times New Roman" panose="02020603050405020304" pitchFamily="18" charset="0"/>
                <a:ea typeface="Calibri" panose="020F0502020204030204" pitchFamily="34" charset="0"/>
                <a:cs typeface="Arial" panose="020B0604020202020204" pitchFamily="34" charset="0"/>
              </a:rPr>
              <a:t>In this case,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drug serum concentrations are not obtained in a patient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until after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distribution phase is over</a:t>
            </a:r>
            <a:r>
              <a:rPr lang="en-US" dirty="0">
                <a:latin typeface="Times New Roman" panose="020206030504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872274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540325"/>
          </a:xfrm>
        </p:spPr>
        <p:txBody>
          <a:bodyPr>
            <a:noAutofit/>
          </a:bodyPr>
          <a:lstStyle/>
          <a:p>
            <a:pPr algn="just">
              <a:lnSpc>
                <a:spcPct val="115000"/>
              </a:lnSpc>
              <a:spcBef>
                <a:spcPts val="0"/>
              </a:spcBef>
            </a:pPr>
            <a:r>
              <a:rPr lang="en-US" sz="28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One-Compartment Model Equations for Linear Pharmacokinetics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4405744"/>
            <a:ext cx="10515600" cy="2452255"/>
          </a:xfrm>
        </p:spPr>
        <p:txBody>
          <a:bodyPr>
            <a:normAutofit fontScale="70000" lnSpcReduction="2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simplest model is the one-compartment model which depicts the body as one </a:t>
            </a:r>
            <a:r>
              <a:rPr lang="en-US" dirty="0" smtClean="0">
                <a:latin typeface="Times New Roman" panose="02020603050405020304" pitchFamily="18" charset="0"/>
                <a:ea typeface="Calibri" panose="020F0502020204030204" pitchFamily="34" charset="0"/>
                <a:cs typeface="Arial" panose="020B0604020202020204" pitchFamily="34" charset="0"/>
              </a:rPr>
              <a:t>large container </a:t>
            </a:r>
            <a:r>
              <a:rPr lang="en-US" dirty="0">
                <a:latin typeface="Times New Roman" panose="02020603050405020304" pitchFamily="18" charset="0"/>
                <a:ea typeface="Calibri" panose="020F0502020204030204" pitchFamily="34" charset="0"/>
                <a:cs typeface="Arial" panose="020B0604020202020204" pitchFamily="34" charset="0"/>
              </a:rPr>
              <a:t>where drug distribution between blood and tissues occurs instantaneously. Drug is </a:t>
            </a:r>
            <a:r>
              <a:rPr lang="en-US" dirty="0" smtClean="0">
                <a:latin typeface="Times New Roman" panose="02020603050405020304" pitchFamily="18" charset="0"/>
                <a:ea typeface="Calibri" panose="020F0502020204030204" pitchFamily="34" charset="0"/>
                <a:cs typeface="Arial" panose="020B0604020202020204" pitchFamily="34" charset="0"/>
              </a:rPr>
              <a:t>introduced into </a:t>
            </a:r>
            <a:r>
              <a:rPr lang="en-US" dirty="0">
                <a:latin typeface="Times New Roman" panose="02020603050405020304" pitchFamily="18" charset="0"/>
                <a:ea typeface="Calibri" panose="020F0502020204030204" pitchFamily="34" charset="0"/>
                <a:cs typeface="Arial" panose="020B0604020202020204" pitchFamily="34" charset="0"/>
              </a:rPr>
              <a:t>the compartment by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infusion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i="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absorption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i="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a</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IV bolus</a:t>
            </a:r>
            <a:r>
              <a:rPr lang="en-US" dirty="0">
                <a:latin typeface="Times New Roman" panose="02020603050405020304" pitchFamily="18" charset="0"/>
                <a:ea typeface="Calibri" panose="020F0502020204030204" pitchFamily="34" charset="0"/>
                <a:cs typeface="Arial" panose="020B0604020202020204" pitchFamily="34" charset="0"/>
              </a:rPr>
              <a:t>; distributes </a:t>
            </a:r>
            <a:r>
              <a:rPr lang="en-US" dirty="0" smtClean="0">
                <a:latin typeface="Times New Roman" panose="02020603050405020304" pitchFamily="18" charset="0"/>
                <a:ea typeface="Calibri" panose="020F0502020204030204" pitchFamily="34" charset="0"/>
                <a:cs typeface="Arial" panose="020B0604020202020204" pitchFamily="34" charset="0"/>
              </a:rPr>
              <a:t>immediately into </a:t>
            </a:r>
            <a:r>
              <a:rPr lang="en-US" dirty="0">
                <a:latin typeface="Times New Roman" panose="02020603050405020304" pitchFamily="18" charset="0"/>
                <a:ea typeface="Calibri" panose="020F0502020204030204" pitchFamily="34" charset="0"/>
                <a:cs typeface="Arial" panose="020B0604020202020204" pitchFamily="34" charset="0"/>
              </a:rPr>
              <a:t>a volume of distribution (</a:t>
            </a:r>
            <a:r>
              <a:rPr lang="en-US" i="1" dirty="0">
                <a:latin typeface="Times New Roman" panose="02020603050405020304" pitchFamily="18" charset="0"/>
                <a:ea typeface="Calibri" panose="020F0502020204030204" pitchFamily="34" charset="0"/>
                <a:cs typeface="Arial" panose="020B0604020202020204" pitchFamily="34" charset="0"/>
              </a:rPr>
              <a:t>V</a:t>
            </a:r>
            <a:r>
              <a:rPr lang="en-US" dirty="0">
                <a:latin typeface="Times New Roman" panose="02020603050405020304" pitchFamily="18" charset="0"/>
                <a:ea typeface="Calibri" panose="020F0502020204030204" pitchFamily="34" charset="0"/>
                <a:cs typeface="Arial" panose="020B0604020202020204" pitchFamily="34" charset="0"/>
              </a:rPr>
              <a:t>); and is removed from the body via metabolism and elimination </a:t>
            </a:r>
            <a:r>
              <a:rPr lang="en-US" dirty="0" smtClean="0">
                <a:latin typeface="Times New Roman" panose="02020603050405020304" pitchFamily="18" charset="0"/>
                <a:ea typeface="Calibri" panose="020F0502020204030204" pitchFamily="34" charset="0"/>
                <a:cs typeface="Arial" panose="020B0604020202020204" pitchFamily="34" charset="0"/>
              </a:rPr>
              <a:t>via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elimination rate constant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i="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dirty="0">
                <a:latin typeface="Times New Roman" panose="02020603050405020304" pitchFamily="18" charset="0"/>
                <a:ea typeface="Calibri" panose="020F0502020204030204" pitchFamily="34" charset="0"/>
                <a:cs typeface="Arial" panose="020B0604020202020204" pitchFamily="34" charset="0"/>
              </a:rPr>
              <a:t>). The simplest multicompartment model is a </a:t>
            </a:r>
            <a:r>
              <a:rPr lang="en-US" dirty="0" smtClean="0">
                <a:latin typeface="Times New Roman" panose="02020603050405020304" pitchFamily="18" charset="0"/>
                <a:ea typeface="Calibri" panose="020F0502020204030204" pitchFamily="34" charset="0"/>
                <a:cs typeface="Arial" panose="020B0604020202020204" pitchFamily="34" charset="0"/>
              </a:rPr>
              <a:t>two-compartment model </a:t>
            </a:r>
            <a:r>
              <a:rPr lang="en-US" dirty="0">
                <a:latin typeface="Times New Roman" panose="02020603050405020304" pitchFamily="18" charset="0"/>
                <a:ea typeface="Calibri" panose="020F0502020204030204" pitchFamily="34" charset="0"/>
                <a:cs typeface="Arial" panose="020B0604020202020204" pitchFamily="34" charset="0"/>
              </a:rPr>
              <a:t>which represents the body as a central compartment into which drug is administered and </a:t>
            </a:r>
            <a:r>
              <a:rPr lang="en-US" dirty="0" smtClean="0">
                <a:latin typeface="Times New Roman" panose="02020603050405020304" pitchFamily="18" charset="0"/>
                <a:ea typeface="Calibri" panose="020F0502020204030204" pitchFamily="34" charset="0"/>
                <a:cs typeface="Arial" panose="020B0604020202020204" pitchFamily="34" charset="0"/>
              </a:rPr>
              <a:t>a peripheral </a:t>
            </a:r>
            <a:r>
              <a:rPr lang="en-US" dirty="0">
                <a:latin typeface="Times New Roman" panose="02020603050405020304" pitchFamily="18" charset="0"/>
                <a:ea typeface="Calibri" panose="020F0502020204030204" pitchFamily="34" charset="0"/>
                <a:cs typeface="Arial" panose="020B0604020202020204" pitchFamily="34" charset="0"/>
              </a:rPr>
              <a:t>compartment into which drug </a:t>
            </a:r>
            <a:r>
              <a:rPr lang="en-US" dirty="0" smtClean="0">
                <a:latin typeface="Times New Roman" panose="02020603050405020304" pitchFamily="18" charset="0"/>
                <a:ea typeface="Calibri" panose="020F0502020204030204" pitchFamily="34" charset="0"/>
                <a:cs typeface="Arial" panose="020B0604020202020204" pitchFamily="34" charset="0"/>
              </a:rPr>
              <a:t>distributes.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Rate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constants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i="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12</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i="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21</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represent the transfer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between compartments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and elimination from the body</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i="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10</a:t>
            </a:r>
            <a:r>
              <a:rPr lang="en-US" dirty="0">
                <a:latin typeface="Times New Roman" panose="02020603050405020304" pitchFamily="18" charset="0"/>
                <a:ea typeface="Calibri" panose="020F0502020204030204" pitchFamily="34" charset="0"/>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3450434" y="594936"/>
            <a:ext cx="5291132" cy="3756199"/>
          </a:xfrm>
          <a:prstGeom prst="rect">
            <a:avLst/>
          </a:prstGeom>
        </p:spPr>
      </p:pic>
    </p:spTree>
    <p:extLst>
      <p:ext uri="{BB962C8B-B14F-4D97-AF65-F5344CB8AC3E}">
        <p14:creationId xmlns:p14="http://schemas.microsoft.com/office/powerpoint/2010/main" val="2123363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2"/>
            <a:ext cx="10515600" cy="110836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85455"/>
            <a:ext cx="10515600" cy="5278581"/>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When a drug is given as an intravenous bolus and the drug distributes from the </a:t>
            </a:r>
            <a:r>
              <a:rPr lang="en-US" dirty="0" smtClean="0">
                <a:latin typeface="Times New Roman" panose="02020603050405020304" pitchFamily="18" charset="0"/>
                <a:ea typeface="Calibri" panose="020F0502020204030204" pitchFamily="34" charset="0"/>
                <a:cs typeface="Arial" panose="020B0604020202020204" pitchFamily="34" charset="0"/>
              </a:rPr>
              <a:t>blood into </a:t>
            </a:r>
            <a:r>
              <a:rPr lang="en-US" dirty="0">
                <a:latin typeface="Times New Roman" panose="02020603050405020304" pitchFamily="18" charset="0"/>
                <a:ea typeface="Calibri" panose="020F0502020204030204" pitchFamily="34" charset="0"/>
                <a:cs typeface="Arial" panose="020B0604020202020204" pitchFamily="34" charset="0"/>
              </a:rPr>
              <a:t>the tissues quickly, the serum concentrations often decline in a straight line </a:t>
            </a:r>
            <a:r>
              <a:rPr lang="en-US" dirty="0" smtClean="0">
                <a:latin typeface="Times New Roman" panose="02020603050405020304" pitchFamily="18" charset="0"/>
                <a:ea typeface="Calibri" panose="020F0502020204030204" pitchFamily="34" charset="0"/>
                <a:cs typeface="Arial" panose="020B0604020202020204" pitchFamily="34" charset="0"/>
              </a:rPr>
              <a:t>when plotted </a:t>
            </a:r>
            <a:r>
              <a:rPr lang="en-US" dirty="0">
                <a:latin typeface="Times New Roman" panose="02020603050405020304" pitchFamily="18" charset="0"/>
                <a:ea typeface="Calibri" panose="020F0502020204030204" pitchFamily="34" charset="0"/>
                <a:cs typeface="Arial" panose="020B0604020202020204" pitchFamily="34" charset="0"/>
              </a:rPr>
              <a:t>on semilogarithmic </a:t>
            </a:r>
            <a:r>
              <a:rPr lang="en-US" dirty="0" smtClean="0">
                <a:latin typeface="Times New Roman" panose="02020603050405020304" pitchFamily="18" charset="0"/>
                <a:ea typeface="Calibri" panose="020F0502020204030204" pitchFamily="34" charset="0"/>
                <a:cs typeface="Arial" panose="020B0604020202020204" pitchFamily="34" charset="0"/>
              </a:rPr>
              <a:t>axes. </a:t>
            </a:r>
            <a:r>
              <a:rPr lang="en-US" dirty="0">
                <a:latin typeface="Times New Roman" panose="02020603050405020304" pitchFamily="18" charset="0"/>
                <a:ea typeface="Calibri" panose="020F0502020204030204" pitchFamily="34" charset="0"/>
                <a:cs typeface="Arial" panose="020B0604020202020204" pitchFamily="34" charset="0"/>
              </a:rPr>
              <a:t>In this case, a one-compartment </a:t>
            </a:r>
            <a:r>
              <a:rPr lang="en-US" dirty="0" smtClean="0">
                <a:latin typeface="Times New Roman" panose="02020603050405020304" pitchFamily="18" charset="0"/>
                <a:ea typeface="Calibri" panose="020F0502020204030204" pitchFamily="34" charset="0"/>
                <a:cs typeface="Arial" panose="020B0604020202020204" pitchFamily="34" charset="0"/>
              </a:rPr>
              <a:t>model intravenous </a:t>
            </a:r>
            <a:r>
              <a:rPr lang="en-US" dirty="0">
                <a:latin typeface="Times New Roman" panose="02020603050405020304" pitchFamily="18" charset="0"/>
                <a:ea typeface="Calibri" panose="020F0502020204030204" pitchFamily="34" charset="0"/>
                <a:cs typeface="Arial" panose="020B0604020202020204" pitchFamily="34" charset="0"/>
              </a:rPr>
              <a:t>bolus equation can be used: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 </a:t>
            </a: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(D/V</a:t>
            </a: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e</a:t>
            </a:r>
            <a:r>
              <a:rPr lang="en-US" sz="36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6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ket </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ea typeface="Calibri" panose="020F0502020204030204" pitchFamily="34" charset="0"/>
                <a:cs typeface="Arial" panose="020B0604020202020204" pitchFamily="34" charset="0"/>
              </a:rPr>
              <a:t>t is the time after the </a:t>
            </a:r>
            <a:r>
              <a:rPr lang="en-US" dirty="0" smtClean="0">
                <a:latin typeface="Times New Roman" panose="02020603050405020304" pitchFamily="18" charset="0"/>
                <a:ea typeface="Calibri" panose="020F0502020204030204" pitchFamily="34" charset="0"/>
                <a:cs typeface="Arial" panose="020B0604020202020204" pitchFamily="34" charset="0"/>
              </a:rPr>
              <a:t>intravenous bolus </a:t>
            </a:r>
            <a:r>
              <a:rPr lang="en-US" dirty="0">
                <a:latin typeface="Times New Roman" panose="02020603050405020304" pitchFamily="18" charset="0"/>
                <a:ea typeface="Calibri" panose="020F0502020204030204" pitchFamily="34" charset="0"/>
                <a:cs typeface="Arial" panose="020B0604020202020204" pitchFamily="34" charset="0"/>
              </a:rPr>
              <a:t>was given (t = 0 at the time the dose was administered),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dirty="0" smtClean="0">
                <a:latin typeface="Times New Roman" panose="02020603050405020304" pitchFamily="18" charset="0"/>
                <a:ea typeface="Calibri" panose="020F0502020204030204" pitchFamily="34" charset="0"/>
                <a:cs typeface="Arial" panose="020B0604020202020204" pitchFamily="34" charset="0"/>
              </a:rPr>
              <a:t>the concentration at </a:t>
            </a:r>
            <a:r>
              <a:rPr lang="en-US" dirty="0">
                <a:latin typeface="Times New Roman" panose="02020603050405020304" pitchFamily="18" charset="0"/>
                <a:ea typeface="Calibri" panose="020F0502020204030204" pitchFamily="34" charset="0"/>
                <a:cs typeface="Arial" panose="020B0604020202020204" pitchFamily="34" charset="0"/>
              </a:rPr>
              <a:t>time = 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V </a:t>
            </a:r>
            <a:r>
              <a:rPr lang="en-US" dirty="0">
                <a:latin typeface="Times New Roman" panose="02020603050405020304" pitchFamily="18" charset="0"/>
                <a:ea typeface="Calibri" panose="020F0502020204030204" pitchFamily="34" charset="0"/>
                <a:cs typeface="Arial" panose="020B0604020202020204" pitchFamily="34" charset="0"/>
              </a:rPr>
              <a:t>is the volume of distribution, and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dirty="0" smtClean="0">
                <a:latin typeface="Times New Roman" panose="02020603050405020304" pitchFamily="18" charset="0"/>
                <a:ea typeface="Calibri" panose="020F0502020204030204" pitchFamily="34" charset="0"/>
                <a:cs typeface="Arial" panose="020B0604020202020204" pitchFamily="34" charset="0"/>
              </a:rPr>
              <a:t>the elimination </a:t>
            </a:r>
            <a:r>
              <a:rPr lang="en-US" dirty="0">
                <a:latin typeface="Times New Roman" panose="02020603050405020304" pitchFamily="18" charset="0"/>
                <a:ea typeface="Calibri" panose="020F0502020204030204" pitchFamily="34" charset="0"/>
                <a:cs typeface="Arial" panose="020B0604020202020204" pitchFamily="34" charset="0"/>
              </a:rPr>
              <a:t>rate constant.</a:t>
            </a:r>
          </a:p>
        </p:txBody>
      </p:sp>
    </p:spTree>
    <p:extLst>
      <p:ext uri="{BB962C8B-B14F-4D97-AF65-F5344CB8AC3E}">
        <p14:creationId xmlns:p14="http://schemas.microsoft.com/office/powerpoint/2010/main" val="840988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66448"/>
          </a:xfrm>
        </p:spPr>
        <p:txBody>
          <a:bodyPr>
            <a:noAutofit/>
          </a:bodyPr>
          <a:lstStyle/>
          <a:p>
            <a:pPr algn="just">
              <a:lnSpc>
                <a:spcPct val="115000"/>
              </a:lnSpc>
              <a:spcBef>
                <a:spcPts val="0"/>
              </a:spcBef>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3976254"/>
            <a:ext cx="10515600" cy="2881745"/>
          </a:xfrm>
        </p:spPr>
        <p:txBody>
          <a:bodyPr>
            <a:normAutofit fontScale="85000" lnSpcReduction="2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solid line </a:t>
            </a:r>
            <a:r>
              <a:rPr lang="en-US" dirty="0">
                <a:latin typeface="Times New Roman" panose="02020603050405020304" pitchFamily="18" charset="0"/>
                <a:ea typeface="Calibri" panose="020F0502020204030204" pitchFamily="34" charset="0"/>
                <a:cs typeface="Arial" panose="020B0604020202020204" pitchFamily="34" charset="0"/>
              </a:rPr>
              <a:t>shows the serum concentration/time graph for a drug that </a:t>
            </a:r>
            <a:r>
              <a:rPr lang="en-US" dirty="0" smtClean="0">
                <a:latin typeface="Times New Roman" panose="02020603050405020304" pitchFamily="18" charset="0"/>
                <a:ea typeface="Calibri" panose="020F0502020204030204" pitchFamily="34" charset="0"/>
                <a:cs typeface="Arial" panose="020B0604020202020204" pitchFamily="34" charset="0"/>
              </a:rPr>
              <a:t>follows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one-compartment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model </a:t>
            </a:r>
            <a:r>
              <a:rPr lang="en-US" dirty="0">
                <a:latin typeface="Times New Roman" panose="02020603050405020304" pitchFamily="18" charset="0"/>
                <a:ea typeface="Calibri" panose="020F0502020204030204" pitchFamily="34" charset="0"/>
                <a:cs typeface="Arial" panose="020B0604020202020204" pitchFamily="34" charset="0"/>
              </a:rPr>
              <a:t>pharmacokinetics after intravenous bolus administration. Drug </a:t>
            </a:r>
            <a:r>
              <a:rPr lang="en-US" dirty="0" smtClean="0">
                <a:latin typeface="Times New Roman" panose="02020603050405020304" pitchFamily="18" charset="0"/>
                <a:ea typeface="Calibri" panose="020F0502020204030204" pitchFamily="34" charset="0"/>
                <a:cs typeface="Arial" panose="020B0604020202020204" pitchFamily="34" charset="0"/>
              </a:rPr>
              <a:t>distribution occurs </a:t>
            </a:r>
            <a:r>
              <a:rPr lang="en-US" dirty="0">
                <a:latin typeface="Times New Roman" panose="02020603050405020304" pitchFamily="18" charset="0"/>
                <a:ea typeface="Calibri" panose="020F0502020204030204" pitchFamily="34" charset="0"/>
                <a:cs typeface="Arial" panose="020B0604020202020204" pitchFamily="34" charset="0"/>
              </a:rPr>
              <a:t>instantaneously, and serum concentrations decline in a straight line on </a:t>
            </a:r>
            <a:r>
              <a:rPr lang="en-US" dirty="0" smtClean="0">
                <a:latin typeface="Times New Roman" panose="02020603050405020304" pitchFamily="18" charset="0"/>
                <a:ea typeface="Calibri" panose="020F0502020204030204" pitchFamily="34" charset="0"/>
                <a:cs typeface="Arial" panose="020B0604020202020204" pitchFamily="34" charset="0"/>
              </a:rPr>
              <a:t>semilogarithmic axes</a:t>
            </a:r>
            <a:r>
              <a:rPr lang="en-US" dirty="0">
                <a:latin typeface="Times New Roman" panose="02020603050405020304" pitchFamily="18" charset="0"/>
                <a:ea typeface="Calibri" panose="020F0502020204030204" pitchFamily="34" charset="0"/>
                <a:cs typeface="Arial" panose="020B0604020202020204" pitchFamily="34" charset="0"/>
              </a:rPr>
              <a:t>.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dashed line </a:t>
            </a:r>
            <a:r>
              <a:rPr lang="en-US" dirty="0">
                <a:latin typeface="Times New Roman" panose="02020603050405020304" pitchFamily="18" charset="0"/>
                <a:ea typeface="Calibri" panose="020F0502020204030204" pitchFamily="34" charset="0"/>
                <a:cs typeface="Arial" panose="020B0604020202020204" pitchFamily="34" charset="0"/>
              </a:rPr>
              <a:t>represents the serum concentration/time plot for a drug that follows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two-compartment model </a:t>
            </a:r>
            <a:r>
              <a:rPr lang="en-US" dirty="0">
                <a:latin typeface="Times New Roman" panose="02020603050405020304" pitchFamily="18" charset="0"/>
                <a:ea typeface="Calibri" panose="020F0502020204030204" pitchFamily="34" charset="0"/>
                <a:cs typeface="Arial" panose="020B0604020202020204" pitchFamily="34" charset="0"/>
              </a:rPr>
              <a:t>pharmacokinetics after an intravenous bolus is given. Immediately after </a:t>
            </a:r>
            <a:r>
              <a:rPr lang="en-US" dirty="0" smtClean="0">
                <a:latin typeface="Times New Roman" panose="02020603050405020304" pitchFamily="18" charset="0"/>
                <a:ea typeface="Calibri" panose="020F0502020204030204" pitchFamily="34" charset="0"/>
                <a:cs typeface="Arial" panose="020B0604020202020204" pitchFamily="34" charset="0"/>
              </a:rPr>
              <a:t>the dose </a:t>
            </a:r>
            <a:r>
              <a:rPr lang="en-US" dirty="0">
                <a:latin typeface="Times New Roman" panose="02020603050405020304" pitchFamily="18" charset="0"/>
                <a:ea typeface="Calibri" panose="020F0502020204030204" pitchFamily="34" charset="0"/>
                <a:cs typeface="Arial" panose="020B0604020202020204" pitchFamily="34" charset="0"/>
              </a:rPr>
              <a:t>is given, serum concentrations decline rapidly. This portion of the curve is known as the </a:t>
            </a:r>
            <a:r>
              <a:rPr lang="en-US" dirty="0" smtClean="0">
                <a:latin typeface="Times New Roman" panose="02020603050405020304" pitchFamily="18" charset="0"/>
                <a:ea typeface="Calibri" panose="020F0502020204030204" pitchFamily="34" charset="0"/>
                <a:cs typeface="Arial" panose="020B0604020202020204" pitchFamily="34" charset="0"/>
              </a:rPr>
              <a:t>distribution phase</a:t>
            </a:r>
            <a:r>
              <a:rPr lang="en-US" dirty="0">
                <a:latin typeface="Times New Roman" panose="02020603050405020304" pitchFamily="18" charset="0"/>
                <a:ea typeface="Calibri" panose="020F0502020204030204" pitchFamily="34" charset="0"/>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3224995" y="525894"/>
            <a:ext cx="5742009" cy="3450360"/>
          </a:xfrm>
          <a:prstGeom prst="rect">
            <a:avLst/>
          </a:prstGeom>
        </p:spPr>
      </p:pic>
    </p:spTree>
    <p:extLst>
      <p:ext uri="{BB962C8B-B14F-4D97-AF65-F5344CB8AC3E}">
        <p14:creationId xmlns:p14="http://schemas.microsoft.com/office/powerpoint/2010/main" val="3620253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2109"/>
            <a:ext cx="10515600" cy="110836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050473"/>
            <a:ext cx="10515600" cy="4613563"/>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Most drugs given intravenously cannot be given as an actual intravenous bolus </a:t>
            </a:r>
            <a:r>
              <a:rPr lang="en-US" dirty="0" smtClean="0">
                <a:latin typeface="Times New Roman" panose="02020603050405020304" pitchFamily="18" charset="0"/>
                <a:ea typeface="Calibri" panose="020F0502020204030204" pitchFamily="34" charset="0"/>
                <a:cs typeface="Arial" panose="020B0604020202020204" pitchFamily="34" charset="0"/>
              </a:rPr>
              <a:t>because of </a:t>
            </a:r>
            <a:r>
              <a:rPr lang="en-US" dirty="0">
                <a:latin typeface="Times New Roman" panose="02020603050405020304" pitchFamily="18" charset="0"/>
                <a:ea typeface="Calibri" panose="020F0502020204030204" pitchFamily="34" charset="0"/>
                <a:cs typeface="Arial" panose="020B0604020202020204" pitchFamily="34" charset="0"/>
              </a:rPr>
              <a:t>side effects related to rapid injection.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latin typeface="Times New Roman" panose="02020603050405020304" pitchFamily="18" charset="0"/>
                <a:ea typeface="Calibri" panose="020F0502020204030204" pitchFamily="34" charset="0"/>
                <a:cs typeface="Arial" panose="020B0604020202020204" pitchFamily="34" charset="0"/>
              </a:rPr>
              <a:t>short infusion of 5–30 minutes can avoid </a:t>
            </a:r>
            <a:r>
              <a:rPr lang="en-US" dirty="0" smtClean="0">
                <a:latin typeface="Times New Roman" panose="02020603050405020304" pitchFamily="18" charset="0"/>
                <a:ea typeface="Calibri" panose="020F0502020204030204" pitchFamily="34" charset="0"/>
                <a:cs typeface="Arial" panose="020B0604020202020204" pitchFamily="34" charset="0"/>
              </a:rPr>
              <a:t>these types </a:t>
            </a:r>
            <a:r>
              <a:rPr lang="en-US" dirty="0">
                <a:latin typeface="Times New Roman" panose="02020603050405020304" pitchFamily="18" charset="0"/>
                <a:ea typeface="Calibri" panose="020F0502020204030204" pitchFamily="34" charset="0"/>
                <a:cs typeface="Arial" panose="020B0604020202020204" pitchFamily="34" charset="0"/>
              </a:rPr>
              <a:t>of adverse effects,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if the intravenous infusion time is very short compared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to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half-life of the drug </a:t>
            </a:r>
            <a:r>
              <a:rPr lang="en-US" dirty="0">
                <a:latin typeface="Times New Roman" panose="02020603050405020304" pitchFamily="18" charset="0"/>
                <a:ea typeface="Calibri" panose="020F0502020204030204" pitchFamily="34" charset="0"/>
                <a:cs typeface="Arial" panose="020B0604020202020204" pitchFamily="34" charset="0"/>
              </a:rPr>
              <a:t>so that a large amount of drug is not eliminated during the </a:t>
            </a:r>
            <a:r>
              <a:rPr lang="en-US" dirty="0" smtClean="0">
                <a:latin typeface="Times New Roman" panose="02020603050405020304" pitchFamily="18" charset="0"/>
                <a:ea typeface="Calibri" panose="020F0502020204030204" pitchFamily="34" charset="0"/>
                <a:cs typeface="Arial" panose="020B0604020202020204" pitchFamily="34" charset="0"/>
              </a:rPr>
              <a:t>infusion time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intravenous bolus equations can still be used</a:t>
            </a:r>
            <a:r>
              <a:rPr lang="en-US" dirty="0">
                <a:latin typeface="Times New Roman" panose="020206030504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986581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8"/>
            <a:ext cx="10515600" cy="110836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16183"/>
            <a:ext cx="10515600" cy="5347854"/>
          </a:xfrm>
        </p:spPr>
        <p:txBody>
          <a:bodyPr>
            <a:normAutofit lnSpcReduction="1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For example, a patient is given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theophylline loading dose of 400 mg </a:t>
            </a:r>
            <a:r>
              <a:rPr lang="en-US" dirty="0" smtClean="0">
                <a:latin typeface="Times New Roman" panose="02020603050405020304" pitchFamily="18" charset="0"/>
                <a:ea typeface="Calibri" panose="020F0502020204030204" pitchFamily="34" charset="0"/>
                <a:cs typeface="Arial" panose="020B0604020202020204" pitchFamily="34" charset="0"/>
              </a:rPr>
              <a:t>intravenously over </a:t>
            </a:r>
            <a:r>
              <a:rPr lang="en-US" dirty="0">
                <a:latin typeface="Times New Roman" panose="02020603050405020304" pitchFamily="18" charset="0"/>
                <a:ea typeface="Calibri" panose="020F0502020204030204" pitchFamily="34" charset="0"/>
                <a:cs typeface="Arial" panose="020B0604020202020204" pitchFamily="34" charset="0"/>
              </a:rPr>
              <a:t>20 minutes. Because the patient received theophylline during previous </a:t>
            </a:r>
            <a:r>
              <a:rPr lang="en-US" dirty="0" smtClean="0">
                <a:latin typeface="Times New Roman" panose="02020603050405020304" pitchFamily="18" charset="0"/>
                <a:ea typeface="Calibri" panose="020F0502020204030204" pitchFamily="34" charset="0"/>
                <a:cs typeface="Arial" panose="020B0604020202020204" pitchFamily="34" charset="0"/>
              </a:rPr>
              <a:t>hospitalizations, it </a:t>
            </a:r>
            <a:r>
              <a:rPr lang="en-US" dirty="0">
                <a:latin typeface="Times New Roman" panose="02020603050405020304" pitchFamily="18" charset="0"/>
                <a:ea typeface="Calibri" panose="020F0502020204030204" pitchFamily="34" charset="0"/>
                <a:cs typeface="Arial" panose="020B0604020202020204" pitchFamily="34" charset="0"/>
              </a:rPr>
              <a:t>is known that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volume of distribution is 30 L</a:t>
            </a:r>
            <a:r>
              <a:rPr lang="en-US" dirty="0">
                <a:latin typeface="Times New Roman" panose="02020603050405020304" pitchFamily="18" charset="0"/>
                <a:ea typeface="Calibri" panose="020F0502020204030204" pitchFamily="34" charset="0"/>
                <a:cs typeface="Arial" panose="020B0604020202020204" pitchFamily="34" charset="0"/>
              </a:rPr>
              <a:t>,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elimination rate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constant equals 0.115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and the half-life (t</a:t>
            </a:r>
            <a:r>
              <a:rPr lang="en-US" baseline="-30000" dirty="0">
                <a:latin typeface="Times New Roman" panose="02020603050405020304" pitchFamily="18" charset="0"/>
                <a:ea typeface="Calibri" panose="020F0502020204030204" pitchFamily="34" charset="0"/>
                <a:cs typeface="Arial" panose="020B0604020202020204" pitchFamily="34" charset="0"/>
              </a:rPr>
              <a:t>1/2</a:t>
            </a:r>
            <a:r>
              <a:rPr lang="en-US" dirty="0">
                <a:latin typeface="Times New Roman" panose="02020603050405020304" pitchFamily="18" charset="0"/>
                <a:ea typeface="Calibri" panose="020F0502020204030204" pitchFamily="34" charset="0"/>
                <a:cs typeface="Arial" panose="020B0604020202020204" pitchFamily="34" charset="0"/>
              </a:rPr>
              <a:t>) is 6 hours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1/2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0.693/k</a:t>
            </a:r>
            <a:r>
              <a:rPr lang="en-US" baseline="-30000" dirty="0">
                <a:latin typeface="Times New Roman" panose="02020603050405020304" pitchFamily="18" charset="0"/>
                <a:ea typeface="Calibri" panose="020F0502020204030204" pitchFamily="34" charset="0"/>
                <a:cs typeface="Arial" panose="020B0604020202020204" pitchFamily="34" charset="0"/>
              </a:rPr>
              <a:t>e</a:t>
            </a:r>
            <a:r>
              <a:rPr lang="en-US" dirty="0">
                <a:latin typeface="Times New Roman" panose="02020603050405020304" pitchFamily="18" charset="0"/>
                <a:ea typeface="Calibri" panose="020F0502020204030204" pitchFamily="34" charset="0"/>
                <a:cs typeface="Arial" panose="020B0604020202020204" pitchFamily="34" charset="0"/>
              </a:rPr>
              <a:t> = 0.693/0.115 h</a:t>
            </a:r>
            <a:r>
              <a:rPr lang="en-US" baseline="30000" dirty="0">
                <a:latin typeface="Times New Roman" panose="02020603050405020304" pitchFamily="18" charset="0"/>
                <a:ea typeface="Calibri" panose="020F0502020204030204" pitchFamily="34" charset="0"/>
                <a:cs typeface="Arial" panose="020B0604020202020204" pitchFamily="34" charset="0"/>
              </a:rPr>
              <a:t>−1 </a:t>
            </a:r>
            <a:r>
              <a:rPr lang="en-US" dirty="0">
                <a:latin typeface="Times New Roman" panose="02020603050405020304" pitchFamily="18" charset="0"/>
                <a:ea typeface="Calibri" panose="020F0502020204030204" pitchFamily="34" charset="0"/>
                <a:cs typeface="Arial" panose="020B0604020202020204" pitchFamily="34" charset="0"/>
              </a:rPr>
              <a:t>= 6 h).</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To compute the expected theophylline concentration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4 hours after the dose was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given</a:t>
            </a:r>
            <a:r>
              <a:rPr lang="en-US" dirty="0" smtClean="0">
                <a:latin typeface="Times New Roman" panose="02020603050405020304" pitchFamily="18" charset="0"/>
                <a:ea typeface="Calibri" panose="020F0502020204030204" pitchFamily="34" charset="0"/>
                <a:cs typeface="Arial" panose="020B0604020202020204" pitchFamily="34" charset="0"/>
              </a:rPr>
              <a:t>, a </a:t>
            </a:r>
            <a:r>
              <a:rPr lang="en-US" dirty="0">
                <a:latin typeface="Times New Roman" panose="02020603050405020304" pitchFamily="18" charset="0"/>
                <a:ea typeface="Calibri" panose="020F0502020204030204" pitchFamily="34" charset="0"/>
                <a:cs typeface="Arial" panose="020B0604020202020204" pitchFamily="34" charset="0"/>
              </a:rPr>
              <a:t>one-compartment model intravenous bolus equation can be used: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 </a:t>
            </a:r>
            <a:r>
              <a:rPr lang="en-US" dirty="0">
                <a:latin typeface="Times New Roman" panose="02020603050405020304" pitchFamily="18" charset="0"/>
                <a:ea typeface="Calibri" panose="020F0502020204030204" pitchFamily="34" charset="0"/>
                <a:cs typeface="Arial" panose="020B0604020202020204" pitchFamily="34" charset="0"/>
              </a:rPr>
              <a:t>= (D/V</a:t>
            </a:r>
            <a:r>
              <a:rPr lang="en-US" dirty="0" smtClean="0">
                <a:latin typeface="Times New Roman" panose="02020603050405020304" pitchFamily="18" charset="0"/>
                <a:ea typeface="Calibri" panose="020F0502020204030204" pitchFamily="34" charset="0"/>
                <a:cs typeface="Arial" panose="020B0604020202020204" pitchFamily="34" charset="0"/>
              </a:rPr>
              <a:t>) e</a:t>
            </a:r>
            <a:r>
              <a:rPr lang="en-US" baseline="30000" dirty="0">
                <a:latin typeface="Times New Roman" panose="02020603050405020304" pitchFamily="18" charset="0"/>
                <a:ea typeface="Calibri" panose="020F0502020204030204" pitchFamily="34" charset="0"/>
                <a:cs typeface="Arial" panose="020B0604020202020204" pitchFamily="34" charset="0"/>
              </a:rPr>
              <a:t>−ket </a:t>
            </a:r>
            <a:endParaRPr lang="en-US" baseline="300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400 mg/30 L</a:t>
            </a:r>
            <a:r>
              <a:rPr lang="en-US" dirty="0" smtClean="0">
                <a:latin typeface="Times New Roman" panose="02020603050405020304" pitchFamily="18" charset="0"/>
                <a:ea typeface="Calibri" panose="020F0502020204030204" pitchFamily="34" charset="0"/>
                <a:cs typeface="Arial" panose="020B0604020202020204" pitchFamily="34" charset="0"/>
              </a:rPr>
              <a:t>) e</a:t>
            </a:r>
            <a:r>
              <a:rPr lang="en-US" baseline="30000" dirty="0">
                <a:latin typeface="Times New Roman" panose="02020603050405020304" pitchFamily="18" charset="0"/>
                <a:ea typeface="Calibri" panose="020F0502020204030204" pitchFamily="34" charset="0"/>
                <a:cs typeface="Arial" panose="020B0604020202020204" pitchFamily="34" charset="0"/>
              </a:rPr>
              <a:t>−(0.115 h−1)(4 h) </a:t>
            </a:r>
            <a:r>
              <a:rPr lang="en-US" dirty="0">
                <a:latin typeface="Times New Roman" panose="02020603050405020304" pitchFamily="18" charset="0"/>
                <a:ea typeface="Calibri" panose="020F0502020204030204" pitchFamily="34" charset="0"/>
                <a:cs typeface="Arial" panose="020B0604020202020204" pitchFamily="34" charset="0"/>
              </a:rPr>
              <a:t>= 8.4 mg/L.</a:t>
            </a:r>
          </a:p>
        </p:txBody>
      </p:sp>
    </p:spTree>
    <p:extLst>
      <p:ext uri="{BB962C8B-B14F-4D97-AF65-F5344CB8AC3E}">
        <p14:creationId xmlns:p14="http://schemas.microsoft.com/office/powerpoint/2010/main" val="1976534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510" y="665019"/>
            <a:ext cx="11300980" cy="5650490"/>
          </a:xfrm>
        </p:spPr>
      </p:pic>
    </p:spTree>
    <p:extLst>
      <p:ext uri="{BB962C8B-B14F-4D97-AF65-F5344CB8AC3E}">
        <p14:creationId xmlns:p14="http://schemas.microsoft.com/office/powerpoint/2010/main" val="301907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0836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08364"/>
            <a:ext cx="10515600" cy="5749636"/>
          </a:xfrm>
        </p:spPr>
        <p:txBody>
          <a:bodyPr>
            <a:normAutofit fontScale="925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If </a:t>
            </a:r>
            <a:r>
              <a:rPr lang="en-US" dirty="0">
                <a:latin typeface="Times New Roman" panose="02020603050405020304" pitchFamily="18" charset="0"/>
                <a:ea typeface="Calibri" panose="020F0502020204030204" pitchFamily="34" charset="0"/>
                <a:cs typeface="Arial" panose="020B0604020202020204" pitchFamily="34" charset="0"/>
              </a:rPr>
              <a:t>drug distribution is not rapid, it is still possible to use a one compartment </a:t>
            </a:r>
            <a:r>
              <a:rPr lang="en-US" dirty="0" smtClean="0">
                <a:latin typeface="Times New Roman" panose="02020603050405020304" pitchFamily="18" charset="0"/>
                <a:ea typeface="Calibri" panose="020F0502020204030204" pitchFamily="34" charset="0"/>
                <a:cs typeface="Arial" panose="020B0604020202020204" pitchFamily="34" charset="0"/>
              </a:rPr>
              <a:t>model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intravenous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bolus equation </a:t>
            </a:r>
            <a:r>
              <a:rPr lang="en-US" dirty="0">
                <a:latin typeface="Times New Roman" panose="02020603050405020304" pitchFamily="18" charset="0"/>
                <a:ea typeface="Calibri" panose="020F0502020204030204" pitchFamily="34" charset="0"/>
                <a:cs typeface="Arial" panose="020B0604020202020204" pitchFamily="34" charset="0"/>
              </a:rPr>
              <a:t>if the duration of the distribution phase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infusion time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is small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compared to the half-life of the drug </a:t>
            </a:r>
            <a:r>
              <a:rPr lang="en-US" dirty="0">
                <a:latin typeface="Times New Roman" panose="02020603050405020304" pitchFamily="18" charset="0"/>
                <a:ea typeface="Calibri" panose="020F0502020204030204" pitchFamily="34" charset="0"/>
                <a:cs typeface="Arial" panose="020B0604020202020204" pitchFamily="34" charset="0"/>
              </a:rPr>
              <a:t>and only a small amount of drug is </a:t>
            </a:r>
            <a:r>
              <a:rPr lang="en-US" dirty="0" smtClean="0">
                <a:latin typeface="Times New Roman" panose="02020603050405020304" pitchFamily="18" charset="0"/>
                <a:ea typeface="Calibri" panose="020F0502020204030204" pitchFamily="34" charset="0"/>
                <a:cs typeface="Arial" panose="020B0604020202020204" pitchFamily="34" charset="0"/>
              </a:rPr>
              <a:t>eliminated during </a:t>
            </a:r>
            <a:r>
              <a:rPr lang="en-US" dirty="0">
                <a:latin typeface="Times New Roman" panose="02020603050405020304" pitchFamily="18" charset="0"/>
                <a:ea typeface="Calibri" panose="020F0502020204030204" pitchFamily="34" charset="0"/>
                <a:cs typeface="Arial" panose="020B0604020202020204" pitchFamily="34" charset="0"/>
              </a:rPr>
              <a:t>the infusion and distribution phases</a:t>
            </a:r>
            <a:r>
              <a:rPr lang="en-US" dirty="0" smtClean="0">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instance,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vancomycin</a:t>
            </a:r>
            <a:r>
              <a:rPr lang="en-US" dirty="0">
                <a:latin typeface="Times New Roman" panose="02020603050405020304" pitchFamily="18" charset="0"/>
                <a:ea typeface="Calibri" panose="020F0502020204030204" pitchFamily="34" charset="0"/>
                <a:cs typeface="Arial" panose="020B0604020202020204" pitchFamily="34" charset="0"/>
              </a:rPr>
              <a:t> must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infused slowly over 1 hour </a:t>
            </a:r>
            <a:r>
              <a:rPr lang="en-US" dirty="0" smtClean="0">
                <a:latin typeface="Times New Roman" panose="02020603050405020304" pitchFamily="18" charset="0"/>
                <a:ea typeface="Calibri" panose="020F0502020204030204" pitchFamily="34" charset="0"/>
                <a:cs typeface="Arial" panose="020B0604020202020204" pitchFamily="34" charset="0"/>
              </a:rPr>
              <a:t>in order </a:t>
            </a:r>
            <a:r>
              <a:rPr lang="en-US" dirty="0">
                <a:latin typeface="Times New Roman" panose="02020603050405020304" pitchFamily="18" charset="0"/>
                <a:ea typeface="Calibri" panose="020F0502020204030204" pitchFamily="34" charset="0"/>
                <a:cs typeface="Arial" panose="020B0604020202020204" pitchFamily="34" charset="0"/>
              </a:rPr>
              <a:t>to avoid hypotension and red flushing around the head and neck areas. </a:t>
            </a:r>
            <a:r>
              <a:rPr lang="en-US" dirty="0" smtClean="0">
                <a:latin typeface="Times New Roman" panose="02020603050405020304" pitchFamily="18" charset="0"/>
                <a:ea typeface="Calibri" panose="020F0502020204030204" pitchFamily="34" charset="0"/>
                <a:cs typeface="Arial" panose="020B0604020202020204" pitchFamily="34" charset="0"/>
              </a:rPr>
              <a:t>Additionally, vancomycin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distributes slowly to tissues with a </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2</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 hour </a:t>
            </a:r>
            <a:r>
              <a:rPr lang="en-US" dirty="0">
                <a:latin typeface="Times New Roman" panose="02020603050405020304" pitchFamily="18" charset="0"/>
                <a:ea typeface="Calibri" panose="020F0502020204030204" pitchFamily="34" charset="0"/>
                <a:cs typeface="Arial" panose="020B0604020202020204" pitchFamily="34" charset="0"/>
              </a:rPr>
              <a:t>distribution phase. Because </a:t>
            </a:r>
            <a:r>
              <a:rPr lang="en-US" dirty="0" smtClean="0">
                <a:latin typeface="Times New Roman" panose="02020603050405020304" pitchFamily="18" charset="0"/>
                <a:ea typeface="Calibri" panose="020F0502020204030204" pitchFamily="34" charset="0"/>
                <a:cs typeface="Arial" panose="020B0604020202020204" pitchFamily="34" charset="0"/>
              </a:rPr>
              <a:t>the half-life </a:t>
            </a:r>
            <a:r>
              <a:rPr lang="en-US" dirty="0">
                <a:latin typeface="Times New Roman" panose="02020603050405020304" pitchFamily="18" charset="0"/>
                <a:ea typeface="Calibri" panose="020F0502020204030204" pitchFamily="34" charset="0"/>
                <a:cs typeface="Arial" panose="020B0604020202020204" pitchFamily="34" charset="0"/>
              </a:rPr>
              <a:t>of vancomycin in patients with normal renal function is approximately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8 hours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 one </a:t>
            </a:r>
            <a:r>
              <a:rPr lang="en-US" dirty="0">
                <a:latin typeface="Times New Roman" panose="02020603050405020304" pitchFamily="18" charset="0"/>
                <a:ea typeface="Calibri" panose="020F0502020204030204" pitchFamily="34" charset="0"/>
                <a:cs typeface="Arial" panose="020B0604020202020204" pitchFamily="34" charset="0"/>
              </a:rPr>
              <a:t>compartment model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intravenous bolus equation can be used </a:t>
            </a:r>
            <a:r>
              <a:rPr lang="en-US" dirty="0">
                <a:latin typeface="Times New Roman" panose="02020603050405020304" pitchFamily="18" charset="0"/>
                <a:ea typeface="Calibri" panose="020F0502020204030204" pitchFamily="34" charset="0"/>
                <a:cs typeface="Arial" panose="020B0604020202020204" pitchFamily="34" charset="0"/>
              </a:rPr>
              <a:t>to compute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concentrations in </a:t>
            </a:r>
            <a:r>
              <a:rPr lang="en-US" dirty="0">
                <a:latin typeface="Times New Roman" panose="02020603050405020304" pitchFamily="18" charset="0"/>
                <a:ea typeface="Calibri" panose="020F0502020204030204" pitchFamily="34" charset="0"/>
                <a:cs typeface="Arial" panose="020B0604020202020204" pitchFamily="34" charset="0"/>
              </a:rPr>
              <a:t>the postinfusion, postdistribution phase without a large amount of error.</a:t>
            </a:r>
          </a:p>
        </p:txBody>
      </p:sp>
    </p:spTree>
    <p:extLst>
      <p:ext uri="{BB962C8B-B14F-4D97-AF65-F5344CB8AC3E}">
        <p14:creationId xmlns:p14="http://schemas.microsoft.com/office/powerpoint/2010/main" val="3432755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81"/>
            <a:ext cx="10515600" cy="110836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57745"/>
            <a:ext cx="10515600" cy="5167745"/>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As </a:t>
            </a:r>
            <a:r>
              <a:rPr lang="en-US" dirty="0" smtClean="0">
                <a:latin typeface="Times New Roman" panose="02020603050405020304" pitchFamily="18" charset="0"/>
                <a:ea typeface="Calibri" panose="020F0502020204030204" pitchFamily="34" charset="0"/>
                <a:cs typeface="Arial" panose="020B0604020202020204" pitchFamily="34" charset="0"/>
              </a:rPr>
              <a:t>an example </a:t>
            </a:r>
            <a:r>
              <a:rPr lang="en-US" dirty="0">
                <a:latin typeface="Times New Roman" panose="02020603050405020304" pitchFamily="18" charset="0"/>
                <a:ea typeface="Calibri" panose="020F0502020204030204" pitchFamily="34" charset="0"/>
                <a:cs typeface="Arial" panose="020B0604020202020204" pitchFamily="34" charset="0"/>
              </a:rPr>
              <a:t>of this approach, a patient is given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intravenous dose of vancomycin 1000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mg</a:t>
            </a:r>
            <a:r>
              <a:rPr lang="en-US" dirty="0" smtClean="0">
                <a:latin typeface="Times New Roman" panose="02020603050405020304" pitchFamily="18" charset="0"/>
                <a:ea typeface="Calibri" panose="020F0502020204030204" pitchFamily="34" charset="0"/>
                <a:cs typeface="Arial" panose="020B0604020202020204" pitchFamily="34" charset="0"/>
              </a:rPr>
              <a:t>. Since </a:t>
            </a:r>
            <a:r>
              <a:rPr lang="en-US" dirty="0">
                <a:latin typeface="Times New Roman" panose="02020603050405020304" pitchFamily="18" charset="0"/>
                <a:ea typeface="Calibri" panose="020F0502020204030204" pitchFamily="34" charset="0"/>
                <a:cs typeface="Arial" panose="020B0604020202020204" pitchFamily="34" charset="0"/>
              </a:rPr>
              <a:t>the patient has received this drug before, it is known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volume of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distribution equals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50 L</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elimination rate constant is 0.077 h</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and the half-life equals 9 h (t</a:t>
            </a:r>
            <a:r>
              <a:rPr lang="en-US" baseline="-30000" dirty="0">
                <a:latin typeface="Times New Roman" panose="02020603050405020304" pitchFamily="18" charset="0"/>
                <a:ea typeface="Calibri" panose="020F0502020204030204" pitchFamily="34" charset="0"/>
                <a:cs typeface="Arial" panose="020B0604020202020204" pitchFamily="34" charset="0"/>
              </a:rPr>
              <a:t>1/2</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 0.693/k</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0.693/0.077 h</a:t>
            </a:r>
            <a:r>
              <a:rPr lang="en-US" baseline="30000" dirty="0">
                <a:latin typeface="Times New Roman" panose="02020603050405020304" pitchFamily="18" charset="0"/>
                <a:ea typeface="Calibri" panose="020F0502020204030204" pitchFamily="34" charset="0"/>
                <a:cs typeface="Arial" panose="020B0604020202020204" pitchFamily="34" charset="0"/>
              </a:rPr>
              <a:t>−1 </a:t>
            </a:r>
            <a:r>
              <a:rPr lang="en-US" dirty="0">
                <a:latin typeface="Times New Roman" panose="02020603050405020304" pitchFamily="18" charset="0"/>
                <a:ea typeface="Calibri" panose="020F0502020204030204" pitchFamily="34" charset="0"/>
                <a:cs typeface="Arial" panose="020B0604020202020204" pitchFamily="34" charset="0"/>
              </a:rPr>
              <a:t>= 9 h).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To </a:t>
            </a:r>
            <a:r>
              <a:rPr lang="en-US" dirty="0">
                <a:latin typeface="Times New Roman" panose="02020603050405020304" pitchFamily="18" charset="0"/>
                <a:ea typeface="Calibri" panose="020F0502020204030204" pitchFamily="34" charset="0"/>
                <a:cs typeface="Arial" panose="020B0604020202020204" pitchFamily="34" charset="0"/>
              </a:rPr>
              <a:t>calculate the expected vancomycin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12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hours after the dose was given</a:t>
            </a:r>
            <a:r>
              <a:rPr lang="en-US" dirty="0">
                <a:latin typeface="Times New Roman" panose="02020603050405020304" pitchFamily="18" charset="0"/>
                <a:ea typeface="Calibri" panose="020F0502020204030204" pitchFamily="34" charset="0"/>
                <a:cs typeface="Arial" panose="020B0604020202020204" pitchFamily="34" charset="0"/>
              </a:rPr>
              <a:t>, a one compartment model intravenous bolus </a:t>
            </a:r>
            <a:r>
              <a:rPr lang="en-US" dirty="0" smtClean="0">
                <a:latin typeface="Times New Roman" panose="02020603050405020304" pitchFamily="18" charset="0"/>
                <a:ea typeface="Calibri" panose="020F0502020204030204" pitchFamily="34" charset="0"/>
                <a:cs typeface="Arial" panose="020B0604020202020204" pitchFamily="34" charset="0"/>
              </a:rPr>
              <a:t>equation can </a:t>
            </a:r>
            <a:r>
              <a:rPr lang="en-US" dirty="0">
                <a:latin typeface="Times New Roman" panose="02020603050405020304" pitchFamily="18" charset="0"/>
                <a:ea typeface="Calibri" panose="020F0502020204030204" pitchFamily="34" charset="0"/>
                <a:cs typeface="Arial" panose="020B0604020202020204" pitchFamily="34" charset="0"/>
              </a:rPr>
              <a:t>be used: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 </a:t>
            </a:r>
            <a:r>
              <a:rPr lang="en-US" dirty="0">
                <a:latin typeface="Times New Roman" panose="02020603050405020304" pitchFamily="18" charset="0"/>
                <a:ea typeface="Calibri" panose="020F0502020204030204" pitchFamily="34" charset="0"/>
                <a:cs typeface="Arial" panose="020B0604020202020204" pitchFamily="34" charset="0"/>
              </a:rPr>
              <a:t>= (D/V</a:t>
            </a:r>
            <a:r>
              <a:rPr lang="en-US" dirty="0" smtClean="0">
                <a:latin typeface="Times New Roman" panose="02020603050405020304" pitchFamily="18" charset="0"/>
                <a:ea typeface="Calibri" panose="020F0502020204030204" pitchFamily="34" charset="0"/>
                <a:cs typeface="Arial" panose="020B0604020202020204" pitchFamily="34" charset="0"/>
              </a:rPr>
              <a:t>) e</a:t>
            </a:r>
            <a:r>
              <a:rPr lang="en-US" baseline="30000" dirty="0">
                <a:latin typeface="Times New Roman" panose="02020603050405020304" pitchFamily="18" charset="0"/>
                <a:ea typeface="Calibri" panose="020F0502020204030204" pitchFamily="34" charset="0"/>
                <a:cs typeface="Arial" panose="020B0604020202020204" pitchFamily="34" charset="0"/>
              </a:rPr>
              <a:t>−ket </a:t>
            </a:r>
            <a:endParaRPr lang="en-US" baseline="300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(1000 mg / 50 L</a:t>
            </a:r>
            <a:r>
              <a:rPr lang="en-US" dirty="0" smtClean="0">
                <a:latin typeface="Times New Roman" panose="02020603050405020304" pitchFamily="18" charset="0"/>
                <a:ea typeface="Calibri" panose="020F0502020204030204" pitchFamily="34" charset="0"/>
                <a:cs typeface="Arial" panose="020B0604020202020204" pitchFamily="34" charset="0"/>
              </a:rPr>
              <a:t>) e</a:t>
            </a:r>
            <a:r>
              <a:rPr lang="en-US" baseline="30000" dirty="0">
                <a:latin typeface="Times New Roman" panose="02020603050405020304" pitchFamily="18" charset="0"/>
                <a:ea typeface="Calibri" panose="020F0502020204030204" pitchFamily="34" charset="0"/>
                <a:cs typeface="Arial" panose="020B0604020202020204" pitchFamily="34" charset="0"/>
              </a:rPr>
              <a:t>−(0.077 h−1)(12 h) </a:t>
            </a:r>
            <a:r>
              <a:rPr lang="en-US" dirty="0">
                <a:latin typeface="Times New Roman" panose="02020603050405020304" pitchFamily="18" charset="0"/>
                <a:ea typeface="Calibri" panose="020F0502020204030204" pitchFamily="34" charset="0"/>
                <a:cs typeface="Arial" panose="020B0604020202020204" pitchFamily="34" charset="0"/>
              </a:rPr>
              <a:t>= 7.9 mg/L.</a:t>
            </a:r>
          </a:p>
        </p:txBody>
      </p:sp>
    </p:spTree>
    <p:extLst>
      <p:ext uri="{BB962C8B-B14F-4D97-AF65-F5344CB8AC3E}">
        <p14:creationId xmlns:p14="http://schemas.microsoft.com/office/powerpoint/2010/main" val="4270020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5746"/>
            <a:ext cx="10515600" cy="110836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704110"/>
            <a:ext cx="10515600" cy="4668982"/>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Pharmacokinetic parameters for patients can also be computed for use in the </a:t>
            </a:r>
            <a:r>
              <a:rPr lang="en-US" dirty="0" smtClean="0">
                <a:latin typeface="Times New Roman" panose="02020603050405020304" pitchFamily="18" charset="0"/>
                <a:ea typeface="Calibri" panose="020F0502020204030204" pitchFamily="34" charset="0"/>
                <a:cs typeface="Arial" panose="020B0604020202020204" pitchFamily="34" charset="0"/>
              </a:rPr>
              <a:t>equations. If </a:t>
            </a:r>
            <a:r>
              <a:rPr lang="en-US" dirty="0">
                <a:latin typeface="Times New Roman" panose="02020603050405020304" pitchFamily="18" charset="0"/>
                <a:ea typeface="Calibri" panose="020F0502020204030204" pitchFamily="34" charset="0"/>
                <a:cs typeface="Arial" panose="020B0604020202020204" pitchFamily="34" charset="0"/>
              </a:rPr>
              <a:t>two or more serum concentrations are obtained after an intravenous bolus </a:t>
            </a:r>
            <a:r>
              <a:rPr lang="en-US" dirty="0" smtClean="0">
                <a:latin typeface="Times New Roman" panose="02020603050405020304" pitchFamily="18" charset="0"/>
                <a:ea typeface="Calibri" panose="020F0502020204030204" pitchFamily="34" charset="0"/>
                <a:cs typeface="Arial" panose="020B0604020202020204" pitchFamily="34" charset="0"/>
              </a:rPr>
              <a:t>dose, the </a:t>
            </a:r>
            <a:r>
              <a:rPr lang="en-US" dirty="0">
                <a:latin typeface="Times New Roman" panose="02020603050405020304" pitchFamily="18" charset="0"/>
                <a:ea typeface="Calibri" panose="020F0502020204030204" pitchFamily="34" charset="0"/>
                <a:cs typeface="Arial" panose="020B0604020202020204" pitchFamily="34" charset="0"/>
              </a:rPr>
              <a:t>elimination rate constant, half-life and volume of distribution can be </a:t>
            </a:r>
            <a:r>
              <a:rPr lang="en-US" dirty="0" smtClean="0">
                <a:latin typeface="Times New Roman" panose="02020603050405020304" pitchFamily="18" charset="0"/>
                <a:ea typeface="Calibri" panose="020F0502020204030204" pitchFamily="34" charset="0"/>
                <a:cs typeface="Arial" panose="020B0604020202020204" pitchFamily="34" charset="0"/>
              </a:rPr>
              <a:t>calculated. </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example, a patient was given an intravenous loading dose of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phenobarbital 600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mg </a:t>
            </a:r>
            <a:r>
              <a:rPr lang="en-US" dirty="0">
                <a:latin typeface="Times New Roman" panose="02020603050405020304" pitchFamily="18" charset="0"/>
                <a:ea typeface="Calibri" panose="020F0502020204030204" pitchFamily="34" charset="0"/>
                <a:cs typeface="Arial" panose="020B0604020202020204" pitchFamily="34" charset="0"/>
              </a:rPr>
              <a:t>over a period of about an hour.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One day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four days</a:t>
            </a:r>
            <a:r>
              <a:rPr lang="en-US" dirty="0">
                <a:latin typeface="Times New Roman" panose="02020603050405020304" pitchFamily="18" charset="0"/>
                <a:ea typeface="Calibri" panose="020F0502020204030204" pitchFamily="34" charset="0"/>
                <a:cs typeface="Arial" panose="020B0604020202020204" pitchFamily="34" charset="0"/>
              </a:rPr>
              <a:t> after the dose </a:t>
            </a:r>
            <a:r>
              <a:rPr lang="en-US" dirty="0" smtClean="0">
                <a:latin typeface="Times New Roman" panose="02020603050405020304" pitchFamily="18" charset="0"/>
                <a:ea typeface="Calibri" panose="020F0502020204030204" pitchFamily="34" charset="0"/>
                <a:cs typeface="Arial" panose="020B0604020202020204" pitchFamily="34" charset="0"/>
              </a:rPr>
              <a:t>was administered </a:t>
            </a:r>
            <a:r>
              <a:rPr lang="en-US" dirty="0">
                <a:latin typeface="Times New Roman" panose="02020603050405020304" pitchFamily="18" charset="0"/>
                <a:ea typeface="Calibri" panose="020F0502020204030204" pitchFamily="34" charset="0"/>
                <a:cs typeface="Arial" panose="020B0604020202020204" pitchFamily="34" charset="0"/>
              </a:rPr>
              <a:t>phenobarbital </a:t>
            </a:r>
            <a:r>
              <a:rPr lang="en-US" dirty="0" smtClean="0">
                <a:latin typeface="Times New Roman" panose="02020603050405020304" pitchFamily="18" charset="0"/>
                <a:ea typeface="Calibri" panose="020F0502020204030204" pitchFamily="34" charset="0"/>
                <a:cs typeface="Arial" panose="020B0604020202020204" pitchFamily="34" charset="0"/>
              </a:rPr>
              <a:t>serum concentrations </a:t>
            </a:r>
            <a:r>
              <a:rPr lang="en-US" dirty="0">
                <a:latin typeface="Times New Roman" panose="02020603050405020304" pitchFamily="18" charset="0"/>
                <a:ea typeface="Calibri" panose="020F0502020204030204" pitchFamily="34" charset="0"/>
                <a:cs typeface="Arial" panose="020B0604020202020204" pitchFamily="34" charset="0"/>
              </a:rPr>
              <a:t>were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12.6 mg/L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7.5 mg/L</a:t>
            </a:r>
            <a:r>
              <a:rPr lang="en-US" dirty="0">
                <a:latin typeface="Times New Roman" panose="02020603050405020304" pitchFamily="18" charset="0"/>
                <a:ea typeface="Calibri" panose="020F0502020204030204" pitchFamily="34" charset="0"/>
                <a:cs typeface="Arial" panose="020B0604020202020204" pitchFamily="34" charset="0"/>
              </a:rPr>
              <a:t>, respectively.</a:t>
            </a:r>
          </a:p>
        </p:txBody>
      </p:sp>
    </p:spTree>
    <p:extLst>
      <p:ext uri="{BB962C8B-B14F-4D97-AF65-F5344CB8AC3E}">
        <p14:creationId xmlns:p14="http://schemas.microsoft.com/office/powerpoint/2010/main" val="2598600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71055"/>
          </a:xfrm>
        </p:spPr>
        <p:txBody>
          <a:bodyPr>
            <a:noAutofit/>
          </a:bodyPr>
          <a:lstStyle/>
          <a:p>
            <a:pPr algn="just">
              <a:lnSpc>
                <a:spcPct val="115000"/>
              </a:lnSpc>
              <a:spcBef>
                <a:spcPts val="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4281055"/>
            <a:ext cx="10515600" cy="2576944"/>
          </a:xfrm>
        </p:spPr>
        <p:txBody>
          <a:bodyPr>
            <a:normAutofit fontScale="85000" lnSpcReduction="2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Phenobarbital concentrations are plotted on semilogarithmic axes, and a </a:t>
            </a:r>
            <a:r>
              <a:rPr lang="en-US" dirty="0" smtClean="0">
                <a:latin typeface="Times New Roman" panose="02020603050405020304" pitchFamily="18" charset="0"/>
                <a:ea typeface="Calibri" panose="020F0502020204030204" pitchFamily="34" charset="0"/>
                <a:cs typeface="Arial" panose="020B0604020202020204" pitchFamily="34" charset="0"/>
              </a:rPr>
              <a:t>straight line </a:t>
            </a:r>
            <a:r>
              <a:rPr lang="en-US" dirty="0">
                <a:latin typeface="Times New Roman" panose="02020603050405020304" pitchFamily="18" charset="0"/>
                <a:ea typeface="Calibri" panose="020F0502020204030204" pitchFamily="34" charset="0"/>
                <a:cs typeface="Arial" panose="020B0604020202020204" pitchFamily="34" charset="0"/>
              </a:rPr>
              <a:t>is drawn connecting the concentrations.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Half-life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determined by measuring the </a:t>
            </a:r>
            <a:r>
              <a:rPr lang="en-US" dirty="0" smtClean="0">
                <a:latin typeface="Times New Roman" panose="02020603050405020304" pitchFamily="18" charset="0"/>
                <a:ea typeface="Calibri" panose="020F0502020204030204" pitchFamily="34" charset="0"/>
                <a:cs typeface="Arial" panose="020B0604020202020204" pitchFamily="34" charset="0"/>
              </a:rPr>
              <a:t>time needed </a:t>
            </a:r>
            <a:r>
              <a:rPr lang="en-US" dirty="0">
                <a:latin typeface="Times New Roman" panose="02020603050405020304" pitchFamily="18" charset="0"/>
                <a:ea typeface="Calibri" panose="020F0502020204030204" pitchFamily="34" charset="0"/>
                <a:cs typeface="Arial" panose="020B0604020202020204" pitchFamily="34" charset="0"/>
              </a:rPr>
              <a:t>for serum concentrations to decline by </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(i.e., from 12.6 mg/L to 6.3 mg/L), and is </a:t>
            </a:r>
            <a:r>
              <a:rPr lang="en-US" dirty="0" smtClean="0">
                <a:latin typeface="Times New Roman" panose="02020603050405020304" pitchFamily="18" charset="0"/>
                <a:ea typeface="Calibri" panose="020F0502020204030204" pitchFamily="34" charset="0"/>
                <a:cs typeface="Arial" panose="020B0604020202020204" pitchFamily="34" charset="0"/>
              </a:rPr>
              <a:t>converted to </a:t>
            </a:r>
            <a:r>
              <a:rPr lang="en-US" dirty="0">
                <a:latin typeface="Times New Roman" panose="02020603050405020304" pitchFamily="18" charset="0"/>
                <a:ea typeface="Calibri" panose="020F0502020204030204" pitchFamily="34" charset="0"/>
                <a:cs typeface="Arial" panose="020B0604020202020204" pitchFamily="34" charset="0"/>
              </a:rPr>
              <a:t>the elimination rate constant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0.693/t</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1/2</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0.693/4d</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0.173d</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concentration/time </a:t>
            </a:r>
            <a:r>
              <a:rPr lang="en-US" dirty="0">
                <a:latin typeface="Times New Roman" panose="02020603050405020304" pitchFamily="18" charset="0"/>
                <a:ea typeface="Calibri" panose="020F0502020204030204" pitchFamily="34" charset="0"/>
                <a:cs typeface="Arial" panose="020B0604020202020204" pitchFamily="34" charset="0"/>
              </a:rPr>
              <a:t>line can be extrapolated to the concentration axis to derive the concentration </a:t>
            </a:r>
            <a:r>
              <a:rPr lang="en-US" dirty="0" smtClean="0">
                <a:latin typeface="Times New Roman" panose="02020603050405020304" pitchFamily="18" charset="0"/>
                <a:ea typeface="Calibri" panose="020F0502020204030204" pitchFamily="34" charset="0"/>
                <a:cs typeface="Arial" panose="020B0604020202020204" pitchFamily="34" charset="0"/>
              </a:rPr>
              <a:t>at time </a:t>
            </a:r>
            <a:r>
              <a:rPr lang="en-US" dirty="0">
                <a:latin typeface="Times New Roman" panose="02020603050405020304" pitchFamily="18" charset="0"/>
                <a:ea typeface="Calibri" panose="020F0502020204030204" pitchFamily="34" charset="0"/>
                <a:cs typeface="Arial" panose="020B0604020202020204" pitchFamily="34" charset="0"/>
              </a:rPr>
              <a:t>zero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15 mg/L</a:t>
            </a:r>
            <a:r>
              <a:rPr lang="en-US" dirty="0">
                <a:latin typeface="Times New Roman" panose="02020603050405020304" pitchFamily="18" charset="0"/>
                <a:ea typeface="Calibri" panose="020F0502020204030204" pitchFamily="34" charset="0"/>
                <a:cs typeface="Arial" panose="020B0604020202020204" pitchFamily="34" charset="0"/>
              </a:rPr>
              <a:t>) and used </a:t>
            </a:r>
            <a:r>
              <a:rPr lang="en-US" dirty="0" smtClean="0">
                <a:latin typeface="Times New Roman" panose="02020603050405020304" pitchFamily="18" charset="0"/>
                <a:ea typeface="Calibri" panose="020F0502020204030204" pitchFamily="34" charset="0"/>
                <a:cs typeface="Arial" panose="020B0604020202020204" pitchFamily="34" charset="0"/>
              </a:rPr>
              <a:t>to compute </a:t>
            </a:r>
            <a:r>
              <a:rPr lang="en-US" dirty="0">
                <a:latin typeface="Times New Roman" panose="02020603050405020304" pitchFamily="18" charset="0"/>
                <a:ea typeface="Calibri" panose="020F0502020204030204" pitchFamily="34" charset="0"/>
                <a:cs typeface="Arial" panose="020B0604020202020204" pitchFamily="34" charset="0"/>
              </a:rPr>
              <a:t>the volume of distribution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D/C</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dirty="0">
                <a:latin typeface="Times New Roman" panose="02020603050405020304" pitchFamily="18" charset="0"/>
                <a:ea typeface="Calibri" panose="020F0502020204030204" pitchFamily="34" charset="0"/>
                <a:cs typeface="Arial" panose="020B0604020202020204" pitchFamily="34" charset="0"/>
              </a:rPr>
              <a:t>).</a:t>
            </a:r>
          </a:p>
        </p:txBody>
      </p:sp>
      <p:pic>
        <p:nvPicPr>
          <p:cNvPr id="4" name="Picture 3"/>
          <p:cNvPicPr>
            <a:picLocks noChangeAspect="1"/>
          </p:cNvPicPr>
          <p:nvPr/>
        </p:nvPicPr>
        <p:blipFill>
          <a:blip r:embed="rId3"/>
          <a:stretch>
            <a:fillRect/>
          </a:stretch>
        </p:blipFill>
        <p:spPr>
          <a:xfrm>
            <a:off x="2931972" y="471055"/>
            <a:ext cx="6328056" cy="3810000"/>
          </a:xfrm>
          <a:prstGeom prst="rect">
            <a:avLst/>
          </a:prstGeom>
        </p:spPr>
      </p:pic>
    </p:spTree>
    <p:extLst>
      <p:ext uri="{BB962C8B-B14F-4D97-AF65-F5344CB8AC3E}">
        <p14:creationId xmlns:p14="http://schemas.microsoft.com/office/powerpoint/2010/main" val="3263954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691"/>
            <a:ext cx="10515600" cy="110836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33055"/>
            <a:ext cx="10515600" cy="5624945"/>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By plotting the serum concentration/time data on semilogarithmic axes, the time </a:t>
            </a:r>
            <a:r>
              <a:rPr lang="en-US" dirty="0" smtClean="0">
                <a:latin typeface="Times New Roman" panose="02020603050405020304" pitchFamily="18" charset="0"/>
                <a:ea typeface="Calibri" panose="020F0502020204030204" pitchFamily="34" charset="0"/>
                <a:cs typeface="Arial" panose="020B0604020202020204" pitchFamily="34" charset="0"/>
              </a:rPr>
              <a:t>it takes </a:t>
            </a:r>
            <a:r>
              <a:rPr lang="en-US" dirty="0">
                <a:latin typeface="Times New Roman" panose="02020603050405020304" pitchFamily="18" charset="0"/>
                <a:ea typeface="Calibri" panose="020F0502020204030204" pitchFamily="34" charset="0"/>
                <a:cs typeface="Arial" panose="020B0604020202020204" pitchFamily="34" charset="0"/>
              </a:rPr>
              <a:t>for serum concentrations to decrease by one-half can be determined and is equal </a:t>
            </a:r>
            <a:r>
              <a:rPr lang="en-US" dirty="0" smtClean="0">
                <a:latin typeface="Times New Roman" panose="02020603050405020304" pitchFamily="18" charset="0"/>
                <a:ea typeface="Calibri" panose="020F0502020204030204" pitchFamily="34" charset="0"/>
                <a:cs typeface="Arial" panose="020B0604020202020204" pitchFamily="34" charset="0"/>
              </a:rPr>
              <a:t>to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4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days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elimination rate constant can be computed using the following </a:t>
            </a:r>
            <a:r>
              <a:rPr lang="en-US" dirty="0" smtClean="0">
                <a:latin typeface="Times New Roman" panose="02020603050405020304" pitchFamily="18" charset="0"/>
                <a:ea typeface="Calibri" panose="020F0502020204030204" pitchFamily="34" charset="0"/>
                <a:cs typeface="Arial" panose="020B0604020202020204" pitchFamily="34" charset="0"/>
              </a:rPr>
              <a:t>relationship: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0.693/t</a:t>
            </a:r>
            <a:r>
              <a:rPr lang="en-US" baseline="-30000" dirty="0">
                <a:latin typeface="Times New Roman" panose="02020603050405020304" pitchFamily="18" charset="0"/>
                <a:ea typeface="Calibri" panose="020F0502020204030204" pitchFamily="34" charset="0"/>
                <a:cs typeface="Arial" panose="020B0604020202020204" pitchFamily="34" charset="0"/>
              </a:rPr>
              <a:t>1/2</a:t>
            </a:r>
            <a:r>
              <a:rPr lang="en-US" dirty="0">
                <a:latin typeface="Times New Roman" panose="02020603050405020304" pitchFamily="18" charset="0"/>
                <a:ea typeface="Calibri" panose="020F0502020204030204" pitchFamily="34" charset="0"/>
                <a:cs typeface="Arial" panose="020B0604020202020204" pitchFamily="34" charset="0"/>
              </a:rPr>
              <a:t> = 0.693/4 d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0.173 d</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concentration/time line can be extrapolated </a:t>
            </a:r>
            <a:r>
              <a:rPr lang="en-US" dirty="0" smtClean="0">
                <a:latin typeface="Times New Roman" panose="02020603050405020304" pitchFamily="18" charset="0"/>
                <a:ea typeface="Calibri" panose="020F0502020204030204" pitchFamily="34" charset="0"/>
                <a:cs typeface="Arial" panose="020B0604020202020204" pitchFamily="34" charset="0"/>
              </a:rPr>
              <a:t>to the </a:t>
            </a:r>
            <a:r>
              <a:rPr lang="en-US" dirty="0">
                <a:latin typeface="Times New Roman" panose="02020603050405020304" pitchFamily="18" charset="0"/>
                <a:ea typeface="Calibri" panose="020F0502020204030204" pitchFamily="34" charset="0"/>
                <a:cs typeface="Arial" panose="020B0604020202020204" pitchFamily="34" charset="0"/>
              </a:rPr>
              <a:t>y-axis where time = 0. Since this was the first dose of phenobarbital and the </a:t>
            </a:r>
            <a:r>
              <a:rPr lang="en-US" dirty="0" smtClean="0">
                <a:latin typeface="Times New Roman" panose="02020603050405020304" pitchFamily="18" charset="0"/>
                <a:ea typeface="Calibri" panose="020F0502020204030204" pitchFamily="34" charset="0"/>
                <a:cs typeface="Arial" panose="020B0604020202020204" pitchFamily="34" charset="0"/>
              </a:rPr>
              <a:t>predose concentration </a:t>
            </a:r>
            <a:r>
              <a:rPr lang="en-US" dirty="0">
                <a:latin typeface="Times New Roman" panose="02020603050405020304" pitchFamily="18" charset="0"/>
                <a:ea typeface="Calibri" panose="020F0502020204030204" pitchFamily="34" charset="0"/>
                <a:cs typeface="Arial" panose="020B0604020202020204" pitchFamily="34" charset="0"/>
              </a:rPr>
              <a:t>was zero,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extrapolated concentration at time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15 mg/L </a:t>
            </a:r>
            <a:r>
              <a:rPr lang="en-US" dirty="0">
                <a:latin typeface="Times New Roman" panose="02020603050405020304" pitchFamily="18" charset="0"/>
                <a:ea typeface="Calibri" panose="020F0502020204030204" pitchFamily="34" charset="0"/>
                <a:cs typeface="Arial" panose="020B0604020202020204" pitchFamily="34" charset="0"/>
              </a:rPr>
              <a:t>in </a:t>
            </a:r>
            <a:r>
              <a:rPr lang="en-US" dirty="0" smtClean="0">
                <a:latin typeface="Times New Roman" panose="02020603050405020304" pitchFamily="18" charset="0"/>
                <a:ea typeface="Calibri" panose="020F0502020204030204" pitchFamily="34" charset="0"/>
                <a:cs typeface="Arial" panose="020B0604020202020204" pitchFamily="34" charset="0"/>
              </a:rPr>
              <a:t>this case</a:t>
            </a:r>
            <a:r>
              <a:rPr lang="en-US" dirty="0">
                <a:latin typeface="Times New Roman" panose="02020603050405020304" pitchFamily="18" charset="0"/>
                <a:ea typeface="Calibri" panose="020F0502020204030204" pitchFamily="34" charset="0"/>
                <a:cs typeface="Arial" panose="020B0604020202020204" pitchFamily="34" charset="0"/>
              </a:rPr>
              <a:t>) can be used to calculate the volume of </a:t>
            </a:r>
            <a:r>
              <a:rPr lang="en-US" dirty="0" smtClean="0">
                <a:latin typeface="Times New Roman" panose="02020603050405020304" pitchFamily="18" charset="0"/>
                <a:ea typeface="Calibri" panose="020F0502020204030204" pitchFamily="34" charset="0"/>
                <a:cs typeface="Arial" panose="020B0604020202020204" pitchFamily="34" charset="0"/>
              </a:rPr>
              <a:t>distribution.</a:t>
            </a:r>
            <a:endParaRPr lang="en-US"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8205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96889"/>
          </a:xfrm>
        </p:spPr>
        <p:txBody>
          <a:bodyPr>
            <a:noAutofit/>
          </a:bodyPr>
          <a:lstStyle/>
          <a:p>
            <a:pPr algn="just">
              <a:lnSpc>
                <a:spcPct val="115000"/>
              </a:lnSpc>
              <a:spcBef>
                <a:spcPts val="0"/>
              </a:spcBef>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4835236"/>
            <a:ext cx="10515600" cy="2022763"/>
          </a:xfrm>
        </p:spPr>
        <p:txBody>
          <a:bodyPr>
            <a:normAutofit fontScale="92500" lnSpcReduction="2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For a one-compartment model, the body can be thought of as a beaker </a:t>
            </a:r>
            <a:r>
              <a:rPr lang="en-US" dirty="0" smtClean="0">
                <a:latin typeface="Times New Roman" panose="02020603050405020304" pitchFamily="18" charset="0"/>
                <a:ea typeface="Calibri" panose="020F0502020204030204" pitchFamily="34" charset="0"/>
                <a:cs typeface="Arial" panose="020B0604020202020204" pitchFamily="34" charset="0"/>
              </a:rPr>
              <a:t>containing fluid</a:t>
            </a:r>
            <a:r>
              <a:rPr lang="en-US" dirty="0">
                <a:latin typeface="Times New Roman" panose="02020603050405020304" pitchFamily="18" charset="0"/>
                <a:ea typeface="Calibri" panose="020F0502020204030204" pitchFamily="34" charset="0"/>
                <a:cs typeface="Arial" panose="020B0604020202020204" pitchFamily="34" charset="0"/>
              </a:rPr>
              <a:t>. If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600 mg of phenobarbital </a:t>
            </a:r>
            <a:r>
              <a:rPr lang="en-US" dirty="0">
                <a:latin typeface="Times New Roman" panose="02020603050405020304" pitchFamily="18" charset="0"/>
                <a:ea typeface="Calibri" panose="020F0502020204030204" pitchFamily="34" charset="0"/>
                <a:cs typeface="Arial" panose="020B0604020202020204" pitchFamily="34" charset="0"/>
              </a:rPr>
              <a:t>is added to a beaker of unknown volume and the resulting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15 mg/L</a:t>
            </a:r>
            <a:r>
              <a:rPr lang="en-US" dirty="0">
                <a:latin typeface="Times New Roman" panose="02020603050405020304" pitchFamily="18" charset="0"/>
                <a:ea typeface="Calibri" panose="020F0502020204030204" pitchFamily="34" charset="0"/>
                <a:cs typeface="Arial" panose="020B0604020202020204" pitchFamily="34" charset="0"/>
              </a:rPr>
              <a:t>, the volume can be computed by taking the quotient of the amount </a:t>
            </a:r>
            <a:r>
              <a:rPr lang="en-US" dirty="0" smtClean="0">
                <a:latin typeface="Times New Roman" panose="02020603050405020304" pitchFamily="18" charset="0"/>
                <a:ea typeface="Calibri" panose="020F0502020204030204" pitchFamily="34" charset="0"/>
                <a:cs typeface="Arial" panose="020B0604020202020204" pitchFamily="34" charset="0"/>
              </a:rPr>
              <a:t>placed into </a:t>
            </a:r>
            <a:r>
              <a:rPr lang="en-US" dirty="0">
                <a:latin typeface="Times New Roman" panose="02020603050405020304" pitchFamily="18" charset="0"/>
                <a:ea typeface="Calibri" panose="020F0502020204030204" pitchFamily="34" charset="0"/>
                <a:cs typeface="Arial" panose="020B0604020202020204" pitchFamily="34" charset="0"/>
              </a:rPr>
              <a:t>the beaker and the concentration: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D/C</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600 mg/(15 mg/L)</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40 L</a:t>
            </a:r>
            <a:r>
              <a:rPr lang="en-US" dirty="0">
                <a:latin typeface="Times New Roman" panose="02020603050405020304" pitchFamily="18" charset="0"/>
                <a:ea typeface="Calibri" panose="020F0502020204030204" pitchFamily="34" charset="0"/>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4606078" y="596889"/>
            <a:ext cx="2979843" cy="4186518"/>
          </a:xfrm>
          <a:prstGeom prst="rect">
            <a:avLst/>
          </a:prstGeom>
        </p:spPr>
      </p:pic>
    </p:spTree>
    <p:extLst>
      <p:ext uri="{BB962C8B-B14F-4D97-AF65-F5344CB8AC3E}">
        <p14:creationId xmlns:p14="http://schemas.microsoft.com/office/powerpoint/2010/main" val="2779030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0534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25237"/>
            <a:ext cx="10515600" cy="5832764"/>
          </a:xfrm>
        </p:spPr>
        <p:txBody>
          <a:bodyPr>
            <a:normAutofit lnSpcReduction="10000"/>
          </a:bodyPr>
          <a:lstStyle/>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Alternatively</a:t>
            </a:r>
            <a:r>
              <a:rPr lang="en-US" dirty="0">
                <a:latin typeface="Times New Roman" panose="02020603050405020304" pitchFamily="18" charset="0"/>
                <a:ea typeface="Calibri" panose="020F0502020204030204" pitchFamily="34" charset="0"/>
                <a:cs typeface="Arial" panose="020B0604020202020204" pitchFamily="34" charset="0"/>
              </a:rPr>
              <a:t>, these parameters could be obtained by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calculation without plotting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the concentrations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elimination rate constant can be computed using the following </a:t>
            </a:r>
            <a:r>
              <a:rPr lang="en-US" dirty="0" smtClean="0">
                <a:latin typeface="Times New Roman" panose="02020603050405020304" pitchFamily="18" charset="0"/>
                <a:ea typeface="Calibri" panose="020F0502020204030204" pitchFamily="34" charset="0"/>
                <a:cs typeface="Arial" panose="020B0604020202020204" pitchFamily="34" charset="0"/>
              </a:rPr>
              <a:t>equation:</a:t>
            </a: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−(ln C</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 ln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t</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are the first </a:t>
            </a:r>
            <a:r>
              <a:rPr lang="en-US" dirty="0" smtClean="0">
                <a:latin typeface="Times New Roman" panose="02020603050405020304" pitchFamily="18" charset="0"/>
                <a:ea typeface="Calibri" panose="020F0502020204030204" pitchFamily="34" charset="0"/>
                <a:cs typeface="Arial" panose="020B0604020202020204" pitchFamily="34" charset="0"/>
              </a:rPr>
              <a:t>time/concentration pair </a:t>
            </a:r>
            <a:r>
              <a:rPr lang="en-US" dirty="0">
                <a:latin typeface="Times New Roman" panose="02020603050405020304" pitchFamily="18" charset="0"/>
                <a:ea typeface="Calibri" panose="020F0502020204030204" pitchFamily="34" charset="0"/>
                <a:cs typeface="Arial" panose="020B0604020202020204" pitchFamily="34" charset="0"/>
              </a:rPr>
              <a:t>and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are the second time/concentration pair;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−[ln (12.6 mg/L) − </a:t>
            </a:r>
            <a:r>
              <a:rPr lang="en-US" dirty="0" smtClean="0">
                <a:latin typeface="Times New Roman" panose="02020603050405020304" pitchFamily="18" charset="0"/>
                <a:ea typeface="Calibri" panose="020F0502020204030204" pitchFamily="34" charset="0"/>
                <a:cs typeface="Arial" panose="020B0604020202020204" pitchFamily="34" charset="0"/>
              </a:rPr>
              <a:t>ln (7.5 </a:t>
            </a:r>
            <a:r>
              <a:rPr lang="en-US" dirty="0">
                <a:latin typeface="Times New Roman" panose="02020603050405020304" pitchFamily="18" charset="0"/>
                <a:ea typeface="Calibri" panose="020F0502020204030204" pitchFamily="34" charset="0"/>
                <a:cs typeface="Arial" panose="020B0604020202020204" pitchFamily="34" charset="0"/>
              </a:rPr>
              <a:t>mg/L)]/(1 d − 4 d) = 0.173 d</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elimination rate constant can be converted </a:t>
            </a:r>
            <a:r>
              <a:rPr lang="en-US" dirty="0" smtClean="0">
                <a:latin typeface="Times New Roman" panose="02020603050405020304" pitchFamily="18" charset="0"/>
                <a:ea typeface="Calibri" panose="020F0502020204030204" pitchFamily="34" charset="0"/>
                <a:cs typeface="Arial" panose="020B0604020202020204" pitchFamily="34" charset="0"/>
              </a:rPr>
              <a:t>into the </a:t>
            </a:r>
            <a:r>
              <a:rPr lang="en-US" dirty="0">
                <a:latin typeface="Times New Roman" panose="02020603050405020304" pitchFamily="18" charset="0"/>
                <a:ea typeface="Calibri" panose="020F0502020204030204" pitchFamily="34" charset="0"/>
                <a:cs typeface="Arial" panose="020B0604020202020204" pitchFamily="34" charset="0"/>
              </a:rPr>
              <a:t>half-life using the following equation: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1/2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0.693/k</a:t>
            </a:r>
            <a:r>
              <a:rPr lang="en-US" baseline="-30000" dirty="0">
                <a:latin typeface="Times New Roman" panose="02020603050405020304" pitchFamily="18" charset="0"/>
                <a:ea typeface="Calibri" panose="020F0502020204030204" pitchFamily="34" charset="0"/>
                <a:cs typeface="Arial" panose="020B0604020202020204" pitchFamily="34" charset="0"/>
              </a:rPr>
              <a:t>e</a:t>
            </a:r>
            <a:r>
              <a:rPr lang="en-US" dirty="0">
                <a:latin typeface="Times New Roman" panose="02020603050405020304" pitchFamily="18" charset="0"/>
                <a:ea typeface="Calibri" panose="020F0502020204030204" pitchFamily="34" charset="0"/>
                <a:cs typeface="Arial" panose="020B0604020202020204" pitchFamily="34" charset="0"/>
              </a:rPr>
              <a:t> = 0.693/0.173 d</a:t>
            </a:r>
            <a:r>
              <a:rPr lang="en-US" baseline="30000" dirty="0">
                <a:latin typeface="Times New Roman" panose="02020603050405020304" pitchFamily="18" charset="0"/>
                <a:ea typeface="Calibri" panose="020F0502020204030204" pitchFamily="34" charset="0"/>
                <a:cs typeface="Arial" panose="020B0604020202020204" pitchFamily="34" charset="0"/>
              </a:rPr>
              <a:t>−1 </a:t>
            </a:r>
            <a:r>
              <a:rPr lang="en-US" dirty="0">
                <a:latin typeface="Times New Roman" panose="02020603050405020304" pitchFamily="18" charset="0"/>
                <a:ea typeface="Calibri" panose="020F0502020204030204" pitchFamily="34" charset="0"/>
                <a:cs typeface="Arial" panose="020B0604020202020204" pitchFamily="34" charset="0"/>
              </a:rPr>
              <a:t>= 4 d.</a:t>
            </a:r>
          </a:p>
        </p:txBody>
      </p:sp>
    </p:spTree>
    <p:extLst>
      <p:ext uri="{BB962C8B-B14F-4D97-AF65-F5344CB8AC3E}">
        <p14:creationId xmlns:p14="http://schemas.microsoft.com/office/powerpoint/2010/main" val="2262329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34291"/>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734291"/>
            <a:ext cx="10515600" cy="6123710"/>
          </a:xfrm>
        </p:spPr>
        <p:txBody>
          <a:bodyPr>
            <a:normAutofit lnSpcReduction="10000"/>
          </a:bodyPr>
          <a:lstStyle/>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volume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distribution can be calculated by dividing the dose by the serum concentration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time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0</a:t>
            </a:r>
            <a:r>
              <a:rPr lang="en-US" dirty="0">
                <a:latin typeface="Times New Roman" panose="02020603050405020304" pitchFamily="18" charset="0"/>
                <a:ea typeface="Calibri" panose="020F0502020204030204" pitchFamily="34" charset="0"/>
                <a:cs typeface="Arial" panose="020B0604020202020204" pitchFamily="34" charset="0"/>
              </a:rPr>
              <a:t>. The serum concentration at time = zero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0</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can be computed using a </a:t>
            </a:r>
            <a:r>
              <a:rPr lang="en-US" dirty="0" smtClean="0">
                <a:latin typeface="Times New Roman" panose="02020603050405020304" pitchFamily="18" charset="0"/>
                <a:ea typeface="Calibri" panose="020F0502020204030204" pitchFamily="34" charset="0"/>
                <a:cs typeface="Arial" panose="020B0604020202020204" pitchFamily="34" charset="0"/>
              </a:rPr>
              <a:t>variation of </a:t>
            </a:r>
            <a:r>
              <a:rPr lang="en-US" dirty="0">
                <a:latin typeface="Times New Roman" panose="02020603050405020304" pitchFamily="18" charset="0"/>
                <a:ea typeface="Calibri" panose="020F0502020204030204" pitchFamily="34" charset="0"/>
                <a:cs typeface="Arial" panose="020B0604020202020204" pitchFamily="34" charset="0"/>
              </a:rPr>
              <a:t>the intravenous bolus equation: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sz="36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C/e</a:t>
            </a:r>
            <a:r>
              <a:rPr lang="en-US" sz="36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6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ket </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ea typeface="Calibri" panose="020F0502020204030204" pitchFamily="34" charset="0"/>
                <a:cs typeface="Arial" panose="020B0604020202020204" pitchFamily="34" charset="0"/>
              </a:rPr>
              <a:t>t and C are a </a:t>
            </a:r>
            <a:r>
              <a:rPr lang="en-US" dirty="0" smtClean="0">
                <a:latin typeface="Times New Roman" panose="02020603050405020304" pitchFamily="18" charset="0"/>
                <a:ea typeface="Calibri" panose="020F0502020204030204" pitchFamily="34" charset="0"/>
                <a:cs typeface="Arial" panose="020B0604020202020204" pitchFamily="34" charset="0"/>
              </a:rPr>
              <a:t>time/concentration pair </a:t>
            </a:r>
            <a:r>
              <a:rPr lang="en-US" dirty="0">
                <a:latin typeface="Times New Roman" panose="02020603050405020304" pitchFamily="18" charset="0"/>
                <a:ea typeface="Calibri" panose="020F0502020204030204" pitchFamily="34" charset="0"/>
                <a:cs typeface="Arial" panose="020B0604020202020204" pitchFamily="34" charset="0"/>
              </a:rPr>
              <a:t>that occur after the intravenous bolus dose.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Either </a:t>
            </a:r>
            <a:r>
              <a:rPr lang="en-US" dirty="0">
                <a:latin typeface="Times New Roman" panose="02020603050405020304" pitchFamily="18" charset="0"/>
                <a:ea typeface="Calibri" panose="020F0502020204030204" pitchFamily="34" charset="0"/>
                <a:cs typeface="Arial" panose="020B0604020202020204" pitchFamily="34" charset="0"/>
              </a:rPr>
              <a:t>phenobarbital concentration can </a:t>
            </a:r>
            <a:r>
              <a:rPr lang="en-US" dirty="0" smtClean="0">
                <a:latin typeface="Times New Roman" panose="02020603050405020304" pitchFamily="18" charset="0"/>
                <a:ea typeface="Calibri" panose="020F0502020204030204" pitchFamily="34" charset="0"/>
                <a:cs typeface="Arial" panose="020B0604020202020204" pitchFamily="34" charset="0"/>
              </a:rPr>
              <a:t>be used </a:t>
            </a:r>
            <a:r>
              <a:rPr lang="en-US" dirty="0">
                <a:latin typeface="Times New Roman" panose="02020603050405020304" pitchFamily="18" charset="0"/>
                <a:ea typeface="Calibri" panose="020F0502020204030204" pitchFamily="34" charset="0"/>
                <a:cs typeface="Arial" panose="020B0604020202020204" pitchFamily="34" charset="0"/>
              </a:rPr>
              <a:t>to compute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0</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 this case, the time/concentration pair on day 1 will be used (time = 1 </a:t>
            </a:r>
            <a:r>
              <a:rPr lang="en-US" dirty="0" smtClean="0">
                <a:latin typeface="Times New Roman" panose="02020603050405020304" pitchFamily="18" charset="0"/>
                <a:ea typeface="Calibri" panose="020F0502020204030204" pitchFamily="34" charset="0"/>
                <a:cs typeface="Arial" panose="020B0604020202020204" pitchFamily="34" charset="0"/>
              </a:rPr>
              <a:t>d, concentration </a:t>
            </a:r>
            <a:r>
              <a:rPr lang="en-US" dirty="0">
                <a:latin typeface="Times New Roman" panose="02020603050405020304" pitchFamily="18" charset="0"/>
                <a:ea typeface="Calibri" panose="020F0502020204030204" pitchFamily="34" charset="0"/>
                <a:cs typeface="Arial" panose="020B0604020202020204" pitchFamily="34" charset="0"/>
              </a:rPr>
              <a:t>= 12.6 mg/L):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0</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C/e</a:t>
            </a:r>
            <a:r>
              <a:rPr lang="en-US" baseline="30000" dirty="0">
                <a:latin typeface="Times New Roman" panose="02020603050405020304" pitchFamily="18" charset="0"/>
                <a:ea typeface="Calibri" panose="020F0502020204030204" pitchFamily="34" charset="0"/>
                <a:cs typeface="Arial" panose="020B0604020202020204" pitchFamily="34" charset="0"/>
              </a:rPr>
              <a:t>−ket </a:t>
            </a:r>
            <a:r>
              <a:rPr lang="en-US" dirty="0">
                <a:latin typeface="Times New Roman" panose="02020603050405020304" pitchFamily="18" charset="0"/>
                <a:ea typeface="Calibri" panose="020F0502020204030204" pitchFamily="34" charset="0"/>
                <a:cs typeface="Arial" panose="020B0604020202020204" pitchFamily="34" charset="0"/>
              </a:rPr>
              <a:t>= (12.6 mg / L) / e</a:t>
            </a:r>
            <a:r>
              <a:rPr lang="en-US" baseline="30000" dirty="0">
                <a:latin typeface="Times New Roman" panose="02020603050405020304" pitchFamily="18" charset="0"/>
                <a:ea typeface="Calibri" panose="020F0502020204030204" pitchFamily="34" charset="0"/>
                <a:cs typeface="Arial" panose="020B0604020202020204" pitchFamily="34" charset="0"/>
              </a:rPr>
              <a:t>−(0.173 d−1)(1 d) </a:t>
            </a:r>
            <a:r>
              <a:rPr lang="en-US" dirty="0">
                <a:latin typeface="Times New Roman" panose="02020603050405020304" pitchFamily="18" charset="0"/>
                <a:ea typeface="Calibri" panose="020F0502020204030204" pitchFamily="34" charset="0"/>
                <a:cs typeface="Arial" panose="020B0604020202020204" pitchFamily="34" charset="0"/>
              </a:rPr>
              <a:t>= 15.0 mg/L.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volume </a:t>
            </a:r>
            <a:r>
              <a:rPr lang="en-US" dirty="0">
                <a:latin typeface="Times New Roman" panose="02020603050405020304" pitchFamily="18" charset="0"/>
                <a:ea typeface="Calibri" panose="020F0502020204030204" pitchFamily="34" charset="0"/>
                <a:cs typeface="Arial" panose="020B0604020202020204" pitchFamily="34" charset="0"/>
              </a:rPr>
              <a:t>of distribution (V) is then computed: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V </a:t>
            </a:r>
            <a:r>
              <a:rPr lang="en-US" dirty="0">
                <a:latin typeface="Times New Roman" panose="02020603050405020304" pitchFamily="18" charset="0"/>
                <a:ea typeface="Calibri" panose="020F0502020204030204" pitchFamily="34" charset="0"/>
                <a:cs typeface="Arial" panose="020B0604020202020204" pitchFamily="34" charset="0"/>
              </a:rPr>
              <a:t>= D</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C</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0</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600 mg / (15 mg/L) = 40 L.</a:t>
            </a:r>
          </a:p>
        </p:txBody>
      </p:sp>
    </p:spTree>
    <p:extLst>
      <p:ext uri="{BB962C8B-B14F-4D97-AF65-F5344CB8AC3E}">
        <p14:creationId xmlns:p14="http://schemas.microsoft.com/office/powerpoint/2010/main" val="1175591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26473"/>
          </a:xfrm>
        </p:spPr>
        <p:txBody>
          <a:bodyPr>
            <a:noAutofit/>
          </a:bodyPr>
          <a:lstStyle/>
          <a:p>
            <a:pPr algn="just">
              <a:lnSpc>
                <a:spcPct val="115000"/>
              </a:lnSpc>
              <a:spcBef>
                <a:spcPts val="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Continuous and Intermittent Intravenous Infusion Equations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526473"/>
            <a:ext cx="10515600" cy="6331527"/>
          </a:xfrm>
        </p:spPr>
        <p:txBody>
          <a:bodyPr>
            <a:normAutofit fontScale="92500" lnSpcReduction="20000"/>
          </a:bodyPr>
          <a:lstStyle/>
          <a:p>
            <a:pPr marL="0" lvl="0" indent="0" algn="just">
              <a:lnSpc>
                <a:spcPct val="115000"/>
              </a:lnSpc>
              <a:spcBef>
                <a:spcPts val="0"/>
              </a:spcBef>
              <a:buNone/>
            </a:pPr>
            <a:r>
              <a:rPr lang="en-US" sz="2600" dirty="0">
                <a:latin typeface="Times New Roman" panose="02020603050405020304" pitchFamily="18" charset="0"/>
                <a:ea typeface="Calibri" panose="020F0502020204030204" pitchFamily="34" charset="0"/>
                <a:cs typeface="Arial" panose="020B0604020202020204" pitchFamily="34" charset="0"/>
              </a:rPr>
              <a:t>• Some drugs are administered using a continuous intravenous infusion, and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if the </a:t>
            </a:r>
            <a:r>
              <a:rPr lang="en-US" sz="26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infusion is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discontinued the serum concentration/time profile decreases in a straight line </a:t>
            </a:r>
            <a:r>
              <a:rPr lang="en-US" sz="2600" dirty="0" smtClean="0">
                <a:latin typeface="Times New Roman" panose="02020603050405020304" pitchFamily="18" charset="0"/>
                <a:ea typeface="Calibri" panose="020F0502020204030204" pitchFamily="34" charset="0"/>
                <a:cs typeface="Arial" panose="020B0604020202020204" pitchFamily="34" charset="0"/>
              </a:rPr>
              <a:t>when graphed </a:t>
            </a:r>
            <a:r>
              <a:rPr lang="en-US" sz="2600" dirty="0">
                <a:latin typeface="Times New Roman" panose="02020603050405020304" pitchFamily="18" charset="0"/>
                <a:ea typeface="Calibri" panose="020F0502020204030204" pitchFamily="34" charset="0"/>
                <a:cs typeface="Arial" panose="020B0604020202020204" pitchFamily="34" charset="0"/>
              </a:rPr>
              <a:t>on a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semilogarithmic axes</a:t>
            </a:r>
            <a:r>
              <a:rPr lang="en-US" sz="2600" dirty="0">
                <a:latin typeface="Times New Roman" panose="02020603050405020304" pitchFamily="18" charset="0"/>
                <a:ea typeface="Calibri" panose="020F0502020204030204" pitchFamily="34" charset="0"/>
                <a:cs typeface="Arial" panose="020B0604020202020204" pitchFamily="34" charset="0"/>
              </a:rPr>
              <a:t>.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2000" dirty="0">
                <a:latin typeface="Times New Roman" panose="02020603050405020304" pitchFamily="18" charset="0"/>
                <a:ea typeface="Calibri" panose="020F0502020204030204" pitchFamily="34" charset="0"/>
                <a:cs typeface="Arial" panose="020B0604020202020204" pitchFamily="34" charset="0"/>
              </a:rPr>
              <a:t>If a drug is given as a continuous intravenous infusion, serum </a:t>
            </a:r>
            <a:r>
              <a:rPr lang="en-US" sz="2000" dirty="0" smtClean="0">
                <a:latin typeface="Times New Roman" panose="02020603050405020304" pitchFamily="18" charset="0"/>
                <a:ea typeface="Calibri" panose="020F0502020204030204" pitchFamily="34" charset="0"/>
                <a:cs typeface="Arial" panose="020B0604020202020204" pitchFamily="34" charset="0"/>
              </a:rPr>
              <a:t>concentrations increase </a:t>
            </a:r>
            <a:r>
              <a:rPr lang="en-US" sz="2000" dirty="0">
                <a:latin typeface="Times New Roman" panose="02020603050405020304" pitchFamily="18" charset="0"/>
                <a:ea typeface="Calibri" panose="020F0502020204030204" pitchFamily="34" charset="0"/>
                <a:cs typeface="Arial" panose="020B0604020202020204" pitchFamily="34" charset="0"/>
              </a:rPr>
              <a:t>until a steady-state concentration (Css) is achieved in 5–7 half-lives. The </a:t>
            </a:r>
            <a:r>
              <a:rPr lang="en-US" sz="2000" dirty="0" smtClean="0">
                <a:latin typeface="Times New Roman" panose="02020603050405020304" pitchFamily="18" charset="0"/>
                <a:ea typeface="Calibri" panose="020F0502020204030204" pitchFamily="34" charset="0"/>
                <a:cs typeface="Arial" panose="020B0604020202020204" pitchFamily="34" charset="0"/>
              </a:rPr>
              <a:t>steady-state concentration </a:t>
            </a:r>
            <a:r>
              <a:rPr lang="en-US" sz="2000" dirty="0">
                <a:latin typeface="Times New Roman" panose="02020603050405020304" pitchFamily="18" charset="0"/>
                <a:ea typeface="Calibri" panose="020F0502020204030204" pitchFamily="34" charset="0"/>
                <a:cs typeface="Arial" panose="020B0604020202020204" pitchFamily="34" charset="0"/>
              </a:rPr>
              <a:t>is determined by the quotient of the infusion rate (k</a:t>
            </a:r>
            <a:r>
              <a:rPr lang="en-US" sz="2000" baseline="-30000" dirty="0">
                <a:latin typeface="Times New Roman" panose="02020603050405020304" pitchFamily="18" charset="0"/>
                <a:ea typeface="Calibri" panose="020F0502020204030204" pitchFamily="34" charset="0"/>
                <a:cs typeface="Arial" panose="020B0604020202020204" pitchFamily="34" charset="0"/>
              </a:rPr>
              <a:t>0</a:t>
            </a:r>
            <a:r>
              <a:rPr lang="en-US" sz="2000" dirty="0">
                <a:latin typeface="Times New Roman" panose="02020603050405020304" pitchFamily="18" charset="0"/>
                <a:ea typeface="Calibri" panose="020F0502020204030204" pitchFamily="34" charset="0"/>
                <a:cs typeface="Arial" panose="020B0604020202020204" pitchFamily="34" charset="0"/>
              </a:rPr>
              <a:t>) and drug clearance (Cl):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Css </a:t>
            </a:r>
            <a:r>
              <a:rPr lang="en-US" sz="2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sz="20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/Cl</a:t>
            </a:r>
            <a:r>
              <a:rPr lang="en-US" sz="2000" dirty="0">
                <a:latin typeface="Times New Roman" panose="02020603050405020304" pitchFamily="18" charset="0"/>
                <a:ea typeface="Calibri" panose="020F0502020204030204" pitchFamily="34" charset="0"/>
                <a:cs typeface="Arial" panose="020B0604020202020204" pitchFamily="34" charset="0"/>
              </a:rPr>
              <a:t>. When the infusion is discontinued, serum concentrations decline in a straight line if </a:t>
            </a:r>
            <a:r>
              <a:rPr lang="en-US" sz="2000" dirty="0" smtClean="0">
                <a:latin typeface="Times New Roman" panose="02020603050405020304" pitchFamily="18" charset="0"/>
                <a:ea typeface="Calibri" panose="020F0502020204030204" pitchFamily="34" charset="0"/>
                <a:cs typeface="Arial" panose="020B0604020202020204" pitchFamily="34" charset="0"/>
              </a:rPr>
              <a:t>the graph </a:t>
            </a:r>
            <a:r>
              <a:rPr lang="en-US" sz="2000" dirty="0">
                <a:latin typeface="Times New Roman" panose="02020603050405020304" pitchFamily="18" charset="0"/>
                <a:ea typeface="Calibri" panose="020F0502020204030204" pitchFamily="34" charset="0"/>
                <a:cs typeface="Arial" panose="020B0604020202020204" pitchFamily="34" charset="0"/>
              </a:rPr>
              <a:t>is plotted on semilogarithmic axes. When using log</a:t>
            </a:r>
            <a:r>
              <a:rPr lang="en-US" sz="2000" baseline="-30000" dirty="0">
                <a:latin typeface="Times New Roman" panose="02020603050405020304" pitchFamily="18" charset="0"/>
                <a:ea typeface="Calibri" panose="020F0502020204030204" pitchFamily="34" charset="0"/>
                <a:cs typeface="Arial" panose="020B0604020202020204" pitchFamily="34" charset="0"/>
              </a:rPr>
              <a:t>10</a:t>
            </a:r>
            <a:r>
              <a:rPr lang="en-US" sz="2000" dirty="0">
                <a:latin typeface="Times New Roman" panose="02020603050405020304" pitchFamily="18" charset="0"/>
                <a:ea typeface="Calibri" panose="020F0502020204030204" pitchFamily="34" charset="0"/>
                <a:cs typeface="Arial" panose="020B0604020202020204" pitchFamily="34" charset="0"/>
              </a:rPr>
              <a:t> graph paper, the elimination rate </a:t>
            </a:r>
            <a:r>
              <a:rPr lang="en-US" sz="2000" dirty="0" smtClean="0">
                <a:latin typeface="Times New Roman" panose="02020603050405020304" pitchFamily="18" charset="0"/>
                <a:ea typeface="Calibri" panose="020F0502020204030204" pitchFamily="34" charset="0"/>
                <a:cs typeface="Arial" panose="020B0604020202020204" pitchFamily="34" charset="0"/>
              </a:rPr>
              <a:t>constant (k</a:t>
            </a:r>
            <a:r>
              <a:rPr lang="en-US" sz="2000" baseline="-30000" dirty="0" smtClean="0">
                <a:latin typeface="Times New Roman" panose="02020603050405020304" pitchFamily="18" charset="0"/>
                <a:ea typeface="Calibri" panose="020F0502020204030204" pitchFamily="34" charset="0"/>
                <a:cs typeface="Arial" panose="020B0604020202020204" pitchFamily="34" charset="0"/>
              </a:rPr>
              <a:t>e</a:t>
            </a:r>
            <a:r>
              <a:rPr lang="en-US" sz="2000" dirty="0">
                <a:latin typeface="Times New Roman" panose="02020603050405020304" pitchFamily="18" charset="0"/>
                <a:ea typeface="Calibri" panose="020F0502020204030204" pitchFamily="34" charset="0"/>
                <a:cs typeface="Arial" panose="020B0604020202020204" pitchFamily="34" charset="0"/>
              </a:rPr>
              <a:t>) can be computed using the following formula: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slope = </a:t>
            </a:r>
            <a:r>
              <a:rPr lang="en-US" sz="2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 k</a:t>
            </a:r>
            <a:r>
              <a:rPr lang="en-US" sz="20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e </a:t>
            </a:r>
            <a:r>
              <a:rPr lang="en-US" sz="2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2.303</a:t>
            </a:r>
            <a:r>
              <a:rPr lang="en-US" sz="2000" dirty="0">
                <a:latin typeface="Times New Roman" panose="02020603050405020304" pitchFamily="18" charset="0"/>
                <a:ea typeface="Calibri" panose="020F0502020204030204" pitchFamily="34" charset="0"/>
                <a:cs typeface="Arial" panose="020B0604020202020204" pitchFamily="34" charset="0"/>
              </a:rPr>
              <a:t>.</a:t>
            </a:r>
          </a:p>
        </p:txBody>
      </p:sp>
      <p:pic>
        <p:nvPicPr>
          <p:cNvPr id="4" name="Picture 3"/>
          <p:cNvPicPr>
            <a:picLocks noChangeAspect="1"/>
          </p:cNvPicPr>
          <p:nvPr/>
        </p:nvPicPr>
        <p:blipFill>
          <a:blip r:embed="rId3"/>
          <a:stretch>
            <a:fillRect/>
          </a:stretch>
        </p:blipFill>
        <p:spPr>
          <a:xfrm>
            <a:off x="3377395" y="1710486"/>
            <a:ext cx="5437210" cy="3344386"/>
          </a:xfrm>
          <a:prstGeom prst="rect">
            <a:avLst/>
          </a:prstGeom>
        </p:spPr>
      </p:pic>
    </p:spTree>
    <p:extLst>
      <p:ext uri="{BB962C8B-B14F-4D97-AF65-F5344CB8AC3E}">
        <p14:creationId xmlns:p14="http://schemas.microsoft.com/office/powerpoint/2010/main" val="3097742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69819"/>
          </a:xfrm>
        </p:spPr>
        <p:txBody>
          <a:bodyPr>
            <a:noAutofit/>
          </a:bodyPr>
          <a:lstStyle/>
          <a:p>
            <a:pPr algn="just">
              <a:lnSpc>
                <a:spcPct val="115000"/>
              </a:lnSpc>
              <a:spcBef>
                <a:spcPts val="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Continuous and Intermittent Intravenous Infusion Equations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969819"/>
            <a:ext cx="10515600" cy="5888182"/>
          </a:xfrm>
        </p:spPr>
        <p:txBody>
          <a:bodyPr>
            <a:normAutofit/>
          </a:bodyPr>
          <a:lstStyle/>
          <a:p>
            <a:pPr marL="0" lvl="0" indent="0" algn="just">
              <a:lnSpc>
                <a:spcPct val="115000"/>
              </a:lnSpc>
              <a:spcBef>
                <a:spcPts val="0"/>
              </a:spcBef>
              <a:buNone/>
            </a:pPr>
            <a:r>
              <a:rPr lang="en-US" sz="2600" dirty="0">
                <a:latin typeface="Times New Roman" panose="02020603050405020304" pitchFamily="18" charset="0"/>
                <a:ea typeface="Calibri" panose="020F0502020204030204" pitchFamily="34" charset="0"/>
                <a:cs typeface="Arial" panose="020B0604020202020204" pitchFamily="34" charset="0"/>
              </a:rPr>
              <a:t>• In this case, a one compartment </a:t>
            </a:r>
            <a:r>
              <a:rPr lang="en-US" sz="2600" dirty="0" smtClean="0">
                <a:latin typeface="Times New Roman" panose="02020603050405020304" pitchFamily="18" charset="0"/>
                <a:ea typeface="Calibri" panose="020F0502020204030204" pitchFamily="34" charset="0"/>
                <a:cs typeface="Arial" panose="020B0604020202020204" pitchFamily="34" charset="0"/>
              </a:rPr>
              <a:t>model intravenous </a:t>
            </a:r>
            <a:r>
              <a:rPr lang="en-US" sz="2600" dirty="0">
                <a:latin typeface="Times New Roman" panose="02020603050405020304" pitchFamily="18" charset="0"/>
                <a:ea typeface="Calibri" panose="020F0502020204030204" pitchFamily="34" charset="0"/>
                <a:cs typeface="Arial" panose="020B0604020202020204" pitchFamily="34" charset="0"/>
              </a:rPr>
              <a:t>infusion equation can be used to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compute concentrations </a:t>
            </a:r>
            <a:r>
              <a:rPr lang="en-US" sz="2600" dirty="0">
                <a:latin typeface="Times New Roman" panose="02020603050405020304" pitchFamily="18" charset="0"/>
                <a:ea typeface="Calibri" panose="020F0502020204030204" pitchFamily="34" charset="0"/>
                <a:cs typeface="Arial" panose="020B0604020202020204" pitchFamily="34" charset="0"/>
              </a:rPr>
              <a:t>(</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while the </a:t>
            </a:r>
            <a:r>
              <a:rPr lang="en-US" sz="26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infusion is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running</a:t>
            </a:r>
            <a:r>
              <a:rPr lang="en-US" sz="2600" dirty="0">
                <a:latin typeface="Times New Roman" panose="02020603050405020304" pitchFamily="18" charset="0"/>
                <a:ea typeface="Calibri" panose="020F0502020204030204" pitchFamily="34" charset="0"/>
                <a:cs typeface="Arial" panose="020B0604020202020204" pitchFamily="34" charset="0"/>
              </a:rPr>
              <a:t>: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 </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(k</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/Cl)(1 − e</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−ket</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 </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V)](1 − e</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−ket</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where </a:t>
            </a: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sz="2600"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0</a:t>
            </a: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sz="2600" dirty="0">
                <a:latin typeface="Times New Roman" panose="02020603050405020304" pitchFamily="18" charset="0"/>
                <a:ea typeface="Calibri" panose="020F0502020204030204" pitchFamily="34" charset="0"/>
                <a:cs typeface="Arial" panose="020B0604020202020204" pitchFamily="34" charset="0"/>
              </a:rPr>
              <a:t>is the drug </a:t>
            </a:r>
            <a:r>
              <a:rPr lang="en-US" sz="2600" dirty="0" smtClean="0">
                <a:latin typeface="Times New Roman" panose="02020603050405020304" pitchFamily="18" charset="0"/>
                <a:ea typeface="Calibri" panose="020F0502020204030204" pitchFamily="34" charset="0"/>
                <a:cs typeface="Arial" panose="020B0604020202020204" pitchFamily="34" charset="0"/>
              </a:rPr>
              <a:t>infusion rate </a:t>
            </a:r>
            <a:r>
              <a:rPr lang="en-US" sz="2600" dirty="0">
                <a:latin typeface="Times New Roman" panose="02020603050405020304" pitchFamily="18" charset="0"/>
                <a:ea typeface="Calibri" panose="020F0502020204030204" pitchFamily="34" charset="0"/>
                <a:cs typeface="Arial" panose="020B0604020202020204" pitchFamily="34" charset="0"/>
              </a:rPr>
              <a:t>(in amount per unit time, such as mg/h or μg/min),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Cl </a:t>
            </a:r>
            <a:r>
              <a:rPr lang="en-US" sz="2600" dirty="0">
                <a:latin typeface="Times New Roman" panose="02020603050405020304" pitchFamily="18" charset="0"/>
                <a:ea typeface="Calibri" panose="020F0502020204030204" pitchFamily="34" charset="0"/>
                <a:cs typeface="Arial" panose="020B0604020202020204" pitchFamily="34" charset="0"/>
              </a:rPr>
              <a:t>is the drug clearance (</a:t>
            </a:r>
            <a:r>
              <a:rPr lang="en-US" sz="2600" dirty="0" smtClean="0">
                <a:latin typeface="Times New Roman" panose="02020603050405020304" pitchFamily="18" charset="0"/>
                <a:ea typeface="Calibri" panose="020F0502020204030204" pitchFamily="34" charset="0"/>
                <a:cs typeface="Arial" panose="020B0604020202020204" pitchFamily="34" charset="0"/>
              </a:rPr>
              <a:t>since Cl </a:t>
            </a: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sz="2600"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sz="2600" dirty="0" smtClean="0">
                <a:latin typeface="Times New Roman" panose="02020603050405020304" pitchFamily="18" charset="0"/>
                <a:ea typeface="Calibri" panose="020F0502020204030204" pitchFamily="34" charset="0"/>
                <a:cs typeface="Arial" panose="020B0604020202020204" pitchFamily="34" charset="0"/>
              </a:rPr>
              <a:t>V</a:t>
            </a:r>
            <a:r>
              <a:rPr lang="en-US" sz="2600" dirty="0">
                <a:latin typeface="Times New Roman" panose="02020603050405020304" pitchFamily="18" charset="0"/>
                <a:ea typeface="Calibri" panose="020F0502020204030204" pitchFamily="34" charset="0"/>
                <a:cs typeface="Arial" panose="020B0604020202020204" pitchFamily="34" charset="0"/>
              </a:rPr>
              <a:t>, this substitution was made in the second version of the equation),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sz="2600"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sz="2600" dirty="0">
                <a:latin typeface="Times New Roman" panose="02020603050405020304" pitchFamily="18" charset="0"/>
                <a:ea typeface="Calibri" panose="020F0502020204030204" pitchFamily="34" charset="0"/>
                <a:cs typeface="Arial" panose="020B0604020202020204" pitchFamily="34" charset="0"/>
              </a:rPr>
              <a:t>is the </a:t>
            </a:r>
            <a:r>
              <a:rPr lang="en-US" sz="2600" dirty="0" smtClean="0">
                <a:latin typeface="Times New Roman" panose="02020603050405020304" pitchFamily="18" charset="0"/>
                <a:ea typeface="Calibri" panose="020F0502020204030204" pitchFamily="34" charset="0"/>
                <a:cs typeface="Arial" panose="020B0604020202020204" pitchFamily="34" charset="0"/>
              </a:rPr>
              <a:t>elimination rate </a:t>
            </a:r>
            <a:r>
              <a:rPr lang="en-US" sz="2600" dirty="0">
                <a:latin typeface="Times New Roman" panose="02020603050405020304" pitchFamily="18" charset="0"/>
                <a:ea typeface="Calibri" panose="020F0502020204030204" pitchFamily="34" charset="0"/>
                <a:cs typeface="Arial" panose="020B0604020202020204" pitchFamily="34" charset="0"/>
              </a:rPr>
              <a:t>constant, and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sz="2600" dirty="0">
                <a:latin typeface="Times New Roman" panose="02020603050405020304" pitchFamily="18" charset="0"/>
                <a:ea typeface="Calibri" panose="020F0502020204030204" pitchFamily="34" charset="0"/>
                <a:cs typeface="Arial" panose="020B0604020202020204" pitchFamily="34" charset="0"/>
              </a:rPr>
              <a:t>is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time that the infusion has been running</a:t>
            </a:r>
            <a:r>
              <a:rPr lang="en-US" sz="2600" dirty="0">
                <a:latin typeface="Times New Roman" panose="02020603050405020304" pitchFamily="18" charset="0"/>
                <a:ea typeface="Calibri" panose="020F0502020204030204" pitchFamily="34" charset="0"/>
                <a:cs typeface="Arial" panose="020B0604020202020204" pitchFamily="34" charset="0"/>
              </a:rPr>
              <a:t>.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2600" dirty="0" smtClean="0">
                <a:latin typeface="Times New Roman" panose="02020603050405020304" pitchFamily="18" charset="0"/>
                <a:ea typeface="Calibri" panose="020F0502020204030204" pitchFamily="34" charset="0"/>
                <a:cs typeface="Arial" panose="020B0604020202020204" pitchFamily="34" charset="0"/>
              </a:rPr>
              <a:t>If </a:t>
            </a:r>
            <a:r>
              <a:rPr lang="en-US" sz="2600" dirty="0">
                <a:latin typeface="Times New Roman" panose="02020603050405020304" pitchFamily="18" charset="0"/>
                <a:ea typeface="Calibri" panose="020F0502020204030204" pitchFamily="34" charset="0"/>
                <a:cs typeface="Arial" panose="020B0604020202020204" pitchFamily="34" charset="0"/>
              </a:rPr>
              <a:t>the infusion </a:t>
            </a:r>
            <a:r>
              <a:rPr lang="en-US" sz="2600" dirty="0" smtClean="0">
                <a:latin typeface="Times New Roman" panose="02020603050405020304" pitchFamily="18" charset="0"/>
                <a:ea typeface="Calibri" panose="020F0502020204030204" pitchFamily="34" charset="0"/>
                <a:cs typeface="Arial" panose="020B0604020202020204" pitchFamily="34" charset="0"/>
              </a:rPr>
              <a:t>is allowed </a:t>
            </a:r>
            <a:r>
              <a:rPr lang="en-US" sz="2600" dirty="0">
                <a:latin typeface="Times New Roman" panose="02020603050405020304" pitchFamily="18" charset="0"/>
                <a:ea typeface="Calibri" panose="020F0502020204030204" pitchFamily="34" charset="0"/>
                <a:cs typeface="Arial" panose="020B0604020202020204" pitchFamily="34" charset="0"/>
              </a:rPr>
              <a:t>to continue until steady state is achieved,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steady-state concentration</a:t>
            </a: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Css</a:t>
            </a: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sz="2600" dirty="0" smtClean="0">
                <a:latin typeface="Times New Roman" panose="02020603050405020304" pitchFamily="18" charset="0"/>
                <a:ea typeface="Calibri" panose="020F0502020204030204" pitchFamily="34" charset="0"/>
                <a:cs typeface="Arial" panose="020B0604020202020204" pitchFamily="34" charset="0"/>
              </a:rPr>
              <a:t>can be </a:t>
            </a:r>
            <a:r>
              <a:rPr lang="en-US" sz="2600" dirty="0">
                <a:latin typeface="Times New Roman" panose="02020603050405020304" pitchFamily="18" charset="0"/>
                <a:ea typeface="Calibri" panose="020F0502020204030204" pitchFamily="34" charset="0"/>
                <a:cs typeface="Arial" panose="020B0604020202020204" pitchFamily="34" charset="0"/>
              </a:rPr>
              <a:t>calculated easily: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Css </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k</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Cl = k</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a:t>
            </a:r>
            <a:endPar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3475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858980"/>
          </a:xfrm>
        </p:spPr>
        <p:txBody>
          <a:bodyPr>
            <a:normAutofit/>
          </a:bodyPr>
          <a:lstStyle/>
          <a:p>
            <a:pPr algn="just">
              <a:lnSpc>
                <a:spcPct val="115000"/>
              </a:lnSpc>
              <a:spcBef>
                <a:spcPts val="0"/>
              </a:spcBef>
            </a:pP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58982"/>
            <a:ext cx="10515600" cy="5999019"/>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value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Pi</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π</a:t>
            </a:r>
            <a:r>
              <a:rPr lang="en-US" dirty="0">
                <a:latin typeface="Times New Roman" panose="02020603050405020304" pitchFamily="18" charset="0"/>
                <a:ea typeface="Calibri" panose="020F0502020204030204" pitchFamily="34" charset="0"/>
                <a:cs typeface="Arial" panose="020B0604020202020204" pitchFamily="34" charset="0"/>
              </a:rPr>
              <a:t>) is the ratio of the circumference of a circle to its diameter and is approximately equal to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3.14159</a:t>
            </a:r>
            <a:r>
              <a:rPr lang="en-US" dirty="0" smtClean="0">
                <a:latin typeface="Times New Roman" panose="02020603050405020304" pitchFamily="18" charset="0"/>
                <a:ea typeface="Calibri" panose="020F0502020204030204" pitchFamily="34" charset="0"/>
                <a:cs typeface="Arial" panose="020B0604020202020204" pitchFamily="34" charset="0"/>
              </a:rPr>
              <a:t> (3.14159265…). </a:t>
            </a:r>
            <a:r>
              <a:rPr lang="en-US" dirty="0">
                <a:latin typeface="Times New Roman" panose="02020603050405020304" pitchFamily="18" charset="0"/>
                <a:ea typeface="Calibri" panose="020F0502020204030204" pitchFamily="34" charset="0"/>
                <a:cs typeface="Arial" panose="020B0604020202020204" pitchFamily="34" charset="0"/>
              </a:rPr>
              <a:t>In a circle, if you divide the circumference (is the total distance around the circle) by the diameter, you will get exactly the same number. Whether the circle is big or small, the value of pi remains the same.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1026" name="Picture 2" descr="Value Of 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9" y="3364991"/>
            <a:ext cx="4572001" cy="349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73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5017"/>
            <a:ext cx="10515600" cy="1607127"/>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Continuous and Intermittent Intravenous Infusion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272145"/>
            <a:ext cx="10515600" cy="4585855"/>
          </a:xfrm>
        </p:spPr>
        <p:txBody>
          <a:bodyPr>
            <a:normAutofit/>
          </a:bodyPr>
          <a:lstStyle/>
          <a:p>
            <a:pPr marL="0" lvl="0" indent="0" algn="just">
              <a:lnSpc>
                <a:spcPct val="115000"/>
              </a:lnSpc>
              <a:spcBef>
                <a:spcPts val="0"/>
              </a:spcBef>
              <a:buNone/>
            </a:pPr>
            <a:r>
              <a:rPr lang="en-US" sz="2600" dirty="0">
                <a:latin typeface="Times New Roman" panose="02020603050405020304" pitchFamily="18" charset="0"/>
                <a:ea typeface="Calibri" panose="020F0502020204030204" pitchFamily="34" charset="0"/>
                <a:cs typeface="Arial" panose="020B0604020202020204" pitchFamily="34" charset="0"/>
              </a:rPr>
              <a:t>• If the infusion is stopped,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postinfusion serum concentrations </a:t>
            </a:r>
            <a:r>
              <a:rPr lang="en-US" sz="2600" dirty="0">
                <a:latin typeface="Times New Roman" panose="02020603050405020304" pitchFamily="18" charset="0"/>
                <a:ea typeface="Calibri" panose="020F0502020204030204" pitchFamily="34" charset="0"/>
                <a:cs typeface="Arial" panose="020B0604020202020204" pitchFamily="34" charset="0"/>
              </a:rPr>
              <a:t>(</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sz="26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postinfusion</a:t>
            </a:r>
            <a:r>
              <a:rPr lang="en-US" sz="2600" dirty="0">
                <a:latin typeface="Times New Roman" panose="02020603050405020304" pitchFamily="18" charset="0"/>
                <a:ea typeface="Calibri" panose="020F0502020204030204" pitchFamily="34" charset="0"/>
                <a:cs typeface="Arial" panose="020B0604020202020204" pitchFamily="34" charset="0"/>
              </a:rPr>
              <a:t>) can be </a:t>
            </a:r>
            <a:r>
              <a:rPr lang="en-US" sz="2600" dirty="0" smtClean="0">
                <a:latin typeface="Times New Roman" panose="02020603050405020304" pitchFamily="18" charset="0"/>
                <a:ea typeface="Calibri" panose="020F0502020204030204" pitchFamily="34" charset="0"/>
                <a:cs typeface="Arial" panose="020B0604020202020204" pitchFamily="34" charset="0"/>
              </a:rPr>
              <a:t>computed by </a:t>
            </a:r>
            <a:r>
              <a:rPr lang="en-US" sz="2600" dirty="0">
                <a:latin typeface="Times New Roman" panose="02020603050405020304" pitchFamily="18" charset="0"/>
                <a:ea typeface="Calibri" panose="020F0502020204030204" pitchFamily="34" charset="0"/>
                <a:cs typeface="Arial" panose="020B0604020202020204" pitchFamily="34" charset="0"/>
              </a:rPr>
              <a:t>calculating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concentration when the infusion ended </a:t>
            </a:r>
            <a:r>
              <a:rPr lang="en-US" sz="2600" dirty="0">
                <a:latin typeface="Times New Roman" panose="02020603050405020304" pitchFamily="18" charset="0"/>
                <a:ea typeface="Calibri" panose="020F0502020204030204" pitchFamily="34" charset="0"/>
                <a:cs typeface="Arial" panose="020B0604020202020204" pitchFamily="34" charset="0"/>
              </a:rPr>
              <a:t>(</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sz="26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end</a:t>
            </a:r>
            <a:r>
              <a:rPr lang="en-US" sz="2600" dirty="0">
                <a:latin typeface="Times New Roman" panose="02020603050405020304" pitchFamily="18" charset="0"/>
                <a:ea typeface="Calibri" panose="020F0502020204030204" pitchFamily="34" charset="0"/>
                <a:cs typeface="Arial" panose="020B0604020202020204" pitchFamily="34" charset="0"/>
              </a:rPr>
              <a:t>) using the </a:t>
            </a:r>
            <a:r>
              <a:rPr lang="en-US" sz="2600" dirty="0" smtClean="0">
                <a:latin typeface="Times New Roman" panose="02020603050405020304" pitchFamily="18" charset="0"/>
                <a:ea typeface="Calibri" panose="020F0502020204030204" pitchFamily="34" charset="0"/>
                <a:cs typeface="Arial" panose="020B0604020202020204" pitchFamily="34" charset="0"/>
              </a:rPr>
              <a:t>appropriate equation </a:t>
            </a:r>
            <a:r>
              <a:rPr lang="en-US" sz="2600" dirty="0">
                <a:latin typeface="Times New Roman" panose="02020603050405020304" pitchFamily="18" charset="0"/>
                <a:ea typeface="Calibri" panose="020F0502020204030204" pitchFamily="34" charset="0"/>
                <a:cs typeface="Arial" panose="020B0604020202020204" pitchFamily="34" charset="0"/>
              </a:rPr>
              <a:t>in the preceding paragraph, and the following equation: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postinfusion</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sz="32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end</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e</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2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ketpostinfusion</a:t>
            </a:r>
            <a:endPar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latin typeface="Times New Roman" panose="02020603050405020304" pitchFamily="18" charset="0"/>
                <a:ea typeface="Calibri" panose="020F0502020204030204" pitchFamily="34" charset="0"/>
                <a:cs typeface="Arial" panose="020B0604020202020204" pitchFamily="34" charset="0"/>
              </a:rPr>
              <a:t>where k</a:t>
            </a:r>
            <a:r>
              <a:rPr lang="en-US" sz="2600" baseline="-30000" dirty="0">
                <a:latin typeface="Times New Roman" panose="02020603050405020304" pitchFamily="18" charset="0"/>
                <a:ea typeface="Calibri" panose="020F0502020204030204" pitchFamily="34" charset="0"/>
                <a:cs typeface="Arial" panose="020B0604020202020204" pitchFamily="34" charset="0"/>
              </a:rPr>
              <a:t>e</a:t>
            </a:r>
            <a:r>
              <a:rPr lang="en-US" sz="2600" dirty="0">
                <a:latin typeface="Times New Roman" panose="02020603050405020304" pitchFamily="18" charset="0"/>
                <a:ea typeface="Calibri" panose="020F0502020204030204" pitchFamily="34" charset="0"/>
                <a:cs typeface="Arial" panose="020B0604020202020204" pitchFamily="34" charset="0"/>
              </a:rPr>
              <a:t> is the elimination rate constant and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sz="2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postinfusion</a:t>
            </a: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sz="2600" dirty="0">
                <a:latin typeface="Times New Roman" panose="02020603050405020304" pitchFamily="18" charset="0"/>
                <a:ea typeface="Calibri" panose="020F0502020204030204" pitchFamily="34" charset="0"/>
                <a:cs typeface="Arial" panose="020B0604020202020204" pitchFamily="34" charset="0"/>
              </a:rPr>
              <a:t>is the postinfusion time </a:t>
            </a:r>
            <a:r>
              <a:rPr lang="en-US" sz="2600" dirty="0" smtClean="0">
                <a:latin typeface="Times New Roman" panose="02020603050405020304" pitchFamily="18" charset="0"/>
                <a:ea typeface="Calibri" panose="020F0502020204030204" pitchFamily="34" charset="0"/>
                <a:cs typeface="Arial" panose="020B0604020202020204" pitchFamily="34" charset="0"/>
              </a:rPr>
              <a:t>(</a:t>
            </a:r>
            <a:r>
              <a:rPr lang="en-US" sz="2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sz="2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postinfusion</a:t>
            </a: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sz="2600" dirty="0" smtClean="0">
                <a:latin typeface="Times New Roman" panose="02020603050405020304" pitchFamily="18" charset="0"/>
                <a:ea typeface="Calibri" panose="020F0502020204030204" pitchFamily="34" charset="0"/>
                <a:cs typeface="Arial" panose="020B0604020202020204" pitchFamily="34" charset="0"/>
              </a:rPr>
              <a:t>0 at </a:t>
            </a:r>
            <a:r>
              <a:rPr lang="en-US" sz="2600" dirty="0">
                <a:latin typeface="Times New Roman" panose="02020603050405020304" pitchFamily="18" charset="0"/>
                <a:ea typeface="Calibri" panose="020F0502020204030204" pitchFamily="34" charset="0"/>
                <a:cs typeface="Arial" panose="020B0604020202020204" pitchFamily="34" charset="0"/>
              </a:rPr>
              <a:t>end of infusion and increases from that point).</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5093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607127"/>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Continuous and Intermittent Intravenous Infusion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07127"/>
            <a:ext cx="10515600" cy="5250873"/>
          </a:xfrm>
        </p:spPr>
        <p:txBody>
          <a:bodyPr>
            <a:normAutofit/>
          </a:bodyPr>
          <a:lstStyle/>
          <a:p>
            <a:pPr marL="0" lvl="0" indent="0" algn="just">
              <a:lnSpc>
                <a:spcPct val="115000"/>
              </a:lnSpc>
              <a:spcBef>
                <a:spcPts val="0"/>
              </a:spcBef>
              <a:buNone/>
            </a:pPr>
            <a:r>
              <a:rPr lang="en-US" sz="2600" dirty="0">
                <a:latin typeface="Times New Roman" panose="02020603050405020304" pitchFamily="18" charset="0"/>
                <a:ea typeface="Calibri" panose="020F0502020204030204" pitchFamily="34" charset="0"/>
                <a:cs typeface="Arial" panose="020B0604020202020204" pitchFamily="34" charset="0"/>
              </a:rPr>
              <a:t>• Even if serum concentrations exhibit a distribution phase after the drug infusion </a:t>
            </a:r>
            <a:r>
              <a:rPr lang="en-US" sz="2600" dirty="0" smtClean="0">
                <a:latin typeface="Times New Roman" panose="02020603050405020304" pitchFamily="18" charset="0"/>
                <a:ea typeface="Calibri" panose="020F0502020204030204" pitchFamily="34" charset="0"/>
                <a:cs typeface="Arial" panose="020B0604020202020204" pitchFamily="34" charset="0"/>
              </a:rPr>
              <a:t>has ended</a:t>
            </a:r>
            <a:r>
              <a:rPr lang="en-US" sz="2600" dirty="0">
                <a:latin typeface="Times New Roman" panose="02020603050405020304" pitchFamily="18" charset="0"/>
                <a:ea typeface="Calibri" panose="020F0502020204030204" pitchFamily="34" charset="0"/>
                <a:cs typeface="Arial" panose="020B0604020202020204" pitchFamily="34" charset="0"/>
              </a:rPr>
              <a:t>, it is still possible to use one compartment model intravenous infusion </a:t>
            </a:r>
            <a:r>
              <a:rPr lang="en-US" sz="2600" dirty="0" smtClean="0">
                <a:latin typeface="Times New Roman" panose="02020603050405020304" pitchFamily="18" charset="0"/>
                <a:ea typeface="Calibri" panose="020F0502020204030204" pitchFamily="34" charset="0"/>
                <a:cs typeface="Arial" panose="020B0604020202020204" pitchFamily="34" charset="0"/>
              </a:rPr>
              <a:t>equations for </a:t>
            </a:r>
            <a:r>
              <a:rPr lang="en-US" sz="2600" dirty="0">
                <a:latin typeface="Times New Roman" panose="02020603050405020304" pitchFamily="18" charset="0"/>
                <a:ea typeface="Calibri" panose="020F0502020204030204" pitchFamily="34" charset="0"/>
                <a:cs typeface="Arial" panose="020B0604020202020204" pitchFamily="34" charset="0"/>
              </a:rPr>
              <a:t>the drug without a large amount of error.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2600" dirty="0" smtClean="0">
                <a:latin typeface="Times New Roman" panose="02020603050405020304" pitchFamily="18" charset="0"/>
                <a:ea typeface="Calibri" panose="020F0502020204030204" pitchFamily="34" charset="0"/>
                <a:cs typeface="Arial" panose="020B0604020202020204" pitchFamily="34" charset="0"/>
              </a:rPr>
              <a:t>For </a:t>
            </a:r>
            <a:r>
              <a:rPr lang="en-US" sz="2600" dirty="0">
                <a:latin typeface="Times New Roman" panose="02020603050405020304" pitchFamily="18" charset="0"/>
                <a:ea typeface="Calibri" panose="020F0502020204030204" pitchFamily="34" charset="0"/>
                <a:cs typeface="Arial" panose="020B0604020202020204" pitchFamily="34" charset="0"/>
              </a:rPr>
              <a:t>example,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gentamicin</a:t>
            </a: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tobramycin</a:t>
            </a: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sz="2600" dirty="0" smtClean="0">
                <a:latin typeface="Times New Roman" panose="02020603050405020304" pitchFamily="18" charset="0"/>
                <a:ea typeface="Calibri" panose="020F0502020204030204" pitchFamily="34" charset="0"/>
                <a:cs typeface="Arial" panose="020B0604020202020204" pitchFamily="34" charset="0"/>
              </a:rPr>
              <a:t>and </a:t>
            </a:r>
            <a:r>
              <a:rPr lang="en-US" sz="26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amikacin</a:t>
            </a: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sz="2600" dirty="0">
                <a:latin typeface="Times New Roman" panose="02020603050405020304" pitchFamily="18" charset="0"/>
                <a:ea typeface="Calibri" panose="020F0502020204030204" pitchFamily="34" charset="0"/>
                <a:cs typeface="Arial" panose="020B0604020202020204" pitchFamily="34" charset="0"/>
              </a:rPr>
              <a:t>are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usually infused over one-half hour</a:t>
            </a:r>
            <a:r>
              <a:rPr lang="en-US" sz="2600" dirty="0">
                <a:latin typeface="Times New Roman" panose="02020603050405020304" pitchFamily="18" charset="0"/>
                <a:ea typeface="Calibri" panose="020F0502020204030204" pitchFamily="34" charset="0"/>
                <a:cs typeface="Arial" panose="020B0604020202020204" pitchFamily="34" charset="0"/>
              </a:rPr>
              <a:t>. When administered this way, </a:t>
            </a:r>
            <a:r>
              <a:rPr lang="en-US" sz="2600" dirty="0" smtClean="0">
                <a:latin typeface="Times New Roman" panose="02020603050405020304" pitchFamily="18" charset="0"/>
                <a:ea typeface="Calibri" panose="020F0502020204030204" pitchFamily="34" charset="0"/>
                <a:cs typeface="Arial" panose="020B0604020202020204" pitchFamily="34" charset="0"/>
              </a:rPr>
              <a:t>these aminoglycoside </a:t>
            </a:r>
            <a:r>
              <a:rPr lang="en-US" sz="2600" dirty="0">
                <a:latin typeface="Times New Roman" panose="02020603050405020304" pitchFamily="18" charset="0"/>
                <a:ea typeface="Calibri" panose="020F0502020204030204" pitchFamily="34" charset="0"/>
                <a:cs typeface="Arial" panose="020B0604020202020204" pitchFamily="34" charset="0"/>
              </a:rPr>
              <a:t>antibiotics have distribution phases that last about one-half hour. </a:t>
            </a:r>
            <a:r>
              <a:rPr lang="en-US" sz="2600" dirty="0" smtClean="0">
                <a:latin typeface="Times New Roman" panose="02020603050405020304" pitchFamily="18" charset="0"/>
                <a:ea typeface="Calibri" panose="020F0502020204030204" pitchFamily="34" charset="0"/>
                <a:cs typeface="Arial" panose="020B0604020202020204" pitchFamily="34" charset="0"/>
              </a:rPr>
              <a:t>Using this </a:t>
            </a:r>
            <a:r>
              <a:rPr lang="en-US" sz="2600" dirty="0">
                <a:latin typeface="Times New Roman" panose="02020603050405020304" pitchFamily="18" charset="0"/>
                <a:ea typeface="Calibri" panose="020F0502020204030204" pitchFamily="34" charset="0"/>
                <a:cs typeface="Arial" panose="020B0604020202020204" pitchFamily="34" charset="0"/>
              </a:rPr>
              <a:t>strategy, aminoglycoside serum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concentrations are obtained no sooner than </a:t>
            </a:r>
            <a:r>
              <a:rPr lang="en-US" sz="26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one-half hour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after a 30-minute infusion in order to avoid the distribution phase</a:t>
            </a:r>
            <a:r>
              <a:rPr lang="en-US" sz="2600" dirty="0">
                <a:latin typeface="Times New Roman" panose="02020603050405020304" pitchFamily="18" charset="0"/>
                <a:ea typeface="Calibri" panose="020F0502020204030204" pitchFamily="34" charset="0"/>
                <a:cs typeface="Arial" panose="020B0604020202020204" pitchFamily="34" charset="0"/>
              </a:rPr>
              <a:t>.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2600" dirty="0" smtClean="0">
                <a:latin typeface="Times New Roman" panose="02020603050405020304" pitchFamily="18" charset="0"/>
                <a:ea typeface="Calibri" panose="020F0502020204030204" pitchFamily="34" charset="0"/>
                <a:cs typeface="Arial" panose="020B0604020202020204" pitchFamily="34" charset="0"/>
              </a:rPr>
              <a:t>If aminoglycosides are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infused over 1 hour</a:t>
            </a: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distribution phase is very short</a:t>
            </a:r>
            <a:r>
              <a:rPr lang="en-US" sz="2600" dirty="0">
                <a:latin typeface="Times New Roman" panose="02020603050405020304" pitchFamily="18" charset="0"/>
                <a:ea typeface="Calibri" panose="020F0502020204030204" pitchFamily="34" charset="0"/>
                <a:cs typeface="Arial" panose="020B0604020202020204" pitchFamily="34" charset="0"/>
              </a:rPr>
              <a:t> and serum </a:t>
            </a:r>
            <a:r>
              <a:rPr lang="en-US" sz="2600" dirty="0" smtClean="0">
                <a:latin typeface="Times New Roman" panose="02020603050405020304" pitchFamily="18" charset="0"/>
                <a:ea typeface="Calibri" panose="020F0502020204030204" pitchFamily="34" charset="0"/>
                <a:cs typeface="Arial" panose="020B0604020202020204" pitchFamily="34" charset="0"/>
              </a:rPr>
              <a:t>concentrations can </a:t>
            </a:r>
            <a:r>
              <a:rPr lang="en-US" sz="2600" dirty="0">
                <a:latin typeface="Times New Roman" panose="02020603050405020304" pitchFamily="18" charset="0"/>
                <a:ea typeface="Calibri" panose="020F0502020204030204" pitchFamily="34" charset="0"/>
                <a:cs typeface="Arial" panose="020B0604020202020204" pitchFamily="34" charset="0"/>
              </a:rPr>
              <a:t>be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obtained immediately</a:t>
            </a:r>
            <a:r>
              <a:rPr lang="en-US" sz="2600" dirty="0">
                <a:latin typeface="Times New Roman" panose="02020603050405020304" pitchFamily="18" charset="0"/>
                <a:ea typeface="Calibri" panose="020F0502020204030204" pitchFamily="34" charset="0"/>
                <a:cs typeface="Arial" panose="020B0604020202020204" pitchFamily="34" charset="0"/>
              </a:rPr>
              <a:t>.</a:t>
            </a: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3682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10515600" cy="1634836"/>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Continuous and Intermittent Intravenous Infusion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092036"/>
            <a:ext cx="10515600" cy="4765964"/>
          </a:xfrm>
        </p:spPr>
        <p:txBody>
          <a:bodyPr>
            <a:normAutofit/>
          </a:bodyPr>
          <a:lstStyle/>
          <a:p>
            <a:pPr marL="0" lvl="0" indent="0" algn="just">
              <a:lnSpc>
                <a:spcPct val="115000"/>
              </a:lnSpc>
              <a:spcBef>
                <a:spcPts val="0"/>
              </a:spcBef>
              <a:buNone/>
            </a:pPr>
            <a:r>
              <a:rPr lang="en-US" sz="2600" dirty="0">
                <a:latin typeface="Times New Roman" panose="02020603050405020304" pitchFamily="18" charset="0"/>
                <a:ea typeface="Calibri" panose="020F0502020204030204" pitchFamily="34" charset="0"/>
                <a:cs typeface="Arial" panose="020B0604020202020204" pitchFamily="34" charset="0"/>
              </a:rPr>
              <a:t>• For example, a patient is given an intravenous </a:t>
            </a:r>
            <a:r>
              <a:rPr lang="en-US" sz="2600" dirty="0" smtClean="0">
                <a:latin typeface="Times New Roman" panose="02020603050405020304" pitchFamily="18" charset="0"/>
                <a:ea typeface="Calibri" panose="020F0502020204030204" pitchFamily="34" charset="0"/>
                <a:cs typeface="Arial" panose="020B0604020202020204" pitchFamily="34" charset="0"/>
              </a:rPr>
              <a:t>infusion of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gentamicin 100 mg over 60 minutes</a:t>
            </a:r>
            <a:r>
              <a:rPr lang="en-US" sz="2600" dirty="0">
                <a:latin typeface="Times New Roman" panose="02020603050405020304" pitchFamily="18" charset="0"/>
                <a:ea typeface="Calibri" panose="020F0502020204030204" pitchFamily="34" charset="0"/>
                <a:cs typeface="Arial" panose="020B0604020202020204" pitchFamily="34" charset="0"/>
              </a:rPr>
              <a:t>. Because the patient received </a:t>
            </a:r>
            <a:r>
              <a:rPr lang="en-US" sz="2600" dirty="0" smtClean="0">
                <a:latin typeface="Times New Roman" panose="02020603050405020304" pitchFamily="18" charset="0"/>
                <a:ea typeface="Calibri" panose="020F0502020204030204" pitchFamily="34" charset="0"/>
                <a:cs typeface="Arial" panose="020B0604020202020204" pitchFamily="34" charset="0"/>
              </a:rPr>
              <a:t>gentamicin before</a:t>
            </a:r>
            <a:r>
              <a:rPr lang="en-US" sz="2600" dirty="0">
                <a:latin typeface="Times New Roman" panose="02020603050405020304" pitchFamily="18" charset="0"/>
                <a:ea typeface="Calibri" panose="020F0502020204030204" pitchFamily="34" charset="0"/>
                <a:cs typeface="Arial" panose="020B0604020202020204" pitchFamily="34" charset="0"/>
              </a:rPr>
              <a:t>, it is known that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volume of distribution is 20 L</a:t>
            </a: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elimination </a:t>
            </a:r>
            <a:r>
              <a:rPr lang="en-US" sz="26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rate constant equals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0.231 h</a:t>
            </a:r>
            <a:r>
              <a:rPr lang="en-US" sz="26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sz="2600" dirty="0">
                <a:latin typeface="Times New Roman" panose="02020603050405020304" pitchFamily="18" charset="0"/>
                <a:ea typeface="Calibri" panose="020F0502020204030204" pitchFamily="34" charset="0"/>
                <a:cs typeface="Arial" panose="020B0604020202020204" pitchFamily="34" charset="0"/>
              </a:rPr>
              <a:t>, and the half-life equals 3 h </a:t>
            </a:r>
            <a:r>
              <a:rPr lang="en-US" sz="2600"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1/2</a:t>
            </a: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sz="2600" dirty="0">
                <a:latin typeface="Times New Roman" panose="02020603050405020304" pitchFamily="18" charset="0"/>
                <a:ea typeface="Calibri" panose="020F0502020204030204" pitchFamily="34" charset="0"/>
                <a:cs typeface="Arial" panose="020B0604020202020204" pitchFamily="34" charset="0"/>
              </a:rPr>
              <a:t>= 0.693/k</a:t>
            </a:r>
            <a:r>
              <a:rPr lang="en-US" sz="2600" baseline="-30000" dirty="0">
                <a:latin typeface="Times New Roman" panose="02020603050405020304" pitchFamily="18" charset="0"/>
                <a:ea typeface="Calibri" panose="020F0502020204030204" pitchFamily="34" charset="0"/>
                <a:cs typeface="Arial" panose="020B0604020202020204" pitchFamily="34" charset="0"/>
              </a:rPr>
              <a:t>e</a:t>
            </a:r>
            <a:r>
              <a:rPr lang="en-US" sz="2600" dirty="0">
                <a:latin typeface="Times New Roman" panose="02020603050405020304" pitchFamily="18" charset="0"/>
                <a:ea typeface="Calibri" panose="020F0502020204030204" pitchFamily="34" charset="0"/>
                <a:cs typeface="Arial" panose="020B0604020202020204" pitchFamily="34" charset="0"/>
              </a:rPr>
              <a:t> = 0.693/0.231 h</a:t>
            </a:r>
            <a:r>
              <a:rPr lang="en-US" sz="2600" baseline="30000" dirty="0">
                <a:latin typeface="Times New Roman" panose="02020603050405020304" pitchFamily="18" charset="0"/>
                <a:ea typeface="Calibri" panose="020F0502020204030204" pitchFamily="34" charset="0"/>
                <a:cs typeface="Arial" panose="020B0604020202020204" pitchFamily="34" charset="0"/>
              </a:rPr>
              <a:t>−1 </a:t>
            </a:r>
            <a:r>
              <a:rPr lang="en-US" sz="2600" dirty="0">
                <a:latin typeface="Times New Roman" panose="02020603050405020304" pitchFamily="18" charset="0"/>
                <a:ea typeface="Calibri" panose="020F0502020204030204" pitchFamily="34" charset="0"/>
                <a:cs typeface="Arial" panose="020B0604020202020204" pitchFamily="34" charset="0"/>
              </a:rPr>
              <a:t>= 3 h).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2600" dirty="0" smtClean="0">
                <a:latin typeface="Times New Roman" panose="02020603050405020304" pitchFamily="18" charset="0"/>
                <a:ea typeface="Calibri" panose="020F0502020204030204" pitchFamily="34" charset="0"/>
                <a:cs typeface="Arial" panose="020B0604020202020204" pitchFamily="34" charset="0"/>
              </a:rPr>
              <a:t>To compute </a:t>
            </a:r>
            <a:r>
              <a:rPr lang="en-US" sz="2600" dirty="0">
                <a:latin typeface="Times New Roman" panose="02020603050405020304" pitchFamily="18" charset="0"/>
                <a:ea typeface="Calibri" panose="020F0502020204030204" pitchFamily="34" charset="0"/>
                <a:cs typeface="Arial" panose="020B0604020202020204" pitchFamily="34" charset="0"/>
              </a:rPr>
              <a:t>the gentamicin concentration </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at the end of infusion</a:t>
            </a:r>
            <a:r>
              <a:rPr lang="en-US" sz="2600" dirty="0">
                <a:latin typeface="Times New Roman" panose="02020603050405020304" pitchFamily="18" charset="0"/>
                <a:ea typeface="Calibri" panose="020F0502020204030204" pitchFamily="34" charset="0"/>
                <a:cs typeface="Arial" panose="020B0604020202020204" pitchFamily="34" charset="0"/>
              </a:rPr>
              <a:t>, a one compartment </a:t>
            </a:r>
            <a:r>
              <a:rPr lang="en-US" sz="2600" dirty="0" smtClean="0">
                <a:latin typeface="Times New Roman" panose="02020603050405020304" pitchFamily="18" charset="0"/>
                <a:ea typeface="Calibri" panose="020F0502020204030204" pitchFamily="34" charset="0"/>
                <a:cs typeface="Arial" panose="020B0604020202020204" pitchFamily="34" charset="0"/>
              </a:rPr>
              <a:t>model intravenous </a:t>
            </a:r>
            <a:r>
              <a:rPr lang="en-US" sz="2600" dirty="0">
                <a:latin typeface="Times New Roman" panose="02020603050405020304" pitchFamily="18" charset="0"/>
                <a:ea typeface="Calibri" panose="020F0502020204030204" pitchFamily="34" charset="0"/>
                <a:cs typeface="Arial" panose="020B0604020202020204" pitchFamily="34" charset="0"/>
              </a:rPr>
              <a:t>infusion equation can be employed: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C </a:t>
            </a:r>
            <a:r>
              <a:rPr lang="en-US" sz="2600" dirty="0">
                <a:latin typeface="Times New Roman" panose="02020603050405020304" pitchFamily="18" charset="0"/>
                <a:ea typeface="Calibri" panose="020F0502020204030204" pitchFamily="34" charset="0"/>
                <a:cs typeface="Arial" panose="020B0604020202020204" pitchFamily="34" charset="0"/>
              </a:rPr>
              <a:t>= [k</a:t>
            </a:r>
            <a:r>
              <a:rPr lang="en-US" sz="2600" baseline="-30000" dirty="0">
                <a:latin typeface="Times New Roman" panose="02020603050405020304" pitchFamily="18" charset="0"/>
                <a:ea typeface="Calibri" panose="020F0502020204030204" pitchFamily="34" charset="0"/>
                <a:cs typeface="Arial" panose="020B0604020202020204" pitchFamily="34" charset="0"/>
              </a:rPr>
              <a:t>0</a:t>
            </a:r>
            <a:r>
              <a:rPr lang="en-US" sz="2600" dirty="0" smtClean="0">
                <a:latin typeface="Times New Roman" panose="02020603050405020304" pitchFamily="18" charset="0"/>
                <a:ea typeface="Calibri" panose="020F0502020204030204" pitchFamily="34" charset="0"/>
                <a:cs typeface="Arial" panose="020B0604020202020204" pitchFamily="34" charset="0"/>
              </a:rPr>
              <a:t>/(</a:t>
            </a: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sz="2600"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sz="2600" dirty="0" smtClean="0">
                <a:latin typeface="Times New Roman" panose="02020603050405020304" pitchFamily="18" charset="0"/>
                <a:ea typeface="Calibri" panose="020F0502020204030204" pitchFamily="34" charset="0"/>
                <a:cs typeface="Arial" panose="020B0604020202020204" pitchFamily="34" charset="0"/>
              </a:rPr>
              <a:t>V</a:t>
            </a:r>
            <a:r>
              <a:rPr lang="en-US" sz="2600" dirty="0">
                <a:latin typeface="Times New Roman" panose="02020603050405020304" pitchFamily="18" charset="0"/>
                <a:ea typeface="Calibri" panose="020F0502020204030204" pitchFamily="34" charset="0"/>
                <a:cs typeface="Arial" panose="020B0604020202020204" pitchFamily="34" charset="0"/>
              </a:rPr>
              <a:t>)](1 − e</a:t>
            </a:r>
            <a:r>
              <a:rPr lang="en-US" sz="2600" baseline="30000" dirty="0">
                <a:latin typeface="Times New Roman" panose="02020603050405020304" pitchFamily="18" charset="0"/>
                <a:ea typeface="Calibri" panose="020F0502020204030204" pitchFamily="34" charset="0"/>
                <a:cs typeface="Arial" panose="020B0604020202020204" pitchFamily="34" charset="0"/>
              </a:rPr>
              <a:t>−ket</a:t>
            </a:r>
            <a:r>
              <a:rPr lang="en-US" sz="2600" dirty="0">
                <a:latin typeface="Times New Roman" panose="02020603050405020304" pitchFamily="18" charset="0"/>
                <a:ea typeface="Calibri" panose="020F0502020204030204" pitchFamily="34" charset="0"/>
                <a:cs typeface="Arial" panose="020B0604020202020204" pitchFamily="34" charset="0"/>
              </a:rPr>
              <a:t>) </a:t>
            </a:r>
            <a:endParaRPr lang="en-US" sz="26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sz="2600" dirty="0">
                <a:latin typeface="Times New Roman" panose="02020603050405020304" pitchFamily="18" charset="0"/>
                <a:ea typeface="Calibri" panose="020F0502020204030204" pitchFamily="34" charset="0"/>
                <a:cs typeface="Arial" panose="020B0604020202020204" pitchFamily="34" charset="0"/>
              </a:rPr>
              <a:t>[(100 mg/1 h</a:t>
            </a:r>
            <a:r>
              <a:rPr lang="en-US" sz="2600" dirty="0" smtClean="0">
                <a:latin typeface="Times New Roman" panose="02020603050405020304" pitchFamily="18" charset="0"/>
                <a:ea typeface="Calibri" panose="020F0502020204030204" pitchFamily="34" charset="0"/>
                <a:cs typeface="Arial" panose="020B0604020202020204" pitchFamily="34" charset="0"/>
              </a:rPr>
              <a:t>)/(</a:t>
            </a:r>
            <a:r>
              <a:rPr lang="en-US" sz="2600" dirty="0">
                <a:latin typeface="Times New Roman" panose="02020603050405020304" pitchFamily="18" charset="0"/>
                <a:ea typeface="Calibri" panose="020F0502020204030204" pitchFamily="34" charset="0"/>
                <a:cs typeface="Arial" panose="020B0604020202020204" pitchFamily="34" charset="0"/>
              </a:rPr>
              <a:t>0.231 h</a:t>
            </a:r>
            <a:r>
              <a:rPr lang="en-US" sz="2600" baseline="30000" dirty="0">
                <a:latin typeface="Times New Roman" panose="02020603050405020304" pitchFamily="18" charset="0"/>
                <a:ea typeface="Calibri" panose="020F0502020204030204" pitchFamily="34" charset="0"/>
                <a:cs typeface="Arial" panose="020B0604020202020204" pitchFamily="34" charset="0"/>
              </a:rPr>
              <a:t>−1 </a:t>
            </a:r>
            <a:r>
              <a:rPr lang="en-US" sz="2600" dirty="0">
                <a:latin typeface="Times New Roman" panose="02020603050405020304" pitchFamily="18" charset="0"/>
                <a:ea typeface="Calibri" panose="020F0502020204030204" pitchFamily="34" charset="0"/>
                <a:cs typeface="Arial" panose="020B0604020202020204" pitchFamily="34" charset="0"/>
              </a:rPr>
              <a:t>⋅ 20 L)](1 − e</a:t>
            </a:r>
            <a:r>
              <a:rPr lang="en-US" sz="2600" baseline="30000" dirty="0">
                <a:latin typeface="Times New Roman" panose="02020603050405020304" pitchFamily="18" charset="0"/>
                <a:ea typeface="Calibri" panose="020F0502020204030204" pitchFamily="34" charset="0"/>
                <a:cs typeface="Arial" panose="020B0604020202020204" pitchFamily="34" charset="0"/>
              </a:rPr>
              <a:t>−(0.231 h−1)(1 h)</a:t>
            </a:r>
            <a:r>
              <a:rPr lang="en-US" sz="2600" dirty="0">
                <a:latin typeface="Times New Roman" panose="02020603050405020304" pitchFamily="18" charset="0"/>
                <a:ea typeface="Calibri" panose="020F0502020204030204" pitchFamily="34" charset="0"/>
                <a:cs typeface="Arial" panose="020B0604020202020204" pitchFamily="34" charset="0"/>
              </a:rPr>
              <a:t>) = 4.5 mg/L.</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6128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527"/>
            <a:ext cx="10515600" cy="1440873"/>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Continuous and Intermittent Intravenous Infusion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76400"/>
            <a:ext cx="10515600" cy="5181601"/>
          </a:xfrm>
        </p:spPr>
        <p:txBody>
          <a:bodyPr>
            <a:normAutofit lnSpcReduction="10000"/>
          </a:bodyPr>
          <a:lstStyle/>
          <a:p>
            <a:pPr marL="0" lvl="0" indent="0" algn="just">
              <a:lnSpc>
                <a:spcPct val="115000"/>
              </a:lnSpc>
              <a:spcBef>
                <a:spcPts val="0"/>
              </a:spcBef>
              <a:buNone/>
            </a:pP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If the infusion did not run until steady state was achieved, it is still possible to </a:t>
            </a:r>
            <a:r>
              <a:rPr lang="en-US" dirty="0" smtClean="0">
                <a:latin typeface="Times New Roman" panose="02020603050405020304" pitchFamily="18" charset="0"/>
                <a:ea typeface="Calibri" panose="020F0502020204030204" pitchFamily="34" charset="0"/>
                <a:cs typeface="Arial" panose="020B0604020202020204" pitchFamily="34" charset="0"/>
              </a:rPr>
              <a:t>compute pharmacokinetic </a:t>
            </a:r>
            <a:r>
              <a:rPr lang="en-US" dirty="0">
                <a:latin typeface="Times New Roman" panose="02020603050405020304" pitchFamily="18" charset="0"/>
                <a:ea typeface="Calibri" panose="020F0502020204030204" pitchFamily="34" charset="0"/>
                <a:cs typeface="Arial" panose="020B0604020202020204" pitchFamily="34" charset="0"/>
              </a:rPr>
              <a:t>parameters from postinfusion concentrations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smtClean="0">
                <a:latin typeface="Times New Roman" panose="02020603050405020304" pitchFamily="18" charset="0"/>
                <a:ea typeface="Calibri" panose="020F0502020204030204" pitchFamily="34" charset="0"/>
                <a:cs typeface="Arial" panose="020B0604020202020204" pitchFamily="34" charset="0"/>
              </a:rPr>
              <a:t>following example</a:t>
            </a:r>
            <a:r>
              <a:rPr lang="en-US" dirty="0">
                <a:latin typeface="Times New Roman" panose="02020603050405020304" pitchFamily="18" charset="0"/>
                <a:ea typeface="Calibri" panose="020F0502020204030204" pitchFamily="34" charset="0"/>
                <a:cs typeface="Arial" panose="020B0604020202020204" pitchFamily="34" charset="0"/>
              </a:rPr>
              <a:t>, a patient was given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single 120-mg dose of tobramycin as a 60-minute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infusion</a:t>
            </a:r>
            <a:r>
              <a:rPr lang="en-US" dirty="0" smtClean="0">
                <a:latin typeface="Times New Roman" panose="02020603050405020304" pitchFamily="18" charset="0"/>
                <a:ea typeface="Calibri" panose="020F0502020204030204" pitchFamily="34" charset="0"/>
                <a:cs typeface="Arial" panose="020B0604020202020204" pitchFamily="34" charset="0"/>
              </a:rPr>
              <a:t>, and </a:t>
            </a:r>
            <a:r>
              <a:rPr lang="en-US" b="1" dirty="0">
                <a:latin typeface="Times New Roman" panose="02020603050405020304" pitchFamily="18" charset="0"/>
                <a:ea typeface="Calibri" panose="020F0502020204030204" pitchFamily="34" charset="0"/>
                <a:cs typeface="Arial" panose="020B0604020202020204" pitchFamily="34" charset="0"/>
              </a:rPr>
              <a:t>concentrations at the end of infusion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6.2 mg/L</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dirty="0">
                <a:latin typeface="Times New Roman" panose="02020603050405020304" pitchFamily="18" charset="0"/>
                <a:ea typeface="Calibri" panose="020F0502020204030204" pitchFamily="34" charset="0"/>
                <a:cs typeface="Arial" panose="020B0604020202020204" pitchFamily="34" charset="0"/>
              </a:rPr>
              <a:t>4 hours after the </a:t>
            </a:r>
            <a:r>
              <a:rPr lang="en-US" b="1" dirty="0" smtClean="0">
                <a:latin typeface="Times New Roman" panose="02020603050405020304" pitchFamily="18" charset="0"/>
                <a:ea typeface="Calibri" panose="020F0502020204030204" pitchFamily="34" charset="0"/>
                <a:cs typeface="Arial" panose="020B0604020202020204" pitchFamily="34" charset="0"/>
              </a:rPr>
              <a:t>infusion ended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1.6 mg/L</a:t>
            </a:r>
            <a:r>
              <a:rPr lang="en-US" dirty="0">
                <a:latin typeface="Times New Roman" panose="02020603050405020304" pitchFamily="18" charset="0"/>
                <a:ea typeface="Calibri" panose="020F0502020204030204" pitchFamily="34" charset="0"/>
                <a:cs typeface="Arial" panose="020B0604020202020204" pitchFamily="34" charset="0"/>
              </a:rPr>
              <a:t>) were obtained</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By </a:t>
            </a:r>
            <a:r>
              <a:rPr lang="en-US" dirty="0">
                <a:latin typeface="Times New Roman" panose="02020603050405020304" pitchFamily="18" charset="0"/>
                <a:ea typeface="Calibri" panose="020F0502020204030204" pitchFamily="34" charset="0"/>
                <a:cs typeface="Arial" panose="020B0604020202020204" pitchFamily="34" charset="0"/>
              </a:rPr>
              <a:t>plotting the serum concentration/time </a:t>
            </a:r>
            <a:r>
              <a:rPr lang="en-US" dirty="0" smtClean="0">
                <a:latin typeface="Times New Roman" panose="02020603050405020304" pitchFamily="18" charset="0"/>
                <a:ea typeface="Calibri" panose="020F0502020204030204" pitchFamily="34" charset="0"/>
                <a:cs typeface="Arial" panose="020B0604020202020204" pitchFamily="34" charset="0"/>
              </a:rPr>
              <a:t>information on </a:t>
            </a:r>
            <a:r>
              <a:rPr lang="en-US" dirty="0">
                <a:latin typeface="Times New Roman" panose="02020603050405020304" pitchFamily="18" charset="0"/>
                <a:ea typeface="Calibri" panose="020F0502020204030204" pitchFamily="34" charset="0"/>
                <a:cs typeface="Arial" panose="020B0604020202020204" pitchFamily="34" charset="0"/>
              </a:rPr>
              <a:t>semilogarithmic axes, the half-life can be determined by measuring the time it </a:t>
            </a:r>
            <a:r>
              <a:rPr lang="en-US" dirty="0" smtClean="0">
                <a:latin typeface="Times New Roman" panose="02020603050405020304" pitchFamily="18" charset="0"/>
                <a:ea typeface="Calibri" panose="020F0502020204030204" pitchFamily="34" charset="0"/>
                <a:cs typeface="Arial" panose="020B0604020202020204" pitchFamily="34" charset="0"/>
              </a:rPr>
              <a:t>takes for </a:t>
            </a:r>
            <a:r>
              <a:rPr lang="en-US" dirty="0">
                <a:latin typeface="Times New Roman" panose="02020603050405020304" pitchFamily="18" charset="0"/>
                <a:ea typeface="Calibri" panose="020F0502020204030204" pitchFamily="34" charset="0"/>
                <a:cs typeface="Arial" panose="020B0604020202020204" pitchFamily="34" charset="0"/>
              </a:rPr>
              <a:t>serum concentrations to decline by </a:t>
            </a:r>
            <a:r>
              <a:rPr lang="en-US" dirty="0" smtClean="0">
                <a:latin typeface="Times New Roman" panose="02020603050405020304" pitchFamily="18" charset="0"/>
                <a:ea typeface="Calibri" panose="020F0502020204030204" pitchFamily="34" charset="0"/>
                <a:cs typeface="Arial" panose="020B0604020202020204" pitchFamily="34" charset="0"/>
              </a:rPr>
              <a:t>one-half, </a:t>
            </a:r>
            <a:r>
              <a:rPr lang="en-US" dirty="0">
                <a:latin typeface="Times New Roman" panose="02020603050405020304" pitchFamily="18" charset="0"/>
                <a:ea typeface="Calibri" panose="020F0502020204030204" pitchFamily="34" charset="0"/>
                <a:cs typeface="Arial" panose="020B0604020202020204" pitchFamily="34" charset="0"/>
              </a:rPr>
              <a:t>and equals 2 hours </a:t>
            </a:r>
            <a:r>
              <a:rPr lang="en-US" dirty="0" smtClean="0">
                <a:latin typeface="Times New Roman" panose="02020603050405020304" pitchFamily="18" charset="0"/>
                <a:ea typeface="Calibri" panose="020F0502020204030204" pitchFamily="34" charset="0"/>
                <a:cs typeface="Arial" panose="020B0604020202020204" pitchFamily="34" charset="0"/>
              </a:rPr>
              <a:t>in this </a:t>
            </a:r>
            <a:r>
              <a:rPr lang="en-US" dirty="0">
                <a:latin typeface="Times New Roman" panose="02020603050405020304" pitchFamily="18" charset="0"/>
                <a:ea typeface="Calibri" panose="020F0502020204030204" pitchFamily="34" charset="0"/>
                <a:cs typeface="Arial" panose="020B0604020202020204" pitchFamily="34" charset="0"/>
              </a:rPr>
              <a:t>case.</a:t>
            </a:r>
            <a:endParaRPr lang="en-US" sz="32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7308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440873"/>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Continuous and Intermittent Intravenous Infusion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4932218"/>
            <a:ext cx="10515600" cy="1925783"/>
          </a:xfrm>
        </p:spPr>
        <p:txBody>
          <a:bodyPr>
            <a:normAutofit fontScale="85000" lnSpcReduction="20000"/>
          </a:bodyPr>
          <a:lstStyle/>
          <a:p>
            <a:pPr marL="0" lvl="0" indent="0" algn="just">
              <a:lnSpc>
                <a:spcPct val="115000"/>
              </a:lnSpc>
              <a:spcBef>
                <a:spcPts val="0"/>
              </a:spcBef>
              <a:buNone/>
            </a:pP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Tobramycin concentrations are plotted on semilogarithmic axes, and a straight </a:t>
            </a:r>
            <a:r>
              <a:rPr lang="en-US" dirty="0" smtClean="0">
                <a:latin typeface="Times New Roman" panose="02020603050405020304" pitchFamily="18" charset="0"/>
                <a:ea typeface="Calibri" panose="020F0502020204030204" pitchFamily="34" charset="0"/>
                <a:cs typeface="Arial" panose="020B0604020202020204" pitchFamily="34" charset="0"/>
              </a:rPr>
              <a:t>line is </a:t>
            </a:r>
            <a:r>
              <a:rPr lang="en-US" dirty="0">
                <a:latin typeface="Times New Roman" panose="02020603050405020304" pitchFamily="18" charset="0"/>
                <a:ea typeface="Calibri" panose="020F0502020204030204" pitchFamily="34" charset="0"/>
                <a:cs typeface="Arial" panose="020B0604020202020204" pitchFamily="34" charset="0"/>
              </a:rPr>
              <a:t>drawn connecting the concentrations.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Half-life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sz="26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determined by measuring the time </a:t>
            </a:r>
            <a:r>
              <a:rPr lang="en-US" dirty="0" smtClean="0">
                <a:latin typeface="Times New Roman" panose="02020603050405020304" pitchFamily="18" charset="0"/>
                <a:ea typeface="Calibri" panose="020F0502020204030204" pitchFamily="34" charset="0"/>
                <a:cs typeface="Arial" panose="020B0604020202020204" pitchFamily="34" charset="0"/>
              </a:rPr>
              <a:t>needed for </a:t>
            </a:r>
            <a:r>
              <a:rPr lang="en-US" dirty="0">
                <a:latin typeface="Times New Roman" panose="02020603050405020304" pitchFamily="18" charset="0"/>
                <a:ea typeface="Calibri" panose="020F0502020204030204" pitchFamily="34" charset="0"/>
                <a:cs typeface="Arial" panose="020B0604020202020204" pitchFamily="34" charset="0"/>
              </a:rPr>
              <a:t>serum concentrations to decline by </a:t>
            </a:r>
            <a:r>
              <a:rPr lang="en-US" sz="2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sz="2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en-US" sz="26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(i.e., from 6.2 mg/L to 3.1 mg/L), and is converted </a:t>
            </a:r>
            <a:r>
              <a:rPr lang="en-US" dirty="0" smtClean="0">
                <a:latin typeface="Times New Roman" panose="02020603050405020304" pitchFamily="18" charset="0"/>
                <a:ea typeface="Calibri" panose="020F0502020204030204" pitchFamily="34" charset="0"/>
                <a:cs typeface="Arial" panose="020B0604020202020204" pitchFamily="34" charset="0"/>
              </a:rPr>
              <a:t>to the </a:t>
            </a:r>
            <a:r>
              <a:rPr lang="en-US" dirty="0">
                <a:latin typeface="Times New Roman" panose="02020603050405020304" pitchFamily="18" charset="0"/>
                <a:ea typeface="Calibri" panose="020F0502020204030204" pitchFamily="34" charset="0"/>
                <a:cs typeface="Arial" panose="020B0604020202020204" pitchFamily="34" charset="0"/>
              </a:rPr>
              <a:t>elimination rate constant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0.693</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2600" dirty="0">
                <a:solidFill>
                  <a:srgbClr val="FF0000"/>
                </a:solidFill>
                <a:latin typeface="Times New Roman" panose="02020603050405020304" pitchFamily="18" charset="0"/>
                <a:ea typeface="Calibri" panose="020F0502020204030204" pitchFamily="34" charset="0"/>
                <a:cs typeface="Arial" panose="020B0604020202020204" pitchFamily="34" charset="0"/>
              </a:rPr>
              <a:t> t</a:t>
            </a:r>
            <a:r>
              <a:rPr lang="en-US" sz="26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0.693/2 h</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0.347 h</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041072" y="1195775"/>
            <a:ext cx="6109855" cy="3736443"/>
          </a:xfrm>
          <a:prstGeom prst="rect">
            <a:avLst/>
          </a:prstGeom>
        </p:spPr>
      </p:pic>
    </p:spTree>
    <p:extLst>
      <p:ext uri="{BB962C8B-B14F-4D97-AF65-F5344CB8AC3E}">
        <p14:creationId xmlns:p14="http://schemas.microsoft.com/office/powerpoint/2010/main" val="4151840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9199"/>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Continuous and Intermittent Intravenous Infusion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19200"/>
            <a:ext cx="10515600" cy="5638801"/>
          </a:xfrm>
        </p:spPr>
        <p:txBody>
          <a:bodyPr>
            <a:normAutofit fontScale="92500" lnSpcReduction="10000"/>
          </a:bodyPr>
          <a:lstStyle/>
          <a:p>
            <a:pPr marL="0" lvl="0" indent="0" algn="just">
              <a:lnSpc>
                <a:spcPct val="115000"/>
              </a:lnSpc>
              <a:spcBef>
                <a:spcPts val="0"/>
              </a:spcBef>
              <a:buNone/>
            </a:pPr>
            <a:r>
              <a:rPr lang="en-US" sz="2600"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elimination rate constant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can be calculated using the following formula</a:t>
            </a:r>
            <a:r>
              <a:rPr lang="en-US" dirty="0" smtClean="0">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 </a:t>
            </a:r>
            <a:r>
              <a:rPr lang="en-US" dirty="0">
                <a:latin typeface="Times New Roman" panose="02020603050405020304" pitchFamily="18" charset="0"/>
                <a:ea typeface="Calibri" panose="020F0502020204030204" pitchFamily="34" charset="0"/>
                <a:cs typeface="Arial" panose="020B0604020202020204" pitchFamily="34" charset="0"/>
              </a:rPr>
              <a:t>0.693/t</a:t>
            </a:r>
            <a:r>
              <a:rPr lang="en-US" baseline="-30000" dirty="0">
                <a:latin typeface="Times New Roman" panose="02020603050405020304" pitchFamily="18" charset="0"/>
                <a:ea typeface="Calibri" panose="020F0502020204030204" pitchFamily="34" charset="0"/>
                <a:cs typeface="Arial" panose="020B0604020202020204" pitchFamily="34" charset="0"/>
              </a:rPr>
              <a:t>1/2</a:t>
            </a:r>
            <a:r>
              <a:rPr lang="en-US" dirty="0">
                <a:latin typeface="Times New Roman" panose="02020603050405020304" pitchFamily="18" charset="0"/>
                <a:ea typeface="Calibri" panose="020F0502020204030204" pitchFamily="34" charset="0"/>
                <a:cs typeface="Arial" panose="020B0604020202020204" pitchFamily="34" charset="0"/>
              </a:rPr>
              <a:t> = 0.693/2 h = 0.347 h</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Alternatively</a:t>
            </a:r>
            <a:r>
              <a:rPr lang="en-US" dirty="0">
                <a:latin typeface="Times New Roman" panose="02020603050405020304" pitchFamily="18" charset="0"/>
                <a:ea typeface="Calibri" panose="020F0502020204030204" pitchFamily="34" charset="0"/>
                <a:cs typeface="Arial" panose="020B0604020202020204" pitchFamily="34" charset="0"/>
              </a:rPr>
              <a:t>, the elimination rate constant can </a:t>
            </a:r>
            <a:r>
              <a:rPr lang="en-US" dirty="0" smtClean="0">
                <a:latin typeface="Times New Roman" panose="02020603050405020304" pitchFamily="18" charset="0"/>
                <a:ea typeface="Calibri" panose="020F0502020204030204" pitchFamily="34" charset="0"/>
                <a:cs typeface="Arial" panose="020B0604020202020204" pitchFamily="34" charset="0"/>
              </a:rPr>
              <a:t>be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calculated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without plotting</a:t>
            </a:r>
            <a:r>
              <a:rPr lang="en-US" dirty="0">
                <a:latin typeface="Times New Roman" panose="02020603050405020304" pitchFamily="18" charset="0"/>
                <a:ea typeface="Calibri" panose="020F0502020204030204" pitchFamily="34" charset="0"/>
                <a:cs typeface="Arial" panose="020B0604020202020204" pitchFamily="34" charset="0"/>
              </a:rPr>
              <a:t> the concentrations using the following equation: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−(ln C</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 ln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are the first time/concentration pair and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are the </a:t>
            </a:r>
            <a:r>
              <a:rPr lang="en-US" dirty="0">
                <a:latin typeface="Times New Roman" panose="02020603050405020304" pitchFamily="18" charset="0"/>
                <a:ea typeface="Calibri" panose="020F0502020204030204" pitchFamily="34" charset="0"/>
                <a:cs typeface="Arial" panose="020B0604020202020204" pitchFamily="34" charset="0"/>
              </a:rPr>
              <a:t>second time/concentration pair;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−[ln (6.2 mg/L) − ln (1.6 mg/L)] / (1 h − 5 h) </a:t>
            </a:r>
            <a:r>
              <a:rPr lang="en-US" dirty="0" smtClean="0">
                <a:latin typeface="Times New Roman" panose="02020603050405020304" pitchFamily="18" charset="0"/>
                <a:ea typeface="Calibri" panose="020F0502020204030204" pitchFamily="34" charset="0"/>
                <a:cs typeface="Arial" panose="020B0604020202020204" pitchFamily="34" charset="0"/>
              </a:rPr>
              <a:t>= 0.339 </a:t>
            </a:r>
            <a:r>
              <a:rPr lang="en-US" dirty="0">
                <a:latin typeface="Times New Roman" panose="02020603050405020304" pitchFamily="18" charset="0"/>
                <a:ea typeface="Calibri" panose="020F0502020204030204" pitchFamily="34" charset="0"/>
                <a:cs typeface="Arial" panose="020B0604020202020204" pitchFamily="34" charset="0"/>
              </a:rPr>
              <a:t>h</a:t>
            </a:r>
            <a:r>
              <a:rPr lang="en-US" baseline="30000" dirty="0">
                <a:latin typeface="Times New Roman" panose="02020603050405020304" pitchFamily="18" charset="0"/>
                <a:ea typeface="Calibri" panose="020F0502020204030204" pitchFamily="34" charset="0"/>
                <a:cs typeface="Arial" panose="020B0604020202020204" pitchFamily="34" charset="0"/>
              </a:rPr>
              <a:t>−1 </a:t>
            </a:r>
            <a:r>
              <a:rPr lang="en-US" dirty="0">
                <a:latin typeface="Times New Roman" panose="02020603050405020304" pitchFamily="18" charset="0"/>
                <a:ea typeface="Calibri" panose="020F0502020204030204" pitchFamily="34" charset="0"/>
                <a:cs typeface="Arial" panose="020B0604020202020204" pitchFamily="34" charset="0"/>
              </a:rPr>
              <a:t>(note the slight difference in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due to rounding errors).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elimination rate constant can </a:t>
            </a:r>
            <a:r>
              <a:rPr lang="en-US" dirty="0">
                <a:latin typeface="Times New Roman" panose="02020603050405020304" pitchFamily="18" charset="0"/>
                <a:ea typeface="Calibri" panose="020F0502020204030204" pitchFamily="34" charset="0"/>
                <a:cs typeface="Arial" panose="020B0604020202020204" pitchFamily="34" charset="0"/>
              </a:rPr>
              <a:t>be converted into the half-life using the following equation: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0.693</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 0.693/0.339 </a:t>
            </a:r>
            <a:r>
              <a:rPr lang="en-US" dirty="0">
                <a:latin typeface="Times New Roman" panose="02020603050405020304" pitchFamily="18" charset="0"/>
                <a:ea typeface="Calibri" panose="020F0502020204030204" pitchFamily="34" charset="0"/>
                <a:cs typeface="Arial" panose="020B0604020202020204" pitchFamily="34" charset="0"/>
              </a:rPr>
              <a:t>h</a:t>
            </a:r>
            <a:r>
              <a:rPr lang="en-US" baseline="30000" dirty="0">
                <a:latin typeface="Times New Roman" panose="02020603050405020304" pitchFamily="18" charset="0"/>
                <a:ea typeface="Calibri" panose="020F0502020204030204" pitchFamily="34" charset="0"/>
                <a:cs typeface="Arial" panose="020B0604020202020204" pitchFamily="34" charset="0"/>
              </a:rPr>
              <a:t>−1 </a:t>
            </a:r>
            <a:r>
              <a:rPr lang="en-US" dirty="0">
                <a:latin typeface="Times New Roman" panose="02020603050405020304" pitchFamily="18" charset="0"/>
                <a:ea typeface="Calibri" panose="020F0502020204030204" pitchFamily="34" charset="0"/>
                <a:cs typeface="Arial" panose="020B0604020202020204" pitchFamily="34" charset="0"/>
              </a:rPr>
              <a:t>= 2 h.</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2685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9199"/>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Continuous and Intermittent Intravenous Infusion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19200"/>
                <a:ext cx="10515600" cy="5638801"/>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volume of distribution (V) can be computed using the following equation</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lv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m:rPr>
                          <m:nor/>
                        </m:rPr>
                        <a:rPr lang="en-US" sz="3200" b="1"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V</m:t>
                      </m:r>
                      <m:r>
                        <a:rPr lang="en-US"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b="1" i="0" smtClean="0">
                              <a:solidFill>
                                <a:srgbClr val="FF0000"/>
                              </a:solidFill>
                              <a:latin typeface="Cambria Math" panose="02040503050406030204" pitchFamily="18" charset="0"/>
                              <a:ea typeface="Calibri" panose="020F0502020204030204" pitchFamily="34" charset="0"/>
                              <a:cs typeface="Cambria Math" panose="02040503050406030204" pitchFamily="18" charset="0"/>
                            </a:rPr>
                            <m:t>𝐤</m:t>
                          </m:r>
                          <m:r>
                            <a:rPr lang="en-US" sz="3200" b="1" i="0" baseline="-30000" smtClean="0">
                              <a:solidFill>
                                <a:srgbClr val="FF0000"/>
                              </a:solidFill>
                              <a:latin typeface="Cambria Math" panose="02040503050406030204" pitchFamily="18" charset="0"/>
                              <a:ea typeface="Calibri" panose="020F0502020204030204" pitchFamily="34" charset="0"/>
                              <a:cs typeface="Cambria Math" panose="02040503050406030204" pitchFamily="18" charset="0"/>
                            </a:rPr>
                            <m:t>𝟎</m:t>
                          </m:r>
                          <m:r>
                            <a:rPr lang="en-US" sz="3200" b="1">
                              <a:solidFill>
                                <a:srgbClr val="FF0000"/>
                              </a:solidFill>
                              <a:latin typeface="Cambria Math" panose="02040503050406030204" pitchFamily="18" charset="0"/>
                              <a:ea typeface="Calibri" panose="020F0502020204030204" pitchFamily="34" charset="0"/>
                              <a:cs typeface="Cambria Math" panose="02040503050406030204" pitchFamily="18" charset="0"/>
                            </a:rPr>
                            <m:t> (</m:t>
                          </m:r>
                          <m:r>
                            <m:rPr>
                              <m:nor/>
                            </m:rPr>
                            <a:rPr lang="en-US" sz="3200" b="1"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1</m:t>
                          </m:r>
                          <m:r>
                            <a:rPr lang="en-US" sz="3200" b="1">
                              <a:solidFill>
                                <a:srgbClr val="FF0000"/>
                              </a:solidFill>
                              <a:latin typeface="Cambria Math" panose="02040503050406030204" pitchFamily="18" charset="0"/>
                              <a:ea typeface="Calibri" panose="020F0502020204030204" pitchFamily="34" charset="0"/>
                              <a:cs typeface="Cambria Math" panose="02040503050406030204" pitchFamily="18" charset="0"/>
                            </a:rPr>
                            <m:t>−</m:t>
                          </m:r>
                          <m:r>
                            <m:rPr>
                              <m:nor/>
                            </m:rPr>
                            <a:rPr lang="en-US" sz="3200" b="1"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e</m:t>
                          </m:r>
                          <m:r>
                            <m:rPr>
                              <m:nor/>
                            </m:rPr>
                            <a:rPr lang="en-US" sz="3200" b="1" i="0" baseline="30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sz="3200" b="1" i="0" baseline="30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ket</m:t>
                          </m:r>
                          <m:r>
                            <m:rPr>
                              <m:nor/>
                            </m:rPr>
                            <a:rPr lang="en-US" sz="32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a:rPr lang="en-US" sz="3200" b="1" i="1" dirty="0">
                              <a:solidFill>
                                <a:srgbClr val="FF0000"/>
                              </a:solidFill>
                              <a:latin typeface="Cambria Math" panose="02040503050406030204" pitchFamily="18" charset="0"/>
                              <a:ea typeface="Calibri" panose="020F0502020204030204" pitchFamily="34" charset="0"/>
                              <a:cs typeface="Arial" panose="020B0604020202020204" pitchFamily="34" charset="0"/>
                            </a:rPr>
                            <m:t>)</m:t>
                          </m:r>
                        </m:num>
                        <m:den>
                          <m:r>
                            <a:rPr lang="en-US" sz="3200" b="1" i="0"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𝐤</m:t>
                          </m:r>
                          <m:r>
                            <a:rPr lang="en-US" sz="3200" b="1" i="0" baseline="-30000"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𝐞</m:t>
                          </m:r>
                          <m:r>
                            <a:rPr lang="en-US" sz="3200" b="1"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 [</m:t>
                          </m:r>
                          <m:r>
                            <a:rPr lang="en-US" sz="3200" b="1" i="0"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𝐂</m:t>
                          </m:r>
                          <m:r>
                            <a:rPr lang="en-US" sz="3200" b="1" i="0" baseline="-30000"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𝐦𝐚𝐱</m:t>
                          </m:r>
                          <m:r>
                            <a:rPr lang="en-US" sz="3200" b="1">
                              <a:solidFill>
                                <a:srgbClr val="FF0000"/>
                              </a:solidFill>
                              <a:latin typeface="Cambria Math" panose="02040503050406030204" pitchFamily="18" charset="0"/>
                              <a:ea typeface="Calibri" panose="020F0502020204030204" pitchFamily="34" charset="0"/>
                              <a:cs typeface="Cambria Math" panose="02040503050406030204" pitchFamily="18" charset="0"/>
                            </a:rPr>
                            <m:t> </m:t>
                          </m:r>
                          <m:r>
                            <a:rPr lang="en-US" sz="3200" b="1" i="0" smtClean="0">
                              <a:solidFill>
                                <a:srgbClr val="FF0000"/>
                              </a:solidFill>
                              <a:latin typeface="Cambria Math" panose="02040503050406030204" pitchFamily="18" charset="0"/>
                              <a:ea typeface="Calibri" panose="020F0502020204030204" pitchFamily="34" charset="0"/>
                              <a:cs typeface="Cambria Math" panose="02040503050406030204" pitchFamily="18" charset="0"/>
                            </a:rPr>
                            <m:t>−</m:t>
                          </m:r>
                          <m:r>
                            <a:rPr lang="en-US" sz="3200" b="1">
                              <a:solidFill>
                                <a:srgbClr val="FF0000"/>
                              </a:solidFill>
                              <a:latin typeface="Cambria Math" panose="02040503050406030204" pitchFamily="18" charset="0"/>
                              <a:ea typeface="Calibri" panose="020F0502020204030204" pitchFamily="34" charset="0"/>
                              <a:cs typeface="Cambria Math" panose="02040503050406030204" pitchFamily="18" charset="0"/>
                            </a:rPr>
                            <m:t> (</m:t>
                          </m:r>
                          <m:r>
                            <m:rPr>
                              <m:nor/>
                            </m:rPr>
                            <a:rPr lang="en-US" sz="3200" b="1" i="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en-US" sz="3200" b="1" i="0" baseline="-30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predose</m:t>
                          </m:r>
                          <m:r>
                            <m:rPr>
                              <m:nor/>
                            </m:rPr>
                            <a:rPr lang="en-US" sz="3200" b="1"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3200" b="1"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e</m:t>
                          </m:r>
                          <m:r>
                            <m:rPr>
                              <m:nor/>
                            </m:rPr>
                            <a:rPr lang="en-US" sz="3200" b="1" i="0" baseline="30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sz="3200" b="1" i="0" baseline="30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ket</m:t>
                          </m:r>
                          <m:r>
                            <m:rPr>
                              <m:nor/>
                            </m:rPr>
                            <a:rPr lang="en-US" sz="32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a:rPr lang="en-US" sz="3200" b="1" i="1" dirty="0">
                              <a:solidFill>
                                <a:srgbClr val="FF0000"/>
                              </a:solidFill>
                              <a:latin typeface="Cambria Math" panose="02040503050406030204" pitchFamily="18" charset="0"/>
                              <a:ea typeface="Calibri" panose="020F0502020204030204" pitchFamily="34" charset="0"/>
                              <a:cs typeface="Arial" panose="020B0604020202020204" pitchFamily="34" charset="0"/>
                            </a:rPr>
                            <m:t>)</m:t>
                          </m:r>
                        </m:den>
                      </m:f>
                    </m:oMath>
                  </m:oMathPara>
                </a14:m>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ea typeface="Calibri" panose="020F0502020204030204" pitchFamily="34" charset="0"/>
                    <a:cs typeface="Arial" panose="020B0604020202020204" pitchFamily="34" charset="0"/>
                  </a:rPr>
                  <a:t>k</a:t>
                </a:r>
                <a:r>
                  <a:rPr lang="en-US" baseline="-30000" dirty="0">
                    <a:latin typeface="Times New Roman" panose="02020603050405020304" pitchFamily="18" charset="0"/>
                    <a:ea typeface="Calibri" panose="020F0502020204030204" pitchFamily="34" charset="0"/>
                    <a:cs typeface="Arial" panose="020B0604020202020204" pitchFamily="34" charset="0"/>
                  </a:rPr>
                  <a:t>0</a:t>
                </a:r>
                <a:r>
                  <a:rPr lang="en-US" dirty="0">
                    <a:latin typeface="Times New Roman" panose="02020603050405020304" pitchFamily="18" charset="0"/>
                    <a:ea typeface="Calibri" panose="020F0502020204030204" pitchFamily="34" charset="0"/>
                    <a:cs typeface="Arial" panose="020B0604020202020204" pitchFamily="34" charset="0"/>
                  </a:rPr>
                  <a:t> is the infusion rate, k</a:t>
                </a:r>
                <a:r>
                  <a:rPr lang="en-US" baseline="-30000" dirty="0">
                    <a:latin typeface="Times New Roman" panose="02020603050405020304" pitchFamily="18" charset="0"/>
                    <a:ea typeface="Calibri" panose="020F0502020204030204" pitchFamily="34" charset="0"/>
                    <a:cs typeface="Arial" panose="020B0604020202020204" pitchFamily="34" charset="0"/>
                  </a:rPr>
                  <a:t>e</a:t>
                </a:r>
                <a:r>
                  <a:rPr lang="en-US" dirty="0">
                    <a:latin typeface="Times New Roman" panose="02020603050405020304" pitchFamily="18" charset="0"/>
                    <a:ea typeface="Calibri" panose="020F0502020204030204" pitchFamily="34" charset="0"/>
                    <a:cs typeface="Arial" panose="020B0604020202020204" pitchFamily="34" charset="0"/>
                  </a:rPr>
                  <a:t> is the elimination rate constant,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t</a:t>
                </a:r>
                <a:r>
                  <a:rPr lang="en-US" dirty="0">
                    <a:latin typeface="Times New Roman" panose="02020603050405020304" pitchFamily="18" charset="0"/>
                    <a:ea typeface="Calibri" panose="020F0502020204030204" pitchFamily="34" charset="0"/>
                    <a:cs typeface="Arial" panose="020B0604020202020204" pitchFamily="34" charset="0"/>
                  </a:rPr>
                  <a:t>′ = infusion time,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max</a:t>
                </a:r>
                <a:r>
                  <a:rPr lang="en-US" dirty="0" smtClean="0">
                    <a:latin typeface="Times New Roman" panose="02020603050405020304" pitchFamily="18" charset="0"/>
                    <a:ea typeface="Calibri" panose="020F0502020204030204" pitchFamily="34" charset="0"/>
                    <a:cs typeface="Arial" panose="020B0604020202020204" pitchFamily="34" charset="0"/>
                  </a:rPr>
                  <a:t> is the </a:t>
                </a:r>
                <a:r>
                  <a:rPr lang="en-US" dirty="0">
                    <a:latin typeface="Times New Roman" panose="02020603050405020304" pitchFamily="18" charset="0"/>
                    <a:ea typeface="Calibri" panose="020F0502020204030204" pitchFamily="34" charset="0"/>
                    <a:cs typeface="Arial" panose="020B0604020202020204" pitchFamily="34" charset="0"/>
                  </a:rPr>
                  <a:t>maximum concentration at the end of infusion, and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predose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predose concentration.</a:t>
                </a: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this example, the volume of distribution is:</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14:m>
                  <m:oMath xmlns:m="http://schemas.openxmlformats.org/officeDocument/2006/math">
                    <m:r>
                      <m:rPr>
                        <m:nor/>
                      </m:rPr>
                      <a:rPr lang="en-US" b="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m:t>V</m:t>
                    </m:r>
                    <m:r>
                      <a:rPr lang="en-US" b="0" i="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b="0" i="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(120 </m:t>
                        </m:r>
                        <m:r>
                          <m:rPr>
                            <m:sty m:val="p"/>
                          </m:rPr>
                          <a:rPr lang="en-US" b="0" i="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mg</m:t>
                        </m:r>
                        <m:r>
                          <a:rPr lang="en-US" b="0" i="1"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/1 </m:t>
                        </m:r>
                        <m:r>
                          <m:rPr>
                            <m:sty m:val="p"/>
                          </m:rPr>
                          <a:rPr lang="en-US" b="0" i="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h</m:t>
                        </m:r>
                        <m:r>
                          <a:rPr lang="en-US" b="0" i="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 (</m:t>
                        </m:r>
                        <m:r>
                          <m:rPr>
                            <m:nor/>
                          </m:rPr>
                          <a:rPr lang="en-US" dirty="0">
                            <a:latin typeface="Times New Roman" panose="02020603050405020304" pitchFamily="18" charset="0"/>
                            <a:ea typeface="Calibri" panose="020F0502020204030204" pitchFamily="34" charset="0"/>
                            <a:cs typeface="Times New Roman" panose="02020603050405020304" pitchFamily="18" charset="0"/>
                          </a:rPr>
                          <m:t>1</m:t>
                        </m:r>
                        <m:r>
                          <m:rPr>
                            <m:nor/>
                          </m:rPr>
                          <a:rPr lang="en-US" b="0" i="0" dirty="0" smtClean="0">
                            <a:latin typeface="Times New Roman" panose="02020603050405020304" pitchFamily="18" charset="0"/>
                            <a:ea typeface="Calibri" panose="020F0502020204030204" pitchFamily="34" charset="0"/>
                            <a:cs typeface="Times New Roman" panose="02020603050405020304" pitchFamily="18" charset="0"/>
                          </a:rPr>
                          <m:t> </m:t>
                        </m:r>
                        <m:r>
                          <m:rPr>
                            <m:nor/>
                          </m:rPr>
                          <a:rPr lang="en-US" dirty="0">
                            <a:latin typeface="Times New Roman" panose="02020603050405020304" pitchFamily="18" charset="0"/>
                            <a:ea typeface="Calibri" panose="020F0502020204030204" pitchFamily="34" charset="0"/>
                            <a:cs typeface="Times New Roman" panose="02020603050405020304" pitchFamily="18" charset="0"/>
                          </a:rPr>
                          <m:t>−</m:t>
                        </m:r>
                        <m:r>
                          <m:rPr>
                            <m:nor/>
                          </m:rPr>
                          <a:rPr lang="en-US" b="0" i="0" dirty="0" smtClean="0">
                            <a:latin typeface="Times New Roman" panose="02020603050405020304" pitchFamily="18" charset="0"/>
                            <a:ea typeface="Calibri" panose="020F0502020204030204" pitchFamily="34" charset="0"/>
                            <a:cs typeface="Times New Roman" panose="02020603050405020304" pitchFamily="18" charset="0"/>
                          </a:rPr>
                          <m:t> </m:t>
                        </m:r>
                        <m:r>
                          <m:rPr>
                            <m:nor/>
                          </m:rPr>
                          <a:rPr lang="en-US" dirty="0">
                            <a:latin typeface="Times New Roman" panose="02020603050405020304" pitchFamily="18" charset="0"/>
                            <a:ea typeface="Calibri" panose="020F0502020204030204" pitchFamily="34" charset="0"/>
                            <a:cs typeface="Times New Roman" panose="02020603050405020304" pitchFamily="18" charset="0"/>
                          </a:rPr>
                          <m:t>e</m:t>
                        </m:r>
                        <m:r>
                          <m:rPr>
                            <m:nor/>
                          </m:rPr>
                          <a:rPr lang="en-US" baseline="30000" dirty="0">
                            <a:latin typeface="Times New Roman" panose="02020603050405020304" pitchFamily="18" charset="0"/>
                            <a:ea typeface="Calibri" panose="020F0502020204030204" pitchFamily="34" charset="0"/>
                            <a:cs typeface="Times New Roman" panose="02020603050405020304" pitchFamily="18" charset="0"/>
                          </a:rPr>
                          <m:t>−</m:t>
                        </m:r>
                        <m:r>
                          <m:rPr>
                            <m:nor/>
                          </m:rPr>
                          <a:rPr lang="en-US" b="0" i="0" baseline="30000" dirty="0" smtClean="0">
                            <a:latin typeface="Times New Roman" panose="02020603050405020304" pitchFamily="18" charset="0"/>
                            <a:ea typeface="Calibri" panose="020F0502020204030204" pitchFamily="34" charset="0"/>
                            <a:cs typeface="Times New Roman" panose="02020603050405020304" pitchFamily="18" charset="0"/>
                          </a:rPr>
                          <m:t>(0.339</m:t>
                        </m:r>
                        <m:r>
                          <m:rPr>
                            <m:nor/>
                          </m:rPr>
                          <a:rPr lang="en-US" b="0" i="0" baseline="30000" dirty="0" smtClean="0">
                            <a:latin typeface="Times New Roman" panose="02020603050405020304" pitchFamily="18" charset="0"/>
                            <a:ea typeface="Calibri" panose="020F0502020204030204" pitchFamily="34" charset="0"/>
                            <a:cs typeface="Times New Roman" panose="02020603050405020304" pitchFamily="18" charset="0"/>
                          </a:rPr>
                          <m:t>h</m:t>
                        </m:r>
                        <m:r>
                          <m:rPr>
                            <m:nor/>
                          </m:rPr>
                          <a:rPr lang="en-US" b="0" i="0" baseline="30000" dirty="0" smtClean="0">
                            <a:latin typeface="Times New Roman" panose="02020603050405020304" pitchFamily="18" charset="0"/>
                            <a:ea typeface="Calibri" panose="020F0502020204030204" pitchFamily="34" charset="0"/>
                            <a:cs typeface="Times New Roman" panose="02020603050405020304" pitchFamily="18" charset="0"/>
                          </a:rPr>
                          <m:t>−1)(1</m:t>
                        </m:r>
                        <m:r>
                          <m:rPr>
                            <m:nor/>
                          </m:rPr>
                          <a:rPr lang="en-US" b="0" i="0" baseline="30000" dirty="0" smtClean="0">
                            <a:latin typeface="Times New Roman" panose="02020603050405020304" pitchFamily="18" charset="0"/>
                            <a:ea typeface="Calibri" panose="020F0502020204030204" pitchFamily="34" charset="0"/>
                            <a:cs typeface="Times New Roman" panose="02020603050405020304" pitchFamily="18" charset="0"/>
                          </a:rPr>
                          <m:t>h</m:t>
                        </m:r>
                        <m:r>
                          <m:rPr>
                            <m:nor/>
                          </m:rPr>
                          <a:rPr lang="en-US" b="0" i="0" baseline="30000" dirty="0" smtClean="0">
                            <a:latin typeface="Times New Roman" panose="02020603050405020304" pitchFamily="18" charset="0"/>
                            <a:ea typeface="Calibri" panose="020F0502020204030204" pitchFamily="34" charset="0"/>
                            <a:cs typeface="Times New Roman" panose="02020603050405020304" pitchFamily="18" charset="0"/>
                          </a:rPr>
                          <m:t>)</m:t>
                        </m:r>
                        <m:r>
                          <a:rPr lang="en-US" b="0" i="0" dirty="0">
                            <a:solidFill>
                              <a:schemeClr val="tx1"/>
                            </a:solidFill>
                            <a:latin typeface="Cambria Math" panose="02040503050406030204" pitchFamily="18" charset="0"/>
                            <a:ea typeface="Calibri" panose="020F0502020204030204" pitchFamily="34" charset="0"/>
                            <a:cs typeface="Arial" panose="020B0604020202020204" pitchFamily="34" charset="0"/>
                          </a:rPr>
                          <m:t>)</m:t>
                        </m:r>
                      </m:num>
                      <m:den>
                        <m:r>
                          <a:rPr lang="en-US" b="0" i="0" dirty="0" smtClean="0">
                            <a:solidFill>
                              <a:schemeClr val="tx1"/>
                            </a:solidFill>
                            <a:latin typeface="Cambria Math" panose="02040503050406030204" pitchFamily="18" charset="0"/>
                            <a:ea typeface="Calibri" panose="020F0502020204030204" pitchFamily="34" charset="0"/>
                            <a:cs typeface="Arial" panose="020B0604020202020204" pitchFamily="34" charset="0"/>
                          </a:rPr>
                          <m:t>0.339 </m:t>
                        </m:r>
                        <m:r>
                          <m:rPr>
                            <m:sty m:val="p"/>
                          </m:rPr>
                          <a:rPr lang="en-US" b="0" i="0" dirty="0" smtClean="0">
                            <a:solidFill>
                              <a:schemeClr val="tx1"/>
                            </a:solidFill>
                            <a:latin typeface="Cambria Math" panose="02040503050406030204" pitchFamily="18" charset="0"/>
                            <a:ea typeface="Calibri" panose="020F0502020204030204" pitchFamily="34" charset="0"/>
                            <a:cs typeface="Arial" panose="020B0604020202020204" pitchFamily="34" charset="0"/>
                          </a:rPr>
                          <m:t>h</m:t>
                        </m:r>
                        <m:r>
                          <a:rPr lang="en-US" b="0" i="0" baseline="20000" dirty="0"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r>
                          <a:rPr lang="en-US" b="0" i="0" baseline="30000" dirty="0" smtClean="0">
                            <a:solidFill>
                              <a:schemeClr val="tx1"/>
                            </a:solidFill>
                            <a:latin typeface="Cambria Math" panose="02040503050406030204" pitchFamily="18" charset="0"/>
                            <a:ea typeface="Calibri" panose="020F0502020204030204" pitchFamily="34" charset="0"/>
                            <a:cs typeface="Arial" panose="020B0604020202020204" pitchFamily="34" charset="0"/>
                          </a:rPr>
                          <m:t>1 </m:t>
                        </m:r>
                        <m:r>
                          <a:rPr lang="en-US" b="0" i="0" smtClean="0">
                            <a:solidFill>
                              <a:prstClr val="black"/>
                            </a:solidFill>
                            <a:latin typeface="Cambria Math" panose="02040503050406030204" pitchFamily="18" charset="0"/>
                            <a:ea typeface="Calibri" panose="020F0502020204030204" pitchFamily="34" charset="0"/>
                            <a:cs typeface="Cambria Math" panose="02040503050406030204" pitchFamily="18" charset="0"/>
                          </a:rPr>
                          <m:t>[(6.2</m:t>
                        </m:r>
                        <m:r>
                          <a:rPr lang="en-US">
                            <a:solidFill>
                              <a:prstClr val="black"/>
                            </a:solidFill>
                            <a:latin typeface="Cambria Math" panose="02040503050406030204" pitchFamily="18" charset="0"/>
                            <a:ea typeface="Calibri" panose="020F0502020204030204" pitchFamily="34" charset="0"/>
                            <a:cs typeface="Cambria Math" panose="02040503050406030204" pitchFamily="18" charset="0"/>
                          </a:rPr>
                          <m:t> </m:t>
                        </m:r>
                        <m:r>
                          <m:rPr>
                            <m:sty m:val="p"/>
                          </m:rPr>
                          <a:rPr lang="en-US">
                            <a:solidFill>
                              <a:prstClr val="black"/>
                            </a:solidFill>
                            <a:latin typeface="Cambria Math" panose="02040503050406030204" pitchFamily="18" charset="0"/>
                            <a:ea typeface="Calibri" panose="020F0502020204030204" pitchFamily="34" charset="0"/>
                            <a:cs typeface="Cambria Math" panose="02040503050406030204" pitchFamily="18" charset="0"/>
                          </a:rPr>
                          <m:t>mg</m:t>
                        </m:r>
                        <m:r>
                          <a:rPr lang="en-US" i="1">
                            <a:solidFill>
                              <a:prstClr val="black"/>
                            </a:solidFill>
                            <a:latin typeface="Cambria Math" panose="02040503050406030204" pitchFamily="18" charset="0"/>
                            <a:ea typeface="Calibri" panose="020F0502020204030204" pitchFamily="34" charset="0"/>
                            <a:cs typeface="Cambria Math" panose="02040503050406030204" pitchFamily="18" charset="0"/>
                          </a:rPr>
                          <m:t>/</m:t>
                        </m:r>
                        <m:r>
                          <m:rPr>
                            <m:sty m:val="p"/>
                          </m:rPr>
                          <a:rPr lang="en-US" b="0" i="0" smtClean="0">
                            <a:solidFill>
                              <a:prstClr val="black"/>
                            </a:solidFill>
                            <a:latin typeface="Cambria Math" panose="02040503050406030204" pitchFamily="18" charset="0"/>
                            <a:ea typeface="Calibri" panose="020F0502020204030204" pitchFamily="34" charset="0"/>
                            <a:cs typeface="Cambria Math" panose="02040503050406030204" pitchFamily="18" charset="0"/>
                          </a:rPr>
                          <m:t>L</m:t>
                        </m:r>
                        <m:r>
                          <a:rPr lang="en-US">
                            <a:solidFill>
                              <a:prstClr val="black"/>
                            </a:solidFill>
                            <a:latin typeface="Cambria Math" panose="02040503050406030204" pitchFamily="18" charset="0"/>
                            <a:ea typeface="Calibri" panose="020F0502020204030204" pitchFamily="34" charset="0"/>
                            <a:cs typeface="Cambria Math" panose="02040503050406030204" pitchFamily="18" charset="0"/>
                          </a:rPr>
                          <m:t>) </m:t>
                        </m:r>
                        <m:r>
                          <m:rPr>
                            <m:nor/>
                          </m:rP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b="0" i="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b="0" i="0" smtClean="0">
                            <a:solidFill>
                              <a:prstClr val="black"/>
                            </a:solidFill>
                            <a:latin typeface="Cambria Math" panose="02040503050406030204" pitchFamily="18" charset="0"/>
                            <a:ea typeface="Calibri" panose="020F0502020204030204" pitchFamily="34" charset="0"/>
                            <a:cs typeface="Cambria Math" panose="02040503050406030204" pitchFamily="18" charset="0"/>
                          </a:rPr>
                          <m:t>(</m:t>
                        </m:r>
                        <m:r>
                          <m:rPr>
                            <m:nor/>
                          </m:rPr>
                          <a:rPr lang="en-US" b="0" i="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m:t>0 </m:t>
                        </m:r>
                        <m:r>
                          <m:rPr>
                            <m:nor/>
                          </m:rPr>
                          <a:rPr lang="en-US" b="0" i="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m:t>mg</m:t>
                        </m:r>
                        <m:r>
                          <m:rPr>
                            <m:nor/>
                          </m:rPr>
                          <a:rPr lang="en-US" b="0" i="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b="0" i="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m:t>L</m:t>
                        </m:r>
                        <m:r>
                          <m:rPr>
                            <m:nor/>
                          </m:rP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 </m:t>
                        </m:r>
                        <m:r>
                          <m:rPr>
                            <m:nor/>
                          </m:rP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e</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−(0.339</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h</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−1)(1</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h</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a:rPr lang="en-US" dirty="0">
                            <a:solidFill>
                              <a:prstClr val="black"/>
                            </a:solidFill>
                            <a:latin typeface="Cambria Math" panose="02040503050406030204" pitchFamily="18" charset="0"/>
                            <a:ea typeface="Calibri" panose="020F0502020204030204" pitchFamily="34" charset="0"/>
                            <a:cs typeface="Arial" panose="020B0604020202020204" pitchFamily="34" charset="0"/>
                          </a:rPr>
                          <m:t>)</m:t>
                        </m:r>
                      </m:den>
                    </m:f>
                  </m:oMath>
                </a14:m>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smtClean="0">
                    <a:latin typeface="Times New Roman" panose="02020603050405020304" pitchFamily="18" charset="0"/>
                    <a:ea typeface="Calibri" panose="020F0502020204030204" pitchFamily="34" charset="0"/>
                    <a:cs typeface="Times New Roman" panose="02020603050405020304" pitchFamily="18" charset="0"/>
                  </a:rPr>
                  <a:t> 16.4 L</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19200"/>
                <a:ext cx="10515600" cy="5638801"/>
              </a:xfrm>
              <a:blipFill>
                <a:blip r:embed="rId3"/>
                <a:stretch>
                  <a:fillRect l="-1217" t="-649" r="-1159"/>
                </a:stretch>
              </a:blipFill>
            </p:spPr>
            <p:txBody>
              <a:bodyPr/>
              <a:lstStyle/>
              <a:p>
                <a:r>
                  <a:rPr lang="en-US">
                    <a:noFill/>
                  </a:rPr>
                  <a:t> </a:t>
                </a:r>
              </a:p>
            </p:txBody>
          </p:sp>
        </mc:Fallback>
      </mc:AlternateContent>
    </p:spTree>
    <p:extLst>
      <p:ext uri="{BB962C8B-B14F-4D97-AF65-F5344CB8AC3E}">
        <p14:creationId xmlns:p14="http://schemas.microsoft.com/office/powerpoint/2010/main" val="1156084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92727"/>
          </a:xfrm>
        </p:spPr>
        <p:txBody>
          <a:bodyPr>
            <a:noAutofit/>
          </a:bodyPr>
          <a:lstStyle/>
          <a:p>
            <a:pPr algn="just">
              <a:lnSpc>
                <a:spcPct val="115000"/>
              </a:lnSpc>
              <a:spcBef>
                <a:spcPts val="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Extravascular Equation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692727"/>
            <a:ext cx="10515600" cy="6165273"/>
          </a:xfrm>
        </p:spPr>
        <p:txBody>
          <a:bodyPr>
            <a:normAutofit fontScale="92500" lnSpcReduction="20000"/>
          </a:bodyPr>
          <a:lstStyle/>
          <a:p>
            <a:pPr marL="0" lvl="0" indent="0" algn="just">
              <a:lnSpc>
                <a:spcPct val="115000"/>
              </a:lnSpc>
              <a:spcBef>
                <a:spcPts val="0"/>
              </a:spcBef>
              <a:buNone/>
            </a:pPr>
            <a:r>
              <a:rPr lang="en-US" sz="2600" dirty="0">
                <a:latin typeface="Times New Roman" panose="02020603050405020304" pitchFamily="18" charset="0"/>
                <a:ea typeface="Calibri" panose="020F0502020204030204" pitchFamily="34" charset="0"/>
                <a:cs typeface="Arial" panose="020B0604020202020204" pitchFamily="34" charset="0"/>
              </a:rPr>
              <a:t>• When a drug is administered extravascularly (e.g., orally, intramuscularly, </a:t>
            </a:r>
            <a:r>
              <a:rPr lang="en-US" sz="2600" dirty="0" smtClean="0">
                <a:latin typeface="Times New Roman" panose="02020603050405020304" pitchFamily="18" charset="0"/>
                <a:ea typeface="Calibri" panose="020F0502020204030204" pitchFamily="34" charset="0"/>
                <a:cs typeface="Arial" panose="020B0604020202020204" pitchFamily="34" charset="0"/>
              </a:rPr>
              <a:t>subcutaneously, transdermally</a:t>
            </a:r>
            <a:r>
              <a:rPr lang="en-US" sz="2600" dirty="0">
                <a:latin typeface="Times New Roman" panose="02020603050405020304" pitchFamily="18" charset="0"/>
                <a:ea typeface="Calibri" panose="020F0502020204030204" pitchFamily="34" charset="0"/>
                <a:cs typeface="Arial" panose="020B0604020202020204" pitchFamily="34" charset="0"/>
              </a:rPr>
              <a:t>, etc.), absorption into the systemic vascular system must </a:t>
            </a:r>
            <a:r>
              <a:rPr lang="en-US" sz="2600" dirty="0" smtClean="0">
                <a:latin typeface="Times New Roman" panose="02020603050405020304" pitchFamily="18" charset="0"/>
                <a:ea typeface="Calibri" panose="020F0502020204030204" pitchFamily="34" charset="0"/>
                <a:cs typeface="Arial" panose="020B0604020202020204" pitchFamily="34" charset="0"/>
              </a:rPr>
              <a:t>take Place.</a:t>
            </a: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2000" dirty="0">
                <a:latin typeface="Times New Roman" panose="02020603050405020304" pitchFamily="18" charset="0"/>
                <a:ea typeface="Calibri" panose="020F0502020204030204" pitchFamily="34" charset="0"/>
                <a:cs typeface="Arial" panose="020B0604020202020204" pitchFamily="34" charset="0"/>
              </a:rPr>
              <a:t>The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absorption rate constant </a:t>
            </a:r>
            <a:r>
              <a:rPr lang="en-US" sz="2000" dirty="0">
                <a:latin typeface="Times New Roman" panose="02020603050405020304" pitchFamily="18" charset="0"/>
                <a:ea typeface="Calibri" panose="020F0502020204030204" pitchFamily="34" charset="0"/>
                <a:cs typeface="Arial" panose="020B0604020202020204" pitchFamily="34" charset="0"/>
              </a:rPr>
              <a:t>(</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sz="20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a</a:t>
            </a:r>
            <a:r>
              <a:rPr lang="en-US" sz="2000" dirty="0">
                <a:latin typeface="Times New Roman" panose="02020603050405020304" pitchFamily="18" charset="0"/>
                <a:ea typeface="Calibri" panose="020F0502020204030204" pitchFamily="34" charset="0"/>
                <a:cs typeface="Arial" panose="020B0604020202020204" pitchFamily="34" charset="0"/>
              </a:rPr>
              <a:t>) controls </a:t>
            </a:r>
            <a:r>
              <a:rPr lang="en-US" sz="2000" dirty="0" smtClean="0">
                <a:latin typeface="Times New Roman" panose="02020603050405020304" pitchFamily="18" charset="0"/>
                <a:ea typeface="Calibri" panose="020F0502020204030204" pitchFamily="34" charset="0"/>
                <a:cs typeface="Arial" panose="020B0604020202020204" pitchFamily="34" charset="0"/>
              </a:rPr>
              <a:t>how quickly </a:t>
            </a:r>
            <a:r>
              <a:rPr lang="en-US" sz="2000" dirty="0">
                <a:latin typeface="Times New Roman" panose="02020603050405020304" pitchFamily="18" charset="0"/>
                <a:ea typeface="Calibri" panose="020F0502020204030204" pitchFamily="34" charset="0"/>
                <a:cs typeface="Arial" panose="020B0604020202020204" pitchFamily="34" charset="0"/>
              </a:rPr>
              <a:t>the drug enters the body.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A large absorption rate constant allows drug to enter the </a:t>
            </a:r>
            <a:r>
              <a:rPr lang="en-US" sz="2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body quickly</a:t>
            </a:r>
            <a:r>
              <a:rPr lang="en-US" sz="2000" dirty="0" smtClean="0">
                <a:latin typeface="Times New Roman" panose="02020603050405020304" pitchFamily="18" charset="0"/>
                <a:ea typeface="Calibri" panose="020F0502020204030204" pitchFamily="34" charset="0"/>
                <a:cs typeface="Arial" panose="020B0604020202020204" pitchFamily="34" charset="0"/>
              </a:rPr>
              <a:t> </a:t>
            </a:r>
            <a:r>
              <a:rPr lang="en-US" sz="2000" dirty="0">
                <a:latin typeface="Times New Roman" panose="02020603050405020304" pitchFamily="18" charset="0"/>
                <a:ea typeface="Calibri" panose="020F0502020204030204" pitchFamily="34" charset="0"/>
                <a:cs typeface="Arial" panose="020B0604020202020204" pitchFamily="34" charset="0"/>
              </a:rPr>
              <a:t>while a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small elimination rate constant permits drug to enter the body more slowly</a:t>
            </a:r>
            <a:r>
              <a:rPr lang="en-US" sz="2000" dirty="0">
                <a:latin typeface="Times New Roman" panose="02020603050405020304" pitchFamily="18" charset="0"/>
                <a:ea typeface="Calibri" panose="020F0502020204030204" pitchFamily="34" charset="0"/>
                <a:cs typeface="Arial" panose="020B0604020202020204" pitchFamily="34" charset="0"/>
              </a:rPr>
              <a:t>. </a:t>
            </a:r>
            <a:r>
              <a:rPr lang="en-US" sz="2000" dirty="0" smtClean="0">
                <a:latin typeface="Times New Roman" panose="02020603050405020304" pitchFamily="18" charset="0"/>
                <a:ea typeface="Calibri" panose="020F0502020204030204" pitchFamily="34" charset="0"/>
                <a:cs typeface="Arial" panose="020B0604020202020204" pitchFamily="34" charset="0"/>
              </a:rPr>
              <a:t>The </a:t>
            </a:r>
            <a:r>
              <a:rPr lang="en-US" sz="2000" i="1" dirty="0" smtClean="0">
                <a:latin typeface="Times New Roman" panose="02020603050405020304" pitchFamily="18" charset="0"/>
                <a:ea typeface="Calibri" panose="020F0502020204030204" pitchFamily="34" charset="0"/>
                <a:cs typeface="Arial" panose="020B0604020202020204" pitchFamily="34" charset="0"/>
              </a:rPr>
              <a:t>solid </a:t>
            </a:r>
            <a:r>
              <a:rPr lang="en-US" sz="2000" i="1" dirty="0">
                <a:latin typeface="Times New Roman" panose="02020603050405020304" pitchFamily="18" charset="0"/>
                <a:ea typeface="Calibri" panose="020F0502020204030204" pitchFamily="34" charset="0"/>
                <a:cs typeface="Arial" panose="020B0604020202020204" pitchFamily="34" charset="0"/>
              </a:rPr>
              <a:t>line </a:t>
            </a:r>
            <a:r>
              <a:rPr lang="en-US" sz="2000" dirty="0">
                <a:latin typeface="Times New Roman" panose="02020603050405020304" pitchFamily="18" charset="0"/>
                <a:ea typeface="Calibri" panose="020F0502020204030204" pitchFamily="34" charset="0"/>
                <a:cs typeface="Arial" panose="020B0604020202020204" pitchFamily="34" charset="0"/>
              </a:rPr>
              <a:t>shows the concentration/time curve on semilogarithmic axes for an </a:t>
            </a:r>
            <a:r>
              <a:rPr lang="en-US" sz="2000" dirty="0" smtClean="0">
                <a:latin typeface="Times New Roman" panose="02020603050405020304" pitchFamily="18" charset="0"/>
                <a:ea typeface="Calibri" panose="020F0502020204030204" pitchFamily="34" charset="0"/>
                <a:cs typeface="Arial" panose="020B0604020202020204" pitchFamily="34" charset="0"/>
              </a:rPr>
              <a:t>absorption </a:t>
            </a:r>
            <a:r>
              <a:rPr lang="en-US" sz="2000" dirty="0">
                <a:latin typeface="Times New Roman" panose="02020603050405020304" pitchFamily="18" charset="0"/>
                <a:ea typeface="Calibri" panose="020F0502020204030204" pitchFamily="34" charset="0"/>
                <a:cs typeface="Arial" panose="020B0604020202020204" pitchFamily="34" charset="0"/>
              </a:rPr>
              <a:t>rate </a:t>
            </a:r>
            <a:r>
              <a:rPr lang="en-US" sz="2000" dirty="0" smtClean="0">
                <a:latin typeface="Times New Roman" panose="02020603050405020304" pitchFamily="18" charset="0"/>
                <a:ea typeface="Calibri" panose="020F0502020204030204" pitchFamily="34" charset="0"/>
                <a:cs typeface="Arial" panose="020B0604020202020204" pitchFamily="34" charset="0"/>
              </a:rPr>
              <a:t>constant equal </a:t>
            </a:r>
            <a:r>
              <a:rPr lang="en-US" sz="2000" dirty="0">
                <a:latin typeface="Times New Roman" panose="02020603050405020304" pitchFamily="18" charset="0"/>
                <a:ea typeface="Calibri" panose="020F0502020204030204" pitchFamily="34" charset="0"/>
                <a:cs typeface="Arial" panose="020B0604020202020204" pitchFamily="34" charset="0"/>
              </a:rPr>
              <a:t>to 2 h</a:t>
            </a:r>
            <a:r>
              <a:rPr lang="en-US" sz="2000" baseline="30000" dirty="0">
                <a:latin typeface="Times New Roman" panose="02020603050405020304" pitchFamily="18" charset="0"/>
                <a:ea typeface="Calibri" panose="020F0502020204030204" pitchFamily="34" charset="0"/>
                <a:cs typeface="Arial" panose="020B0604020202020204" pitchFamily="34" charset="0"/>
              </a:rPr>
              <a:t>−1</a:t>
            </a:r>
            <a:r>
              <a:rPr lang="en-US" sz="2000" dirty="0">
                <a:latin typeface="Times New Roman" panose="02020603050405020304" pitchFamily="18" charset="0"/>
                <a:ea typeface="Calibri" panose="020F0502020204030204" pitchFamily="34" charset="0"/>
                <a:cs typeface="Arial" panose="020B0604020202020204" pitchFamily="34" charset="0"/>
              </a:rPr>
              <a:t>. The </a:t>
            </a:r>
            <a:r>
              <a:rPr lang="en-US" sz="2000" i="1" dirty="0">
                <a:latin typeface="Times New Roman" panose="02020603050405020304" pitchFamily="18" charset="0"/>
                <a:ea typeface="Calibri" panose="020F0502020204030204" pitchFamily="34" charset="0"/>
                <a:cs typeface="Arial" panose="020B0604020202020204" pitchFamily="34" charset="0"/>
              </a:rPr>
              <a:t>dashed</a:t>
            </a:r>
            <a:r>
              <a:rPr lang="en-US" sz="2000" dirty="0">
                <a:latin typeface="Times New Roman" panose="02020603050405020304" pitchFamily="18" charset="0"/>
                <a:ea typeface="Calibri" panose="020F0502020204030204" pitchFamily="34" charset="0"/>
                <a:cs typeface="Arial" panose="020B0604020202020204" pitchFamily="34" charset="0"/>
              </a:rPr>
              <a:t> and </a:t>
            </a:r>
            <a:r>
              <a:rPr lang="en-US" sz="2000" i="1" dirty="0">
                <a:latin typeface="Times New Roman" panose="02020603050405020304" pitchFamily="18" charset="0"/>
                <a:ea typeface="Calibri" panose="020F0502020204030204" pitchFamily="34" charset="0"/>
                <a:cs typeface="Arial" panose="020B0604020202020204" pitchFamily="34" charset="0"/>
              </a:rPr>
              <a:t>dotted lines </a:t>
            </a:r>
            <a:r>
              <a:rPr lang="en-US" sz="2000" dirty="0">
                <a:latin typeface="Times New Roman" panose="02020603050405020304" pitchFamily="18" charset="0"/>
                <a:ea typeface="Calibri" panose="020F0502020204030204" pitchFamily="34" charset="0"/>
                <a:cs typeface="Arial" panose="020B0604020202020204" pitchFamily="34" charset="0"/>
              </a:rPr>
              <a:t>depict serum concentration/time plots for absorption </a:t>
            </a:r>
            <a:r>
              <a:rPr lang="en-US" sz="2000" dirty="0" smtClean="0">
                <a:latin typeface="Times New Roman" panose="02020603050405020304" pitchFamily="18" charset="0"/>
                <a:ea typeface="Calibri" panose="020F0502020204030204" pitchFamily="34" charset="0"/>
                <a:cs typeface="Arial" panose="020B0604020202020204" pitchFamily="34" charset="0"/>
              </a:rPr>
              <a:t>rate </a:t>
            </a:r>
            <a:r>
              <a:rPr lang="en-US" sz="2000" dirty="0">
                <a:latin typeface="Times New Roman" panose="02020603050405020304" pitchFamily="18" charset="0"/>
                <a:ea typeface="Calibri" panose="020F0502020204030204" pitchFamily="34" charset="0"/>
                <a:cs typeface="Arial" panose="020B0604020202020204" pitchFamily="34" charset="0"/>
              </a:rPr>
              <a:t>constants of 0.5 h</a:t>
            </a:r>
            <a:r>
              <a:rPr lang="en-US" sz="2000" baseline="30000" dirty="0">
                <a:latin typeface="Times New Roman" panose="02020603050405020304" pitchFamily="18" charset="0"/>
                <a:ea typeface="Calibri" panose="020F0502020204030204" pitchFamily="34" charset="0"/>
                <a:cs typeface="Arial" panose="020B0604020202020204" pitchFamily="34" charset="0"/>
              </a:rPr>
              <a:t>−1</a:t>
            </a:r>
            <a:r>
              <a:rPr lang="en-US" sz="2000" dirty="0">
                <a:latin typeface="Times New Roman" panose="02020603050405020304" pitchFamily="18" charset="0"/>
                <a:ea typeface="Calibri" panose="020F0502020204030204" pitchFamily="34" charset="0"/>
                <a:cs typeface="Arial" panose="020B0604020202020204" pitchFamily="34" charset="0"/>
              </a:rPr>
              <a:t> and 0.2 h</a:t>
            </a:r>
            <a:r>
              <a:rPr lang="en-US" sz="2000" baseline="30000" dirty="0">
                <a:latin typeface="Times New Roman" panose="02020603050405020304" pitchFamily="18" charset="0"/>
                <a:ea typeface="Calibri" panose="020F0502020204030204" pitchFamily="34" charset="0"/>
                <a:cs typeface="Arial" panose="020B0604020202020204" pitchFamily="34" charset="0"/>
              </a:rPr>
              <a:t>−1</a:t>
            </a:r>
            <a:r>
              <a:rPr lang="en-US" sz="2000" dirty="0">
                <a:latin typeface="Times New Roman" panose="02020603050405020304" pitchFamily="18" charset="0"/>
                <a:ea typeface="Calibri" panose="020F0502020204030204" pitchFamily="34" charset="0"/>
                <a:cs typeface="Arial" panose="020B0604020202020204" pitchFamily="34" charset="0"/>
              </a:rPr>
              <a:t>, respectively.</a:t>
            </a:r>
          </a:p>
        </p:txBody>
      </p:sp>
      <p:pic>
        <p:nvPicPr>
          <p:cNvPr id="5" name="Picture 4"/>
          <p:cNvPicPr>
            <a:picLocks noChangeAspect="1"/>
          </p:cNvPicPr>
          <p:nvPr/>
        </p:nvPicPr>
        <p:blipFill>
          <a:blip r:embed="rId3"/>
          <a:stretch>
            <a:fillRect/>
          </a:stretch>
        </p:blipFill>
        <p:spPr>
          <a:xfrm>
            <a:off x="3370468" y="1843050"/>
            <a:ext cx="5451063" cy="3294875"/>
          </a:xfrm>
          <a:prstGeom prst="rect">
            <a:avLst/>
          </a:prstGeom>
        </p:spPr>
      </p:pic>
    </p:spTree>
    <p:extLst>
      <p:ext uri="{BB962C8B-B14F-4D97-AF65-F5344CB8AC3E}">
        <p14:creationId xmlns:p14="http://schemas.microsoft.com/office/powerpoint/2010/main" val="220778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3563"/>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Extravascular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03564"/>
            <a:ext cx="10515600" cy="6054437"/>
          </a:xfrm>
        </p:spPr>
        <p:txBody>
          <a:bodyPr>
            <a:normAutofit lnSpcReduction="100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If serum concentrations decrease in a straight line when plotted </a:t>
            </a:r>
            <a:r>
              <a:rPr lang="en-US" dirty="0" smtClean="0">
                <a:latin typeface="Times New Roman" panose="02020603050405020304" pitchFamily="18" charset="0"/>
                <a:ea typeface="Calibri" panose="020F0502020204030204" pitchFamily="34" charset="0"/>
                <a:cs typeface="Arial" panose="020B0604020202020204" pitchFamily="34" charset="0"/>
              </a:rPr>
              <a:t>on semilogarithmic </a:t>
            </a:r>
            <a:r>
              <a:rPr lang="en-US" dirty="0">
                <a:latin typeface="Times New Roman" panose="02020603050405020304" pitchFamily="18" charset="0"/>
                <a:ea typeface="Calibri" panose="020F0502020204030204" pitchFamily="34" charset="0"/>
                <a:cs typeface="Arial" panose="020B0604020202020204" pitchFamily="34" charset="0"/>
              </a:rPr>
              <a:t>axes after drug absorption is complete, a one compartment </a:t>
            </a:r>
            <a:r>
              <a:rPr lang="en-US" dirty="0" smtClean="0">
                <a:latin typeface="Times New Roman" panose="02020603050405020304" pitchFamily="18" charset="0"/>
                <a:ea typeface="Calibri" panose="020F0502020204030204" pitchFamily="34" charset="0"/>
                <a:cs typeface="Arial" panose="020B0604020202020204" pitchFamily="34" charset="0"/>
              </a:rPr>
              <a:t>model extravascular </a:t>
            </a:r>
            <a:r>
              <a:rPr lang="en-US" dirty="0">
                <a:latin typeface="Times New Roman" panose="02020603050405020304" pitchFamily="18" charset="0"/>
                <a:ea typeface="Calibri" panose="020F0502020204030204" pitchFamily="34" charset="0"/>
                <a:cs typeface="Arial" panose="020B0604020202020204" pitchFamily="34" charset="0"/>
              </a:rPr>
              <a:t>equation can be used to describe the serum concentration/time curve: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 = {(</a:t>
            </a: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Fk</a:t>
            </a:r>
            <a:r>
              <a:rPr lang="en-US" sz="36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a</a:t>
            </a: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D) / [</a:t>
            </a: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a:t>
            </a: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sz="36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a</a:t>
            </a: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sz="36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sz="36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−ket</a:t>
            </a: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 e</a:t>
            </a:r>
            <a:r>
              <a:rPr lang="en-US" sz="36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−kat</a:t>
            </a: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ea typeface="Calibri" panose="020F0502020204030204" pitchFamily="34" charset="0"/>
                <a:cs typeface="Arial" panose="020B0604020202020204" pitchFamily="34" charset="0"/>
              </a:rPr>
              <a:t>t is the time after the extravascular dose </a:t>
            </a:r>
            <a:r>
              <a:rPr lang="en-US" dirty="0" smtClean="0">
                <a:latin typeface="Times New Roman" panose="02020603050405020304" pitchFamily="18" charset="0"/>
                <a:ea typeface="Calibri" panose="020F0502020204030204" pitchFamily="34" charset="0"/>
                <a:cs typeface="Arial" panose="020B0604020202020204" pitchFamily="34" charset="0"/>
              </a:rPr>
              <a:t>was given </a:t>
            </a:r>
            <a:r>
              <a:rPr lang="en-US" dirty="0">
                <a:latin typeface="Times New Roman" panose="02020603050405020304" pitchFamily="18" charset="0"/>
                <a:ea typeface="Calibri" panose="020F0502020204030204" pitchFamily="34" charset="0"/>
                <a:cs typeface="Arial" panose="020B0604020202020204" pitchFamily="34" charset="0"/>
              </a:rPr>
              <a:t>(t = 0 at the time the dose was administered),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 </a:t>
            </a:r>
            <a:r>
              <a:rPr lang="en-US" dirty="0">
                <a:latin typeface="Times New Roman" panose="02020603050405020304" pitchFamily="18" charset="0"/>
                <a:ea typeface="Calibri" panose="020F0502020204030204" pitchFamily="34" charset="0"/>
                <a:cs typeface="Arial" panose="020B0604020202020204" pitchFamily="34" charset="0"/>
              </a:rPr>
              <a:t>is the concentration at time = t,</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F is the bioavailability fraction,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a</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absorption rate constant,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D </a:t>
            </a:r>
            <a:r>
              <a:rPr lang="en-US" dirty="0">
                <a:latin typeface="Times New Roman" panose="02020603050405020304" pitchFamily="18" charset="0"/>
                <a:ea typeface="Calibri" panose="020F0502020204030204" pitchFamily="34" charset="0"/>
                <a:cs typeface="Arial" panose="020B0604020202020204" pitchFamily="34" charset="0"/>
              </a:rPr>
              <a:t>is the dose,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V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dirty="0" smtClean="0">
                <a:latin typeface="Times New Roman" panose="02020603050405020304" pitchFamily="18" charset="0"/>
                <a:ea typeface="Calibri" panose="020F0502020204030204" pitchFamily="34" charset="0"/>
                <a:cs typeface="Arial" panose="020B0604020202020204" pitchFamily="34" charset="0"/>
              </a:rPr>
              <a:t>the volume </a:t>
            </a:r>
            <a:r>
              <a:rPr lang="en-US" dirty="0">
                <a:latin typeface="Times New Roman" panose="02020603050405020304" pitchFamily="18" charset="0"/>
                <a:ea typeface="Calibri" panose="020F0502020204030204" pitchFamily="34" charset="0"/>
                <a:cs typeface="Arial" panose="020B0604020202020204" pitchFamily="34" charset="0"/>
              </a:rPr>
              <a:t>of distribution, and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elimination rate constant.</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15579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845125"/>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Extravascular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845128"/>
                <a:ext cx="10515600" cy="6012874"/>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 example of the use of this equation would be a patient that is administered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500 mg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of oral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procainamide </a:t>
                </a:r>
                <a:r>
                  <a:rPr lang="en-US" dirty="0">
                    <a:latin typeface="Times New Roman" panose="02020603050405020304" pitchFamily="18" charset="0"/>
                    <a:ea typeface="Calibri" panose="020F0502020204030204" pitchFamily="34" charset="0"/>
                    <a:cs typeface="Arial" panose="020B0604020202020204" pitchFamily="34" charset="0"/>
                  </a:rPr>
                  <a:t>as a capsule. It is known from prior clinic visits that the patient has a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half-life equal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to 4 hours</a:t>
                </a:r>
                <a:r>
                  <a:rPr lang="en-US" dirty="0">
                    <a:latin typeface="Times New Roman" panose="02020603050405020304" pitchFamily="18" charset="0"/>
                    <a:ea typeface="Calibri" panose="020F0502020204030204" pitchFamily="34" charset="0"/>
                    <a:cs typeface="Arial" panose="020B0604020202020204" pitchFamily="34" charset="0"/>
                  </a:rPr>
                  <a:t>,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elimination rate constant of 0.173 h</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 </a:t>
                </a:r>
                <a:r>
                  <a:rPr lang="en-US" dirty="0">
                    <a:latin typeface="Times New Roman" panose="02020603050405020304" pitchFamily="18" charset="0"/>
                    <a:ea typeface="Calibri" panose="020F0502020204030204" pitchFamily="34" charset="0"/>
                    <a:cs typeface="Arial" panose="020B0604020202020204" pitchFamily="34" charset="0"/>
                  </a:rPr>
                  <a:t>(k</a:t>
                </a:r>
                <a:r>
                  <a:rPr lang="en-US" baseline="-30000" dirty="0">
                    <a:latin typeface="Times New Roman" panose="02020603050405020304" pitchFamily="18" charset="0"/>
                    <a:ea typeface="Calibri" panose="020F0502020204030204" pitchFamily="34" charset="0"/>
                    <a:cs typeface="Arial" panose="020B0604020202020204" pitchFamily="34" charset="0"/>
                  </a:rPr>
                  <a:t>e</a:t>
                </a:r>
                <a:r>
                  <a:rPr lang="en-US" dirty="0">
                    <a:latin typeface="Times New Roman" panose="02020603050405020304" pitchFamily="18" charset="0"/>
                    <a:ea typeface="Calibri" panose="020F0502020204030204" pitchFamily="34" charset="0"/>
                    <a:cs typeface="Arial" panose="020B0604020202020204" pitchFamily="34" charset="0"/>
                  </a:rPr>
                  <a:t> = 0.693/t</a:t>
                </a:r>
                <a:r>
                  <a:rPr lang="en-US" baseline="-30000" dirty="0">
                    <a:latin typeface="Times New Roman" panose="02020603050405020304" pitchFamily="18" charset="0"/>
                    <a:ea typeface="Calibri" panose="020F0502020204030204" pitchFamily="34" charset="0"/>
                    <a:cs typeface="Arial" panose="020B0604020202020204" pitchFamily="34" charset="0"/>
                  </a:rPr>
                  <a:t>1/2</a:t>
                </a:r>
                <a:r>
                  <a:rPr lang="en-US" dirty="0">
                    <a:latin typeface="Times New Roman" panose="02020603050405020304" pitchFamily="18" charset="0"/>
                    <a:ea typeface="Calibri" panose="020F0502020204030204" pitchFamily="34" charset="0"/>
                    <a:cs typeface="Arial" panose="020B0604020202020204" pitchFamily="34" charset="0"/>
                  </a:rPr>
                  <a:t> = 0.693/4 h </a:t>
                </a:r>
                <a:r>
                  <a:rPr lang="en-US" dirty="0" smtClean="0">
                    <a:latin typeface="Times New Roman" panose="02020603050405020304" pitchFamily="18" charset="0"/>
                    <a:ea typeface="Calibri" panose="020F0502020204030204" pitchFamily="34" charset="0"/>
                    <a:cs typeface="Arial" panose="020B0604020202020204" pitchFamily="34" charset="0"/>
                  </a:rPr>
                  <a:t>= 0.173 </a:t>
                </a:r>
                <a:r>
                  <a:rPr lang="en-US" dirty="0">
                    <a:latin typeface="Times New Roman" panose="02020603050405020304" pitchFamily="18" charset="0"/>
                    <a:ea typeface="Calibri" panose="020F0502020204030204" pitchFamily="34" charset="0"/>
                    <a:cs typeface="Arial" panose="020B0604020202020204" pitchFamily="34" charset="0"/>
                  </a:rPr>
                  <a:t>h</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and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volume of distribution of 175 L</a:t>
                </a:r>
                <a:r>
                  <a:rPr lang="en-US" dirty="0">
                    <a:latin typeface="Times New Roman" panose="02020603050405020304" pitchFamily="18" charset="0"/>
                    <a:ea typeface="Calibri" panose="020F0502020204030204" pitchFamily="34" charset="0"/>
                    <a:cs typeface="Arial" panose="020B0604020202020204" pitchFamily="34" charset="0"/>
                  </a:rPr>
                  <a:t>. The capsule that </a:t>
                </a:r>
                <a:r>
                  <a:rPr lang="en-US" dirty="0" smtClean="0">
                    <a:latin typeface="Times New Roman" panose="02020603050405020304" pitchFamily="18" charset="0"/>
                    <a:ea typeface="Calibri" panose="020F0502020204030204" pitchFamily="34" charset="0"/>
                    <a:cs typeface="Arial" panose="020B0604020202020204" pitchFamily="34" charset="0"/>
                  </a:rPr>
                  <a:t>is administered </a:t>
                </a:r>
                <a:r>
                  <a:rPr lang="en-US" dirty="0">
                    <a:latin typeface="Times New Roman" panose="02020603050405020304" pitchFamily="18" charset="0"/>
                    <a:ea typeface="Calibri" panose="020F0502020204030204" pitchFamily="34" charset="0"/>
                    <a:cs typeface="Arial" panose="020B0604020202020204" pitchFamily="34" charset="0"/>
                  </a:rPr>
                  <a:t>to </a:t>
                </a:r>
                <a:r>
                  <a:rPr lang="en-US" dirty="0" smtClean="0">
                    <a:latin typeface="Times New Roman" panose="02020603050405020304" pitchFamily="18" charset="0"/>
                    <a:ea typeface="Calibri" panose="020F0502020204030204" pitchFamily="34" charset="0"/>
                    <a:cs typeface="Arial" panose="020B0604020202020204" pitchFamily="34" charset="0"/>
                  </a:rPr>
                  <a:t>the patient </a:t>
                </a:r>
                <a:r>
                  <a:rPr lang="en-US" dirty="0">
                    <a:latin typeface="Times New Roman" panose="02020603050405020304" pitchFamily="18" charset="0"/>
                    <a:ea typeface="Calibri" panose="020F0502020204030204" pitchFamily="34" charset="0"/>
                    <a:cs typeface="Arial" panose="020B0604020202020204" pitchFamily="34" charset="0"/>
                  </a:rPr>
                  <a:t>has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absorption rate constant equal to 2 h</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and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oral bioavailability fraction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of 0.85</a:t>
                </a:r>
                <a:r>
                  <a:rPr lang="en-US" dirty="0">
                    <a:latin typeface="Times New Roman" panose="02020603050405020304" pitchFamily="18" charset="0"/>
                    <a:ea typeface="Calibri" panose="020F0502020204030204" pitchFamily="34" charset="0"/>
                    <a:cs typeface="Arial" panose="020B0604020202020204" pitchFamily="34" charset="0"/>
                  </a:rPr>
                  <a:t>. The procainamide serum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concentration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4 hours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after a single dose </a:t>
                </a:r>
                <a:r>
                  <a:rPr lang="en-US" dirty="0">
                    <a:latin typeface="Times New Roman" panose="02020603050405020304" pitchFamily="18" charset="0"/>
                    <a:ea typeface="Calibri" panose="020F0502020204030204" pitchFamily="34" charset="0"/>
                    <a:cs typeface="Arial" panose="020B0604020202020204" pitchFamily="34" charset="0"/>
                  </a:rPr>
                  <a:t>would be equal to:</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14:m>
                  <m:oMath xmlns:m="http://schemas.openxmlformats.org/officeDocument/2006/math">
                    <m:r>
                      <m:rPr>
                        <m:nor/>
                      </m:rPr>
                      <a:rPr lang="en-US" sz="3900" b="1" i="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m:t>C</m:t>
                    </m:r>
                    <m:r>
                      <a:rPr lang="en-US" sz="39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9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900" b="1" i="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𝐅</m:t>
                        </m:r>
                        <m:r>
                          <a:rPr lang="en-US" sz="3900" b="1" i="0" smtClean="0">
                            <a:solidFill>
                              <a:srgbClr val="FF0000"/>
                            </a:solidFill>
                            <a:latin typeface="Cambria Math" panose="02040503050406030204" pitchFamily="18" charset="0"/>
                            <a:ea typeface="Calibri" panose="020F0502020204030204" pitchFamily="34" charset="0"/>
                            <a:cs typeface="Cambria Math" panose="02040503050406030204" pitchFamily="18" charset="0"/>
                          </a:rPr>
                          <m:t>𝐤</m:t>
                        </m:r>
                        <m:r>
                          <a:rPr lang="en-US" sz="3900" b="1" i="0" baseline="-30000" smtClean="0">
                            <a:solidFill>
                              <a:srgbClr val="FF0000"/>
                            </a:solidFill>
                            <a:latin typeface="Cambria Math" panose="02040503050406030204" pitchFamily="18" charset="0"/>
                            <a:ea typeface="Calibri" panose="020F0502020204030204" pitchFamily="34" charset="0"/>
                            <a:cs typeface="Cambria Math" panose="02040503050406030204" pitchFamily="18" charset="0"/>
                          </a:rPr>
                          <m:t>𝐚</m:t>
                        </m:r>
                        <m:r>
                          <a:rPr lang="en-US" sz="3900" b="1" i="0" smtClean="0">
                            <a:solidFill>
                              <a:srgbClr val="FF0000"/>
                            </a:solidFill>
                            <a:latin typeface="Cambria Math" panose="02040503050406030204" pitchFamily="18" charset="0"/>
                            <a:ea typeface="Calibri" panose="020F0502020204030204" pitchFamily="34" charset="0"/>
                            <a:cs typeface="Cambria Math" panose="02040503050406030204" pitchFamily="18" charset="0"/>
                          </a:rPr>
                          <m:t>𝐃</m:t>
                        </m:r>
                        <m:r>
                          <a:rPr lang="en-US" sz="3900" b="1" i="0" smtClean="0">
                            <a:solidFill>
                              <a:srgbClr val="FF0000"/>
                            </a:solidFill>
                            <a:latin typeface="Cambria Math" panose="02040503050406030204" pitchFamily="18" charset="0"/>
                            <a:ea typeface="Calibri" panose="020F0502020204030204" pitchFamily="34" charset="0"/>
                            <a:cs typeface="Cambria Math" panose="02040503050406030204" pitchFamily="18" charset="0"/>
                          </a:rPr>
                          <m:t> </m:t>
                        </m:r>
                      </m:num>
                      <m:den>
                        <m:r>
                          <a:rPr lang="en-US" sz="3900" b="1" i="0"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𝐕</m:t>
                        </m:r>
                        <m:r>
                          <a:rPr lang="en-US" sz="3900" b="1"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 </m:t>
                        </m:r>
                        <m:r>
                          <a:rPr lang="en-US" sz="3900" b="1" i="0"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3900" b="1">
                            <a:solidFill>
                              <a:srgbClr val="FF0000"/>
                            </a:solidFill>
                            <a:latin typeface="Cambria Math" panose="02040503050406030204" pitchFamily="18" charset="0"/>
                            <a:ea typeface="Calibri" panose="020F0502020204030204" pitchFamily="34" charset="0"/>
                            <a:cs typeface="Cambria Math" panose="02040503050406030204" pitchFamily="18" charset="0"/>
                          </a:rPr>
                          <m:t>𝐤</m:t>
                        </m:r>
                        <m:r>
                          <a:rPr lang="en-US" sz="3900" b="1" baseline="-30000">
                            <a:solidFill>
                              <a:srgbClr val="FF0000"/>
                            </a:solidFill>
                            <a:latin typeface="Cambria Math" panose="02040503050406030204" pitchFamily="18" charset="0"/>
                            <a:ea typeface="Calibri" panose="020F0502020204030204" pitchFamily="34" charset="0"/>
                            <a:cs typeface="Cambria Math" panose="02040503050406030204" pitchFamily="18" charset="0"/>
                          </a:rPr>
                          <m:t>𝐚</m:t>
                        </m:r>
                        <m:r>
                          <a:rPr lang="en-US" sz="3900" b="1" i="0" smtClean="0">
                            <a:solidFill>
                              <a:srgbClr val="FF0000"/>
                            </a:solidFill>
                            <a:latin typeface="Cambria Math" panose="02040503050406030204" pitchFamily="18" charset="0"/>
                            <a:ea typeface="Calibri" panose="020F0502020204030204" pitchFamily="34" charset="0"/>
                            <a:cs typeface="Cambria Math" panose="02040503050406030204" pitchFamily="18" charset="0"/>
                          </a:rPr>
                          <m:t>−</m:t>
                        </m:r>
                        <m:r>
                          <a:rPr lang="en-US" sz="3900" b="1">
                            <a:solidFill>
                              <a:srgbClr val="FF0000"/>
                            </a:solidFill>
                            <a:latin typeface="Cambria Math" panose="02040503050406030204" pitchFamily="18" charset="0"/>
                            <a:ea typeface="Calibri" panose="020F0502020204030204" pitchFamily="34" charset="0"/>
                            <a:cs typeface="Cambria Math" panose="02040503050406030204" pitchFamily="18" charset="0"/>
                          </a:rPr>
                          <m:t>𝐤</m:t>
                        </m:r>
                        <m:r>
                          <a:rPr lang="en-US" sz="3900" b="1" i="0" baseline="-30000" smtClean="0">
                            <a:solidFill>
                              <a:srgbClr val="FF0000"/>
                            </a:solidFill>
                            <a:latin typeface="Cambria Math" panose="02040503050406030204" pitchFamily="18" charset="0"/>
                            <a:ea typeface="Calibri" panose="020F0502020204030204" pitchFamily="34" charset="0"/>
                            <a:cs typeface="Cambria Math" panose="02040503050406030204" pitchFamily="18" charset="0"/>
                          </a:rPr>
                          <m:t>𝐞</m:t>
                        </m:r>
                        <m:r>
                          <a:rPr lang="en-US" sz="3900" b="1" i="1" dirty="0">
                            <a:solidFill>
                              <a:srgbClr val="FF0000"/>
                            </a:solidFill>
                            <a:latin typeface="Cambria Math" panose="02040503050406030204" pitchFamily="18" charset="0"/>
                            <a:ea typeface="Calibri" panose="020F0502020204030204" pitchFamily="34" charset="0"/>
                            <a:cs typeface="Arial" panose="020B0604020202020204" pitchFamily="34" charset="0"/>
                          </a:rPr>
                          <m:t>)</m:t>
                        </m:r>
                      </m:den>
                    </m:f>
                  </m:oMath>
                </a14:m>
                <a:r>
                  <a:rPr lang="en-US" sz="3500"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900" b="1">
                        <a:solidFill>
                          <a:srgbClr val="FF0000"/>
                        </a:solidFill>
                        <a:latin typeface="Cambria Math" panose="02040503050406030204" pitchFamily="18" charset="0"/>
                        <a:ea typeface="Calibri" panose="020F0502020204030204" pitchFamily="34" charset="0"/>
                        <a:cs typeface="Cambria Math" panose="02040503050406030204" pitchFamily="18" charset="0"/>
                      </a:rPr>
                      <m:t>(</m:t>
                    </m:r>
                    <m:r>
                      <m:rPr>
                        <m:nor/>
                      </m:rPr>
                      <a:rPr lang="en-US" sz="39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e</m:t>
                    </m:r>
                    <m:r>
                      <m:rPr>
                        <m:nor/>
                      </m:rPr>
                      <a:rPr lang="en-US" sz="39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sz="39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ket</m:t>
                    </m:r>
                    <m:r>
                      <a:rPr lang="en-US" sz="3900" b="1">
                        <a:solidFill>
                          <a:srgbClr val="FF0000"/>
                        </a:solidFill>
                        <a:latin typeface="Cambria Math" panose="02040503050406030204" pitchFamily="18" charset="0"/>
                        <a:ea typeface="Calibri" panose="020F0502020204030204" pitchFamily="34" charset="0"/>
                        <a:cs typeface="Cambria Math" panose="02040503050406030204" pitchFamily="18" charset="0"/>
                      </a:rPr>
                      <m:t>−</m:t>
                    </m:r>
                    <m:r>
                      <m:rPr>
                        <m:nor/>
                      </m:rPr>
                      <a:rPr lang="en-US" sz="39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e</m:t>
                    </m:r>
                    <m:r>
                      <m:rPr>
                        <m:nor/>
                      </m:rPr>
                      <a:rPr lang="en-US" sz="39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sz="39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kat</m:t>
                    </m:r>
                    <m:r>
                      <a:rPr lang="en-US" sz="3900" b="1" i="1" dirty="0">
                        <a:solidFill>
                          <a:srgbClr val="FF0000"/>
                        </a:solidFill>
                        <a:latin typeface="Cambria Math" panose="02040503050406030204" pitchFamily="18" charset="0"/>
                        <a:ea typeface="Calibri" panose="020F0502020204030204" pitchFamily="34" charset="0"/>
                        <a:cs typeface="Arial" panose="020B0604020202020204" pitchFamily="34" charset="0"/>
                      </a:rPr>
                      <m:t>)</m:t>
                    </m:r>
                  </m:oMath>
                </a14:m>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a:lnSpc>
                    <a:spcPct val="115000"/>
                  </a:lnSpc>
                  <a:spcBef>
                    <a:spcPts val="0"/>
                  </a:spcBef>
                  <a:buNone/>
                </a:pPr>
                <a14:m>
                  <m:oMath xmlns:m="http://schemas.openxmlformats.org/officeDocument/2006/math">
                    <m:r>
                      <m:rPr>
                        <m:nor/>
                      </m:rPr>
                      <a:rPr lang="en-US" b="0" i="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m:t>C</m:t>
                    </m:r>
                    <m:r>
                      <a:rPr lang="en-US" b="0" i="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b="0" i="1"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ctrlPr>
                          </m:dPr>
                          <m:e>
                            <m:r>
                              <a:rPr lang="en-US" b="0" i="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0.85</m:t>
                            </m:r>
                          </m:e>
                        </m:d>
                        <m:r>
                          <a:rPr lang="en-US" b="0" i="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 </m:t>
                        </m:r>
                        <m:d>
                          <m:dPr>
                            <m:ctrlPr>
                              <a:rPr lang="en-US" b="0" i="1"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ctrlPr>
                          </m:dPr>
                          <m:e>
                            <m:r>
                              <a:rPr lang="en-US" b="0" i="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2 </m:t>
                            </m:r>
                            <m:r>
                              <m:rPr>
                                <m:sty m:val="p"/>
                              </m:rPr>
                              <a:rPr lang="en-US" b="0" i="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h</m:t>
                            </m:r>
                            <m:r>
                              <a:rPr lang="en-US" b="0" i="0" baseline="2000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m:t>
                            </m:r>
                            <m:r>
                              <a:rPr lang="en-US" b="0" i="0" baseline="3000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1</m:t>
                            </m:r>
                          </m:e>
                        </m:d>
                        <m:r>
                          <a:rPr lang="en-US" b="0" i="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 (500 </m:t>
                        </m:r>
                        <m:r>
                          <m:rPr>
                            <m:sty m:val="p"/>
                          </m:rPr>
                          <a:rPr lang="en-US" b="0" i="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mg</m:t>
                        </m:r>
                        <m:r>
                          <a:rPr lang="en-US" b="0" i="0" smtClean="0">
                            <a:solidFill>
                              <a:schemeClr val="tx1"/>
                            </a:solidFill>
                            <a:latin typeface="Cambria Math" panose="02040503050406030204" pitchFamily="18" charset="0"/>
                            <a:ea typeface="Calibri" panose="020F0502020204030204" pitchFamily="34" charset="0"/>
                            <a:cs typeface="Cambria Math" panose="02040503050406030204" pitchFamily="18" charset="0"/>
                          </a:rPr>
                          <m:t>) </m:t>
                        </m:r>
                      </m:num>
                      <m:den>
                        <m:r>
                          <a:rPr lang="en-US" b="0" i="0" dirty="0" smtClean="0">
                            <a:solidFill>
                              <a:schemeClr val="tx1"/>
                            </a:solidFill>
                            <a:latin typeface="Cambria Math" panose="02040503050406030204" pitchFamily="18" charset="0"/>
                            <a:ea typeface="Calibri" panose="020F0502020204030204" pitchFamily="34" charset="0"/>
                            <a:cs typeface="Arial" panose="020B0604020202020204" pitchFamily="34" charset="0"/>
                          </a:rPr>
                          <m:t>(175 </m:t>
                        </m:r>
                        <m:r>
                          <m:rPr>
                            <m:sty m:val="p"/>
                          </m:rPr>
                          <a:rPr lang="en-US" b="0" i="0" dirty="0" smtClean="0">
                            <a:solidFill>
                              <a:schemeClr val="tx1"/>
                            </a:solidFill>
                            <a:latin typeface="Cambria Math" panose="02040503050406030204" pitchFamily="18" charset="0"/>
                            <a:ea typeface="Calibri" panose="020F0502020204030204" pitchFamily="34" charset="0"/>
                            <a:cs typeface="Arial" panose="020B0604020202020204" pitchFamily="34" charset="0"/>
                          </a:rPr>
                          <m:t>L</m:t>
                        </m:r>
                        <m:r>
                          <a:rPr lang="en-US" b="0" i="0" dirty="0" smtClean="0">
                            <a:solidFill>
                              <a:schemeClr val="tx1"/>
                            </a:solidFill>
                            <a:latin typeface="Cambria Math" panose="02040503050406030204" pitchFamily="18" charset="0"/>
                            <a:ea typeface="Calibri" panose="020F0502020204030204" pitchFamily="34" charset="0"/>
                            <a:cs typeface="Arial" panose="020B0604020202020204" pitchFamily="34" charset="0"/>
                          </a:rPr>
                          <m:t>)  (2</m:t>
                        </m:r>
                        <m:r>
                          <m:rPr>
                            <m:sty m:val="p"/>
                          </m:rPr>
                          <a:rPr lang="en-US">
                            <a:solidFill>
                              <a:prstClr val="black"/>
                            </a:solidFill>
                            <a:latin typeface="Cambria Math" panose="02040503050406030204" pitchFamily="18" charset="0"/>
                            <a:ea typeface="Calibri" panose="020F0502020204030204" pitchFamily="34" charset="0"/>
                            <a:cs typeface="Cambria Math" panose="02040503050406030204" pitchFamily="18" charset="0"/>
                          </a:rPr>
                          <m:t>h</m:t>
                        </m:r>
                        <m:r>
                          <a:rPr lang="en-US" baseline="20000">
                            <a:solidFill>
                              <a:prstClr val="black"/>
                            </a:solidFill>
                            <a:latin typeface="Cambria Math" panose="02040503050406030204" pitchFamily="18" charset="0"/>
                            <a:ea typeface="Calibri" panose="020F0502020204030204" pitchFamily="34" charset="0"/>
                            <a:cs typeface="Cambria Math" panose="02040503050406030204" pitchFamily="18" charset="0"/>
                          </a:rPr>
                          <m:t>−</m:t>
                        </m:r>
                        <m:r>
                          <a:rPr lang="en-US" baseline="30000">
                            <a:solidFill>
                              <a:prstClr val="black"/>
                            </a:solidFill>
                            <a:latin typeface="Cambria Math" panose="02040503050406030204" pitchFamily="18" charset="0"/>
                            <a:ea typeface="Calibri" panose="020F0502020204030204" pitchFamily="34" charset="0"/>
                            <a:cs typeface="Cambria Math" panose="02040503050406030204" pitchFamily="18" charset="0"/>
                          </a:rPr>
                          <m:t>1</m:t>
                        </m:r>
                        <m:r>
                          <a:rPr lang="en-US">
                            <a:solidFill>
                              <a:prstClr val="black"/>
                            </a:solidFill>
                            <a:latin typeface="Cambria Math" panose="02040503050406030204" pitchFamily="18" charset="0"/>
                            <a:ea typeface="Calibri" panose="020F0502020204030204" pitchFamily="34" charset="0"/>
                            <a:cs typeface="Cambria Math" panose="02040503050406030204" pitchFamily="18" charset="0"/>
                          </a:rPr>
                          <m:t> </m:t>
                        </m:r>
                        <m:r>
                          <m:rPr>
                            <m:nor/>
                          </m:rP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b="0" i="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m:t> 0.173</m:t>
                        </m:r>
                        <m:r>
                          <m:rPr>
                            <m:sty m:val="p"/>
                          </m:rPr>
                          <a:rPr lang="en-US">
                            <a:solidFill>
                              <a:prstClr val="black"/>
                            </a:solidFill>
                            <a:latin typeface="Cambria Math" panose="02040503050406030204" pitchFamily="18" charset="0"/>
                            <a:ea typeface="Calibri" panose="020F0502020204030204" pitchFamily="34" charset="0"/>
                            <a:cs typeface="Cambria Math" panose="02040503050406030204" pitchFamily="18" charset="0"/>
                          </a:rPr>
                          <m:t>h</m:t>
                        </m:r>
                        <m:r>
                          <a:rPr lang="en-US" baseline="20000">
                            <a:solidFill>
                              <a:prstClr val="black"/>
                            </a:solidFill>
                            <a:latin typeface="Cambria Math" panose="02040503050406030204" pitchFamily="18" charset="0"/>
                            <a:ea typeface="Calibri" panose="020F0502020204030204" pitchFamily="34" charset="0"/>
                            <a:cs typeface="Cambria Math" panose="02040503050406030204" pitchFamily="18" charset="0"/>
                          </a:rPr>
                          <m:t>−</m:t>
                        </m:r>
                        <m:r>
                          <a:rPr lang="en-US" baseline="30000">
                            <a:solidFill>
                              <a:prstClr val="black"/>
                            </a:solidFill>
                            <a:latin typeface="Cambria Math" panose="02040503050406030204" pitchFamily="18" charset="0"/>
                            <a:ea typeface="Calibri" panose="020F0502020204030204" pitchFamily="34" charset="0"/>
                            <a:cs typeface="Cambria Math" panose="02040503050406030204" pitchFamily="18" charset="0"/>
                          </a:rPr>
                          <m:t>1</m:t>
                        </m:r>
                        <m:r>
                          <a:rPr lang="en-US" dirty="0">
                            <a:solidFill>
                              <a:prstClr val="black"/>
                            </a:solidFill>
                            <a:latin typeface="Cambria Math" panose="02040503050406030204" pitchFamily="18" charset="0"/>
                            <a:ea typeface="Calibri" panose="020F0502020204030204" pitchFamily="34" charset="0"/>
                            <a:cs typeface="Arial" panose="020B0604020202020204" pitchFamily="34" charset="0"/>
                          </a:rPr>
                          <m:t>)</m:t>
                        </m:r>
                      </m:den>
                    </m:f>
                  </m:oMath>
                </a14:m>
                <a:r>
                  <a:rPr lang="en-US" dirty="0">
                    <a:solidFill>
                      <a:prstClr val="black"/>
                    </a:solidFill>
                    <a:ea typeface="Calibri" panose="020F0502020204030204" pitchFamily="34" charset="0"/>
                    <a:cs typeface="Cambria Math" panose="02040503050406030204" pitchFamily="18" charset="0"/>
                  </a:rPr>
                  <a:t> </a:t>
                </a:r>
                <a14:m>
                  <m:oMath xmlns:m="http://schemas.openxmlformats.org/officeDocument/2006/math">
                    <m:r>
                      <a:rPr lang="en-US">
                        <a:solidFill>
                          <a:prstClr val="black"/>
                        </a:solidFill>
                        <a:latin typeface="Cambria Math" panose="02040503050406030204" pitchFamily="18" charset="0"/>
                        <a:ea typeface="Calibri" panose="020F0502020204030204" pitchFamily="34" charset="0"/>
                        <a:cs typeface="Cambria Math" panose="02040503050406030204" pitchFamily="18" charset="0"/>
                      </a:rPr>
                      <m:t>(</m:t>
                    </m:r>
                    <m:r>
                      <m:rPr>
                        <m:nor/>
                      </m:rP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e</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−(0.173</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h</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−1)(4</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h</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 </m:t>
                    </m:r>
                    <m:r>
                      <m:rPr>
                        <m:nor/>
                      </m:rP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e</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b="0" i="0" baseline="30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m:t>2</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h</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−1)(4</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h</m:t>
                    </m:r>
                    <m:r>
                      <m:rPr>
                        <m:nor/>
                      </m:rPr>
                      <a:rPr lang="en-US"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a:rPr lang="en-US" dirty="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smtClean="0">
                    <a:latin typeface="Times New Roman" panose="02020603050405020304" pitchFamily="18" charset="0"/>
                    <a:ea typeface="Calibri" panose="020F0502020204030204" pitchFamily="34" charset="0"/>
                    <a:cs typeface="Times New Roman" panose="02020603050405020304" pitchFamily="18" charset="0"/>
                  </a:rPr>
                  <a:t> 1.3 mg/L</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845128"/>
                <a:ext cx="10515600" cy="6012874"/>
              </a:xfrm>
              <a:blipFill rotWithShape="1">
                <a:blip r:embed="rId3"/>
                <a:stretch>
                  <a:fillRect l="-1217" t="-609" r="-1159"/>
                </a:stretch>
              </a:blipFill>
            </p:spPr>
            <p:txBody>
              <a:bodyPr/>
              <a:lstStyle/>
              <a:p>
                <a:r>
                  <a:rPr lang="ar-IQ">
                    <a:noFill/>
                  </a:rPr>
                  <a:t> </a:t>
                </a:r>
              </a:p>
            </p:txBody>
          </p:sp>
        </mc:Fallback>
      </mc:AlternateContent>
    </p:spTree>
    <p:extLst>
      <p:ext uri="{BB962C8B-B14F-4D97-AF65-F5344CB8AC3E}">
        <p14:creationId xmlns:p14="http://schemas.microsoft.com/office/powerpoint/2010/main" val="145968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1491"/>
            <a:ext cx="10515600" cy="1302327"/>
          </a:xfrm>
        </p:spPr>
        <p:txBody>
          <a:bodyPr>
            <a:normAutofit/>
          </a:bodyPr>
          <a:lstStyle/>
          <a:p>
            <a:pPr algn="just">
              <a:lnSpc>
                <a:spcPct val="115000"/>
              </a:lnSpc>
              <a:spcBef>
                <a:spcPts val="0"/>
              </a:spcBef>
            </a:pP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Exponents and Logarithms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493818"/>
            <a:ext cx="10515600" cy="4364182"/>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For many processes in nature,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rate of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removal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modification of a species is proportional to</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and driven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by</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amount of that species present at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 given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time</a:t>
            </a:r>
            <a:r>
              <a:rPr lang="en-US" dirty="0">
                <a:latin typeface="Times New Roman" panose="02020603050405020304" pitchFamily="18" charset="0"/>
                <a:ea typeface="Calibri" panose="020F0502020204030204" pitchFamily="34" charset="0"/>
                <a:cs typeface="Arial" panose="020B0604020202020204" pitchFamily="34" charset="0"/>
              </a:rPr>
              <a:t>. This is true for the kinetics of </a:t>
            </a:r>
            <a:r>
              <a:rPr lang="en-US" dirty="0" smtClean="0">
                <a:latin typeface="Times New Roman" panose="02020603050405020304" pitchFamily="18" charset="0"/>
                <a:ea typeface="Calibri" panose="020F0502020204030204" pitchFamily="34" charset="0"/>
                <a:cs typeface="Arial" panose="020B0604020202020204" pitchFamily="34" charset="0"/>
              </a:rPr>
              <a:t>diffusion, for </a:t>
            </a:r>
            <a:r>
              <a:rPr lang="en-US" dirty="0">
                <a:latin typeface="Times New Roman" panose="02020603050405020304" pitchFamily="18" charset="0"/>
                <a:ea typeface="Calibri" panose="020F0502020204030204" pitchFamily="34" charset="0"/>
                <a:cs typeface="Arial" panose="020B0604020202020204" pitchFamily="34" charset="0"/>
              </a:rPr>
              <a:t>chemical reactions, for radioactive decay, and </a:t>
            </a:r>
            <a:r>
              <a:rPr lang="en-US" dirty="0" smtClean="0">
                <a:latin typeface="Times New Roman" panose="02020603050405020304" pitchFamily="18" charset="0"/>
                <a:ea typeface="Calibri" panose="020F0502020204030204" pitchFamily="34" charset="0"/>
                <a:cs typeface="Arial" panose="020B0604020202020204" pitchFamily="34" charset="0"/>
              </a:rPr>
              <a:t>for the </a:t>
            </a:r>
            <a:r>
              <a:rPr lang="en-US" dirty="0">
                <a:latin typeface="Times New Roman" panose="02020603050405020304" pitchFamily="18" charset="0"/>
                <a:ea typeface="Calibri" panose="020F0502020204030204" pitchFamily="34" charset="0"/>
                <a:cs typeface="Arial" panose="020B0604020202020204" pitchFamily="34" charset="0"/>
              </a:rPr>
              <a:t>kinetics of the ADME processes of pharmaceuticals. Systems of this type are naturally </a:t>
            </a:r>
            <a:r>
              <a:rPr lang="en-US" dirty="0" smtClean="0">
                <a:latin typeface="Times New Roman" panose="02020603050405020304" pitchFamily="18" charset="0"/>
                <a:ea typeface="Calibri" panose="020F0502020204030204" pitchFamily="34" charset="0"/>
                <a:cs typeface="Arial" panose="020B0604020202020204" pitchFamily="34" charset="0"/>
              </a:rPr>
              <a:t>described by </a:t>
            </a:r>
            <a:r>
              <a:rPr lang="en-US" dirty="0">
                <a:latin typeface="Times New Roman" panose="02020603050405020304" pitchFamily="18" charset="0"/>
                <a:ea typeface="Calibri" panose="020F0502020204030204" pitchFamily="34" charset="0"/>
                <a:cs typeface="Arial" panose="020B0604020202020204" pitchFamily="34" charset="0"/>
              </a:rPr>
              <a:t>exponential expressions.</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7654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3563"/>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Extravascular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03564"/>
            <a:ext cx="10515600" cy="6054437"/>
          </a:xfrm>
        </p:spPr>
        <p:txBody>
          <a:bodyPr>
            <a:normAutofit fontScale="92500" lnSpcReduction="100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Since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absorption rate constant is also hard to measure in patients</a:t>
            </a:r>
            <a:r>
              <a:rPr lang="en-US" dirty="0">
                <a:latin typeface="Times New Roman" panose="02020603050405020304" pitchFamily="18" charset="0"/>
                <a:ea typeface="Calibri" panose="020F0502020204030204" pitchFamily="34" charset="0"/>
                <a:cs typeface="Arial" panose="020B0604020202020204" pitchFamily="34" charset="0"/>
              </a:rPr>
              <a:t>, it is also </a:t>
            </a:r>
            <a:r>
              <a:rPr lang="en-US" dirty="0" smtClean="0">
                <a:latin typeface="Times New Roman" panose="02020603050405020304" pitchFamily="18" charset="0"/>
                <a:ea typeface="Calibri" panose="020F0502020204030204" pitchFamily="34" charset="0"/>
                <a:cs typeface="Arial" panose="020B0604020202020204" pitchFamily="34" charset="0"/>
              </a:rPr>
              <a:t>desirable to </a:t>
            </a:r>
            <a:r>
              <a:rPr lang="en-US" dirty="0">
                <a:latin typeface="Times New Roman" panose="02020603050405020304" pitchFamily="18" charset="0"/>
                <a:ea typeface="Calibri" panose="020F0502020204030204" pitchFamily="34" charset="0"/>
                <a:cs typeface="Arial" panose="020B0604020202020204" pitchFamily="34" charset="0"/>
              </a:rPr>
              <a:t>avoid drawing drug serum concentrations during the absorption phase in clinical </a:t>
            </a:r>
            <a:r>
              <a:rPr lang="en-US" dirty="0" smtClean="0">
                <a:latin typeface="Times New Roman" panose="02020603050405020304" pitchFamily="18" charset="0"/>
                <a:ea typeface="Calibri" panose="020F0502020204030204" pitchFamily="34" charset="0"/>
                <a:cs typeface="Arial" panose="020B0604020202020204" pitchFamily="34" charset="0"/>
              </a:rPr>
              <a:t>situations.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When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only postabsorption, postdistribution serum concentrations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are obtained </a:t>
            </a:r>
            <a:r>
              <a:rPr lang="en-US" dirty="0">
                <a:latin typeface="Times New Roman" panose="02020603050405020304" pitchFamily="18" charset="0"/>
                <a:ea typeface="Calibri" panose="020F0502020204030204" pitchFamily="34" charset="0"/>
                <a:cs typeface="Arial" panose="020B0604020202020204" pitchFamily="34" charset="0"/>
              </a:rPr>
              <a:t>for </a:t>
            </a:r>
            <a:r>
              <a:rPr lang="en-US" dirty="0" smtClean="0">
                <a:latin typeface="Times New Roman" panose="02020603050405020304" pitchFamily="18" charset="0"/>
                <a:ea typeface="Calibri" panose="020F0502020204030204" pitchFamily="34" charset="0"/>
                <a:cs typeface="Arial" panose="020B0604020202020204" pitchFamily="34" charset="0"/>
              </a:rPr>
              <a:t>a drug </a:t>
            </a:r>
            <a:r>
              <a:rPr lang="en-US" dirty="0">
                <a:latin typeface="Times New Roman" panose="02020603050405020304" pitchFamily="18" charset="0"/>
                <a:ea typeface="Calibri" panose="020F0502020204030204" pitchFamily="34" charset="0"/>
                <a:cs typeface="Arial" panose="020B0604020202020204" pitchFamily="34" charset="0"/>
              </a:rPr>
              <a:t>that is administered extravascularly, the equation simplifies to: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 </a:t>
            </a:r>
            <a:r>
              <a:rPr lang="en-US" sz="35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[(FD)/V</a:t>
            </a:r>
            <a:r>
              <a:rPr lang="en-US" sz="3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e</a:t>
            </a:r>
            <a:r>
              <a:rPr lang="en-US" sz="35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5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ket</a:t>
            </a:r>
            <a:endParaRPr lang="en-US" sz="35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where C is the concentration at any postabsorption, postdistribution time;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F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dirty="0" smtClean="0">
                <a:latin typeface="Times New Roman" panose="02020603050405020304" pitchFamily="18" charset="0"/>
                <a:ea typeface="Calibri" panose="020F0502020204030204" pitchFamily="34" charset="0"/>
                <a:cs typeface="Arial" panose="020B0604020202020204" pitchFamily="34" charset="0"/>
              </a:rPr>
              <a:t>the bioavailability </a:t>
            </a:r>
            <a:r>
              <a:rPr lang="en-US" dirty="0">
                <a:latin typeface="Times New Roman" panose="02020603050405020304" pitchFamily="18" charset="0"/>
                <a:ea typeface="Calibri" panose="020F0502020204030204" pitchFamily="34" charset="0"/>
                <a:cs typeface="Arial" panose="020B0604020202020204" pitchFamily="34" charset="0"/>
              </a:rPr>
              <a:t>fraction;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D </a:t>
            </a:r>
            <a:r>
              <a:rPr lang="en-US" dirty="0">
                <a:latin typeface="Times New Roman" panose="02020603050405020304" pitchFamily="18" charset="0"/>
                <a:ea typeface="Calibri" panose="020F0502020204030204" pitchFamily="34" charset="0"/>
                <a:cs typeface="Arial" panose="020B0604020202020204" pitchFamily="34" charset="0"/>
              </a:rPr>
              <a:t>is the dose;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V </a:t>
            </a:r>
            <a:r>
              <a:rPr lang="en-US" dirty="0">
                <a:latin typeface="Times New Roman" panose="02020603050405020304" pitchFamily="18" charset="0"/>
                <a:ea typeface="Calibri" panose="020F0502020204030204" pitchFamily="34" charset="0"/>
                <a:cs typeface="Arial" panose="020B0604020202020204" pitchFamily="34" charset="0"/>
              </a:rPr>
              <a:t>is the volume of distribution;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a:t>
            </a:r>
            <a:r>
              <a:rPr lang="en-US" dirty="0" smtClean="0">
                <a:latin typeface="Times New Roman" panose="02020603050405020304" pitchFamily="18" charset="0"/>
                <a:ea typeface="Calibri" panose="020F0502020204030204" pitchFamily="34" charset="0"/>
                <a:cs typeface="Arial" panose="020B0604020202020204" pitchFamily="34" charset="0"/>
              </a:rPr>
              <a:t>elimination rate </a:t>
            </a:r>
            <a:r>
              <a:rPr lang="en-US" dirty="0">
                <a:latin typeface="Times New Roman" panose="02020603050405020304" pitchFamily="18" charset="0"/>
                <a:ea typeface="Calibri" panose="020F0502020204030204" pitchFamily="34" charset="0"/>
                <a:cs typeface="Arial" panose="020B0604020202020204" pitchFamily="34" charset="0"/>
              </a:rPr>
              <a:t>constant; and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t </a:t>
            </a:r>
            <a:r>
              <a:rPr lang="en-US" dirty="0">
                <a:latin typeface="Times New Roman" panose="02020603050405020304" pitchFamily="18" charset="0"/>
                <a:ea typeface="Calibri" panose="020F0502020204030204" pitchFamily="34" charset="0"/>
                <a:cs typeface="Arial" panose="020B0604020202020204" pitchFamily="34" charset="0"/>
              </a:rPr>
              <a:t>is any postabsorption, postdistribution time.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approach </a:t>
            </a:r>
            <a:r>
              <a:rPr lang="en-US" dirty="0" smtClean="0">
                <a:latin typeface="Times New Roman" panose="02020603050405020304" pitchFamily="18" charset="0"/>
                <a:ea typeface="Calibri" panose="020F0502020204030204" pitchFamily="34" charset="0"/>
                <a:cs typeface="Arial" panose="020B0604020202020204" pitchFamily="34" charset="0"/>
              </a:rPr>
              <a:t>works very </a:t>
            </a:r>
            <a:r>
              <a:rPr lang="en-US" dirty="0">
                <a:latin typeface="Times New Roman" panose="02020603050405020304" pitchFamily="18" charset="0"/>
                <a:ea typeface="Calibri" panose="020F0502020204030204" pitchFamily="34" charset="0"/>
                <a:cs typeface="Arial" panose="020B0604020202020204" pitchFamily="34" charset="0"/>
              </a:rPr>
              <a:t>well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when the extravascular dose is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rapidly absorbed</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not a sustained-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or extended-release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dosage form</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2495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7311"/>
            <a:ext cx="10515600" cy="1094508"/>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Extravascular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731819"/>
            <a:ext cx="10515600" cy="4932219"/>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 example would be a patient receiving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24 mEq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of lithium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ion </a:t>
            </a:r>
            <a:r>
              <a:rPr lang="en-US" dirty="0">
                <a:latin typeface="Times New Roman" panose="02020603050405020304" pitchFamily="18" charset="0"/>
                <a:ea typeface="Calibri" panose="020F0502020204030204" pitchFamily="34" charset="0"/>
                <a:cs typeface="Arial" panose="020B0604020202020204" pitchFamily="34" charset="0"/>
              </a:rPr>
              <a:t>as lithium carbonate capsules. From previous clinic visits, it is known that </a:t>
            </a:r>
            <a:r>
              <a:rPr lang="en-US" dirty="0" smtClean="0">
                <a:latin typeface="Times New Roman" panose="02020603050405020304" pitchFamily="18" charset="0"/>
                <a:ea typeface="Calibri" panose="020F0502020204030204" pitchFamily="34" charset="0"/>
                <a:cs typeface="Arial" panose="020B0604020202020204" pitchFamily="34" charset="0"/>
              </a:rPr>
              <a:t>the patient </a:t>
            </a:r>
            <a:r>
              <a:rPr lang="en-US" dirty="0">
                <a:latin typeface="Times New Roman" panose="02020603050405020304" pitchFamily="18" charset="0"/>
                <a:ea typeface="Calibri" panose="020F0502020204030204" pitchFamily="34" charset="0"/>
                <a:cs typeface="Arial" panose="020B0604020202020204" pitchFamily="34" charset="0"/>
              </a:rPr>
              <a:t>has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volume of distribution of 60 L </a:t>
            </a:r>
            <a:r>
              <a:rPr lang="en-US" dirty="0">
                <a:latin typeface="Times New Roman" panose="02020603050405020304" pitchFamily="18" charset="0"/>
                <a:ea typeface="Calibri" panose="020F0502020204030204" pitchFamily="34" charset="0"/>
                <a:cs typeface="Arial" panose="020B0604020202020204" pitchFamily="34" charset="0"/>
              </a:rPr>
              <a:t>and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elimination rate constant equal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to 0.058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bioavailability</a:t>
            </a:r>
            <a:r>
              <a:rPr lang="en-US" dirty="0">
                <a:latin typeface="Times New Roman" panose="02020603050405020304" pitchFamily="18" charset="0"/>
                <a:ea typeface="Calibri" panose="020F0502020204030204" pitchFamily="34" charset="0"/>
                <a:cs typeface="Arial" panose="020B0604020202020204" pitchFamily="34" charset="0"/>
              </a:rPr>
              <a:t> of the capsule is known to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0.90</a:t>
            </a:r>
            <a:r>
              <a:rPr lang="en-US" dirty="0">
                <a:latin typeface="Times New Roman" panose="02020603050405020304" pitchFamily="18" charset="0"/>
                <a:ea typeface="Calibri" panose="020F0502020204030204" pitchFamily="34" charset="0"/>
                <a:cs typeface="Arial" panose="020B0604020202020204" pitchFamily="34" charset="0"/>
              </a:rPr>
              <a:t>. The serum lithium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concentration 12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hours after a single dose </a:t>
            </a:r>
            <a:r>
              <a:rPr lang="en-US" dirty="0">
                <a:latin typeface="Times New Roman" panose="02020603050405020304" pitchFamily="18" charset="0"/>
                <a:ea typeface="Calibri" panose="020F0502020204030204" pitchFamily="34" charset="0"/>
                <a:cs typeface="Arial" panose="020B0604020202020204" pitchFamily="34" charset="0"/>
              </a:rPr>
              <a:t>would be: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 </a:t>
            </a:r>
            <a:r>
              <a:rPr lang="en-US" dirty="0">
                <a:latin typeface="Times New Roman" panose="02020603050405020304" pitchFamily="18" charset="0"/>
                <a:ea typeface="Calibri" panose="020F0502020204030204" pitchFamily="34" charset="0"/>
                <a:cs typeface="Arial" panose="020B0604020202020204" pitchFamily="34" charset="0"/>
              </a:rPr>
              <a:t>= [(FD)/V</a:t>
            </a:r>
            <a:r>
              <a:rPr lang="en-US" dirty="0" smtClean="0">
                <a:latin typeface="Times New Roman" panose="02020603050405020304" pitchFamily="18" charset="0"/>
                <a:ea typeface="Calibri" panose="020F0502020204030204" pitchFamily="34" charset="0"/>
                <a:cs typeface="Arial" panose="020B0604020202020204" pitchFamily="34" charset="0"/>
              </a:rPr>
              <a:t>] e</a:t>
            </a:r>
            <a:r>
              <a:rPr lang="en-US" baseline="30000" dirty="0">
                <a:latin typeface="Times New Roman" panose="02020603050405020304" pitchFamily="18" charset="0"/>
                <a:ea typeface="Calibri" panose="020F0502020204030204" pitchFamily="34" charset="0"/>
                <a:cs typeface="Arial" panose="020B0604020202020204" pitchFamily="34" charset="0"/>
              </a:rPr>
              <a:t>−ket </a:t>
            </a:r>
            <a:endParaRPr lang="en-US" baseline="300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[(0.90 ⋅ 24 mEq)/60 </a:t>
            </a:r>
            <a:r>
              <a:rPr lang="en-US" dirty="0" smtClean="0">
                <a:latin typeface="Times New Roman" panose="02020603050405020304" pitchFamily="18" charset="0"/>
                <a:ea typeface="Calibri" panose="020F0502020204030204" pitchFamily="34" charset="0"/>
                <a:cs typeface="Arial" panose="020B0604020202020204" pitchFamily="34" charset="0"/>
              </a:rPr>
              <a:t>L] e</a:t>
            </a:r>
            <a:r>
              <a:rPr lang="en-US" baseline="30000" dirty="0">
                <a:latin typeface="Times New Roman" panose="02020603050405020304" pitchFamily="18" charset="0"/>
                <a:ea typeface="Calibri" panose="020F0502020204030204" pitchFamily="34" charset="0"/>
                <a:cs typeface="Arial" panose="020B0604020202020204" pitchFamily="34" charset="0"/>
              </a:rPr>
              <a:t>−(0.058 h−1)(12 h) </a:t>
            </a:r>
            <a:endParaRPr lang="en-US" baseline="300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0.18 mEq/L.</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0111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92727"/>
          </a:xfrm>
        </p:spPr>
        <p:txBody>
          <a:bodyPr>
            <a:noAutofit/>
          </a:bodyPr>
          <a:lstStyle/>
          <a:p>
            <a:pPr algn="just">
              <a:lnSpc>
                <a:spcPct val="115000"/>
              </a:lnSpc>
              <a:spcBef>
                <a:spcPts val="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Extravascular Equation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581891"/>
            <a:ext cx="10515600" cy="6276109"/>
          </a:xfrm>
        </p:spPr>
        <p:txBody>
          <a:bodyPr>
            <a:normAutofit fontScale="92500" lnSpcReduction="20000"/>
          </a:bodyPr>
          <a:lstStyle/>
          <a:p>
            <a:pPr marL="0" lvl="0" indent="0" algn="just">
              <a:lnSpc>
                <a:spcPct val="115000"/>
              </a:lnSpc>
              <a:spcBef>
                <a:spcPts val="0"/>
              </a:spcBef>
              <a:buNone/>
            </a:pPr>
            <a:r>
              <a:rPr lang="en-US" sz="2600" dirty="0">
                <a:latin typeface="Times New Roman" panose="02020603050405020304" pitchFamily="18" charset="0"/>
                <a:ea typeface="Calibri" panose="020F0502020204030204" pitchFamily="34" charset="0"/>
                <a:cs typeface="Arial" panose="020B0604020202020204" pitchFamily="34" charset="0"/>
              </a:rPr>
              <a:t>• If </a:t>
            </a:r>
            <a:r>
              <a:rPr lang="en-US" sz="2600" dirty="0" smtClean="0">
                <a:latin typeface="Times New Roman" panose="02020603050405020304" pitchFamily="18" charset="0"/>
                <a:ea typeface="Calibri" panose="020F0502020204030204" pitchFamily="34" charset="0"/>
                <a:cs typeface="Arial" panose="020B0604020202020204" pitchFamily="34" charset="0"/>
              </a:rPr>
              <a:t>two or </a:t>
            </a:r>
            <a:r>
              <a:rPr lang="en-US" sz="2600" dirty="0">
                <a:latin typeface="Times New Roman" panose="02020603050405020304" pitchFamily="18" charset="0"/>
                <a:ea typeface="Calibri" panose="020F0502020204030204" pitchFamily="34" charset="0"/>
                <a:cs typeface="Arial" panose="020B0604020202020204" pitchFamily="34" charset="0"/>
              </a:rPr>
              <a:t>more postabsorption, postdistribution serum concentrations are obtained after </a:t>
            </a:r>
            <a:r>
              <a:rPr lang="en-US" sz="2600" dirty="0" smtClean="0">
                <a:latin typeface="Times New Roman" panose="02020603050405020304" pitchFamily="18" charset="0"/>
                <a:ea typeface="Calibri" panose="020F0502020204030204" pitchFamily="34" charset="0"/>
                <a:cs typeface="Arial" panose="020B0604020202020204" pitchFamily="34" charset="0"/>
              </a:rPr>
              <a:t>an extravascular </a:t>
            </a:r>
            <a:r>
              <a:rPr lang="en-US" sz="2600" dirty="0">
                <a:latin typeface="Times New Roman" panose="02020603050405020304" pitchFamily="18" charset="0"/>
                <a:ea typeface="Calibri" panose="020F0502020204030204" pitchFamily="34" charset="0"/>
                <a:cs typeface="Arial" panose="020B0604020202020204" pitchFamily="34" charset="0"/>
              </a:rPr>
              <a:t>dose, the volume of distribution, elimination rate constant, and half-life </a:t>
            </a:r>
            <a:r>
              <a:rPr lang="en-US" sz="2600" dirty="0" smtClean="0">
                <a:latin typeface="Times New Roman" panose="02020603050405020304" pitchFamily="18" charset="0"/>
                <a:ea typeface="Calibri" panose="020F0502020204030204" pitchFamily="34" charset="0"/>
                <a:cs typeface="Arial" panose="020B0604020202020204" pitchFamily="34" charset="0"/>
              </a:rPr>
              <a:t>can be computed.</a:t>
            </a: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2000" dirty="0">
                <a:latin typeface="Times New Roman" panose="02020603050405020304" pitchFamily="18" charset="0"/>
                <a:ea typeface="Calibri" panose="020F0502020204030204" pitchFamily="34" charset="0"/>
                <a:cs typeface="Arial" panose="020B0604020202020204" pitchFamily="34" charset="0"/>
              </a:rPr>
              <a:t>Valproic acid concentrations are plotted on semilogarithmic axes, and a </a:t>
            </a:r>
            <a:r>
              <a:rPr lang="en-US" sz="2000" dirty="0" smtClean="0">
                <a:latin typeface="Times New Roman" panose="02020603050405020304" pitchFamily="18" charset="0"/>
                <a:ea typeface="Calibri" panose="020F0502020204030204" pitchFamily="34" charset="0"/>
                <a:cs typeface="Arial" panose="020B0604020202020204" pitchFamily="34" charset="0"/>
              </a:rPr>
              <a:t>straight line </a:t>
            </a:r>
            <a:r>
              <a:rPr lang="en-US" sz="2000" dirty="0">
                <a:latin typeface="Times New Roman" panose="02020603050405020304" pitchFamily="18" charset="0"/>
                <a:ea typeface="Calibri" panose="020F0502020204030204" pitchFamily="34" charset="0"/>
                <a:cs typeface="Arial" panose="020B0604020202020204" pitchFamily="34" charset="0"/>
              </a:rPr>
              <a:t>is drawn connecting the concentrations.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Half-life</a:t>
            </a:r>
            <a:r>
              <a:rPr lang="en-US" sz="2000" dirty="0">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sz="20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1/2</a:t>
            </a:r>
            <a:r>
              <a:rPr lang="en-US" sz="2000" dirty="0">
                <a:latin typeface="Times New Roman" panose="02020603050405020304" pitchFamily="18" charset="0"/>
                <a:ea typeface="Calibri" panose="020F0502020204030204" pitchFamily="34" charset="0"/>
                <a:cs typeface="Arial" panose="020B0604020202020204" pitchFamily="34" charset="0"/>
              </a:rPr>
              <a:t>) is determined by measuring the </a:t>
            </a:r>
            <a:r>
              <a:rPr lang="en-US" sz="2000" dirty="0" smtClean="0">
                <a:latin typeface="Times New Roman" panose="02020603050405020304" pitchFamily="18" charset="0"/>
                <a:ea typeface="Calibri" panose="020F0502020204030204" pitchFamily="34" charset="0"/>
                <a:cs typeface="Arial" panose="020B0604020202020204" pitchFamily="34" charset="0"/>
              </a:rPr>
              <a:t>time needed </a:t>
            </a:r>
            <a:r>
              <a:rPr lang="en-US" sz="2000" dirty="0">
                <a:latin typeface="Times New Roman" panose="02020603050405020304" pitchFamily="18" charset="0"/>
                <a:ea typeface="Calibri" panose="020F0502020204030204" pitchFamily="34" charset="0"/>
                <a:cs typeface="Arial" panose="020B0604020202020204" pitchFamily="34" charset="0"/>
              </a:rPr>
              <a:t>for serum concentrations to decline by </a:t>
            </a:r>
            <a:r>
              <a:rPr lang="en-US" sz="2000" baseline="30000" dirty="0">
                <a:latin typeface="Times New Roman" panose="02020603050405020304" pitchFamily="18" charset="0"/>
                <a:ea typeface="Calibri" panose="020F0502020204030204" pitchFamily="34" charset="0"/>
                <a:cs typeface="Arial" panose="020B0604020202020204" pitchFamily="34" charset="0"/>
              </a:rPr>
              <a:t>1</a:t>
            </a:r>
            <a:r>
              <a:rPr lang="en-US" sz="2000" dirty="0">
                <a:latin typeface="Times New Roman" panose="02020603050405020304" pitchFamily="18" charset="0"/>
                <a:ea typeface="Calibri" panose="020F0502020204030204" pitchFamily="34" charset="0"/>
                <a:cs typeface="Arial" panose="020B0604020202020204" pitchFamily="34" charset="0"/>
              </a:rPr>
              <a:t>/</a:t>
            </a:r>
            <a:r>
              <a:rPr lang="en-US" sz="2000" baseline="-30000" dirty="0">
                <a:latin typeface="Times New Roman" panose="02020603050405020304" pitchFamily="18" charset="0"/>
                <a:ea typeface="Calibri" panose="020F0502020204030204" pitchFamily="34" charset="0"/>
                <a:cs typeface="Arial" panose="020B0604020202020204" pitchFamily="34" charset="0"/>
              </a:rPr>
              <a:t>2</a:t>
            </a:r>
            <a:r>
              <a:rPr lang="en-US" sz="2000" dirty="0">
                <a:latin typeface="Times New Roman" panose="02020603050405020304" pitchFamily="18" charset="0"/>
                <a:ea typeface="Calibri" panose="020F0502020204030204" pitchFamily="34" charset="0"/>
                <a:cs typeface="Arial" panose="020B0604020202020204" pitchFamily="34" charset="0"/>
              </a:rPr>
              <a:t> (i.e., from 51.9 mg/L to 26 mg/L), and is </a:t>
            </a:r>
            <a:r>
              <a:rPr lang="en-US" sz="2000" dirty="0" smtClean="0">
                <a:latin typeface="Times New Roman" panose="02020603050405020304" pitchFamily="18" charset="0"/>
                <a:ea typeface="Calibri" panose="020F0502020204030204" pitchFamily="34" charset="0"/>
                <a:cs typeface="Arial" panose="020B0604020202020204" pitchFamily="34" charset="0"/>
              </a:rPr>
              <a:t>converted to </a:t>
            </a:r>
            <a:r>
              <a:rPr lang="en-US" sz="2000" dirty="0">
                <a:latin typeface="Times New Roman" panose="02020603050405020304" pitchFamily="18" charset="0"/>
                <a:ea typeface="Calibri" panose="020F0502020204030204" pitchFamily="34" charset="0"/>
                <a:cs typeface="Arial" panose="020B0604020202020204" pitchFamily="34" charset="0"/>
              </a:rPr>
              <a:t>the elimination rate constant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sz="20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 = </a:t>
            </a:r>
            <a:r>
              <a:rPr lang="en-US" sz="2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0.693/</a:t>
            </a:r>
            <a:r>
              <a:rPr lang="en-US" sz="21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sz="2100"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1/2</a:t>
            </a:r>
            <a:r>
              <a:rPr lang="en-US" sz="2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 0.693/14 h = 0.0495 h</a:t>
            </a:r>
            <a:r>
              <a:rPr lang="en-US" sz="20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sz="2000" dirty="0">
                <a:latin typeface="Times New Roman" panose="02020603050405020304" pitchFamily="18" charset="0"/>
                <a:ea typeface="Calibri" panose="020F0502020204030204" pitchFamily="34" charset="0"/>
                <a:cs typeface="Arial" panose="020B0604020202020204" pitchFamily="34" charset="0"/>
              </a:rPr>
              <a:t>). The </a:t>
            </a:r>
            <a:r>
              <a:rPr lang="en-US" sz="2000" dirty="0" smtClean="0">
                <a:latin typeface="Times New Roman" panose="02020603050405020304" pitchFamily="18" charset="0"/>
                <a:ea typeface="Calibri" panose="020F0502020204030204" pitchFamily="34" charset="0"/>
                <a:cs typeface="Arial" panose="020B0604020202020204" pitchFamily="34" charset="0"/>
              </a:rPr>
              <a:t>concentration/ time </a:t>
            </a:r>
            <a:r>
              <a:rPr lang="en-US" sz="2000" dirty="0">
                <a:latin typeface="Times New Roman" panose="02020603050405020304" pitchFamily="18" charset="0"/>
                <a:ea typeface="Calibri" panose="020F0502020204030204" pitchFamily="34" charset="0"/>
                <a:cs typeface="Arial" panose="020B0604020202020204" pitchFamily="34" charset="0"/>
              </a:rPr>
              <a:t>line can be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extrapolated to the concentration axis to derive the concentration at time </a:t>
            </a:r>
            <a:r>
              <a:rPr lang="en-US" sz="2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zero</a:t>
            </a:r>
            <a:r>
              <a:rPr lang="en-US" sz="2000" dirty="0" smtClean="0">
                <a:latin typeface="Times New Roman" panose="02020603050405020304" pitchFamily="18" charset="0"/>
                <a:ea typeface="Calibri" panose="020F0502020204030204" pitchFamily="34" charset="0"/>
                <a:cs typeface="Arial" panose="020B0604020202020204" pitchFamily="34" charset="0"/>
              </a:rPr>
              <a:t> (</a:t>
            </a:r>
            <a:r>
              <a:rPr lang="en-US" sz="2100" dirty="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sz="21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sz="2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 70 mg/L</a:t>
            </a:r>
            <a:r>
              <a:rPr lang="en-US" sz="2000" dirty="0">
                <a:latin typeface="Times New Roman" panose="02020603050405020304" pitchFamily="18" charset="0"/>
                <a:ea typeface="Calibri" panose="020F0502020204030204" pitchFamily="34" charset="0"/>
                <a:cs typeface="Arial" panose="020B0604020202020204" pitchFamily="34" charset="0"/>
              </a:rPr>
              <a:t>) and used to compute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hybrid constant </a:t>
            </a:r>
            <a:r>
              <a:rPr lang="en-US" sz="2000" dirty="0">
                <a:latin typeface="Times New Roman" panose="02020603050405020304" pitchFamily="18" charset="0"/>
                <a:ea typeface="Calibri" panose="020F0502020204030204" pitchFamily="34" charset="0"/>
                <a:cs typeface="Arial" panose="020B0604020202020204" pitchFamily="34" charset="0"/>
              </a:rPr>
              <a:t>volume of </a:t>
            </a:r>
            <a:r>
              <a:rPr lang="en-US" sz="2000" dirty="0" smtClean="0">
                <a:latin typeface="Times New Roman" panose="02020603050405020304" pitchFamily="18" charset="0"/>
                <a:ea typeface="Calibri" panose="020F0502020204030204" pitchFamily="34" charset="0"/>
                <a:cs typeface="Arial" panose="020B0604020202020204" pitchFamily="34" charset="0"/>
              </a:rPr>
              <a:t>distribution/bioavailability fraction </a:t>
            </a:r>
            <a:r>
              <a:rPr lang="en-US" sz="2000" dirty="0">
                <a:latin typeface="Times New Roman" panose="02020603050405020304" pitchFamily="18" charset="0"/>
                <a:ea typeface="Calibri" panose="020F0502020204030204" pitchFamily="34" charset="0"/>
                <a:cs typeface="Arial" panose="020B0604020202020204" pitchFamily="34" charset="0"/>
              </a:rPr>
              <a:t>(</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V/F = D/C</a:t>
            </a:r>
            <a:r>
              <a:rPr lang="en-US" sz="20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sz="2000" dirty="0">
                <a:latin typeface="Times New Roman" panose="02020603050405020304" pitchFamily="18" charset="0"/>
                <a:ea typeface="Calibri" panose="020F0502020204030204" pitchFamily="34" charset="0"/>
                <a:cs typeface="Arial" panose="020B0604020202020204" pitchFamily="34" charset="0"/>
              </a:rPr>
              <a:t>).</a:t>
            </a:r>
          </a:p>
        </p:txBody>
      </p:sp>
      <p:pic>
        <p:nvPicPr>
          <p:cNvPr id="4" name="Picture 3"/>
          <p:cNvPicPr>
            <a:picLocks noChangeAspect="1"/>
          </p:cNvPicPr>
          <p:nvPr/>
        </p:nvPicPr>
        <p:blipFill>
          <a:blip r:embed="rId3"/>
          <a:stretch>
            <a:fillRect/>
          </a:stretch>
        </p:blipFill>
        <p:spPr>
          <a:xfrm>
            <a:off x="3445719" y="1787237"/>
            <a:ext cx="5300562" cy="3266604"/>
          </a:xfrm>
          <a:prstGeom prst="rect">
            <a:avLst/>
          </a:prstGeom>
        </p:spPr>
      </p:pic>
    </p:spTree>
    <p:extLst>
      <p:ext uri="{BB962C8B-B14F-4D97-AF65-F5344CB8AC3E}">
        <p14:creationId xmlns:p14="http://schemas.microsoft.com/office/powerpoint/2010/main" val="1694452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5"/>
            <a:ext cx="10515600" cy="817419"/>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Extravascular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955964"/>
            <a:ext cx="10515600" cy="5902038"/>
          </a:xfrm>
        </p:spPr>
        <p:txBody>
          <a:bodyPr>
            <a:normAutofit fontScale="92500" lnSpcReduction="200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For example, a patient is given an oral dose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valproic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acid 750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mg </a:t>
            </a:r>
            <a:r>
              <a:rPr lang="en-US" dirty="0">
                <a:latin typeface="Times New Roman" panose="02020603050405020304" pitchFamily="18" charset="0"/>
                <a:ea typeface="Calibri" panose="020F0502020204030204" pitchFamily="34" charset="0"/>
                <a:cs typeface="Arial" panose="020B0604020202020204" pitchFamily="34" charset="0"/>
              </a:rPr>
              <a:t>as capsules.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Six</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twenty-four hours </a:t>
            </a:r>
            <a:r>
              <a:rPr lang="en-US" dirty="0">
                <a:latin typeface="Times New Roman" panose="02020603050405020304" pitchFamily="18" charset="0"/>
                <a:ea typeface="Calibri" panose="020F0502020204030204" pitchFamily="34" charset="0"/>
                <a:cs typeface="Arial" panose="020B0604020202020204" pitchFamily="34" charset="0"/>
              </a:rPr>
              <a:t>after the dose, the valproic acid </a:t>
            </a:r>
            <a:r>
              <a:rPr lang="en-US" dirty="0" smtClean="0">
                <a:latin typeface="Times New Roman" panose="02020603050405020304" pitchFamily="18" charset="0"/>
                <a:ea typeface="Calibri" panose="020F0502020204030204" pitchFamily="34" charset="0"/>
                <a:cs typeface="Arial" panose="020B0604020202020204" pitchFamily="34" charset="0"/>
              </a:rPr>
              <a:t>serum concentrations </a:t>
            </a:r>
            <a:r>
              <a:rPr lang="en-US" dirty="0">
                <a:latin typeface="Times New Roman" panose="02020603050405020304" pitchFamily="18" charset="0"/>
                <a:ea typeface="Calibri" panose="020F0502020204030204" pitchFamily="34" charset="0"/>
                <a:cs typeface="Arial" panose="020B0604020202020204" pitchFamily="34" charset="0"/>
              </a:rPr>
              <a:t>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51.9 mg/L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21.3 mg/L</a:t>
            </a:r>
            <a:r>
              <a:rPr lang="en-US" dirty="0">
                <a:latin typeface="Times New Roman" panose="02020603050405020304" pitchFamily="18" charset="0"/>
                <a:ea typeface="Calibri" panose="020F0502020204030204" pitchFamily="34" charset="0"/>
                <a:cs typeface="Arial" panose="020B0604020202020204" pitchFamily="34" charset="0"/>
              </a:rPr>
              <a:t>, respectively.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After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graphing</a:t>
            </a:r>
            <a:r>
              <a:rPr lang="en-US" dirty="0">
                <a:latin typeface="Times New Roman" panose="02020603050405020304" pitchFamily="18" charset="0"/>
                <a:ea typeface="Calibri" panose="020F0502020204030204" pitchFamily="34" charset="0"/>
                <a:cs typeface="Arial" panose="020B0604020202020204" pitchFamily="34" charset="0"/>
              </a:rPr>
              <a:t> the serum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concentration/time </a:t>
            </a:r>
            <a:r>
              <a:rPr lang="en-US" dirty="0">
                <a:latin typeface="Times New Roman" panose="02020603050405020304" pitchFamily="18" charset="0"/>
                <a:ea typeface="Calibri" panose="020F0502020204030204" pitchFamily="34" charset="0"/>
                <a:cs typeface="Arial" panose="020B0604020202020204" pitchFamily="34" charset="0"/>
              </a:rPr>
              <a:t>data on semilogarithmic axes, the time it takes for serum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concentrations to </a:t>
            </a:r>
            <a:r>
              <a:rPr lang="en-US" dirty="0">
                <a:latin typeface="Times New Roman" panose="02020603050405020304" pitchFamily="18" charset="0"/>
                <a:ea typeface="Calibri" panose="020F0502020204030204" pitchFamily="34" charset="0"/>
                <a:cs typeface="Arial" panose="020B0604020202020204" pitchFamily="34" charset="0"/>
              </a:rPr>
              <a:t>decrease by one-half can be measured and equals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14 hours</a:t>
            </a:r>
            <a:r>
              <a:rPr lang="en-US" dirty="0">
                <a:latin typeface="Times New Roman" panose="02020603050405020304" pitchFamily="18" charset="0"/>
                <a:ea typeface="Calibri" panose="020F0502020204030204" pitchFamily="34" charset="0"/>
                <a:cs typeface="Arial" panose="020B0604020202020204" pitchFamily="34" charset="0"/>
              </a:rPr>
              <a:t>. The elimination rate </a:t>
            </a:r>
            <a:r>
              <a:rPr lang="en-US" dirty="0" smtClean="0">
                <a:latin typeface="Times New Roman" panose="02020603050405020304" pitchFamily="18" charset="0"/>
                <a:ea typeface="Calibri" panose="020F0502020204030204" pitchFamily="34" charset="0"/>
                <a:cs typeface="Arial" panose="020B0604020202020204" pitchFamily="34" charset="0"/>
              </a:rPr>
              <a:t>constant is </a:t>
            </a:r>
            <a:r>
              <a:rPr lang="en-US" dirty="0">
                <a:latin typeface="Times New Roman" panose="02020603050405020304" pitchFamily="18" charset="0"/>
                <a:ea typeface="Calibri" panose="020F0502020204030204" pitchFamily="34" charset="0"/>
                <a:cs typeface="Arial" panose="020B0604020202020204" pitchFamily="34" charset="0"/>
              </a:rPr>
              <a:t>calculated using the following equation: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ke</a:t>
            </a:r>
            <a:r>
              <a:rPr lang="en-US" dirty="0">
                <a:latin typeface="Times New Roman" panose="02020603050405020304" pitchFamily="18" charset="0"/>
                <a:ea typeface="Calibri" panose="020F0502020204030204" pitchFamily="34" charset="0"/>
                <a:cs typeface="Arial" panose="020B0604020202020204" pitchFamily="34" charset="0"/>
              </a:rPr>
              <a:t> = 0.693 / t</a:t>
            </a:r>
            <a:r>
              <a:rPr lang="en-US" baseline="-30000" dirty="0">
                <a:latin typeface="Times New Roman" panose="02020603050405020304" pitchFamily="18" charset="0"/>
                <a:ea typeface="Calibri" panose="020F0502020204030204" pitchFamily="34" charset="0"/>
                <a:cs typeface="Arial" panose="020B0604020202020204" pitchFamily="34" charset="0"/>
              </a:rPr>
              <a:t>1/2</a:t>
            </a:r>
            <a:r>
              <a:rPr lang="en-US" dirty="0">
                <a:latin typeface="Times New Roman" panose="02020603050405020304" pitchFamily="18" charset="0"/>
                <a:ea typeface="Calibri" panose="020F0502020204030204" pitchFamily="34" charset="0"/>
                <a:cs typeface="Arial" panose="020B0604020202020204" pitchFamily="34" charset="0"/>
              </a:rPr>
              <a:t> = 0.693/14 h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0.0495 h</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concentration/time line can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extrapolated to the y-axis </a:t>
            </a:r>
            <a:r>
              <a:rPr lang="en-US" dirty="0">
                <a:latin typeface="Times New Roman" panose="02020603050405020304" pitchFamily="18" charset="0"/>
                <a:ea typeface="Calibri" panose="020F0502020204030204" pitchFamily="34" charset="0"/>
                <a:cs typeface="Arial" panose="020B0604020202020204" pitchFamily="34" charset="0"/>
              </a:rPr>
              <a:t>where time = 0. Since </a:t>
            </a:r>
            <a:r>
              <a:rPr lang="en-US" dirty="0" smtClean="0">
                <a:latin typeface="Times New Roman" panose="02020603050405020304" pitchFamily="18" charset="0"/>
                <a:ea typeface="Calibri" panose="020F0502020204030204" pitchFamily="34" charset="0"/>
                <a:cs typeface="Arial" panose="020B0604020202020204" pitchFamily="34" charset="0"/>
              </a:rPr>
              <a:t>this was </a:t>
            </a:r>
            <a:r>
              <a:rPr lang="en-US" dirty="0">
                <a:latin typeface="Times New Roman" panose="02020603050405020304" pitchFamily="18" charset="0"/>
                <a:ea typeface="Calibri" panose="020F0502020204030204" pitchFamily="34" charset="0"/>
                <a:cs typeface="Arial" panose="020B0604020202020204" pitchFamily="34" charset="0"/>
              </a:rPr>
              <a:t>the first dose of valproic acid, the extrapolated concentration at time = 0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 70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mg/L</a:t>
            </a:r>
            <a:r>
              <a:rPr lang="en-US" dirty="0" smtClean="0">
                <a:latin typeface="Times New Roman" panose="02020603050405020304" pitchFamily="18" charset="0"/>
                <a:ea typeface="Calibri" panose="020F0502020204030204" pitchFamily="34" charset="0"/>
                <a:cs typeface="Arial" panose="020B0604020202020204" pitchFamily="34" charset="0"/>
              </a:rPr>
              <a:t>) is </a:t>
            </a:r>
            <a:r>
              <a:rPr lang="en-US" dirty="0">
                <a:latin typeface="Times New Roman" panose="02020603050405020304" pitchFamily="18" charset="0"/>
                <a:ea typeface="Calibri" panose="020F0502020204030204" pitchFamily="34" charset="0"/>
                <a:cs typeface="Arial" panose="020B0604020202020204" pitchFamily="34" charset="0"/>
              </a:rPr>
              <a:t>used to estimate the hybrid volume of distribution/bioavailability (V/F) </a:t>
            </a:r>
            <a:r>
              <a:rPr lang="en-US" dirty="0" smtClean="0">
                <a:latin typeface="Times New Roman" panose="02020603050405020304" pitchFamily="18" charset="0"/>
                <a:ea typeface="Calibri" panose="020F0502020204030204" pitchFamily="34" charset="0"/>
                <a:cs typeface="Arial" panose="020B0604020202020204" pitchFamily="34" charset="0"/>
              </a:rPr>
              <a:t>parameter: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V/F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D/C</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750 mg/70 L = 10.7 L.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Even </a:t>
            </a:r>
            <a:r>
              <a:rPr lang="en-US" dirty="0">
                <a:latin typeface="Times New Roman" panose="02020603050405020304" pitchFamily="18" charset="0"/>
                <a:ea typeface="Calibri" panose="020F0502020204030204" pitchFamily="34" charset="0"/>
                <a:cs typeface="Arial" panose="020B0604020202020204" pitchFamily="34" charset="0"/>
              </a:rPr>
              <a:t>though the absolute volume of distribution </a:t>
            </a:r>
            <a:r>
              <a:rPr lang="en-US" dirty="0" smtClean="0">
                <a:latin typeface="Times New Roman" panose="02020603050405020304" pitchFamily="18" charset="0"/>
                <a:ea typeface="Calibri" panose="020F0502020204030204" pitchFamily="34" charset="0"/>
                <a:cs typeface="Arial" panose="020B0604020202020204" pitchFamily="34" charset="0"/>
              </a:rPr>
              <a:t>and bioavailability </a:t>
            </a:r>
            <a:r>
              <a:rPr lang="en-US" dirty="0">
                <a:latin typeface="Times New Roman" panose="02020603050405020304" pitchFamily="18" charset="0"/>
                <a:ea typeface="Calibri" panose="020F0502020204030204" pitchFamily="34" charset="0"/>
                <a:cs typeface="Arial" panose="020B0604020202020204" pitchFamily="34" charset="0"/>
              </a:rPr>
              <a:t>cannot be computed without the administration of intravenous drug,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the hybrid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constant </a:t>
            </a:r>
            <a:r>
              <a:rPr lang="en-US" dirty="0">
                <a:latin typeface="Times New Roman" panose="02020603050405020304" pitchFamily="18" charset="0"/>
                <a:ea typeface="Calibri" panose="020F0502020204030204" pitchFamily="34" charset="0"/>
                <a:cs typeface="Arial" panose="020B0604020202020204" pitchFamily="34" charset="0"/>
              </a:rPr>
              <a:t>can be used in extravascular equations in place of V/F.</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5544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236"/>
            <a:ext cx="10515600" cy="1246909"/>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Extravascular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510145"/>
            <a:ext cx="10515600" cy="5347855"/>
          </a:xfrm>
        </p:spPr>
        <p:txBody>
          <a:bodyPr>
            <a:normAutofit lnSpcReduction="100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alternative approach </a:t>
            </a:r>
            <a:r>
              <a:rPr lang="en-US" dirty="0">
                <a:latin typeface="Times New Roman" panose="02020603050405020304" pitchFamily="18" charset="0"/>
                <a:ea typeface="Calibri" panose="020F0502020204030204" pitchFamily="34" charset="0"/>
                <a:cs typeface="Arial" panose="020B0604020202020204" pitchFamily="34" charset="0"/>
              </a:rPr>
              <a:t>is to directly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calculate the parameters without plotting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the concentrations</a:t>
            </a:r>
            <a:r>
              <a:rPr lang="en-US" dirty="0">
                <a:latin typeface="Times New Roman" panose="02020603050405020304" pitchFamily="18" charset="0"/>
                <a:ea typeface="Calibri" panose="020F0502020204030204" pitchFamily="34" charset="0"/>
                <a:cs typeface="Arial" panose="020B0604020202020204" pitchFamily="34" charset="0"/>
              </a:rPr>
              <a:t>. The elimination rate constant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computed using the </a:t>
            </a:r>
            <a:r>
              <a:rPr lang="en-US" dirty="0" smtClean="0">
                <a:latin typeface="Times New Roman" panose="02020603050405020304" pitchFamily="18" charset="0"/>
                <a:ea typeface="Calibri" panose="020F0502020204030204" pitchFamily="34" charset="0"/>
                <a:cs typeface="Arial" panose="020B0604020202020204" pitchFamily="34" charset="0"/>
              </a:rPr>
              <a:t>following relationship</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 (ln C</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 ln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first concentration at time =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and </a:t>
            </a: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second concentration at time =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 [ln (51.9 mg/L) − ln (21.3 mg/L)] </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6 h − 24 h) = 0.0495 h</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elimination rate constant can be translated into the </a:t>
            </a:r>
            <a:r>
              <a:rPr lang="en-US" dirty="0" smtClean="0">
                <a:latin typeface="Times New Roman" panose="02020603050405020304" pitchFamily="18" charset="0"/>
                <a:ea typeface="Calibri" panose="020F0502020204030204" pitchFamily="34" charset="0"/>
                <a:cs typeface="Arial" panose="020B0604020202020204" pitchFamily="34" charset="0"/>
              </a:rPr>
              <a:t>half-life using </a:t>
            </a:r>
            <a:r>
              <a:rPr lang="en-US" dirty="0">
                <a:latin typeface="Times New Roman" panose="02020603050405020304" pitchFamily="18" charset="0"/>
                <a:ea typeface="Calibri" panose="020F0502020204030204" pitchFamily="34" charset="0"/>
                <a:cs typeface="Arial" panose="020B0604020202020204" pitchFamily="34" charset="0"/>
              </a:rPr>
              <a:t>the following equation: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1/2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0.693/</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0.693/0.0495 h</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 14 h.</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7368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983673"/>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Extravascular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36073"/>
            <a:ext cx="10515600" cy="5721927"/>
          </a:xfrm>
        </p:spPr>
        <p:txBody>
          <a:bodyPr>
            <a:normAutofit fontScale="925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smtClean="0">
                <a:latin typeface="Times New Roman" panose="02020603050405020304" pitchFamily="18" charset="0"/>
                <a:ea typeface="Calibri" panose="020F0502020204030204" pitchFamily="34" charset="0"/>
                <a:cs typeface="Arial" panose="020B0604020202020204" pitchFamily="34" charset="0"/>
              </a:rPr>
              <a:t>extrapolated serum </a:t>
            </a:r>
            <a:r>
              <a:rPr lang="en-US" dirty="0">
                <a:latin typeface="Times New Roman" panose="02020603050405020304" pitchFamily="18" charset="0"/>
                <a:ea typeface="Calibri" panose="020F0502020204030204" pitchFamily="34" charset="0"/>
                <a:cs typeface="Arial" panose="020B0604020202020204" pitchFamily="34" charset="0"/>
              </a:rPr>
              <a:t>concentration at time = zero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0</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calculated using a variation of the </a:t>
            </a:r>
            <a:r>
              <a:rPr lang="en-US" dirty="0" smtClean="0">
                <a:latin typeface="Times New Roman" panose="02020603050405020304" pitchFamily="18" charset="0"/>
                <a:ea typeface="Calibri" panose="020F0502020204030204" pitchFamily="34" charset="0"/>
                <a:cs typeface="Arial" panose="020B0604020202020204" pitchFamily="34" charset="0"/>
              </a:rPr>
              <a:t>intravenous bolus </a:t>
            </a:r>
            <a:r>
              <a:rPr lang="en-US" dirty="0">
                <a:latin typeface="Times New Roman" panose="02020603050405020304" pitchFamily="18" charset="0"/>
                <a:ea typeface="Calibri" panose="020F0502020204030204" pitchFamily="34" charset="0"/>
                <a:cs typeface="Arial" panose="020B0604020202020204" pitchFamily="34" charset="0"/>
              </a:rPr>
              <a:t>equation: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0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sz="30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sz="30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C/e</a:t>
            </a:r>
            <a:r>
              <a:rPr lang="en-US" sz="30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0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ket</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ea typeface="Calibri" panose="020F0502020204030204" pitchFamily="34" charset="0"/>
                <a:cs typeface="Arial" panose="020B0604020202020204" pitchFamily="34" charset="0"/>
              </a:rPr>
              <a:t>t and C are a time/concentration pair </a:t>
            </a:r>
            <a:r>
              <a:rPr lang="en-US" dirty="0" smtClean="0">
                <a:latin typeface="Times New Roman" panose="02020603050405020304" pitchFamily="18" charset="0"/>
                <a:ea typeface="Calibri" panose="020F0502020204030204" pitchFamily="34" charset="0"/>
                <a:cs typeface="Arial" panose="020B0604020202020204" pitchFamily="34" charset="0"/>
              </a:rPr>
              <a:t>that occur </a:t>
            </a:r>
            <a:r>
              <a:rPr lang="en-US" dirty="0">
                <a:latin typeface="Times New Roman" panose="02020603050405020304" pitchFamily="18" charset="0"/>
                <a:ea typeface="Calibri" panose="020F0502020204030204" pitchFamily="34" charset="0"/>
                <a:cs typeface="Arial" panose="020B0604020202020204" pitchFamily="34" charset="0"/>
              </a:rPr>
              <a:t>after administration of the extravascular dose in the postabsorption and </a:t>
            </a:r>
            <a:r>
              <a:rPr lang="en-US" dirty="0" smtClean="0">
                <a:latin typeface="Times New Roman" panose="02020603050405020304" pitchFamily="18" charset="0"/>
                <a:ea typeface="Calibri" panose="020F0502020204030204" pitchFamily="34" charset="0"/>
                <a:cs typeface="Arial" panose="020B0604020202020204" pitchFamily="34" charset="0"/>
              </a:rPr>
              <a:t>postdistribution phases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Either </a:t>
            </a:r>
            <a:r>
              <a:rPr lang="en-US" dirty="0">
                <a:latin typeface="Times New Roman" panose="02020603050405020304" pitchFamily="18" charset="0"/>
                <a:ea typeface="Calibri" panose="020F0502020204030204" pitchFamily="34" charset="0"/>
                <a:cs typeface="Arial" panose="020B0604020202020204" pitchFamily="34" charset="0"/>
              </a:rPr>
              <a:t>valproic acid concentration can be used to compute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0</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 this </a:t>
            </a:r>
            <a:r>
              <a:rPr lang="en-US" dirty="0" smtClean="0">
                <a:latin typeface="Times New Roman" panose="02020603050405020304" pitchFamily="18" charset="0"/>
                <a:ea typeface="Calibri" panose="020F0502020204030204" pitchFamily="34" charset="0"/>
                <a:cs typeface="Arial" panose="020B0604020202020204" pitchFamily="34" charset="0"/>
              </a:rPr>
              <a:t>situation, the </a:t>
            </a:r>
            <a:r>
              <a:rPr lang="en-US" dirty="0">
                <a:latin typeface="Times New Roman" panose="02020603050405020304" pitchFamily="18" charset="0"/>
                <a:ea typeface="Calibri" panose="020F0502020204030204" pitchFamily="34" charset="0"/>
                <a:cs typeface="Arial" panose="020B0604020202020204" pitchFamily="34" charset="0"/>
              </a:rPr>
              <a:t>time/concentration pair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24 hours </a:t>
            </a:r>
            <a:r>
              <a:rPr lang="en-US" dirty="0">
                <a:latin typeface="Times New Roman" panose="02020603050405020304" pitchFamily="18" charset="0"/>
                <a:ea typeface="Calibri" panose="020F0502020204030204" pitchFamily="34" charset="0"/>
                <a:cs typeface="Arial" panose="020B0604020202020204" pitchFamily="34" charset="0"/>
              </a:rPr>
              <a:t>will be used (time = 24 hours, concentration </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21.3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mg/L</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0</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C/e</a:t>
            </a:r>
            <a:r>
              <a:rPr lang="en-US" baseline="30000" dirty="0">
                <a:latin typeface="Times New Roman" panose="02020603050405020304" pitchFamily="18" charset="0"/>
                <a:ea typeface="Calibri" panose="020F0502020204030204" pitchFamily="34" charset="0"/>
                <a:cs typeface="Arial" panose="020B0604020202020204" pitchFamily="34" charset="0"/>
              </a:rPr>
              <a:t>−ket</a:t>
            </a:r>
            <a:r>
              <a:rPr lang="en-US" dirty="0">
                <a:latin typeface="Times New Roman" panose="02020603050405020304" pitchFamily="18" charset="0"/>
                <a:ea typeface="Calibri" panose="020F0502020204030204" pitchFamily="34" charset="0"/>
                <a:cs typeface="Arial" panose="020B0604020202020204" pitchFamily="34" charset="0"/>
              </a:rPr>
              <a:t> = (21.3 mg/L) / e</a:t>
            </a:r>
            <a:r>
              <a:rPr lang="en-US" baseline="30000" dirty="0">
                <a:latin typeface="Times New Roman" panose="02020603050405020304" pitchFamily="18" charset="0"/>
                <a:ea typeface="Calibri" panose="020F0502020204030204" pitchFamily="34" charset="0"/>
                <a:cs typeface="Arial" panose="020B0604020202020204" pitchFamily="34" charset="0"/>
              </a:rPr>
              <a:t>−(0.0495 h−1)(24 h) </a:t>
            </a:r>
            <a:r>
              <a:rPr lang="en-US" dirty="0">
                <a:latin typeface="Times New Roman" panose="02020603050405020304" pitchFamily="18" charset="0"/>
                <a:ea typeface="Calibri" panose="020F0502020204030204" pitchFamily="34" charset="0"/>
                <a:cs typeface="Arial" panose="020B0604020202020204" pitchFamily="34" charset="0"/>
              </a:rPr>
              <a:t>= 70 mg/L.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hybrid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volume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distribution/bioavailability constant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V/F</a:t>
            </a:r>
            <a:r>
              <a:rPr lang="en-US" dirty="0">
                <a:latin typeface="Times New Roman" panose="02020603050405020304" pitchFamily="18" charset="0"/>
                <a:ea typeface="Calibri" panose="020F0502020204030204" pitchFamily="34" charset="0"/>
                <a:cs typeface="Arial" panose="020B0604020202020204" pitchFamily="34" charset="0"/>
              </a:rPr>
              <a:t>) is then computed: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V/F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D/C</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750 mg </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70 mg/L) = 10.7 L.</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93392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83673"/>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Multiple-Dose and Steady-State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72837"/>
            <a:ext cx="10515600" cy="5985164"/>
          </a:xfrm>
        </p:spPr>
        <p:txBody>
          <a:bodyPr>
            <a:normAutofit fontScale="925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 most cases, medications are administered to patients as multiple doses, and </a:t>
            </a:r>
            <a:r>
              <a:rPr lang="en-US" dirty="0" smtClean="0">
                <a:latin typeface="Times New Roman" panose="02020603050405020304" pitchFamily="18" charset="0"/>
                <a:ea typeface="Calibri" panose="020F0502020204030204" pitchFamily="34" charset="0"/>
                <a:cs typeface="Arial" panose="020B0604020202020204" pitchFamily="34" charset="0"/>
              </a:rPr>
              <a:t>drug serum </a:t>
            </a:r>
            <a:r>
              <a:rPr lang="en-US" dirty="0">
                <a:latin typeface="Times New Roman" panose="02020603050405020304" pitchFamily="18" charset="0"/>
                <a:ea typeface="Calibri" panose="020F0502020204030204" pitchFamily="34" charset="0"/>
                <a:cs typeface="Arial" panose="020B0604020202020204" pitchFamily="34" charset="0"/>
              </a:rPr>
              <a:t>concentrations for therapeutic drug monitoring are not obtained until steady state </a:t>
            </a:r>
            <a:r>
              <a:rPr lang="en-US" dirty="0" smtClean="0">
                <a:latin typeface="Times New Roman" panose="02020603050405020304" pitchFamily="18" charset="0"/>
                <a:ea typeface="Calibri" panose="020F0502020204030204" pitchFamily="34" charset="0"/>
                <a:cs typeface="Arial" panose="020B0604020202020204" pitchFamily="34" charset="0"/>
              </a:rPr>
              <a:t>is achieved</a:t>
            </a:r>
            <a:r>
              <a:rPr lang="en-US" dirty="0">
                <a:latin typeface="Times New Roman" panose="02020603050405020304" pitchFamily="18" charset="0"/>
                <a:ea typeface="Calibri" panose="020F0502020204030204" pitchFamily="34" charset="0"/>
                <a:cs typeface="Arial" panose="020B0604020202020204" pitchFamily="34" charset="0"/>
              </a:rPr>
              <a:t>. For these reasons,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multiple dose equations that reflect steady-state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conditions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usually more useful in clinical settings than single dose equations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Fortunately</a:t>
            </a:r>
            <a:r>
              <a:rPr lang="en-US" dirty="0">
                <a:latin typeface="Times New Roman" panose="02020603050405020304" pitchFamily="18" charset="0"/>
                <a:ea typeface="Calibri" panose="020F0502020204030204" pitchFamily="34" charset="0"/>
                <a:cs typeface="Arial" panose="020B0604020202020204" pitchFamily="34" charset="0"/>
              </a:rPr>
              <a:t>, it </a:t>
            </a:r>
            <a:r>
              <a:rPr lang="en-US" dirty="0" smtClean="0">
                <a:latin typeface="Times New Roman" panose="02020603050405020304" pitchFamily="18" charset="0"/>
                <a:ea typeface="Calibri" panose="020F0502020204030204" pitchFamily="34" charset="0"/>
                <a:cs typeface="Arial" panose="020B0604020202020204" pitchFamily="34" charset="0"/>
              </a:rPr>
              <a:t>is simple to </a:t>
            </a:r>
            <a:r>
              <a:rPr lang="en-US" dirty="0">
                <a:latin typeface="Times New Roman" panose="02020603050405020304" pitchFamily="18" charset="0"/>
                <a:ea typeface="Calibri" panose="020F0502020204030204" pitchFamily="34" charset="0"/>
                <a:cs typeface="Arial" panose="020B0604020202020204" pitchFamily="34" charset="0"/>
              </a:rPr>
              <a:t>convert single dose compartment model equations to their multiple dose </a:t>
            </a:r>
            <a:r>
              <a:rPr lang="en-US" dirty="0" smtClean="0">
                <a:latin typeface="Times New Roman" panose="02020603050405020304" pitchFamily="18" charset="0"/>
                <a:ea typeface="Calibri" panose="020F0502020204030204" pitchFamily="34" charset="0"/>
                <a:cs typeface="Arial" panose="020B0604020202020204" pitchFamily="34" charset="0"/>
              </a:rPr>
              <a:t>and steady-state </a:t>
            </a:r>
            <a:r>
              <a:rPr lang="en-US" dirty="0">
                <a:latin typeface="Times New Roman" panose="02020603050405020304" pitchFamily="18" charset="0"/>
                <a:ea typeface="Calibri" panose="020F0502020204030204" pitchFamily="34" charset="0"/>
                <a:cs typeface="Arial" panose="020B0604020202020204" pitchFamily="34" charset="0"/>
              </a:rPr>
              <a:t>counterparts</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 order to change a single dose equation to the multiple </a:t>
            </a:r>
            <a:r>
              <a:rPr lang="en-US" dirty="0" smtClean="0">
                <a:latin typeface="Times New Roman" panose="02020603050405020304" pitchFamily="18" charset="0"/>
                <a:ea typeface="Calibri" panose="020F0502020204030204" pitchFamily="34" charset="0"/>
                <a:cs typeface="Arial" panose="020B0604020202020204" pitchFamily="34" charset="0"/>
              </a:rPr>
              <a:t>dose version</a:t>
            </a:r>
            <a:r>
              <a:rPr lang="en-US" dirty="0">
                <a:latin typeface="Times New Roman" panose="02020603050405020304" pitchFamily="18" charset="0"/>
                <a:ea typeface="Calibri" panose="020F0502020204030204" pitchFamily="34" charset="0"/>
                <a:cs typeface="Arial" panose="020B0604020202020204" pitchFamily="34" charset="0"/>
              </a:rPr>
              <a:t>, it is necessary to multiply each exponential term in the equation by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multiple dosing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factor</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5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1 − e</a:t>
            </a:r>
            <a:r>
              <a:rPr lang="en-US" sz="35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−nkiτ</a:t>
            </a:r>
            <a:r>
              <a:rPr lang="en-US" sz="35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)/(1 − e</a:t>
            </a:r>
            <a:r>
              <a:rPr lang="en-US" sz="35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−kiτ</a:t>
            </a:r>
            <a:r>
              <a:rPr lang="en-US" sz="3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n</a:t>
            </a:r>
            <a:r>
              <a:rPr lang="en-US" dirty="0">
                <a:latin typeface="Times New Roman" panose="02020603050405020304" pitchFamily="18" charset="0"/>
                <a:ea typeface="Calibri" panose="020F0502020204030204" pitchFamily="34" charset="0"/>
                <a:cs typeface="Arial" panose="020B0604020202020204" pitchFamily="34" charset="0"/>
              </a:rPr>
              <a: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number of doses </a:t>
            </a:r>
            <a:r>
              <a:rPr lang="en-US" dirty="0">
                <a:latin typeface="Times New Roman" panose="02020603050405020304" pitchFamily="18" charset="0"/>
                <a:ea typeface="Calibri" panose="020F0502020204030204" pitchFamily="34" charset="0"/>
                <a:cs typeface="Arial" panose="020B0604020202020204" pitchFamily="34" charset="0"/>
              </a:rPr>
              <a:t>administered,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i</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is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rate constant </a:t>
            </a:r>
            <a:r>
              <a:rPr lang="en-US" dirty="0">
                <a:latin typeface="Times New Roman" panose="02020603050405020304" pitchFamily="18" charset="0"/>
                <a:ea typeface="Calibri" panose="020F0502020204030204" pitchFamily="34" charset="0"/>
                <a:cs typeface="Arial" panose="020B0604020202020204" pitchFamily="34" charset="0"/>
              </a:rPr>
              <a:t>found in the exponential of the single dose equation, and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τ</a:t>
            </a:r>
            <a:r>
              <a:rPr lang="en-US" dirty="0">
                <a:latin typeface="Times New Roman" panose="02020603050405020304" pitchFamily="18" charset="0"/>
                <a:ea typeface="Calibri" panose="020F0502020204030204" pitchFamily="34" charset="0"/>
                <a:cs typeface="Arial" panose="020B0604020202020204" pitchFamily="34" charset="0"/>
              </a:rPr>
              <a: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dosage interval</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92927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08"/>
            <a:ext cx="10515600" cy="983673"/>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Multiple-Dose and Steady-State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63781"/>
            <a:ext cx="10515600" cy="5694219"/>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At steady state,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number of doses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is large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exponential term </a:t>
            </a:r>
            <a:r>
              <a:rPr lang="en-US" dirty="0">
                <a:latin typeface="Times New Roman" panose="02020603050405020304" pitchFamily="18" charset="0"/>
                <a:ea typeface="Calibri" panose="020F0502020204030204" pitchFamily="34" charset="0"/>
                <a:cs typeface="Arial" panose="020B0604020202020204" pitchFamily="34" charset="0"/>
              </a:rPr>
              <a:t>in </a:t>
            </a:r>
            <a:r>
              <a:rPr lang="en-US" dirty="0" smtClean="0">
                <a:latin typeface="Times New Roman" panose="02020603050405020304" pitchFamily="18" charset="0"/>
                <a:ea typeface="Calibri" panose="020F0502020204030204" pitchFamily="34" charset="0"/>
                <a:cs typeface="Arial" panose="020B0604020202020204" pitchFamily="34" charset="0"/>
              </a:rPr>
              <a:t>the numerator </a:t>
            </a:r>
            <a:r>
              <a:rPr lang="en-US" dirty="0">
                <a:latin typeface="Times New Roman" panose="02020603050405020304" pitchFamily="18" charset="0"/>
                <a:ea typeface="Calibri" panose="020F0502020204030204" pitchFamily="34" charset="0"/>
                <a:cs typeface="Arial" panose="020B0604020202020204" pitchFamily="34" charset="0"/>
              </a:rPr>
              <a:t>of the multiple dosing factor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−nk</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i</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τ</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becomes a large negative number</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the exponent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approaches zero</a:t>
            </a:r>
            <a:r>
              <a:rPr lang="en-US" dirty="0">
                <a:latin typeface="Times New Roman" panose="02020603050405020304" pitchFamily="18" charset="0"/>
                <a:ea typeface="Calibri" panose="020F0502020204030204" pitchFamily="34" charset="0"/>
                <a:cs typeface="Arial" panose="020B0604020202020204" pitchFamily="34" charset="0"/>
              </a:rPr>
              <a:t>. Therefore, the steady-state version of the multiple dosing </a:t>
            </a:r>
            <a:r>
              <a:rPr lang="en-US" dirty="0" smtClean="0">
                <a:latin typeface="Times New Roman" panose="02020603050405020304" pitchFamily="18" charset="0"/>
                <a:ea typeface="Calibri" panose="020F0502020204030204" pitchFamily="34" charset="0"/>
                <a:cs typeface="Arial" panose="020B0604020202020204" pitchFamily="34" charset="0"/>
              </a:rPr>
              <a:t>factor becomes </a:t>
            </a:r>
            <a:r>
              <a:rPr lang="en-US" dirty="0">
                <a:latin typeface="Times New Roman" panose="02020603050405020304" pitchFamily="18" charset="0"/>
                <a:ea typeface="Calibri" panose="020F0502020204030204" pitchFamily="34" charset="0"/>
                <a:cs typeface="Arial" panose="020B0604020202020204" pitchFamily="34" charset="0"/>
              </a:rPr>
              <a:t>the following: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/(1 − e</a:t>
            </a:r>
            <a:r>
              <a:rPr lang="en-US" sz="36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6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ki</a:t>
            </a:r>
            <a:r>
              <a:rPr lang="en-US" sz="36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τ</a:t>
            </a: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i</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rate constant found in the </a:t>
            </a:r>
            <a:r>
              <a:rPr lang="en-US" dirty="0" smtClean="0">
                <a:latin typeface="Times New Roman" panose="02020603050405020304" pitchFamily="18" charset="0"/>
                <a:ea typeface="Calibri" panose="020F0502020204030204" pitchFamily="34" charset="0"/>
                <a:cs typeface="Arial" panose="020B0604020202020204" pitchFamily="34" charset="0"/>
              </a:rPr>
              <a:t>exponential of </a:t>
            </a:r>
            <a:r>
              <a:rPr lang="en-US" dirty="0">
                <a:latin typeface="Times New Roman" panose="02020603050405020304" pitchFamily="18" charset="0"/>
                <a:ea typeface="Calibri" panose="020F0502020204030204" pitchFamily="34" charset="0"/>
                <a:cs typeface="Arial" panose="020B0604020202020204" pitchFamily="34" charset="0"/>
              </a:rPr>
              <a:t>the single dose equation and τ is the dosage interval.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Whenever </a:t>
            </a:r>
            <a:r>
              <a:rPr lang="en-US" dirty="0">
                <a:latin typeface="Times New Roman" panose="02020603050405020304" pitchFamily="18" charset="0"/>
                <a:ea typeface="Calibri" panose="020F0502020204030204" pitchFamily="34" charset="0"/>
                <a:cs typeface="Arial" panose="020B0604020202020204" pitchFamily="34" charset="0"/>
              </a:rPr>
              <a:t>the multiple dosing </a:t>
            </a:r>
            <a:r>
              <a:rPr lang="en-US" dirty="0" smtClean="0">
                <a:latin typeface="Times New Roman" panose="02020603050405020304" pitchFamily="18" charset="0"/>
                <a:ea typeface="Calibri" panose="020F0502020204030204" pitchFamily="34" charset="0"/>
                <a:cs typeface="Arial" panose="020B0604020202020204" pitchFamily="34" charset="0"/>
              </a:rPr>
              <a:t>factor is </a:t>
            </a:r>
            <a:r>
              <a:rPr lang="en-US" dirty="0">
                <a:latin typeface="Times New Roman" panose="02020603050405020304" pitchFamily="18" charset="0"/>
                <a:ea typeface="Calibri" panose="020F0502020204030204" pitchFamily="34" charset="0"/>
                <a:cs typeface="Arial" panose="020B0604020202020204" pitchFamily="34" charset="0"/>
              </a:rPr>
              <a:t>used to change a single dose equation to the multiple dose or steady-state </a:t>
            </a:r>
            <a:r>
              <a:rPr lang="en-US" dirty="0" smtClean="0">
                <a:latin typeface="Times New Roman" panose="02020603050405020304" pitchFamily="18" charset="0"/>
                <a:ea typeface="Calibri" panose="020F0502020204030204" pitchFamily="34" charset="0"/>
                <a:cs typeface="Arial" panose="020B0604020202020204" pitchFamily="34" charset="0"/>
              </a:rPr>
              <a:t>versions, the </a:t>
            </a:r>
            <a:r>
              <a:rPr lang="en-US" dirty="0">
                <a:latin typeface="Times New Roman" panose="02020603050405020304" pitchFamily="18" charset="0"/>
                <a:ea typeface="Calibri" panose="020F0502020204030204" pitchFamily="34" charset="0"/>
                <a:cs typeface="Arial" panose="020B0604020202020204" pitchFamily="34" charset="0"/>
              </a:rPr>
              <a:t>time variable in the equation resets to zero at the beginning of each dosage interval.</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7034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52945"/>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Multiple-Dose and Steady-State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52945"/>
            <a:ext cx="10515600" cy="5805055"/>
          </a:xfrm>
        </p:spPr>
        <p:txBody>
          <a:bodyPr>
            <a:normAutofit lnSpcReduction="100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As an example of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conversion of a single dose equation to the steady-state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variant</a:t>
            </a:r>
            <a:r>
              <a:rPr lang="en-US" dirty="0" smtClean="0">
                <a:latin typeface="Times New Roman" panose="02020603050405020304" pitchFamily="18" charset="0"/>
                <a:ea typeface="Calibri" panose="020F0502020204030204" pitchFamily="34" charset="0"/>
                <a:cs typeface="Arial" panose="020B0604020202020204" pitchFamily="34" charset="0"/>
              </a:rPr>
              <a:t>, the </a:t>
            </a:r>
            <a:r>
              <a:rPr lang="en-US" dirty="0">
                <a:latin typeface="Times New Roman" panose="02020603050405020304" pitchFamily="18" charset="0"/>
                <a:ea typeface="Calibri" panose="020F0502020204030204" pitchFamily="34" charset="0"/>
                <a:cs typeface="Arial" panose="020B0604020202020204" pitchFamily="34" charset="0"/>
              </a:rPr>
              <a:t>one compartment model intravenous bolus equation is: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 </a:t>
            </a:r>
            <a:r>
              <a:rPr lang="en-US" sz="35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(D/V</a:t>
            </a:r>
            <a:r>
              <a:rPr lang="en-US" sz="3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e</a:t>
            </a:r>
            <a:r>
              <a:rPr lang="en-US" sz="35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500"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ket</a:t>
            </a: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Since </a:t>
            </a:r>
            <a:r>
              <a:rPr lang="en-US" dirty="0">
                <a:latin typeface="Times New Roman" panose="02020603050405020304" pitchFamily="18" charset="0"/>
                <a:ea typeface="Calibri" panose="020F0502020204030204" pitchFamily="34" charset="0"/>
                <a:cs typeface="Arial" panose="020B0604020202020204" pitchFamily="34" charset="0"/>
              </a:rPr>
              <a:t>there is only </a:t>
            </a:r>
            <a:r>
              <a:rPr lang="en-US" dirty="0" smtClean="0">
                <a:latin typeface="Times New Roman" panose="02020603050405020304" pitchFamily="18" charset="0"/>
                <a:ea typeface="Calibri" panose="020F0502020204030204" pitchFamily="34" charset="0"/>
                <a:cs typeface="Arial" panose="020B0604020202020204" pitchFamily="34" charset="0"/>
              </a:rPr>
              <a:t>one exponential </a:t>
            </a:r>
            <a:r>
              <a:rPr lang="en-US" dirty="0">
                <a:latin typeface="Times New Roman" panose="02020603050405020304" pitchFamily="18" charset="0"/>
                <a:ea typeface="Calibri" panose="020F0502020204030204" pitchFamily="34" charset="0"/>
                <a:cs typeface="Arial" panose="020B0604020202020204" pitchFamily="34" charset="0"/>
              </a:rPr>
              <a:t>in the equation, the multiple dosing factor at steady state is multiplied </a:t>
            </a:r>
            <a:r>
              <a:rPr lang="en-US" dirty="0" smtClean="0">
                <a:latin typeface="Times New Roman" panose="02020603050405020304" pitchFamily="18" charset="0"/>
                <a:ea typeface="Calibri" panose="020F0502020204030204" pitchFamily="34" charset="0"/>
                <a:cs typeface="Arial" panose="020B0604020202020204" pitchFamily="34" charset="0"/>
              </a:rPr>
              <a:t>into the </a:t>
            </a:r>
            <a:r>
              <a:rPr lang="en-US" dirty="0">
                <a:latin typeface="Times New Roman" panose="02020603050405020304" pitchFamily="18" charset="0"/>
                <a:ea typeface="Calibri" panose="020F0502020204030204" pitchFamily="34" charset="0"/>
                <a:cs typeface="Arial" panose="020B0604020202020204" pitchFamily="34" charset="0"/>
              </a:rPr>
              <a:t>expression at only one place, substituting the elimination rate constant (k</a:t>
            </a:r>
            <a:r>
              <a:rPr lang="en-US" baseline="-30000" dirty="0">
                <a:latin typeface="Times New Roman" panose="02020603050405020304" pitchFamily="18" charset="0"/>
                <a:ea typeface="Calibri" panose="020F0502020204030204" pitchFamily="34" charset="0"/>
                <a:cs typeface="Arial" panose="020B0604020202020204" pitchFamily="34" charset="0"/>
              </a:rPr>
              <a:t>e</a:t>
            </a:r>
            <a:r>
              <a:rPr lang="en-US" dirty="0">
                <a:latin typeface="Times New Roman" panose="02020603050405020304" pitchFamily="18" charset="0"/>
                <a:ea typeface="Calibri" panose="020F0502020204030204" pitchFamily="34" charset="0"/>
                <a:cs typeface="Arial" panose="020B0604020202020204" pitchFamily="34" charset="0"/>
              </a:rPr>
              <a:t>) for the </a:t>
            </a:r>
            <a:r>
              <a:rPr lang="en-US" dirty="0" smtClean="0">
                <a:latin typeface="Times New Roman" panose="02020603050405020304" pitchFamily="18" charset="0"/>
                <a:ea typeface="Calibri" panose="020F0502020204030204" pitchFamily="34" charset="0"/>
                <a:cs typeface="Arial" panose="020B0604020202020204" pitchFamily="34" charset="0"/>
              </a:rPr>
              <a:t>rate constant </a:t>
            </a:r>
            <a:r>
              <a:rPr lang="en-US" dirty="0">
                <a:latin typeface="Times New Roman" panose="02020603050405020304" pitchFamily="18" charset="0"/>
                <a:ea typeface="Calibri" panose="020F0502020204030204" pitchFamily="34" charset="0"/>
                <a:cs typeface="Arial" panose="020B0604020202020204" pitchFamily="34" charset="0"/>
              </a:rPr>
              <a:t>in the multiple dosing factor: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 </a:t>
            </a:r>
            <a:r>
              <a:rPr lang="en-US" sz="35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(D/V</a:t>
            </a:r>
            <a:r>
              <a:rPr lang="en-US" sz="3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5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sz="35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−ket </a:t>
            </a:r>
            <a:r>
              <a:rPr lang="en-US" sz="35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(1 − e</a:t>
            </a:r>
            <a:r>
              <a:rPr lang="en-US" sz="35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−keτ</a:t>
            </a:r>
            <a:r>
              <a:rPr lang="en-US" sz="3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ea typeface="Calibri" panose="020F0502020204030204" pitchFamily="34" charset="0"/>
                <a:cs typeface="Arial" panose="020B0604020202020204" pitchFamily="34" charset="0"/>
              </a:rPr>
              <a:t>C is the </a:t>
            </a:r>
            <a:r>
              <a:rPr lang="en-US" dirty="0" smtClean="0">
                <a:latin typeface="Times New Roman" panose="02020603050405020304" pitchFamily="18" charset="0"/>
                <a:ea typeface="Calibri" panose="020F0502020204030204" pitchFamily="34" charset="0"/>
                <a:cs typeface="Arial" panose="020B0604020202020204" pitchFamily="34" charset="0"/>
              </a:rPr>
              <a:t>steady-state concentration </a:t>
            </a:r>
            <a:r>
              <a:rPr lang="en-US" dirty="0">
                <a:latin typeface="Times New Roman" panose="02020603050405020304" pitchFamily="18" charset="0"/>
                <a:ea typeface="Calibri" panose="020F0502020204030204" pitchFamily="34" charset="0"/>
                <a:cs typeface="Arial" panose="020B0604020202020204" pitchFamily="34" charset="0"/>
              </a:rPr>
              <a:t>at any postdose time (t) after the dose (D) is given, V is the volume </a:t>
            </a:r>
            <a:r>
              <a:rPr lang="en-US" dirty="0" smtClean="0">
                <a:latin typeface="Times New Roman" panose="02020603050405020304" pitchFamily="18" charset="0"/>
                <a:ea typeface="Calibri" panose="020F0502020204030204" pitchFamily="34" charset="0"/>
                <a:cs typeface="Arial" panose="020B0604020202020204" pitchFamily="34" charset="0"/>
              </a:rPr>
              <a:t>of distribution</a:t>
            </a:r>
            <a:r>
              <a:rPr lang="en-US" dirty="0">
                <a:latin typeface="Times New Roman" panose="02020603050405020304" pitchFamily="18" charset="0"/>
                <a:ea typeface="Calibri" panose="020F0502020204030204" pitchFamily="34" charset="0"/>
                <a:cs typeface="Arial" panose="020B0604020202020204" pitchFamily="34" charset="0"/>
              </a:rPr>
              <a:t>, ke is the elimination rate constant, and τ is the dosage interval.</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13250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09"/>
            <a:ext cx="10515600" cy="1011382"/>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Multiple-Dose and Steady-State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91491"/>
            <a:ext cx="10515600" cy="5666509"/>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main difference </a:t>
            </a:r>
            <a:r>
              <a:rPr lang="en-US" dirty="0">
                <a:latin typeface="Times New Roman" panose="02020603050405020304" pitchFamily="18" charset="0"/>
                <a:ea typeface="Calibri" panose="020F0502020204030204" pitchFamily="34" charset="0"/>
                <a:cs typeface="Arial" panose="020B0604020202020204" pitchFamily="34" charset="0"/>
              </a:rPr>
              <a:t>between single-dose </a:t>
            </a:r>
            <a:r>
              <a:rPr lang="en-US" dirty="0" smtClean="0">
                <a:latin typeface="Times New Roman" panose="02020603050405020304" pitchFamily="18" charset="0"/>
                <a:ea typeface="Calibri" panose="020F0502020204030204" pitchFamily="34" charset="0"/>
                <a:cs typeface="Arial" panose="020B0604020202020204" pitchFamily="34" charset="0"/>
              </a:rPr>
              <a:t>and multiple-dose </a:t>
            </a:r>
            <a:r>
              <a:rPr lang="en-US" dirty="0">
                <a:latin typeface="Times New Roman" panose="02020603050405020304" pitchFamily="18" charset="0"/>
                <a:ea typeface="Calibri" panose="020F0502020204030204" pitchFamily="34" charset="0"/>
                <a:cs typeface="Arial" panose="020B0604020202020204" pitchFamily="34" charset="0"/>
              </a:rPr>
              <a:t>calculations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the computation of the volume of distribution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When a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single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dose </a:t>
            </a:r>
            <a:r>
              <a:rPr lang="en-US" dirty="0">
                <a:latin typeface="Times New Roman" panose="02020603050405020304" pitchFamily="18" charset="0"/>
                <a:ea typeface="Calibri" panose="020F0502020204030204" pitchFamily="34" charset="0"/>
                <a:cs typeface="Arial" panose="020B0604020202020204" pitchFamily="34" charset="0"/>
              </a:rPr>
              <a:t>of medication is given,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predose concentration </a:t>
            </a:r>
            <a:r>
              <a:rPr lang="en-US" dirty="0">
                <a:latin typeface="Times New Roman" panose="02020603050405020304" pitchFamily="18" charset="0"/>
                <a:ea typeface="Calibri" panose="020F0502020204030204" pitchFamily="34" charset="0"/>
                <a:cs typeface="Arial" panose="020B0604020202020204" pitchFamily="34" charset="0"/>
              </a:rPr>
              <a:t>is assumed to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zero</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However, when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multiple doses </a:t>
            </a:r>
            <a:r>
              <a:rPr lang="en-US" dirty="0">
                <a:latin typeface="Times New Roman" panose="02020603050405020304" pitchFamily="18" charset="0"/>
                <a:ea typeface="Calibri" panose="020F0502020204030204" pitchFamily="34" charset="0"/>
                <a:cs typeface="Arial" panose="020B0604020202020204" pitchFamily="34" charset="0"/>
              </a:rPr>
              <a:t>are given,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predose concentration is not usually zero</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and the </a:t>
            </a:r>
            <a:r>
              <a:rPr lang="en-US" dirty="0">
                <a:latin typeface="Times New Roman" panose="02020603050405020304" pitchFamily="18" charset="0"/>
                <a:ea typeface="Calibri" panose="020F0502020204030204" pitchFamily="34" charset="0"/>
                <a:cs typeface="Arial" panose="020B0604020202020204" pitchFamily="34" charset="0"/>
              </a:rPr>
              <a:t>volume of distribution equation (V) needs to have the baseline, predose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 (C</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predose</a:t>
            </a:r>
            <a:r>
              <a:rPr lang="en-US" dirty="0">
                <a:latin typeface="Times New Roman" panose="02020603050405020304" pitchFamily="18" charset="0"/>
                <a:ea typeface="Calibri" panose="020F0502020204030204" pitchFamily="34" charset="0"/>
                <a:cs typeface="Arial" panose="020B0604020202020204" pitchFamily="34" charset="0"/>
              </a:rPr>
              <a:t>) subtracted from the extrapolated drug concentration at time = 0 (C</a:t>
            </a:r>
            <a:r>
              <a:rPr lang="en-US" baseline="-30000" dirty="0">
                <a:latin typeface="Times New Roman" panose="02020603050405020304" pitchFamily="18" charset="0"/>
                <a:ea typeface="Calibri" panose="020F0502020204030204" pitchFamily="34" charset="0"/>
                <a:cs typeface="Arial" panose="020B0604020202020204" pitchFamily="34" charset="0"/>
              </a:rPr>
              <a:t>0</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for the intravenous </a:t>
            </a:r>
            <a:r>
              <a:rPr lang="en-US" dirty="0">
                <a:latin typeface="Times New Roman" panose="02020603050405020304" pitchFamily="18" charset="0"/>
                <a:ea typeface="Calibri" panose="020F0502020204030204" pitchFamily="34" charset="0"/>
                <a:cs typeface="Arial" panose="020B0604020202020204" pitchFamily="34" charset="0"/>
              </a:rPr>
              <a:t>bolus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V = D</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C</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predose</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where D is dose)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and </a:t>
            </a:r>
            <a:r>
              <a:rPr lang="en-US" dirty="0">
                <a:latin typeface="Times New Roman" panose="02020603050405020304" pitchFamily="18" charset="0"/>
                <a:ea typeface="Calibri" panose="020F0502020204030204" pitchFamily="34" charset="0"/>
                <a:cs typeface="Arial" panose="020B0604020202020204" pitchFamily="34" charset="0"/>
              </a:rPr>
              <a:t>extravascular (</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V/F = D</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C</a:t>
            </a:r>
            <a:r>
              <a:rPr lang="en-US" sz="32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predose</a:t>
            </a:r>
            <a:r>
              <a:rPr lang="en-US" sz="32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where F is the bioavailability fraction and D is dose) cases.</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4311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6583"/>
            <a:ext cx="10515600" cy="1371599"/>
          </a:xfrm>
        </p:spPr>
        <p:txBody>
          <a:bodyPr>
            <a:normAutofit/>
          </a:bodyPr>
          <a:lstStyle/>
          <a:p>
            <a:pPr algn="just">
              <a:lnSpc>
                <a:spcPct val="115000"/>
              </a:lnSpc>
              <a:spcBef>
                <a:spcPts val="0"/>
              </a:spcBef>
            </a:pP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Exponents and Logarithms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078182"/>
            <a:ext cx="10515600" cy="4779818"/>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Exponential processes in nature </a:t>
            </a:r>
            <a:r>
              <a:rPr lang="en-US" dirty="0" smtClean="0">
                <a:latin typeface="Times New Roman" panose="02020603050405020304" pitchFamily="18" charset="0"/>
                <a:ea typeface="Calibri" panose="020F0502020204030204" pitchFamily="34" charset="0"/>
                <a:cs typeface="Arial" panose="020B0604020202020204" pitchFamily="34" charset="0"/>
              </a:rPr>
              <a:t>have the </a:t>
            </a:r>
            <a:r>
              <a:rPr lang="en-US" dirty="0">
                <a:latin typeface="Times New Roman" panose="02020603050405020304" pitchFamily="18" charset="0"/>
                <a:ea typeface="Calibri" panose="020F0502020204030204" pitchFamily="34" charset="0"/>
                <a:cs typeface="Arial" panose="020B0604020202020204" pitchFamily="34" charset="0"/>
              </a:rPr>
              <a:t>number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dirty="0">
                <a:latin typeface="Times New Roman" panose="02020603050405020304" pitchFamily="18" charset="0"/>
                <a:ea typeface="Calibri" panose="020F0502020204030204" pitchFamily="34" charset="0"/>
                <a:cs typeface="Arial" panose="020B0604020202020204" pitchFamily="34" charset="0"/>
              </a:rPr>
              <a:t> (equaling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2.7183. . . </a:t>
            </a:r>
            <a:r>
              <a:rPr lang="en-US" dirty="0">
                <a:latin typeface="Times New Roman" panose="02020603050405020304" pitchFamily="18" charset="0"/>
                <a:ea typeface="Calibri" panose="020F0502020204030204" pitchFamily="34" charset="0"/>
                <a:cs typeface="Arial" panose="020B0604020202020204" pitchFamily="34" charset="0"/>
              </a:rPr>
              <a:t>) for the base.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For example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2.7183 …</a:t>
            </a:r>
            <a:r>
              <a:rPr lang="en-US" dirty="0" smtClean="0">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inverse operation</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ln</a:t>
            </a:r>
            <a:r>
              <a:rPr lang="en-US" dirty="0">
                <a:latin typeface="Times New Roman" panose="02020603050405020304" pitchFamily="18" charset="0"/>
                <a:ea typeface="Calibri" panose="020F0502020204030204" pitchFamily="34" charset="0"/>
                <a:cs typeface="Arial" panose="020B0604020202020204" pitchFamily="34" charset="0"/>
              </a:rPr>
              <a:t>,” will return the original exponent: </a:t>
            </a:r>
            <a:r>
              <a:rPr lang="en-US" dirty="0" smtClean="0">
                <a:latin typeface="Times New Roman" panose="02020603050405020304" pitchFamily="18" charset="0"/>
                <a:ea typeface="Calibri" panose="020F0502020204030204" pitchFamily="34" charset="0"/>
                <a:cs typeface="Arial" panose="020B0604020202020204" pitchFamily="34" charset="0"/>
              </a:rPr>
              <a:t>ln(</a:t>
            </a:r>
            <a:r>
              <a:rPr lang="en-US" i="1"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l</a:t>
            </a:r>
            <a:r>
              <a:rPr lang="en-US" dirty="0" smtClean="0">
                <a:latin typeface="Times New Roman" panose="02020603050405020304" pitchFamily="18" charset="0"/>
                <a:ea typeface="Calibri" panose="020F0502020204030204" pitchFamily="34" charset="0"/>
                <a:cs typeface="Arial" panose="020B0604020202020204" pitchFamily="34" charset="0"/>
              </a:rPr>
              <a:t>n(</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2.7183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smtClean="0">
                <a:latin typeface="Times New Roman" panose="02020603050405020304" pitchFamily="18" charset="0"/>
                <a:ea typeface="Calibri" panose="020F0502020204030204" pitchFamily="34" charset="0"/>
                <a:cs typeface="Arial" panose="020B0604020202020204" pitchFamily="34" charset="0"/>
              </a:rPr>
              <a:t> = </a:t>
            </a:r>
            <a:r>
              <a:rPr lang="en-US" dirty="0">
                <a:latin typeface="Times New Roman" panose="02020603050405020304" pitchFamily="18" charset="0"/>
                <a:ea typeface="Calibri" panose="020F0502020204030204" pitchFamily="34" charset="0"/>
                <a:cs typeface="Arial" panose="020B0604020202020204" pitchFamily="34" charset="0"/>
              </a:rPr>
              <a:t>1.</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5177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25237"/>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Multiple-Dose and Steady-State Equations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25237"/>
                <a:ext cx="10515600" cy="5832763"/>
              </a:xfrm>
            </p:spPr>
            <p:txBody>
              <a:bodyPr>
                <a:normAutofit lnSpcReduction="100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 the case </a:t>
                </a:r>
                <a:r>
                  <a:rPr lang="en-US" dirty="0" smtClean="0">
                    <a:latin typeface="Times New Roman" panose="02020603050405020304" pitchFamily="18" charset="0"/>
                    <a:ea typeface="Calibri" panose="020F0502020204030204" pitchFamily="34" charset="0"/>
                    <a:cs typeface="Arial" panose="020B0604020202020204" pitchFamily="34" charset="0"/>
                  </a:rPr>
                  <a:t>of intermittent </a:t>
                </a:r>
                <a:r>
                  <a:rPr lang="en-US" dirty="0">
                    <a:latin typeface="Times New Roman" panose="02020603050405020304" pitchFamily="18" charset="0"/>
                    <a:ea typeface="Calibri" panose="020F0502020204030204" pitchFamily="34" charset="0"/>
                    <a:cs typeface="Arial" panose="020B0604020202020204" pitchFamily="34" charset="0"/>
                  </a:rPr>
                  <a:t>intravenous infusions,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volume of distribution</a:t>
                </a:r>
                <a:r>
                  <a:rPr lang="en-US" dirty="0">
                    <a:latin typeface="Times New Roman" panose="02020603050405020304" pitchFamily="18" charset="0"/>
                    <a:ea typeface="Calibri" panose="020F0502020204030204" pitchFamily="34" charset="0"/>
                    <a:cs typeface="Arial" panose="020B0604020202020204" pitchFamily="34" charset="0"/>
                  </a:rPr>
                  <a:t> equation already has </a:t>
                </a:r>
                <a:r>
                  <a:rPr lang="en-US" dirty="0" smtClean="0">
                    <a:latin typeface="Times New Roman" panose="02020603050405020304" pitchFamily="18" charset="0"/>
                    <a:ea typeface="Calibri" panose="020F0502020204030204" pitchFamily="34" charset="0"/>
                    <a:cs typeface="Arial" panose="020B0604020202020204" pitchFamily="34" charset="0"/>
                  </a:rPr>
                  <a:t>a parameter </a:t>
                </a:r>
                <a:r>
                  <a:rPr lang="en-US" dirty="0">
                    <a:latin typeface="Times New Roman" panose="02020603050405020304" pitchFamily="18" charset="0"/>
                    <a:ea typeface="Calibri" panose="020F0502020204030204" pitchFamily="34" charset="0"/>
                    <a:cs typeface="Arial" panose="020B0604020202020204" pitchFamily="34" charset="0"/>
                  </a:rPr>
                  <a:t>for the predose concentration in </a:t>
                </a:r>
                <a:r>
                  <a:rPr lang="en-US" dirty="0" smtClean="0">
                    <a:latin typeface="Times New Roman" panose="02020603050405020304" pitchFamily="18" charset="0"/>
                    <a:ea typeface="Calibri" panose="020F0502020204030204" pitchFamily="34" charset="0"/>
                    <a:cs typeface="Arial" panose="020B0604020202020204" pitchFamily="34" charset="0"/>
                  </a:rPr>
                  <a:t>it:</a:t>
                </a:r>
              </a:p>
              <a:p>
                <a:pPr marL="0" lv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m:rPr>
                          <m:nor/>
                        </m:rP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V</m:t>
                      </m:r>
                      <m:r>
                        <a:rPr lang="en-US"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b="1">
                              <a:solidFill>
                                <a:srgbClr val="FF0000"/>
                              </a:solidFill>
                              <a:latin typeface="Cambria Math" panose="02040503050406030204" pitchFamily="18" charset="0"/>
                              <a:ea typeface="Calibri" panose="020F0502020204030204" pitchFamily="34" charset="0"/>
                              <a:cs typeface="Cambria Math" panose="02040503050406030204" pitchFamily="18" charset="0"/>
                            </a:rPr>
                            <m:t>𝐤</m:t>
                          </m:r>
                          <m:r>
                            <a:rPr lang="en-US" sz="3200" b="1" baseline="-30000">
                              <a:solidFill>
                                <a:srgbClr val="FF0000"/>
                              </a:solidFill>
                              <a:latin typeface="Cambria Math" panose="02040503050406030204" pitchFamily="18" charset="0"/>
                              <a:ea typeface="Calibri" panose="020F0502020204030204" pitchFamily="34" charset="0"/>
                              <a:cs typeface="Cambria Math" panose="02040503050406030204" pitchFamily="18" charset="0"/>
                            </a:rPr>
                            <m:t>𝟎</m:t>
                          </m:r>
                          <m:r>
                            <a:rPr lang="en-US" sz="3200" b="1">
                              <a:solidFill>
                                <a:srgbClr val="FF0000"/>
                              </a:solidFill>
                              <a:latin typeface="Cambria Math" panose="02040503050406030204" pitchFamily="18" charset="0"/>
                              <a:ea typeface="Calibri" panose="020F0502020204030204" pitchFamily="34" charset="0"/>
                              <a:cs typeface="Cambria Math" panose="02040503050406030204" pitchFamily="18" charset="0"/>
                            </a:rPr>
                            <m:t> (</m:t>
                          </m:r>
                          <m:r>
                            <m:rPr>
                              <m:nor/>
                            </m:rP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1</m:t>
                          </m:r>
                          <m:r>
                            <a:rPr lang="en-US" sz="3200" b="1">
                              <a:solidFill>
                                <a:srgbClr val="FF0000"/>
                              </a:solidFill>
                              <a:latin typeface="Cambria Math" panose="02040503050406030204" pitchFamily="18" charset="0"/>
                              <a:ea typeface="Calibri" panose="020F0502020204030204" pitchFamily="34" charset="0"/>
                              <a:cs typeface="Cambria Math" panose="02040503050406030204" pitchFamily="18" charset="0"/>
                            </a:rPr>
                            <m:t>−</m:t>
                          </m:r>
                          <m:r>
                            <m:rPr>
                              <m:nor/>
                            </m:rP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e</m:t>
                          </m:r>
                          <m:r>
                            <m:rPr>
                              <m:nor/>
                            </m:rPr>
                            <a:rPr lang="en-US" sz="32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sz="32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ket</m:t>
                          </m:r>
                          <m:r>
                            <m:rPr>
                              <m:nor/>
                            </m:rPr>
                            <a:rPr lang="en-US" sz="32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a:rPr lang="en-US" sz="3200" b="1" i="1" dirty="0">
                              <a:solidFill>
                                <a:srgbClr val="FF0000"/>
                              </a:solidFill>
                              <a:latin typeface="Cambria Math" panose="02040503050406030204" pitchFamily="18" charset="0"/>
                              <a:ea typeface="Calibri" panose="020F0502020204030204" pitchFamily="34" charset="0"/>
                              <a:cs typeface="Arial" panose="020B0604020202020204" pitchFamily="34" charset="0"/>
                            </a:rPr>
                            <m:t>)</m:t>
                          </m:r>
                        </m:num>
                        <m:den>
                          <m:r>
                            <a:rPr lang="en-US" sz="3200" b="1" dirty="0">
                              <a:solidFill>
                                <a:srgbClr val="FF0000"/>
                              </a:solidFill>
                              <a:latin typeface="Cambria Math" panose="02040503050406030204" pitchFamily="18" charset="0"/>
                              <a:ea typeface="Calibri" panose="020F0502020204030204" pitchFamily="34" charset="0"/>
                              <a:cs typeface="Arial" panose="020B0604020202020204" pitchFamily="34" charset="0"/>
                            </a:rPr>
                            <m:t>𝐤</m:t>
                          </m:r>
                          <m:r>
                            <a:rPr lang="en-US" sz="3200" b="1" baseline="-30000" dirty="0">
                              <a:solidFill>
                                <a:srgbClr val="FF0000"/>
                              </a:solidFill>
                              <a:latin typeface="Cambria Math" panose="02040503050406030204" pitchFamily="18" charset="0"/>
                              <a:ea typeface="Calibri" panose="020F0502020204030204" pitchFamily="34" charset="0"/>
                              <a:cs typeface="Arial" panose="020B0604020202020204" pitchFamily="34" charset="0"/>
                            </a:rPr>
                            <m:t>𝐞</m:t>
                          </m:r>
                          <m:r>
                            <a:rPr lang="en-US" sz="3200" b="1" i="1" dirty="0">
                              <a:solidFill>
                                <a:srgbClr val="FF0000"/>
                              </a:solidFill>
                              <a:latin typeface="Cambria Math" panose="02040503050406030204" pitchFamily="18" charset="0"/>
                              <a:ea typeface="Calibri" panose="020F0502020204030204" pitchFamily="34" charset="0"/>
                              <a:cs typeface="Arial" panose="020B0604020202020204" pitchFamily="34" charset="0"/>
                            </a:rPr>
                            <m:t> [</m:t>
                          </m:r>
                          <m:r>
                            <a:rPr lang="en-US" sz="3200" b="1" dirty="0">
                              <a:solidFill>
                                <a:srgbClr val="FF0000"/>
                              </a:solidFill>
                              <a:latin typeface="Cambria Math" panose="02040503050406030204" pitchFamily="18" charset="0"/>
                              <a:ea typeface="Calibri" panose="020F0502020204030204" pitchFamily="34" charset="0"/>
                              <a:cs typeface="Arial" panose="020B0604020202020204" pitchFamily="34" charset="0"/>
                            </a:rPr>
                            <m:t>𝐂</m:t>
                          </m:r>
                          <m:r>
                            <a:rPr lang="en-US" sz="3200" b="1" baseline="-30000" dirty="0">
                              <a:solidFill>
                                <a:srgbClr val="FF0000"/>
                              </a:solidFill>
                              <a:latin typeface="Cambria Math" panose="02040503050406030204" pitchFamily="18" charset="0"/>
                              <a:ea typeface="Calibri" panose="020F0502020204030204" pitchFamily="34" charset="0"/>
                              <a:cs typeface="Arial" panose="020B0604020202020204" pitchFamily="34" charset="0"/>
                            </a:rPr>
                            <m:t>𝐦𝐚𝐱</m:t>
                          </m:r>
                          <m:r>
                            <a:rPr lang="en-US" sz="3200" b="1">
                              <a:solidFill>
                                <a:srgbClr val="FF0000"/>
                              </a:solidFill>
                              <a:latin typeface="Cambria Math" panose="02040503050406030204" pitchFamily="18" charset="0"/>
                              <a:ea typeface="Calibri" panose="020F0502020204030204" pitchFamily="34" charset="0"/>
                              <a:cs typeface="Cambria Math" panose="02040503050406030204" pitchFamily="18" charset="0"/>
                            </a:rPr>
                            <m:t> − (</m:t>
                          </m:r>
                          <m:r>
                            <m:rPr>
                              <m:nor/>
                            </m:rP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en-US" sz="3200" b="1" baseline="-30000">
                              <a:solidFill>
                                <a:srgbClr val="FF0000"/>
                              </a:solidFill>
                              <a:latin typeface="Times New Roman" panose="02020603050405020304" pitchFamily="18" charset="0"/>
                              <a:ea typeface="Calibri" panose="020F0502020204030204" pitchFamily="34" charset="0"/>
                              <a:cs typeface="Times New Roman" panose="02020603050405020304" pitchFamily="18" charset="0"/>
                            </a:rPr>
                            <m:t>predose</m:t>
                          </m:r>
                          <m:r>
                            <m:rPr>
                              <m:nor/>
                            </m:rP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e</m:t>
                          </m:r>
                          <m:r>
                            <m:rPr>
                              <m:nor/>
                            </m:rPr>
                            <a:rPr lang="en-US" sz="32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sz="32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ket</m:t>
                          </m:r>
                          <m:r>
                            <m:rPr>
                              <m:nor/>
                            </m:rPr>
                            <a:rPr lang="en-US" sz="3200"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a:rPr lang="en-US" sz="3200" b="1" i="1" dirty="0">
                              <a:solidFill>
                                <a:srgbClr val="FF0000"/>
                              </a:solidFill>
                              <a:latin typeface="Cambria Math" panose="02040503050406030204" pitchFamily="18" charset="0"/>
                              <a:ea typeface="Calibri" panose="020F0502020204030204" pitchFamily="34" charset="0"/>
                              <a:cs typeface="Arial" panose="020B0604020202020204" pitchFamily="34" charset="0"/>
                            </a:rPr>
                            <m:t>)</m:t>
                          </m:r>
                        </m:den>
                      </m:f>
                    </m:oMath>
                  </m:oMathPara>
                </a14:m>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where k</a:t>
                </a:r>
                <a:r>
                  <a:rPr lang="en-US" baseline="-30000" dirty="0">
                    <a:latin typeface="Times New Roman" panose="02020603050405020304" pitchFamily="18" charset="0"/>
                    <a:ea typeface="Calibri" panose="020F0502020204030204" pitchFamily="34" charset="0"/>
                    <a:cs typeface="Arial" panose="020B0604020202020204" pitchFamily="34" charset="0"/>
                  </a:rPr>
                  <a:t>0</a:t>
                </a:r>
                <a:r>
                  <a:rPr lang="en-US" dirty="0">
                    <a:latin typeface="Times New Roman" panose="02020603050405020304" pitchFamily="18" charset="0"/>
                    <a:ea typeface="Calibri" panose="020F0502020204030204" pitchFamily="34" charset="0"/>
                    <a:cs typeface="Arial" panose="020B0604020202020204" pitchFamily="34" charset="0"/>
                  </a:rPr>
                  <a:t> is the infusion rate, k</a:t>
                </a:r>
                <a:r>
                  <a:rPr lang="en-US" baseline="-30000" dirty="0">
                    <a:latin typeface="Times New Roman" panose="02020603050405020304" pitchFamily="18" charset="0"/>
                    <a:ea typeface="Calibri" panose="020F0502020204030204" pitchFamily="34" charset="0"/>
                    <a:cs typeface="Arial" panose="020B0604020202020204" pitchFamily="34" charset="0"/>
                  </a:rPr>
                  <a:t>e</a:t>
                </a:r>
                <a:r>
                  <a:rPr lang="en-US" dirty="0">
                    <a:latin typeface="Times New Roman" panose="02020603050405020304" pitchFamily="18" charset="0"/>
                    <a:ea typeface="Calibri" panose="020F0502020204030204" pitchFamily="34" charset="0"/>
                    <a:cs typeface="Arial" panose="020B0604020202020204" pitchFamily="34" charset="0"/>
                  </a:rPr>
                  <a:t> is the elimination rate constant,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infusion time</a:t>
                </a:r>
                <a:r>
                  <a:rPr lang="en-US" dirty="0">
                    <a:latin typeface="Times New Roman" panose="02020603050405020304" pitchFamily="18" charset="0"/>
                    <a:ea typeface="Calibri" panose="020F0502020204030204" pitchFamily="34" charset="0"/>
                    <a:cs typeface="Arial" panose="020B0604020202020204" pitchFamily="34" charset="0"/>
                  </a:rPr>
                  <a:t>, C</a:t>
                </a:r>
                <a:r>
                  <a:rPr lang="en-US" baseline="-30000" dirty="0">
                    <a:latin typeface="Times New Roman" panose="02020603050405020304" pitchFamily="18" charset="0"/>
                    <a:ea typeface="Calibri" panose="020F0502020204030204" pitchFamily="34" charset="0"/>
                    <a:cs typeface="Arial" panose="020B0604020202020204" pitchFamily="34" charset="0"/>
                  </a:rPr>
                  <a:t>max</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is the </a:t>
                </a:r>
                <a:r>
                  <a:rPr lang="en-US" dirty="0">
                    <a:latin typeface="Times New Roman" panose="02020603050405020304" pitchFamily="18" charset="0"/>
                    <a:ea typeface="Calibri" panose="020F0502020204030204" pitchFamily="34" charset="0"/>
                    <a:cs typeface="Arial" panose="020B0604020202020204" pitchFamily="34" charset="0"/>
                  </a:rPr>
                  <a:t>maximum concentration at the end of infusion, and C</a:t>
                </a:r>
                <a:r>
                  <a:rPr lang="en-US" baseline="-30000" dirty="0">
                    <a:latin typeface="Times New Roman" panose="02020603050405020304" pitchFamily="18" charset="0"/>
                    <a:ea typeface="Calibri" panose="020F0502020204030204" pitchFamily="34" charset="0"/>
                    <a:cs typeface="Arial" panose="020B0604020202020204" pitchFamily="34" charset="0"/>
                  </a:rPr>
                  <a:t>predose</a:t>
                </a:r>
                <a:r>
                  <a:rPr lang="en-US" dirty="0">
                    <a:latin typeface="Times New Roman" panose="02020603050405020304" pitchFamily="18" charset="0"/>
                    <a:ea typeface="Calibri" panose="020F0502020204030204" pitchFamily="34" charset="0"/>
                    <a:cs typeface="Arial" panose="020B0604020202020204" pitchFamily="34" charset="0"/>
                  </a:rPr>
                  <a:t> is the predose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 </a:t>
                </a: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each route of administration, the elimination rate constant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dirty="0" smtClean="0">
                    <a:latin typeface="Times New Roman" panose="02020603050405020304" pitchFamily="18" charset="0"/>
                    <a:ea typeface="Calibri" panose="020F0502020204030204" pitchFamily="34" charset="0"/>
                    <a:cs typeface="Arial" panose="020B0604020202020204" pitchFamily="34" charset="0"/>
                  </a:rPr>
                  <a:t>computed using </a:t>
                </a:r>
                <a:r>
                  <a:rPr lang="en-US" dirty="0">
                    <a:latin typeface="Times New Roman" panose="02020603050405020304" pitchFamily="18" charset="0"/>
                    <a:ea typeface="Calibri" panose="020F0502020204030204" pitchFamily="34" charset="0"/>
                    <a:cs typeface="Arial" panose="020B0604020202020204" pitchFamily="34" charset="0"/>
                  </a:rPr>
                  <a:t>the same equation as the single dose situation: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 (ln C</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 ln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where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first concentration at time =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a:t>
                </a:r>
                <a:r>
                  <a:rPr lang="en-US" dirty="0" smtClean="0">
                    <a:latin typeface="Times New Roman" panose="02020603050405020304" pitchFamily="18" charset="0"/>
                    <a:ea typeface="Calibri" panose="020F0502020204030204" pitchFamily="34" charset="0"/>
                    <a:cs typeface="Arial" panose="020B0604020202020204" pitchFamily="34" charset="0"/>
                  </a:rPr>
                  <a:t>second concentration </a:t>
                </a:r>
                <a:r>
                  <a:rPr lang="en-US" dirty="0">
                    <a:latin typeface="Times New Roman" panose="02020603050405020304" pitchFamily="18" charset="0"/>
                    <a:ea typeface="Calibri" panose="020F0502020204030204" pitchFamily="34" charset="0"/>
                    <a:cs typeface="Arial" panose="020B0604020202020204" pitchFamily="34" charset="0"/>
                  </a:rPr>
                  <a:t>at time =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25237"/>
                <a:ext cx="10515600" cy="5832763"/>
              </a:xfrm>
              <a:blipFill rotWithShape="1">
                <a:blip r:embed="rId3"/>
                <a:stretch>
                  <a:fillRect l="-1217" t="-1149" r="-1159" b="-836"/>
                </a:stretch>
              </a:blipFill>
            </p:spPr>
            <p:txBody>
              <a:bodyPr/>
              <a:lstStyle/>
              <a:p>
                <a:r>
                  <a:rPr lang="ar-IQ">
                    <a:noFill/>
                  </a:rPr>
                  <a:t> </a:t>
                </a:r>
              </a:p>
            </p:txBody>
          </p:sp>
        </mc:Fallback>
      </mc:AlternateContent>
    </p:spTree>
    <p:extLst>
      <p:ext uri="{BB962C8B-B14F-4D97-AF65-F5344CB8AC3E}">
        <p14:creationId xmlns:p14="http://schemas.microsoft.com/office/powerpoint/2010/main" val="19977091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0327"/>
            <a:ext cx="10515600" cy="1122218"/>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Average Steady-State Concentration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62545"/>
            <a:ext cx="10515600" cy="5195455"/>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very useful and easy equation </a:t>
            </a:r>
            <a:r>
              <a:rPr lang="en-US" dirty="0">
                <a:latin typeface="Times New Roman" panose="02020603050405020304" pitchFamily="18" charset="0"/>
                <a:ea typeface="Calibri" panose="020F0502020204030204" pitchFamily="34" charset="0"/>
                <a:cs typeface="Arial" panose="020B0604020202020204" pitchFamily="34" charset="0"/>
              </a:rPr>
              <a:t>can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used to compute the average steady-state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concentration</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Css</a:t>
            </a:r>
            <a:r>
              <a:rPr lang="en-US" dirty="0">
                <a:latin typeface="Times New Roman" panose="02020603050405020304" pitchFamily="18" charset="0"/>
                <a:ea typeface="Calibri" panose="020F0502020204030204" pitchFamily="34" charset="0"/>
                <a:cs typeface="Arial" panose="020B0604020202020204" pitchFamily="34" charset="0"/>
              </a:rPr>
              <a:t>) of a drug: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Css </a:t>
            </a:r>
            <a:r>
              <a:rPr lang="en-US" sz="36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[F(D/τ)]/</a:t>
            </a:r>
            <a:r>
              <a:rPr lang="en-US" sz="36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Cl</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ea typeface="Calibri" panose="020F0502020204030204" pitchFamily="34" charset="0"/>
                <a:cs typeface="Arial" panose="020B0604020202020204" pitchFamily="34" charset="0"/>
              </a:rPr>
              <a:t>F is the bioavailability fraction,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D is the </a:t>
            </a:r>
            <a:r>
              <a:rPr lang="en-US" dirty="0">
                <a:latin typeface="Times New Roman" panose="02020603050405020304" pitchFamily="18" charset="0"/>
                <a:ea typeface="Calibri" panose="020F0502020204030204" pitchFamily="34" charset="0"/>
                <a:cs typeface="Arial" panose="020B0604020202020204" pitchFamily="34" charset="0"/>
              </a:rPr>
              <a:t>dose,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τ </a:t>
            </a:r>
            <a:r>
              <a:rPr lang="en-US" dirty="0">
                <a:latin typeface="Times New Roman" panose="02020603050405020304" pitchFamily="18" charset="0"/>
                <a:ea typeface="Calibri" panose="020F0502020204030204" pitchFamily="34" charset="0"/>
                <a:cs typeface="Arial" panose="020B0604020202020204" pitchFamily="34" charset="0"/>
              </a:rPr>
              <a:t>is the dosage interval, and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Cl </a:t>
            </a:r>
            <a:r>
              <a:rPr lang="en-US" dirty="0">
                <a:latin typeface="Times New Roman" panose="02020603050405020304" pitchFamily="18" charset="0"/>
                <a:ea typeface="Calibri" panose="020F0502020204030204" pitchFamily="34" charset="0"/>
                <a:cs typeface="Arial" panose="020B0604020202020204" pitchFamily="34" charset="0"/>
              </a:rPr>
              <a:t>is the drug clearance</a:t>
            </a:r>
            <a:r>
              <a:rPr lang="en-US" dirty="0" smtClean="0">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equation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works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for any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single or multiple compartment model</a:t>
            </a:r>
            <a:r>
              <a:rPr lang="en-US" dirty="0">
                <a:latin typeface="Times New Roman" panose="02020603050405020304" pitchFamily="18" charset="0"/>
                <a:ea typeface="Calibri" panose="020F0502020204030204" pitchFamily="34" charset="0"/>
                <a:cs typeface="Arial" panose="020B0604020202020204" pitchFamily="34" charset="0"/>
              </a:rPr>
              <a:t>, and because of this it is deemed </a:t>
            </a: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model-independent equation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25223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44"/>
            <a:ext cx="10515600" cy="1025237"/>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Average Steady-State Concentration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16182"/>
            <a:ext cx="10515600" cy="5541818"/>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steady-state concentration computed by this equation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the concentration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that would have occurred if the dose</a:t>
            </a:r>
            <a:r>
              <a:rPr lang="en-US" dirty="0">
                <a:latin typeface="Times New Roman" panose="02020603050405020304" pitchFamily="18" charset="0"/>
                <a:ea typeface="Calibri" panose="020F0502020204030204" pitchFamily="34" charset="0"/>
                <a:cs typeface="Arial" panose="020B0604020202020204" pitchFamily="34" charset="0"/>
              </a:rPr>
              <a:t>, adjusted for bioavailability,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was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given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 continuous intravenous infusion</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example,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600 mg of theophylline tablets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given orally </a:t>
            </a:r>
            <a:r>
              <a:rPr lang="en-US" dirty="0">
                <a:latin typeface="Times New Roman" panose="02020603050405020304" pitchFamily="18" charset="0"/>
                <a:ea typeface="Calibri" panose="020F0502020204030204" pitchFamily="34" charset="0"/>
                <a:cs typeface="Arial" panose="020B0604020202020204" pitchFamily="34" charset="0"/>
              </a:rPr>
              <a:t>every 12 hours (F = 1.0) would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equivalent to a 50 mg/h </a:t>
            </a:r>
            <a:r>
              <a:rPr lang="en-US" dirty="0">
                <a:latin typeface="Times New Roman" panose="02020603050405020304" pitchFamily="18" charset="0"/>
                <a:ea typeface="Calibri" panose="020F0502020204030204" pitchFamily="34" charset="0"/>
                <a:cs typeface="Arial" panose="020B0604020202020204" pitchFamily="34" charset="0"/>
              </a:rPr>
              <a:t>(600 mg/12 h = 50 </a:t>
            </a:r>
            <a:r>
              <a:rPr lang="en-US" dirty="0" smtClean="0">
                <a:latin typeface="Times New Roman" panose="02020603050405020304" pitchFamily="18" charset="0"/>
                <a:ea typeface="Calibri" panose="020F0502020204030204" pitchFamily="34" charset="0"/>
                <a:cs typeface="Arial" panose="020B0604020202020204" pitchFamily="34" charset="0"/>
              </a:rPr>
              <a:t>mg/h)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continuous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intravenous infusion of theophylline</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average steady-state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 equation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very useful </a:t>
            </a:r>
            <a:r>
              <a:rPr lang="en-US" dirty="0">
                <a:latin typeface="Times New Roman" panose="02020603050405020304" pitchFamily="18" charset="0"/>
                <a:ea typeface="Calibri" panose="020F0502020204030204" pitchFamily="34" charset="0"/>
                <a:cs typeface="Arial" panose="020B0604020202020204" pitchFamily="34" charset="0"/>
              </a:rPr>
              <a:t>when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half-life of the drug is long </a:t>
            </a:r>
            <a:r>
              <a:rPr lang="en-US" dirty="0">
                <a:latin typeface="Times New Roman" panose="02020603050405020304" pitchFamily="18" charset="0"/>
                <a:ea typeface="Calibri" panose="020F0502020204030204" pitchFamily="34" charset="0"/>
                <a:cs typeface="Arial" panose="020B0604020202020204" pitchFamily="34" charset="0"/>
              </a:rPr>
              <a:t>compared to the dosage </a:t>
            </a:r>
            <a:r>
              <a:rPr lang="en-US" dirty="0" smtClean="0">
                <a:latin typeface="Times New Roman" panose="02020603050405020304" pitchFamily="18" charset="0"/>
                <a:ea typeface="Calibri" panose="020F0502020204030204" pitchFamily="34" charset="0"/>
                <a:cs typeface="Arial" panose="020B0604020202020204" pitchFamily="34" charset="0"/>
              </a:rPr>
              <a:t>interval or </a:t>
            </a:r>
            <a:r>
              <a:rPr lang="en-US" dirty="0">
                <a:latin typeface="Times New Roman" panose="02020603050405020304" pitchFamily="18" charset="0"/>
                <a:ea typeface="Calibri" panose="020F0502020204030204" pitchFamily="34" charset="0"/>
                <a:cs typeface="Arial" panose="020B0604020202020204" pitchFamily="34" charset="0"/>
              </a:rPr>
              <a:t>if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sustained-release dosage form is used</a:t>
            </a:r>
            <a:r>
              <a:rPr lang="en-US" dirty="0">
                <a:latin typeface="Times New Roman" panose="02020603050405020304" pitchFamily="18" charset="0"/>
                <a:ea typeface="Calibri" panose="020F0502020204030204" pitchFamily="34" charset="0"/>
                <a:cs typeface="Arial" panose="020B0604020202020204" pitchFamily="34" charset="0"/>
              </a:rPr>
              <a:t>.</a:t>
            </a: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7828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58983"/>
          </a:xfrm>
        </p:spPr>
        <p:txBody>
          <a:bodyPr>
            <a:noAutofit/>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Average Steady-State Concentration Equation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58983"/>
            <a:ext cx="10515600" cy="5999018"/>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Long half-life compared to dosage interval</a:t>
            </a:r>
            <a:r>
              <a:rPr lang="en-US" dirty="0">
                <a:latin typeface="Times New Roman" panose="02020603050405020304" pitchFamily="18" charset="0"/>
                <a:ea typeface="Calibri" panose="020F0502020204030204" pitchFamily="34" charset="0"/>
                <a:cs typeface="Arial" panose="020B0604020202020204" pitchFamily="34" charset="0"/>
              </a:rPr>
              <a:t>. A patient is administered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250 μg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of digoxin </a:t>
            </a:r>
            <a:r>
              <a:rPr lang="en-US" dirty="0">
                <a:latin typeface="Times New Roman" panose="02020603050405020304" pitchFamily="18" charset="0"/>
                <a:ea typeface="Calibri" panose="020F0502020204030204" pitchFamily="34" charset="0"/>
                <a:cs typeface="Arial" panose="020B0604020202020204" pitchFamily="34" charset="0"/>
              </a:rPr>
              <a:t>tablets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daily</a:t>
            </a:r>
            <a:r>
              <a:rPr lang="en-US" dirty="0">
                <a:latin typeface="Times New Roman" panose="02020603050405020304" pitchFamily="18" charset="0"/>
                <a:ea typeface="Calibri" panose="020F0502020204030204" pitchFamily="34" charset="0"/>
                <a:cs typeface="Arial" panose="020B0604020202020204" pitchFamily="34" charset="0"/>
              </a:rPr>
              <a:t> for heart failure until steady state. The pharmacokinetic constants </a:t>
            </a:r>
            <a:r>
              <a:rPr lang="en-US" dirty="0" smtClean="0">
                <a:latin typeface="Times New Roman" panose="02020603050405020304" pitchFamily="18" charset="0"/>
                <a:ea typeface="Calibri" panose="020F0502020204030204" pitchFamily="34" charset="0"/>
                <a:cs typeface="Arial" panose="020B0604020202020204" pitchFamily="34" charset="0"/>
              </a:rPr>
              <a:t>for digoxin </a:t>
            </a:r>
            <a:r>
              <a:rPr lang="en-US" dirty="0">
                <a:latin typeface="Times New Roman" panose="02020603050405020304" pitchFamily="18" charset="0"/>
                <a:ea typeface="Calibri" panose="020F0502020204030204" pitchFamily="34" charset="0"/>
                <a:cs typeface="Arial" panose="020B0604020202020204" pitchFamily="34" charset="0"/>
              </a:rPr>
              <a:t>in the patient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0.7</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Cl</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120 L/d</a:t>
            </a:r>
            <a:r>
              <a:rPr lang="en-US" dirty="0">
                <a:latin typeface="Times New Roman" panose="02020603050405020304" pitchFamily="18" charset="0"/>
                <a:ea typeface="Calibri" panose="020F0502020204030204" pitchFamily="34" charset="0"/>
                <a:cs typeface="Arial" panose="020B0604020202020204" pitchFamily="34" charset="0"/>
              </a:rPr>
              <a:t>. The average steady-state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 would </a:t>
            </a:r>
            <a:r>
              <a:rPr lang="en-US" dirty="0">
                <a:latin typeface="Times New Roman" panose="02020603050405020304" pitchFamily="18" charset="0"/>
                <a:ea typeface="Calibri" panose="020F0502020204030204" pitchFamily="34" charset="0"/>
                <a:cs typeface="Arial" panose="020B0604020202020204" pitchFamily="34" charset="0"/>
              </a:rPr>
              <a:t>equal: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Css </a:t>
            </a:r>
            <a:r>
              <a:rPr lang="en-US" dirty="0">
                <a:latin typeface="Times New Roman" panose="02020603050405020304" pitchFamily="18" charset="0"/>
                <a:ea typeface="Calibri" panose="020F0502020204030204" pitchFamily="34" charset="0"/>
                <a:cs typeface="Arial" panose="020B0604020202020204" pitchFamily="34" charset="0"/>
              </a:rPr>
              <a:t>= [F(D/τ)]/Cl = [0.7(250 μg / d)] / (120 L/d) = 1.5 μg/L.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Sustained-release </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dosage form</a:t>
            </a:r>
            <a:r>
              <a:rPr lang="en-US" dirty="0">
                <a:latin typeface="Times New Roman" panose="02020603050405020304" pitchFamily="18" charset="0"/>
                <a:ea typeface="Calibri" panose="020F0502020204030204" pitchFamily="34" charset="0"/>
                <a:cs typeface="Arial" panose="020B0604020202020204" pitchFamily="34" charset="0"/>
              </a:rPr>
              <a:t>. A patient is given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1500 mg of procainamide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sustained-release tablets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every 12 hours </a:t>
            </a:r>
            <a:r>
              <a:rPr lang="en-US" dirty="0">
                <a:latin typeface="Times New Roman" panose="02020603050405020304" pitchFamily="18" charset="0"/>
                <a:ea typeface="Calibri" panose="020F0502020204030204" pitchFamily="34" charset="0"/>
                <a:cs typeface="Arial" panose="020B0604020202020204" pitchFamily="34" charset="0"/>
              </a:rPr>
              <a:t>until steady state for the treatment of an arrhythmia. </a:t>
            </a:r>
            <a:r>
              <a:rPr lang="en-US" dirty="0" smtClean="0">
                <a:latin typeface="Times New Roman" panose="02020603050405020304" pitchFamily="18" charset="0"/>
                <a:ea typeface="Calibri" panose="020F0502020204030204" pitchFamily="34" charset="0"/>
                <a:cs typeface="Arial" panose="020B0604020202020204" pitchFamily="34" charset="0"/>
              </a:rPr>
              <a:t>The pharmacokinetic </a:t>
            </a:r>
            <a:r>
              <a:rPr lang="en-US" dirty="0">
                <a:latin typeface="Times New Roman" panose="02020603050405020304" pitchFamily="18" charset="0"/>
                <a:ea typeface="Calibri" panose="020F0502020204030204" pitchFamily="34" charset="0"/>
                <a:cs typeface="Arial" panose="020B0604020202020204" pitchFamily="34" charset="0"/>
              </a:rPr>
              <a:t>parameters for procainamide in the patient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0.85</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Cl</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30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L/h</a:t>
            </a:r>
            <a:r>
              <a:rPr lang="en-US" dirty="0" smtClean="0">
                <a:latin typeface="Times New Roman" panose="02020603050405020304" pitchFamily="18" charset="0"/>
                <a:ea typeface="Calibri" panose="020F0502020204030204" pitchFamily="34" charset="0"/>
                <a:cs typeface="Arial" panose="020B0604020202020204" pitchFamily="34" charset="0"/>
              </a:rPr>
              <a:t>. The </a:t>
            </a:r>
            <a:r>
              <a:rPr lang="en-US" dirty="0">
                <a:latin typeface="Times New Roman" panose="02020603050405020304" pitchFamily="18" charset="0"/>
                <a:ea typeface="Calibri" panose="020F0502020204030204" pitchFamily="34" charset="0"/>
                <a:cs typeface="Arial" panose="020B0604020202020204" pitchFamily="34" charset="0"/>
              </a:rPr>
              <a:t>average steady-state concentration would be: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Css </a:t>
            </a:r>
            <a:r>
              <a:rPr lang="en-US" dirty="0">
                <a:latin typeface="Times New Roman" panose="02020603050405020304" pitchFamily="18" charset="0"/>
                <a:ea typeface="Calibri" panose="020F0502020204030204" pitchFamily="34" charset="0"/>
                <a:cs typeface="Arial" panose="020B0604020202020204" pitchFamily="34" charset="0"/>
              </a:rPr>
              <a:t>= [F(D/τ)]/Cl = [0.85(1500 mg/12 h)] </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30 L/h) = 3.5 mg/L.</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78528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4"/>
            <a:ext cx="10515600" cy="1080655"/>
          </a:xfrm>
        </p:spPr>
        <p:txBody>
          <a:bodyPr>
            <a:noAutofit/>
          </a:bodyPr>
          <a:lstStyle/>
          <a:p>
            <a:pPr algn="just">
              <a:lnSpc>
                <a:spcPct val="115000"/>
              </a:lnSpc>
              <a:spcBef>
                <a:spcPts val="0"/>
              </a:spcBef>
            </a:pP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Designing Individualized Dosage Regimens</a:t>
            </a:r>
            <a:b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Bolus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19200"/>
            <a:ext cx="10515600" cy="5638800"/>
          </a:xfrm>
        </p:spPr>
        <p:txBody>
          <a:bodyPr>
            <a:normAutofit lnSpcReduction="100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dosage interval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τ</a:t>
            </a:r>
            <a:r>
              <a:rPr lang="en-US" dirty="0" smtClean="0">
                <a:latin typeface="Times New Roman" panose="02020603050405020304" pitchFamily="18" charset="0"/>
                <a:ea typeface="Calibri" panose="020F0502020204030204" pitchFamily="34" charset="0"/>
                <a:cs typeface="Arial" panose="020B0604020202020204" pitchFamily="34" charset="0"/>
              </a:rPr>
              <a:t>) can </a:t>
            </a:r>
            <a:r>
              <a:rPr lang="en-US" dirty="0">
                <a:latin typeface="Times New Roman" panose="02020603050405020304" pitchFamily="18" charset="0"/>
                <a:ea typeface="Calibri" panose="020F0502020204030204" pitchFamily="34" charset="0"/>
                <a:cs typeface="Arial" panose="020B0604020202020204" pitchFamily="34" charset="0"/>
              </a:rPr>
              <a:t>be computed using the desired maximum (Css</a:t>
            </a:r>
            <a:r>
              <a:rPr lang="en-US" baseline="-30000" dirty="0">
                <a:latin typeface="Times New Roman" panose="02020603050405020304" pitchFamily="18" charset="0"/>
                <a:ea typeface="Calibri" panose="020F0502020204030204" pitchFamily="34" charset="0"/>
                <a:cs typeface="Arial" panose="020B0604020202020204" pitchFamily="34" charset="0"/>
              </a:rPr>
              <a:t>max</a:t>
            </a:r>
            <a:r>
              <a:rPr lang="en-US" dirty="0">
                <a:latin typeface="Times New Roman" panose="02020603050405020304" pitchFamily="18" charset="0"/>
                <a:ea typeface="Calibri" panose="020F0502020204030204" pitchFamily="34" charset="0"/>
                <a:cs typeface="Arial" panose="020B0604020202020204" pitchFamily="34" charset="0"/>
              </a:rPr>
              <a:t>) and minimum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Css</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min</a:t>
            </a:r>
            <a:r>
              <a:rPr lang="en-US" dirty="0" smtClean="0">
                <a:latin typeface="Times New Roman" panose="02020603050405020304" pitchFamily="18" charset="0"/>
                <a:ea typeface="Calibri" panose="020F0502020204030204" pitchFamily="34" charset="0"/>
                <a:cs typeface="Arial" panose="020B0604020202020204" pitchFamily="34" charset="0"/>
              </a:rPr>
              <a:t>) steady-state concentrations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τ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(ln Css</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max</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ln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Css</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min</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elimination </a:t>
            </a:r>
            <a:r>
              <a:rPr lang="en-US" dirty="0" smtClean="0">
                <a:latin typeface="Times New Roman" panose="02020603050405020304" pitchFamily="18" charset="0"/>
                <a:ea typeface="Calibri" panose="020F0502020204030204" pitchFamily="34" charset="0"/>
                <a:cs typeface="Arial" panose="020B0604020202020204" pitchFamily="34" charset="0"/>
              </a:rPr>
              <a:t>rate constant</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maintenance dose </a:t>
            </a:r>
            <a:r>
              <a:rPr lang="en-US" dirty="0">
                <a:latin typeface="Times New Roman" panose="02020603050405020304" pitchFamily="18" charset="0"/>
                <a:ea typeface="Calibri" panose="020F0502020204030204" pitchFamily="34" charset="0"/>
                <a:cs typeface="Arial" panose="020B0604020202020204" pitchFamily="34" charset="0"/>
              </a:rPr>
              <a:t>is then computed using the one compartment </a:t>
            </a:r>
            <a:r>
              <a:rPr lang="en-US" dirty="0" smtClean="0">
                <a:latin typeface="Times New Roman" panose="02020603050405020304" pitchFamily="18" charset="0"/>
                <a:ea typeface="Calibri" panose="020F0502020204030204" pitchFamily="34" charset="0"/>
                <a:cs typeface="Arial" panose="020B0604020202020204" pitchFamily="34" charset="0"/>
              </a:rPr>
              <a:t>model equation </a:t>
            </a:r>
            <a:r>
              <a:rPr lang="en-US" dirty="0">
                <a:latin typeface="Times New Roman" panose="02020603050405020304" pitchFamily="18" charset="0"/>
                <a:ea typeface="Calibri" panose="020F0502020204030204" pitchFamily="34" charset="0"/>
                <a:cs typeface="Arial" panose="020B0604020202020204" pitchFamily="34" charset="0"/>
              </a:rPr>
              <a:t>for intravenous bolus administration at the time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Css</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max</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occurs (t = 0 </a:t>
            </a:r>
            <a:r>
              <a:rPr lang="en-US" dirty="0" smtClean="0">
                <a:latin typeface="Times New Roman" panose="02020603050405020304" pitchFamily="18" charset="0"/>
                <a:ea typeface="Calibri" panose="020F0502020204030204" pitchFamily="34" charset="0"/>
                <a:cs typeface="Arial" panose="020B0604020202020204" pitchFamily="34" charset="0"/>
              </a:rPr>
              <a:t>hour after </a:t>
            </a:r>
            <a:r>
              <a:rPr lang="en-US" dirty="0">
                <a:latin typeface="Times New Roman" panose="02020603050405020304" pitchFamily="18" charset="0"/>
                <a:ea typeface="Calibri" panose="020F0502020204030204" pitchFamily="34" charset="0"/>
                <a:cs typeface="Arial" panose="020B0604020202020204" pitchFamily="34" charset="0"/>
              </a:rPr>
              <a:t>the bolus is given) solved for dose: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D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Css</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max</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V(1 − e</a:t>
            </a:r>
            <a:r>
              <a:rPr lang="en-US" baseline="30000" dirty="0">
                <a:latin typeface="Times New Roman" panose="02020603050405020304" pitchFamily="18" charset="0"/>
                <a:ea typeface="Calibri" panose="020F0502020204030204" pitchFamily="34" charset="0"/>
                <a:cs typeface="Arial" panose="020B0604020202020204" pitchFamily="34" charset="0"/>
              </a:rPr>
              <a:t>−keτ</a:t>
            </a:r>
            <a:r>
              <a:rPr lang="en-US" dirty="0">
                <a:latin typeface="Times New Roman" panose="02020603050405020304" pitchFamily="18" charset="0"/>
                <a:ea typeface="Calibri" panose="020F0502020204030204" pitchFamily="34" charset="0"/>
                <a:cs typeface="Arial" panose="020B0604020202020204" pitchFamily="34" charset="0"/>
              </a:rPr>
              <a:t>)] / e</a:t>
            </a:r>
            <a:r>
              <a:rPr lang="en-US" baseline="30000" dirty="0">
                <a:latin typeface="Times New Roman" panose="02020603050405020304" pitchFamily="18" charset="0"/>
                <a:ea typeface="Calibri" panose="020F0502020204030204" pitchFamily="34" charset="0"/>
                <a:cs typeface="Arial" panose="020B0604020202020204" pitchFamily="34" charset="0"/>
              </a:rPr>
              <a:t>−ke</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(~0 </a:t>
            </a:r>
            <a:r>
              <a:rPr lang="en-US" baseline="30000" dirty="0">
                <a:latin typeface="Times New Roman" panose="02020603050405020304" pitchFamily="18" charset="0"/>
                <a:ea typeface="Calibri" panose="020F0502020204030204" pitchFamily="34" charset="0"/>
                <a:cs typeface="Arial" panose="020B0604020202020204" pitchFamily="34" charset="0"/>
              </a:rPr>
              <a:t>h) </a:t>
            </a:r>
            <a:endParaRPr lang="en-US" baseline="300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 =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Css</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max</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V(1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e</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−keτ</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If </a:t>
            </a:r>
            <a:r>
              <a:rPr lang="en-US" dirty="0">
                <a:latin typeface="Times New Roman" panose="02020603050405020304" pitchFamily="18" charset="0"/>
                <a:ea typeface="Calibri" panose="020F0502020204030204" pitchFamily="34" charset="0"/>
                <a:cs typeface="Arial" panose="020B0604020202020204" pitchFamily="34" charset="0"/>
              </a:rPr>
              <a:t>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loading dose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LD</a:t>
            </a:r>
            <a:r>
              <a:rPr lang="en-US" dirty="0">
                <a:latin typeface="Times New Roman" panose="02020603050405020304" pitchFamily="18" charset="0"/>
                <a:ea typeface="Calibri" panose="020F0502020204030204" pitchFamily="34" charset="0"/>
                <a:cs typeface="Arial" panose="020B0604020202020204" pitchFamily="34" charset="0"/>
              </a:rPr>
              <a:t>) is necessary, it is computed using the </a:t>
            </a:r>
            <a:r>
              <a:rPr lang="en-US" dirty="0" smtClean="0">
                <a:latin typeface="Times New Roman" panose="02020603050405020304" pitchFamily="18" charset="0"/>
                <a:ea typeface="Calibri" panose="020F0502020204030204" pitchFamily="34" charset="0"/>
                <a:cs typeface="Arial" panose="020B0604020202020204" pitchFamily="34" charset="0"/>
              </a:rPr>
              <a:t>following equation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LD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Css</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max</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V</a:t>
            </a:r>
          </a:p>
        </p:txBody>
      </p:sp>
    </p:spTree>
    <p:extLst>
      <p:ext uri="{BB962C8B-B14F-4D97-AF65-F5344CB8AC3E}">
        <p14:creationId xmlns:p14="http://schemas.microsoft.com/office/powerpoint/2010/main" val="7539516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515600" cy="1399308"/>
          </a:xfrm>
        </p:spPr>
        <p:txBody>
          <a:bodyPr>
            <a:noAutofit/>
          </a:bodyPr>
          <a:lstStyle/>
          <a:p>
            <a:pPr algn="just">
              <a:lnSpc>
                <a:spcPct val="115000"/>
              </a:lnSpc>
              <a:spcBef>
                <a:spcPts val="0"/>
              </a:spcBef>
            </a:pP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Designing Individualized Dosage Regimens</a:t>
            </a:r>
            <a:b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Continuous </a:t>
            </a: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a:t>
            </a: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Infusion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704108"/>
            <a:ext cx="10515600" cy="5153891"/>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dosage regimen </a:t>
            </a:r>
            <a:r>
              <a:rPr lang="en-US" dirty="0">
                <a:latin typeface="Times New Roman" panose="02020603050405020304" pitchFamily="18" charset="0"/>
                <a:ea typeface="Calibri" panose="020F0502020204030204" pitchFamily="34" charset="0"/>
                <a:cs typeface="Arial" panose="020B0604020202020204" pitchFamily="34" charset="0"/>
              </a:rPr>
              <a:t>for a continuous intravenous infusion is computed using the </a:t>
            </a:r>
            <a:r>
              <a:rPr lang="en-US" dirty="0" smtClean="0">
                <a:latin typeface="Times New Roman" panose="02020603050405020304" pitchFamily="18" charset="0"/>
                <a:ea typeface="Calibri" panose="020F0502020204030204" pitchFamily="34" charset="0"/>
                <a:cs typeface="Arial" panose="020B0604020202020204" pitchFamily="34" charset="0"/>
              </a:rPr>
              <a:t>following equation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Css Cl = Css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infusion rate</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Css </a:t>
            </a:r>
            <a:r>
              <a:rPr lang="en-US" dirty="0">
                <a:latin typeface="Times New Roman" panose="02020603050405020304" pitchFamily="18" charset="0"/>
                <a:ea typeface="Calibri" panose="020F0502020204030204" pitchFamily="34" charset="0"/>
                <a:cs typeface="Arial" panose="020B0604020202020204" pitchFamily="34" charset="0"/>
              </a:rPr>
              <a:t>is the steady-state </a:t>
            </a:r>
            <a:r>
              <a:rPr lang="en-US" dirty="0" smtClean="0">
                <a:latin typeface="Times New Roman" panose="02020603050405020304" pitchFamily="18" charset="0"/>
                <a:ea typeface="Calibri" panose="020F0502020204030204" pitchFamily="34" charset="0"/>
                <a:cs typeface="Arial" panose="020B0604020202020204" pitchFamily="34" charset="0"/>
              </a:rPr>
              <a:t>drug concentration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Cl </a:t>
            </a:r>
            <a:r>
              <a:rPr lang="en-US" dirty="0">
                <a:latin typeface="Times New Roman" panose="02020603050405020304" pitchFamily="18" charset="0"/>
                <a:ea typeface="Calibri" panose="020F0502020204030204" pitchFamily="34" charset="0"/>
                <a:cs typeface="Arial" panose="020B0604020202020204" pitchFamily="34" charset="0"/>
              </a:rPr>
              <a:t>is the drug clearance,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elimination rate constant, and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V </a:t>
            </a:r>
            <a:r>
              <a:rPr lang="en-US" dirty="0">
                <a:latin typeface="Times New Roman" panose="02020603050405020304" pitchFamily="18" charset="0"/>
                <a:ea typeface="Calibri" panose="020F0502020204030204" pitchFamily="34" charset="0"/>
                <a:cs typeface="Arial" panose="020B0604020202020204" pitchFamily="34" charset="0"/>
              </a:rPr>
              <a:t>is the </a:t>
            </a:r>
            <a:r>
              <a:rPr lang="en-US" dirty="0" smtClean="0">
                <a:latin typeface="Times New Roman" panose="02020603050405020304" pitchFamily="18" charset="0"/>
                <a:ea typeface="Calibri" panose="020F0502020204030204" pitchFamily="34" charset="0"/>
                <a:cs typeface="Arial" panose="020B0604020202020204" pitchFamily="34" charset="0"/>
              </a:rPr>
              <a:t>volume of </a:t>
            </a:r>
            <a:r>
              <a:rPr lang="en-US" dirty="0">
                <a:latin typeface="Times New Roman" panose="02020603050405020304" pitchFamily="18" charset="0"/>
                <a:ea typeface="Calibri" panose="020F0502020204030204" pitchFamily="34" charset="0"/>
                <a:cs typeface="Arial" panose="020B0604020202020204" pitchFamily="34" charset="0"/>
              </a:rPr>
              <a:t>distribution.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loading dose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LD</a:t>
            </a:r>
            <a:r>
              <a:rPr lang="en-US" dirty="0">
                <a:latin typeface="Times New Roman" panose="02020603050405020304" pitchFamily="18" charset="0"/>
                <a:ea typeface="Calibri" panose="020F0502020204030204" pitchFamily="34" charset="0"/>
                <a:cs typeface="Arial" panose="020B0604020202020204" pitchFamily="34" charset="0"/>
              </a:rPr>
              <a:t>) is computed using the following expression: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LD = Css V</a:t>
            </a:r>
          </a:p>
        </p:txBody>
      </p:sp>
    </p:spTree>
    <p:extLst>
      <p:ext uri="{BB962C8B-B14F-4D97-AF65-F5344CB8AC3E}">
        <p14:creationId xmlns:p14="http://schemas.microsoft.com/office/powerpoint/2010/main" val="15446014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02327"/>
          </a:xfrm>
        </p:spPr>
        <p:txBody>
          <a:bodyPr>
            <a:noAutofit/>
          </a:bodyPr>
          <a:lstStyle/>
          <a:p>
            <a:pPr algn="just">
              <a:lnSpc>
                <a:spcPct val="115000"/>
              </a:lnSpc>
              <a:spcBef>
                <a:spcPts val="0"/>
              </a:spcBef>
            </a:pP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Designing Individualized Dosage Regimens</a:t>
            </a:r>
            <a:b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Intermittent </a:t>
            </a: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Intravenous </a:t>
            </a: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Infusion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02328"/>
            <a:ext cx="10515600" cy="5555672"/>
          </a:xfrm>
        </p:spPr>
        <p:txBody>
          <a:bodyPr>
            <a:normAutofit fontScale="92500" lnSpcReduction="100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For intermittent intravenous infusions,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dosage interval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τ</a:t>
            </a:r>
            <a:r>
              <a:rPr lang="en-US" dirty="0">
                <a:latin typeface="Times New Roman" panose="02020603050405020304" pitchFamily="18" charset="0"/>
                <a:ea typeface="Calibri" panose="020F0502020204030204" pitchFamily="34" charset="0"/>
                <a:cs typeface="Arial" panose="020B0604020202020204" pitchFamily="34" charset="0"/>
              </a:rPr>
              <a:t>) is computed by </a:t>
            </a:r>
            <a:r>
              <a:rPr lang="en-US" dirty="0" smtClean="0">
                <a:latin typeface="Times New Roman" panose="02020603050405020304" pitchFamily="18" charset="0"/>
                <a:ea typeface="Calibri" panose="020F0502020204030204" pitchFamily="34" charset="0"/>
                <a:cs typeface="Arial" panose="020B0604020202020204" pitchFamily="34" charset="0"/>
              </a:rPr>
              <a:t>choosing minimum </a:t>
            </a:r>
            <a:r>
              <a:rPr lang="en-US" dirty="0">
                <a:latin typeface="Times New Roman" panose="02020603050405020304" pitchFamily="18" charset="0"/>
                <a:ea typeface="Calibri" panose="020F0502020204030204" pitchFamily="34" charset="0"/>
                <a:cs typeface="Arial" panose="020B0604020202020204" pitchFamily="34" charset="0"/>
              </a:rPr>
              <a:t>(Css</a:t>
            </a:r>
            <a:r>
              <a:rPr lang="en-US" baseline="-30000" dirty="0">
                <a:latin typeface="Times New Roman" panose="02020603050405020304" pitchFamily="18" charset="0"/>
                <a:ea typeface="Calibri" panose="020F0502020204030204" pitchFamily="34" charset="0"/>
                <a:cs typeface="Arial" panose="020B0604020202020204" pitchFamily="34" charset="0"/>
              </a:rPr>
              <a:t>min</a:t>
            </a:r>
            <a:r>
              <a:rPr lang="en-US" dirty="0">
                <a:latin typeface="Times New Roman" panose="02020603050405020304" pitchFamily="18" charset="0"/>
                <a:ea typeface="Calibri" panose="020F0502020204030204" pitchFamily="34" charset="0"/>
                <a:cs typeface="Arial" panose="020B0604020202020204" pitchFamily="34" charset="0"/>
              </a:rPr>
              <a:t>) and maximum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Css</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max</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steady-state concentrations: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τ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[(ln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Css</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max</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 ln Css</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min</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 t</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elimination rate constant,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dirty="0">
                <a:latin typeface="Times New Roman" panose="02020603050405020304" pitchFamily="18" charset="0"/>
                <a:ea typeface="Calibri" panose="020F0502020204030204" pitchFamily="34" charset="0"/>
                <a:cs typeface="Arial" panose="020B0604020202020204" pitchFamily="34" charset="0"/>
              </a:rPr>
              <a: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infusion time</a:t>
            </a:r>
            <a:r>
              <a:rPr lang="en-US" dirty="0">
                <a:latin typeface="Times New Roman" panose="02020603050405020304" pitchFamily="18" charset="0"/>
                <a:ea typeface="Calibri" panose="020F0502020204030204" pitchFamily="34" charset="0"/>
                <a:cs typeface="Arial" panose="020B0604020202020204" pitchFamily="34" charset="0"/>
              </a:rPr>
              <a:t>.</a:t>
            </a: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maintenance dose </a:t>
            </a:r>
            <a:r>
              <a:rPr lang="en-US" dirty="0">
                <a:latin typeface="Times New Roman" panose="02020603050405020304" pitchFamily="18" charset="0"/>
                <a:ea typeface="Calibri" panose="020F0502020204030204" pitchFamily="34" charset="0"/>
                <a:cs typeface="Arial" panose="020B0604020202020204" pitchFamily="34" charset="0"/>
              </a:rPr>
              <a:t>is calculated using the one compartment model equation for </a:t>
            </a:r>
            <a:r>
              <a:rPr lang="en-US" dirty="0" smtClean="0">
                <a:latin typeface="Times New Roman" panose="02020603050405020304" pitchFamily="18" charset="0"/>
                <a:ea typeface="Calibri" panose="020F0502020204030204" pitchFamily="34" charset="0"/>
                <a:cs typeface="Arial" panose="020B0604020202020204" pitchFamily="34" charset="0"/>
              </a:rPr>
              <a:t>intermittent intravenous </a:t>
            </a:r>
            <a:r>
              <a:rPr lang="en-US" dirty="0">
                <a:latin typeface="Times New Roman" panose="02020603050405020304" pitchFamily="18" charset="0"/>
                <a:ea typeface="Calibri" panose="020F0502020204030204" pitchFamily="34" charset="0"/>
                <a:cs typeface="Arial" panose="020B0604020202020204" pitchFamily="34" charset="0"/>
              </a:rPr>
              <a:t>infusions at the time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Css</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max</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occurs solved for infusion rate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0</a:t>
            </a:r>
            <a:r>
              <a:rPr lang="en-US" dirty="0" smtClean="0">
                <a:latin typeface="Times New Roman" panose="02020603050405020304" pitchFamily="18" charset="0"/>
                <a:ea typeface="Calibri" panose="020F0502020204030204" pitchFamily="34" charset="0"/>
                <a:cs typeface="Arial" panose="020B0604020202020204" pitchFamily="34" charset="0"/>
              </a:rPr>
              <a:t>): </a:t>
            </a: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 Css</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max</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e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1 − e</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−keτ</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 (1 − e</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−ket</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elimination rate constant, and V </a:t>
            </a:r>
            <a:r>
              <a:rPr lang="en-US" dirty="0" smtClean="0">
                <a:latin typeface="Times New Roman" panose="02020603050405020304" pitchFamily="18" charset="0"/>
                <a:ea typeface="Calibri" panose="020F0502020204030204" pitchFamily="34" charset="0"/>
                <a:cs typeface="Arial" panose="020B0604020202020204" pitchFamily="34" charset="0"/>
              </a:rPr>
              <a:t>is the </a:t>
            </a:r>
            <a:r>
              <a:rPr lang="en-US" dirty="0">
                <a:latin typeface="Times New Roman" panose="02020603050405020304" pitchFamily="18" charset="0"/>
                <a:ea typeface="Calibri" panose="020F0502020204030204" pitchFamily="34" charset="0"/>
                <a:cs typeface="Arial" panose="020B0604020202020204" pitchFamily="34" charset="0"/>
              </a:rPr>
              <a:t>volume of distribution. </a:t>
            </a: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loading dose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LD</a:t>
            </a:r>
            <a:r>
              <a:rPr lang="en-US" dirty="0">
                <a:latin typeface="Times New Roman" panose="02020603050405020304" pitchFamily="18" charset="0"/>
                <a:ea typeface="Calibri" panose="020F0502020204030204" pitchFamily="34" charset="0"/>
                <a:cs typeface="Arial" panose="020B0604020202020204" pitchFamily="34" charset="0"/>
              </a:rPr>
              <a:t>) can be calculated using the </a:t>
            </a:r>
            <a:r>
              <a:rPr lang="en-US" dirty="0" smtClean="0">
                <a:latin typeface="Times New Roman" panose="02020603050405020304" pitchFamily="18" charset="0"/>
                <a:ea typeface="Calibri" panose="020F0502020204030204" pitchFamily="34" charset="0"/>
                <a:cs typeface="Arial" panose="020B0604020202020204" pitchFamily="34" charset="0"/>
              </a:rPr>
              <a:t>following formula </a:t>
            </a:r>
            <a:r>
              <a:rPr lang="en-US" dirty="0">
                <a:latin typeface="Times New Roman" panose="02020603050405020304" pitchFamily="18" charset="0"/>
                <a:ea typeface="Calibri" panose="020F0502020204030204" pitchFamily="34" charset="0"/>
                <a:cs typeface="Arial" panose="020B0604020202020204" pitchFamily="34" charset="0"/>
              </a:rPr>
              <a:t>which takes into account the amount of drug eliminated during the infusion time:</a:t>
            </a:r>
          </a:p>
          <a:p>
            <a:pPr marL="0" lvl="0" indent="0" algn="ctr">
              <a:lnSpc>
                <a:spcPct val="115000"/>
              </a:lnSpc>
              <a:spcBef>
                <a:spcPts val="0"/>
              </a:spcBef>
              <a:buNone/>
            </a:pP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LD =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0</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1 − e</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−keτ</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576938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02327"/>
          </a:xfrm>
        </p:spPr>
        <p:txBody>
          <a:bodyPr>
            <a:noAutofit/>
          </a:bodyPr>
          <a:lstStyle/>
          <a:p>
            <a:pPr algn="just">
              <a:lnSpc>
                <a:spcPct val="115000"/>
              </a:lnSpc>
              <a:spcBef>
                <a:spcPts val="0"/>
              </a:spcBef>
            </a:pP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Designing Individualized Dosage Regimens</a:t>
            </a:r>
            <a:b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Extravascular</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02328"/>
            <a:ext cx="10515600" cy="5555672"/>
          </a:xfrm>
        </p:spPr>
        <p:txBody>
          <a:bodyPr>
            <a:normAutofit fontScale="92500" lnSpcReduction="100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dosage regimen </a:t>
            </a:r>
            <a:r>
              <a:rPr lang="en-US" dirty="0">
                <a:latin typeface="Times New Roman" panose="02020603050405020304" pitchFamily="18" charset="0"/>
                <a:ea typeface="Calibri" panose="020F0502020204030204" pitchFamily="34" charset="0"/>
                <a:cs typeface="Arial" panose="020B0604020202020204" pitchFamily="34" charset="0"/>
              </a:rPr>
              <a:t>for extravascular doses is determined by choosing </a:t>
            </a:r>
            <a:r>
              <a:rPr lang="en-US" dirty="0" smtClean="0">
                <a:latin typeface="Times New Roman" panose="02020603050405020304" pitchFamily="18" charset="0"/>
                <a:ea typeface="Calibri" panose="020F0502020204030204" pitchFamily="34" charset="0"/>
                <a:cs typeface="Arial" panose="020B0604020202020204" pitchFamily="34" charset="0"/>
              </a:rPr>
              <a:t>maximum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Css</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max</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and minimum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Css</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min</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steady-state concentrations: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τ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[(ln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Css</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max</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ln Css</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min</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ke]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T</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max</a:t>
            </a:r>
            <a:endPar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ea typeface="Calibri" panose="020F0502020204030204" pitchFamily="34" charset="0"/>
                <a:cs typeface="Arial" panose="020B0604020202020204" pitchFamily="34" charset="0"/>
              </a:rPr>
              <a:t>ke is the elimination rate constant and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max</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time that the maximum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 occurs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maintenance dose </a:t>
            </a:r>
            <a:r>
              <a:rPr lang="en-US" dirty="0">
                <a:latin typeface="Times New Roman" panose="02020603050405020304" pitchFamily="18" charset="0"/>
                <a:ea typeface="Calibri" panose="020F0502020204030204" pitchFamily="34" charset="0"/>
                <a:cs typeface="Arial" panose="020B0604020202020204" pitchFamily="34" charset="0"/>
              </a:rPr>
              <a:t>is computed employing the one </a:t>
            </a:r>
            <a:r>
              <a:rPr lang="en-US" dirty="0" smtClean="0">
                <a:latin typeface="Times New Roman" panose="02020603050405020304" pitchFamily="18" charset="0"/>
                <a:ea typeface="Calibri" panose="020F0502020204030204" pitchFamily="34" charset="0"/>
                <a:cs typeface="Arial" panose="020B0604020202020204" pitchFamily="34" charset="0"/>
              </a:rPr>
              <a:t>compartment model </a:t>
            </a:r>
            <a:r>
              <a:rPr lang="en-US" dirty="0">
                <a:latin typeface="Times New Roman" panose="02020603050405020304" pitchFamily="18" charset="0"/>
                <a:ea typeface="Calibri" panose="020F0502020204030204" pitchFamily="34" charset="0"/>
                <a:cs typeface="Arial" panose="020B0604020202020204" pitchFamily="34" charset="0"/>
              </a:rPr>
              <a:t>equation for extravascular doses at the time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Css</a:t>
            </a:r>
            <a:r>
              <a:rPr lang="en-US"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max</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occurs (t =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max</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solved </a:t>
            </a:r>
            <a:r>
              <a:rPr lang="en-US" dirty="0" smtClean="0">
                <a:latin typeface="Times New Roman" panose="02020603050405020304" pitchFamily="18" charset="0"/>
                <a:ea typeface="Calibri" panose="020F0502020204030204" pitchFamily="34" charset="0"/>
                <a:cs typeface="Arial" panose="020B0604020202020204" pitchFamily="34" charset="0"/>
              </a:rPr>
              <a:t>for dose </a:t>
            </a:r>
            <a:r>
              <a:rPr lang="en-US" dirty="0">
                <a:latin typeface="Times New Roman" panose="02020603050405020304" pitchFamily="18" charset="0"/>
                <a:ea typeface="Calibri" panose="020F0502020204030204" pitchFamily="34" charset="0"/>
                <a:cs typeface="Arial" panose="020B0604020202020204" pitchFamily="34" charset="0"/>
              </a:rPr>
              <a:t>(D):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[(Css</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max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)/F][(1 − e</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−keτ</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 e</a:t>
            </a:r>
            <a:r>
              <a:rPr lang="en-US"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−keTmax</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ea typeface="Calibri" panose="020F0502020204030204" pitchFamily="34" charset="0"/>
                <a:cs typeface="Arial" panose="020B0604020202020204" pitchFamily="34" charset="0"/>
              </a:rPr>
              <a:t>V is the volume of distribution and</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F is the bioavailability fraction.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loading dose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LD</a:t>
            </a:r>
            <a:r>
              <a:rPr lang="en-US" dirty="0">
                <a:latin typeface="Times New Roman" panose="02020603050405020304" pitchFamily="18" charset="0"/>
                <a:ea typeface="Calibri" panose="020F0502020204030204" pitchFamily="34" charset="0"/>
                <a:cs typeface="Arial" panose="020B0604020202020204" pitchFamily="34" charset="0"/>
              </a:rPr>
              <a:t>) can be computed using the </a:t>
            </a:r>
            <a:r>
              <a:rPr lang="en-US" dirty="0" smtClean="0">
                <a:latin typeface="Times New Roman" panose="02020603050405020304" pitchFamily="18" charset="0"/>
                <a:ea typeface="Calibri" panose="020F0502020204030204" pitchFamily="34" charset="0"/>
                <a:cs typeface="Arial" panose="020B0604020202020204" pitchFamily="34" charset="0"/>
              </a:rPr>
              <a:t>following equation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LD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(Css</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max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F</a:t>
            </a:r>
          </a:p>
        </p:txBody>
      </p:sp>
    </p:spTree>
    <p:extLst>
      <p:ext uri="{BB962C8B-B14F-4D97-AF65-F5344CB8AC3E}">
        <p14:creationId xmlns:p14="http://schemas.microsoft.com/office/powerpoint/2010/main" val="37069259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515600" cy="1302327"/>
          </a:xfrm>
        </p:spPr>
        <p:txBody>
          <a:bodyPr>
            <a:noAutofit/>
          </a:bodyPr>
          <a:lstStyle/>
          <a:p>
            <a:pPr algn="just">
              <a:lnSpc>
                <a:spcPct val="115000"/>
              </a:lnSpc>
              <a:spcBef>
                <a:spcPts val="0"/>
              </a:spcBef>
            </a:pP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Designing Individualized Dosage Regimens</a:t>
            </a:r>
            <a:b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Average Steady-State Concentration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20982"/>
            <a:ext cx="10515600" cy="5237018"/>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If the drug is administered as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sustained-release dosage form </a:t>
            </a:r>
            <a:r>
              <a:rPr lang="en-US" dirty="0">
                <a:latin typeface="Times New Roman" panose="02020603050405020304" pitchFamily="18" charset="0"/>
                <a:ea typeface="Calibri" panose="020F0502020204030204" pitchFamily="34" charset="0"/>
                <a:cs typeface="Arial" panose="020B0604020202020204" pitchFamily="34" charset="0"/>
              </a:rPr>
              <a:t>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half-life is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long</a:t>
            </a:r>
            <a:r>
              <a:rPr lang="en-US" dirty="0" smtClean="0">
                <a:latin typeface="Times New Roman" panose="02020603050405020304" pitchFamily="18" charset="0"/>
                <a:ea typeface="Calibri" panose="020F0502020204030204" pitchFamily="34" charset="0"/>
                <a:cs typeface="Arial" panose="020B0604020202020204" pitchFamily="34" charset="0"/>
              </a:rPr>
              <a:t> compared </a:t>
            </a:r>
            <a:r>
              <a:rPr lang="en-US" dirty="0">
                <a:latin typeface="Times New Roman" panose="02020603050405020304" pitchFamily="18" charset="0"/>
                <a:ea typeface="Calibri" panose="020F0502020204030204" pitchFamily="34" charset="0"/>
                <a:cs typeface="Arial" panose="020B0604020202020204" pitchFamily="34" charset="0"/>
              </a:rPr>
              <a:t>to the dosage interval, it is possible to use the average steady-state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 equation </a:t>
            </a:r>
            <a:r>
              <a:rPr lang="en-US" dirty="0">
                <a:latin typeface="Times New Roman" panose="02020603050405020304" pitchFamily="18" charset="0"/>
                <a:ea typeface="Calibri" panose="020F0502020204030204" pitchFamily="34" charset="0"/>
                <a:cs typeface="Arial" panose="020B0604020202020204" pitchFamily="34" charset="0"/>
              </a:rPr>
              <a:t>to individualize doses.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dosage regimen </a:t>
            </a:r>
            <a:r>
              <a:rPr lang="en-US" dirty="0">
                <a:latin typeface="Times New Roman" panose="02020603050405020304" pitchFamily="18" charset="0"/>
                <a:ea typeface="Calibri" panose="020F0502020204030204" pitchFamily="34" charset="0"/>
                <a:cs typeface="Arial" panose="020B0604020202020204" pitchFamily="34" charset="0"/>
              </a:rPr>
              <a:t>is computed using the </a:t>
            </a:r>
            <a:r>
              <a:rPr lang="en-US" dirty="0" smtClean="0">
                <a:latin typeface="Times New Roman" panose="02020603050405020304" pitchFamily="18" charset="0"/>
                <a:ea typeface="Calibri" panose="020F0502020204030204" pitchFamily="34" charset="0"/>
                <a:cs typeface="Arial" panose="020B0604020202020204" pitchFamily="34" charset="0"/>
              </a:rPr>
              <a:t>following equation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(Css Cl τ)/F = (Css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a:t>
            </a:r>
            <a:r>
              <a:rPr lang="en-US" b="1"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V τ</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F</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ea typeface="Calibri" panose="020F0502020204030204" pitchFamily="34" charset="0"/>
                <a:cs typeface="Arial" panose="020B0604020202020204" pitchFamily="34" charset="0"/>
              </a:rPr>
              <a:t>D is the dose, </a:t>
            </a:r>
            <a:r>
              <a:rPr lang="en-US" dirty="0" smtClean="0">
                <a:latin typeface="Times New Roman" panose="02020603050405020304" pitchFamily="18" charset="0"/>
                <a:ea typeface="Calibri" panose="020F0502020204030204" pitchFamily="34" charset="0"/>
                <a:cs typeface="Arial" panose="020B0604020202020204" pitchFamily="34" charset="0"/>
              </a:rPr>
              <a:t>Css </a:t>
            </a:r>
            <a:r>
              <a:rPr lang="en-US" dirty="0">
                <a:latin typeface="Times New Roman" panose="02020603050405020304" pitchFamily="18" charset="0"/>
                <a:ea typeface="Calibri" panose="020F0502020204030204" pitchFamily="34" charset="0"/>
                <a:cs typeface="Arial" panose="020B0604020202020204" pitchFamily="34" charset="0"/>
              </a:rPr>
              <a:t>is the </a:t>
            </a:r>
            <a:r>
              <a:rPr lang="en-US" dirty="0" smtClean="0">
                <a:latin typeface="Times New Roman" panose="02020603050405020304" pitchFamily="18" charset="0"/>
                <a:ea typeface="Calibri" panose="020F0502020204030204" pitchFamily="34" charset="0"/>
                <a:cs typeface="Arial" panose="020B0604020202020204" pitchFamily="34" charset="0"/>
              </a:rPr>
              <a:t>steady-state drug </a:t>
            </a:r>
            <a:r>
              <a:rPr lang="en-US" dirty="0">
                <a:latin typeface="Times New Roman" panose="02020603050405020304" pitchFamily="18" charset="0"/>
                <a:ea typeface="Calibri" panose="020F0502020204030204" pitchFamily="34" charset="0"/>
                <a:cs typeface="Arial" panose="020B0604020202020204" pitchFamily="34" charset="0"/>
              </a:rPr>
              <a:t>concentration,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Cl </a:t>
            </a:r>
            <a:r>
              <a:rPr lang="en-US" dirty="0">
                <a:latin typeface="Times New Roman" panose="02020603050405020304" pitchFamily="18" charset="0"/>
                <a:ea typeface="Calibri" panose="020F0502020204030204" pitchFamily="34" charset="0"/>
                <a:cs typeface="Arial" panose="020B0604020202020204" pitchFamily="34" charset="0"/>
              </a:rPr>
              <a:t>is the drug clearance, </a:t>
            </a:r>
            <a:r>
              <a:rPr lang="en-US" dirty="0" smtClean="0">
                <a:latin typeface="Times New Roman" panose="02020603050405020304" pitchFamily="18" charset="0"/>
                <a:ea typeface="Calibri" panose="020F0502020204030204" pitchFamily="34" charset="0"/>
                <a:cs typeface="Arial" panose="020B0604020202020204" pitchFamily="34" charset="0"/>
              </a:rPr>
              <a:t>τ </a:t>
            </a:r>
            <a:r>
              <a:rPr lang="en-US" dirty="0">
                <a:latin typeface="Times New Roman" panose="02020603050405020304" pitchFamily="18" charset="0"/>
                <a:ea typeface="Calibri" panose="020F0502020204030204" pitchFamily="34" charset="0"/>
                <a:cs typeface="Arial" panose="020B0604020202020204" pitchFamily="34" charset="0"/>
              </a:rPr>
              <a:t>is the dosage interval,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is the </a:t>
            </a:r>
            <a:r>
              <a:rPr lang="en-US" dirty="0" smtClean="0">
                <a:latin typeface="Times New Roman" panose="02020603050405020304" pitchFamily="18" charset="0"/>
                <a:ea typeface="Calibri" panose="020F0502020204030204" pitchFamily="34" charset="0"/>
                <a:cs typeface="Arial" panose="020B0604020202020204" pitchFamily="34" charset="0"/>
              </a:rPr>
              <a:t>elimination rate </a:t>
            </a:r>
            <a:r>
              <a:rPr lang="en-US" dirty="0">
                <a:latin typeface="Times New Roman" panose="02020603050405020304" pitchFamily="18" charset="0"/>
                <a:ea typeface="Calibri" panose="020F0502020204030204" pitchFamily="34" charset="0"/>
                <a:cs typeface="Arial" panose="020B0604020202020204" pitchFamily="34" charset="0"/>
              </a:rPr>
              <a:t>constant, and </a:t>
            </a:r>
            <a:r>
              <a:rPr lang="en-US" dirty="0" smtClean="0">
                <a:latin typeface="Times New Roman" panose="02020603050405020304" pitchFamily="18" charset="0"/>
                <a:ea typeface="Calibri" panose="020F0502020204030204" pitchFamily="34" charset="0"/>
                <a:cs typeface="Arial" panose="020B0604020202020204" pitchFamily="34" charset="0"/>
              </a:rPr>
              <a:t>V </a:t>
            </a:r>
            <a:r>
              <a:rPr lang="en-US" dirty="0">
                <a:latin typeface="Times New Roman" panose="02020603050405020304" pitchFamily="18" charset="0"/>
                <a:ea typeface="Calibri" panose="020F0502020204030204" pitchFamily="34" charset="0"/>
                <a:cs typeface="Arial" panose="020B0604020202020204" pitchFamily="34" charset="0"/>
              </a:rPr>
              <a:t>is the volume of distribution.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loading dose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LD</a:t>
            </a:r>
            <a:r>
              <a:rPr lang="en-US" dirty="0">
                <a:latin typeface="Times New Roman" panose="02020603050405020304" pitchFamily="18" charset="0"/>
                <a:ea typeface="Calibri" panose="020F0502020204030204" pitchFamily="34" charset="0"/>
                <a:cs typeface="Arial" panose="020B0604020202020204" pitchFamily="34" charset="0"/>
              </a:rPr>
              <a:t>) is computed </a:t>
            </a:r>
            <a:r>
              <a:rPr lang="en-US" dirty="0" smtClean="0">
                <a:latin typeface="Times New Roman" panose="02020603050405020304" pitchFamily="18" charset="0"/>
                <a:ea typeface="Calibri" panose="020F0502020204030204" pitchFamily="34" charset="0"/>
                <a:cs typeface="Arial" panose="020B0604020202020204" pitchFamily="34" charset="0"/>
              </a:rPr>
              <a:t>using the </a:t>
            </a:r>
            <a:r>
              <a:rPr lang="en-US" dirty="0">
                <a:latin typeface="Times New Roman" panose="02020603050405020304" pitchFamily="18" charset="0"/>
                <a:ea typeface="Calibri" panose="020F0502020204030204" pitchFamily="34" charset="0"/>
                <a:cs typeface="Arial" panose="020B0604020202020204" pitchFamily="34" charset="0"/>
              </a:rPr>
              <a:t>following expression: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LD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Css V</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F</a:t>
            </a:r>
          </a:p>
        </p:txBody>
      </p:sp>
    </p:spTree>
    <p:extLst>
      <p:ext uri="{BB962C8B-B14F-4D97-AF65-F5344CB8AC3E}">
        <p14:creationId xmlns:p14="http://schemas.microsoft.com/office/powerpoint/2010/main" val="18431468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58983"/>
          </a:xfrm>
        </p:spPr>
        <p:txBody>
          <a:bodyPr>
            <a:noAutofit/>
          </a:bodyPr>
          <a:lstStyle/>
          <a:p>
            <a:pPr algn="just">
              <a:lnSpc>
                <a:spcPct val="115000"/>
              </a:lnSpc>
              <a:spcBef>
                <a:spcPts val="0"/>
              </a:spcBef>
            </a:pP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Multicompartment Models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58983"/>
            <a:ext cx="10515600" cy="5999018"/>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 order to get accurate values for the </a:t>
            </a:r>
            <a:r>
              <a:rPr lang="en-US" dirty="0" smtClean="0">
                <a:latin typeface="Times New Roman" panose="02020603050405020304" pitchFamily="18" charset="0"/>
                <a:ea typeface="Calibri" panose="020F0502020204030204" pitchFamily="34" charset="0"/>
                <a:cs typeface="Arial" panose="020B0604020202020204" pitchFamily="34" charset="0"/>
              </a:rPr>
              <a:t>pharmacokinetic constants </a:t>
            </a:r>
            <a:r>
              <a:rPr lang="en-US" dirty="0">
                <a:latin typeface="Times New Roman" panose="02020603050405020304" pitchFamily="18" charset="0"/>
                <a:ea typeface="Calibri" panose="020F0502020204030204" pitchFamily="34" charset="0"/>
                <a:cs typeface="Arial" panose="020B0604020202020204" pitchFamily="34" charset="0"/>
              </a:rPr>
              <a:t>in the equation,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3−5 serum concentrations for each phase </a:t>
            </a:r>
            <a:r>
              <a:rPr lang="en-US" dirty="0" smtClean="0">
                <a:latin typeface="Times New Roman" panose="02020603050405020304" pitchFamily="18" charset="0"/>
                <a:ea typeface="Calibri" panose="020F0502020204030204" pitchFamily="34" charset="0"/>
                <a:cs typeface="Arial" panose="020B0604020202020204" pitchFamily="34" charset="0"/>
              </a:rPr>
              <a:t>of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smtClean="0">
                <a:latin typeface="Times New Roman" panose="02020603050405020304" pitchFamily="18" charset="0"/>
                <a:ea typeface="Calibri" panose="020F0502020204030204" pitchFamily="34" charset="0"/>
                <a:cs typeface="Arial" panose="020B0604020202020204" pitchFamily="34" charset="0"/>
              </a:rPr>
              <a:t>curve need </a:t>
            </a:r>
            <a:r>
              <a:rPr lang="en-US" dirty="0">
                <a:latin typeface="Times New Roman" panose="02020603050405020304" pitchFamily="18" charset="0"/>
                <a:ea typeface="Calibri" panose="020F0502020204030204" pitchFamily="34" charset="0"/>
                <a:cs typeface="Arial" panose="020B0604020202020204" pitchFamily="34" charset="0"/>
              </a:rPr>
              <a:t>to be obtained after a dose is given to a </a:t>
            </a:r>
            <a:r>
              <a:rPr lang="en-US" dirty="0" smtClean="0">
                <a:latin typeface="Times New Roman" panose="02020603050405020304" pitchFamily="18" charset="0"/>
                <a:ea typeface="Calibri" panose="020F0502020204030204" pitchFamily="34" charset="0"/>
                <a:cs typeface="Arial" panose="020B0604020202020204" pitchFamily="34" charset="0"/>
              </a:rPr>
              <a:t>patient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Because of the cost and time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involved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collect 6–10 serum concentrations </a:t>
            </a:r>
            <a:r>
              <a:rPr lang="en-US" dirty="0">
                <a:latin typeface="Times New Roman" panose="02020603050405020304" pitchFamily="18" charset="0"/>
                <a:ea typeface="Calibri" panose="020F0502020204030204" pitchFamily="34" charset="0"/>
                <a:cs typeface="Arial" panose="020B0604020202020204" pitchFamily="34" charset="0"/>
              </a:rPr>
              <a:t>after a dose, multicompartment models are rarely </a:t>
            </a:r>
            <a:r>
              <a:rPr lang="en-US" dirty="0" smtClean="0">
                <a:latin typeface="Times New Roman" panose="02020603050405020304" pitchFamily="18" charset="0"/>
                <a:ea typeface="Calibri" panose="020F0502020204030204" pitchFamily="34" charset="0"/>
                <a:cs typeface="Arial" panose="020B0604020202020204" pitchFamily="34" charset="0"/>
              </a:rPr>
              <a:t>used in </a:t>
            </a:r>
            <a:r>
              <a:rPr lang="en-US" dirty="0">
                <a:latin typeface="Times New Roman" panose="02020603050405020304" pitchFamily="18" charset="0"/>
                <a:ea typeface="Calibri" panose="020F0502020204030204" pitchFamily="34" charset="0"/>
                <a:cs typeface="Arial" panose="020B0604020202020204" pitchFamily="34" charset="0"/>
              </a:rPr>
              <a:t>patient care situations.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If </a:t>
            </a:r>
            <a:r>
              <a:rPr lang="en-US" dirty="0">
                <a:latin typeface="Times New Roman" panose="02020603050405020304" pitchFamily="18" charset="0"/>
                <a:ea typeface="Calibri" panose="020F0502020204030204" pitchFamily="34" charset="0"/>
                <a:cs typeface="Arial" panose="020B0604020202020204" pitchFamily="34" charset="0"/>
              </a:rPr>
              <a:t>a drug </a:t>
            </a:r>
            <a:r>
              <a:rPr lang="en-US" dirty="0" smtClean="0">
                <a:latin typeface="Times New Roman" panose="02020603050405020304" pitchFamily="18" charset="0"/>
                <a:ea typeface="Calibri" panose="020F0502020204030204" pitchFamily="34" charset="0"/>
                <a:cs typeface="Arial" panose="020B0604020202020204" pitchFamily="34" charset="0"/>
              </a:rPr>
              <a:t>follows multicompartment </a:t>
            </a:r>
            <a:r>
              <a:rPr lang="en-US" dirty="0">
                <a:latin typeface="Times New Roman" panose="02020603050405020304" pitchFamily="18" charset="0"/>
                <a:ea typeface="Calibri" panose="020F0502020204030204" pitchFamily="34" charset="0"/>
                <a:cs typeface="Arial" panose="020B0604020202020204" pitchFamily="34" charset="0"/>
              </a:rPr>
              <a:t>pharmacokinetics,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serum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concentrations</a:t>
            </a:r>
            <a:r>
              <a:rPr lang="en-US" dirty="0" smtClean="0">
                <a:latin typeface="Times New Roman" panose="02020603050405020304" pitchFamily="18" charset="0"/>
                <a:ea typeface="Calibri" panose="020F0502020204030204" pitchFamily="34" charset="0"/>
                <a:cs typeface="Arial" panose="020B0604020202020204" pitchFamily="34" charset="0"/>
              </a:rPr>
              <a:t> are </a:t>
            </a:r>
            <a:r>
              <a:rPr lang="en-US" dirty="0">
                <a:latin typeface="Times New Roman" panose="02020603050405020304" pitchFamily="18" charset="0"/>
                <a:ea typeface="Calibri" panose="020F0502020204030204" pitchFamily="34" charset="0"/>
                <a:cs typeface="Arial" panose="020B0604020202020204" pitchFamily="34" charset="0"/>
              </a:rPr>
              <a:t>usually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not drawn for clinical use until the distribution phase is over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smtClean="0">
                <a:latin typeface="Times New Roman" panose="02020603050405020304" pitchFamily="18" charset="0"/>
                <a:ea typeface="Calibri" panose="020F0502020204030204" pitchFamily="34" charset="0"/>
                <a:cs typeface="Arial" panose="020B0604020202020204" pitchFamily="34" charset="0"/>
              </a:rPr>
              <a:t>the elimination </a:t>
            </a:r>
            <a:r>
              <a:rPr lang="en-US" dirty="0">
                <a:latin typeface="Times New Roman" panose="02020603050405020304" pitchFamily="18" charset="0"/>
                <a:ea typeface="Calibri" panose="020F0502020204030204" pitchFamily="34" charset="0"/>
                <a:cs typeface="Arial" panose="020B0604020202020204" pitchFamily="34" charset="0"/>
              </a:rPr>
              <a:t>phase has been established. In these cases, </a:t>
            </a:r>
            <a:r>
              <a:rPr lang="en-US" b="1" dirty="0">
                <a:latin typeface="Times New Roman" panose="02020603050405020304" pitchFamily="18" charset="0"/>
                <a:ea typeface="Calibri" panose="020F0502020204030204" pitchFamily="34" charset="0"/>
                <a:cs typeface="Arial" panose="020B0604020202020204" pitchFamily="34" charset="0"/>
              </a:rPr>
              <a:t>it is possible to use simpler one </a:t>
            </a:r>
            <a:r>
              <a:rPr lang="en-US" b="1" dirty="0" smtClean="0">
                <a:latin typeface="Times New Roman" panose="02020603050405020304" pitchFamily="18" charset="0"/>
                <a:ea typeface="Calibri" panose="020F0502020204030204" pitchFamily="34" charset="0"/>
                <a:cs typeface="Arial" panose="020B0604020202020204" pitchFamily="34" charset="0"/>
              </a:rPr>
              <a:t>compartment model </a:t>
            </a:r>
            <a:r>
              <a:rPr lang="en-US" b="1" dirty="0">
                <a:latin typeface="Times New Roman" panose="02020603050405020304" pitchFamily="18" charset="0"/>
                <a:ea typeface="Calibri" panose="020F0502020204030204" pitchFamily="34" charset="0"/>
                <a:cs typeface="Arial" panose="020B0604020202020204" pitchFamily="34" charset="0"/>
              </a:rPr>
              <a:t>equations</a:t>
            </a:r>
            <a:r>
              <a:rPr lang="en-US" dirty="0">
                <a:latin typeface="Times New Roman" panose="02020603050405020304" pitchFamily="18" charset="0"/>
                <a:ea typeface="Calibri" panose="020F0502020204030204" pitchFamily="34" charset="0"/>
                <a:cs typeface="Arial" panose="020B0604020202020204" pitchFamily="34" charset="0"/>
              </a:rPr>
              <a:t> to compute doses with an acceptable degree of accuracy.</a:t>
            </a:r>
            <a:endPar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0741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10515600" cy="1385454"/>
          </a:xfrm>
        </p:spPr>
        <p:txBody>
          <a:bodyPr>
            <a:normAutofit/>
          </a:bodyPr>
          <a:lstStyle/>
          <a:p>
            <a:pPr algn="just">
              <a:lnSpc>
                <a:spcPct val="115000"/>
              </a:lnSpc>
              <a:spcBef>
                <a:spcPts val="0"/>
              </a:spcBef>
            </a:pP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Exponents and Logarithms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255"/>
            <a:ext cx="10515600" cy="5167745"/>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Since we humans have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 digits </a:t>
            </a:r>
            <a:r>
              <a:rPr lang="en-US" dirty="0">
                <a:latin typeface="Times New Roman" panose="02020603050405020304" pitchFamily="18" charset="0"/>
                <a:ea typeface="Calibri" panose="020F0502020204030204" pitchFamily="34" charset="0"/>
                <a:cs typeface="Arial" panose="020B0604020202020204" pitchFamily="34" charset="0"/>
              </a:rPr>
              <a:t>and are used </a:t>
            </a:r>
            <a:r>
              <a:rPr lang="en-US" dirty="0" smtClean="0">
                <a:latin typeface="Times New Roman" panose="02020603050405020304" pitchFamily="18" charset="0"/>
                <a:ea typeface="Calibri" panose="020F0502020204030204" pitchFamily="34" charset="0"/>
                <a:cs typeface="Arial" panose="020B0604020202020204" pitchFamily="34" charset="0"/>
              </a:rPr>
              <a:t>to counting </a:t>
            </a:r>
            <a:r>
              <a:rPr lang="en-US" dirty="0">
                <a:latin typeface="Times New Roman" panose="02020603050405020304" pitchFamily="18" charset="0"/>
                <a:ea typeface="Calibri" panose="020F0502020204030204" pitchFamily="34" charset="0"/>
                <a:cs typeface="Arial" panose="020B0604020202020204" pitchFamily="34" charset="0"/>
              </a:rPr>
              <a:t>in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decimal system</a:t>
            </a:r>
            <a:r>
              <a:rPr lang="en-US" dirty="0">
                <a:latin typeface="Times New Roman" panose="02020603050405020304" pitchFamily="18" charset="0"/>
                <a:ea typeface="Calibri" panose="020F0502020204030204" pitchFamily="34" charset="0"/>
                <a:cs typeface="Arial" panose="020B0604020202020204" pitchFamily="34" charset="0"/>
              </a:rPr>
              <a:t>, we often use the </a:t>
            </a:r>
            <a:r>
              <a:rPr lang="en-US" dirty="0" smtClean="0">
                <a:latin typeface="Times New Roman" panose="02020603050405020304" pitchFamily="18" charset="0"/>
                <a:ea typeface="Calibri" panose="020F0502020204030204" pitchFamily="34" charset="0"/>
                <a:cs typeface="Arial" panose="020B0604020202020204" pitchFamily="34" charset="0"/>
              </a:rPr>
              <a:t>base 10</a:t>
            </a:r>
            <a:r>
              <a:rPr lang="en-US" dirty="0">
                <a:latin typeface="Times New Roman" panose="02020603050405020304" pitchFamily="18" charset="0"/>
                <a:ea typeface="Calibri" panose="020F0502020204030204" pitchFamily="34" charset="0"/>
                <a:cs typeface="Arial" panose="020B0604020202020204" pitchFamily="34" charset="0"/>
              </a:rPr>
              <a:t>, for which the inverse logarithmic operation </a:t>
            </a:r>
            <a:r>
              <a:rPr lang="en-US" dirty="0" smtClean="0">
                <a:latin typeface="Times New Roman" panose="02020603050405020304" pitchFamily="18" charset="0"/>
                <a:ea typeface="Calibri" panose="020F0502020204030204" pitchFamily="34" charset="0"/>
                <a:cs typeface="Arial" panose="020B0604020202020204" pitchFamily="34" charset="0"/>
              </a:rPr>
              <a:t>is called </a:t>
            </a:r>
            <a:r>
              <a:rPr lang="en-US" dirty="0">
                <a:latin typeface="Times New Roman" panose="02020603050405020304" pitchFamily="18" charset="0"/>
                <a:ea typeface="Calibri" panose="020F0502020204030204" pitchFamily="34" charset="0"/>
                <a:cs typeface="Arial" panose="020B0604020202020204" pitchFamily="34" charset="0"/>
              </a:rPr>
              <a:t>“log.”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example, 10</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100, and </a:t>
            </a:r>
            <a:r>
              <a:rPr lang="en-US" dirty="0" smtClean="0">
                <a:latin typeface="Times New Roman" panose="02020603050405020304" pitchFamily="18" charset="0"/>
                <a:ea typeface="Calibri" panose="020F0502020204030204" pitchFamily="34" charset="0"/>
                <a:cs typeface="Arial" panose="020B0604020202020204" pitchFamily="34" charset="0"/>
              </a:rPr>
              <a:t>log(10</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2</a:t>
            </a:r>
            <a:r>
              <a:rPr lang="en-US" dirty="0" smtClean="0">
                <a:latin typeface="Times New Roman" panose="02020603050405020304" pitchFamily="18" charset="0"/>
                <a:ea typeface="Calibri" panose="020F0502020204030204" pitchFamily="34" charset="0"/>
                <a:cs typeface="Arial" panose="020B0604020202020204" pitchFamily="34" charset="0"/>
              </a:rPr>
              <a:t>) = log(100) = </a:t>
            </a:r>
            <a:r>
              <a:rPr lang="en-US" dirty="0">
                <a:latin typeface="Times New Roman" panose="02020603050405020304" pitchFamily="18" charset="0"/>
                <a:ea typeface="Calibri" panose="020F0502020204030204" pitchFamily="34" charset="0"/>
                <a:cs typeface="Arial" panose="020B0604020202020204" pitchFamily="34" charset="0"/>
              </a:rPr>
              <a:t>2.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interconversion</a:t>
            </a:r>
            <a:r>
              <a:rPr lang="en-US" dirty="0" smtClean="0">
                <a:latin typeface="Times New Roman" panose="02020603050405020304" pitchFamily="18" charset="0"/>
                <a:ea typeface="Calibri" panose="020F0502020204030204" pitchFamily="34" charset="0"/>
                <a:cs typeface="Arial" panose="020B0604020202020204" pitchFamily="34" charset="0"/>
              </a:rPr>
              <a:t> between </a:t>
            </a:r>
            <a:r>
              <a:rPr lang="en-US" dirty="0">
                <a:latin typeface="Times New Roman" panose="02020603050405020304" pitchFamily="18" charset="0"/>
                <a:ea typeface="Calibri" panose="020F0502020204030204" pitchFamily="34" charset="0"/>
                <a:cs typeface="Arial" panose="020B0604020202020204" pitchFamily="34" charset="0"/>
              </a:rPr>
              <a:t>expressions containing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logs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smtClean="0">
                <a:latin typeface="Times New Roman" panose="02020603050405020304" pitchFamily="18" charset="0"/>
                <a:ea typeface="Calibri" panose="020F0502020204030204" pitchFamily="34" charset="0"/>
                <a:cs typeface="Arial" panose="020B0604020202020204" pitchFamily="34" charset="0"/>
              </a:rPr>
              <a:t>expressions containing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lns </a:t>
            </a:r>
            <a:r>
              <a:rPr lang="en-US" dirty="0">
                <a:latin typeface="Times New Roman" panose="02020603050405020304" pitchFamily="18" charset="0"/>
                <a:ea typeface="Calibri" panose="020F0502020204030204" pitchFamily="34" charset="0"/>
                <a:cs typeface="Arial" panose="020B0604020202020204" pitchFamily="34" charset="0"/>
              </a:rPr>
              <a:t>by use of the number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2.303</a:t>
            </a:r>
            <a:r>
              <a:rPr lang="en-US" dirty="0">
                <a:latin typeface="Times New Roman" panose="02020603050405020304" pitchFamily="18" charset="0"/>
                <a:ea typeface="Calibri" panose="020F0502020204030204" pitchFamily="34" charset="0"/>
                <a:cs typeface="Arial" panose="020B0604020202020204" pitchFamily="34" charset="0"/>
              </a:rPr>
              <a:t>, which </a:t>
            </a:r>
            <a:r>
              <a:rPr lang="en-US" dirty="0" smtClean="0">
                <a:latin typeface="Times New Roman" panose="02020603050405020304" pitchFamily="18" charset="0"/>
                <a:ea typeface="Calibri" panose="020F0502020204030204" pitchFamily="34" charset="0"/>
                <a:cs typeface="Arial" panose="020B0604020202020204" pitchFamily="34" charset="0"/>
              </a:rPr>
              <a:t>is simply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ln</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10</a:t>
            </a:r>
            <a:r>
              <a:rPr lang="en-US" dirty="0" smtClean="0">
                <a:latin typeface="Times New Roman" panose="020206030504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6893205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74617"/>
          </a:xfrm>
        </p:spPr>
        <p:txBody>
          <a:bodyPr>
            <a:noAutofit/>
          </a:bodyPr>
          <a:lstStyle/>
          <a:p>
            <a:pPr algn="just">
              <a:lnSpc>
                <a:spcPct val="115000"/>
              </a:lnSpc>
              <a:spcBef>
                <a:spcPts val="0"/>
              </a:spcBef>
            </a:pP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Michaelis-Menten Equations for Saturable Pharmacokinetics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74617"/>
            <a:ext cx="10515600" cy="5583383"/>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Michaelis-Menten equation is </a:t>
            </a:r>
            <a:r>
              <a:rPr lang="en-US" dirty="0" smtClean="0">
                <a:latin typeface="Times New Roman" panose="02020603050405020304" pitchFamily="18" charset="0"/>
                <a:ea typeface="Calibri" panose="020F0502020204030204" pitchFamily="34" charset="0"/>
                <a:cs typeface="Arial" panose="020B0604020202020204" pitchFamily="34" charset="0"/>
              </a:rPr>
              <a:t>rearranged: </a:t>
            </a:r>
          </a:p>
          <a:p>
            <a:pPr marL="0" lvl="0" indent="0" algn="just">
              <a:lnSpc>
                <a:spcPct val="115000"/>
              </a:lnSpc>
              <a:spcBef>
                <a:spcPts val="0"/>
              </a:spcBef>
              <a:buNone/>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 = (Vmax ⋅ Css) / (Km + Css</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D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(Km + Css</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(Vmax ⋅ Css) </a:t>
            </a: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D Km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D Css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(Vmax ⋅ Css) ……….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1/Css</a:t>
            </a: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(D/Css)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Km + D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Vmax</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 Vmax −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Km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D/Css)]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version of the function takes the form of the equation of a straight line: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y = y-intercept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[(slope)</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x</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latin typeface="Times New Roman" panose="02020603050405020304" pitchFamily="18" charset="0"/>
                <a:ea typeface="Calibri" panose="020F0502020204030204" pitchFamily="34" charset="0"/>
                <a:cs typeface="Arial" panose="020B0604020202020204" pitchFamily="34" charset="0"/>
              </a:rPr>
              <a:t>plot of dose (D) versus dose divided by the steady-state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 (D/Css</a:t>
            </a:r>
            <a:r>
              <a:rPr lang="en-US" dirty="0">
                <a:latin typeface="Times New Roman" panose="02020603050405020304" pitchFamily="18" charset="0"/>
                <a:ea typeface="Calibri" panose="020F0502020204030204" pitchFamily="34" charset="0"/>
                <a:cs typeface="Arial" panose="020B0604020202020204" pitchFamily="34" charset="0"/>
              </a:rPr>
              <a:t>) will yield a straight line with a slope equal to −Km and a y-intercept </a:t>
            </a:r>
            <a:r>
              <a:rPr lang="en-US" dirty="0" smtClean="0">
                <a:latin typeface="Times New Roman" panose="02020603050405020304" pitchFamily="18" charset="0"/>
                <a:ea typeface="Calibri" panose="020F0502020204030204" pitchFamily="34" charset="0"/>
                <a:cs typeface="Arial" panose="020B0604020202020204" pitchFamily="34" charset="0"/>
              </a:rPr>
              <a:t>of V</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max</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87098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92727"/>
          </a:xfrm>
        </p:spPr>
        <p:txBody>
          <a:bodyPr>
            <a:noAutofit/>
          </a:bodyPr>
          <a:lstStyle/>
          <a:p>
            <a:pPr algn="just">
              <a:lnSpc>
                <a:spcPct val="115000"/>
              </a:lnSpc>
              <a:spcBef>
                <a:spcPts val="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Michaelis-Menten Equations for Saturable Pharmacokinetics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581891"/>
            <a:ext cx="10515600" cy="6276109"/>
          </a:xfrm>
        </p:spPr>
        <p:txBody>
          <a:bodyPr>
            <a:normAutofit lnSpcReduction="10000"/>
          </a:bodyPr>
          <a:lstStyle/>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Michaelis-Menten plot for phenytoin. Dose (D) is plotted versus the ratio of dose </a:t>
            </a:r>
            <a:r>
              <a:rPr lang="en-US" sz="2400" dirty="0" smtClean="0">
                <a:latin typeface="Times New Roman" panose="02020603050405020304" pitchFamily="18" charset="0"/>
                <a:ea typeface="Calibri" panose="020F0502020204030204" pitchFamily="34" charset="0"/>
                <a:cs typeface="Arial" panose="020B0604020202020204" pitchFamily="34" charset="0"/>
              </a:rPr>
              <a:t>and steady-state </a:t>
            </a:r>
            <a:r>
              <a:rPr lang="en-US" sz="2400" dirty="0">
                <a:latin typeface="Times New Roman" panose="02020603050405020304" pitchFamily="18" charset="0"/>
                <a:ea typeface="Calibri" panose="020F0502020204030204" pitchFamily="34" charset="0"/>
                <a:cs typeface="Arial" panose="020B0604020202020204" pitchFamily="34" charset="0"/>
              </a:rPr>
              <a:t>concentration </a:t>
            </a:r>
            <a:r>
              <a:rPr lang="en-US" sz="2400" i="1" dirty="0">
                <a:latin typeface="Times New Roman" panose="02020603050405020304" pitchFamily="18" charset="0"/>
                <a:ea typeface="Calibri" panose="020F0502020204030204" pitchFamily="34" charset="0"/>
                <a:cs typeface="Arial" panose="020B0604020202020204" pitchFamily="34" charset="0"/>
              </a:rPr>
              <a:t>(D/Css) </a:t>
            </a:r>
            <a:r>
              <a:rPr lang="en-US" sz="2400" dirty="0">
                <a:latin typeface="Times New Roman" panose="02020603050405020304" pitchFamily="18" charset="0"/>
                <a:ea typeface="Calibri" panose="020F0502020204030204" pitchFamily="34" charset="0"/>
                <a:cs typeface="Arial" panose="020B0604020202020204" pitchFamily="34" charset="0"/>
              </a:rPr>
              <a:t>for 2 or more different doses, and a straight line is drawn </a:t>
            </a:r>
            <a:r>
              <a:rPr lang="en-US" sz="2400" dirty="0" smtClean="0">
                <a:latin typeface="Times New Roman" panose="02020603050405020304" pitchFamily="18" charset="0"/>
                <a:ea typeface="Calibri" panose="020F0502020204030204" pitchFamily="34" charset="0"/>
                <a:cs typeface="Arial" panose="020B0604020202020204" pitchFamily="34" charset="0"/>
              </a:rPr>
              <a:t>connecting the </a:t>
            </a:r>
            <a:r>
              <a:rPr lang="en-US" sz="2400" dirty="0">
                <a:latin typeface="Times New Roman" panose="02020603050405020304" pitchFamily="18" charset="0"/>
                <a:ea typeface="Calibri" panose="020F0502020204030204" pitchFamily="34" charset="0"/>
                <a:cs typeface="Arial" panose="020B0604020202020204" pitchFamily="34" charset="0"/>
              </a:rPr>
              <a:t>points.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slope of the line is –</a:t>
            </a:r>
            <a:r>
              <a:rPr lang="en-US" sz="24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Km</a:t>
            </a:r>
            <a:r>
              <a:rPr lang="en-US" sz="2400" dirty="0" smtClean="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and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y-intercept is V</a:t>
            </a:r>
            <a:r>
              <a:rPr lang="en-US" sz="2400"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max</a:t>
            </a:r>
            <a:r>
              <a:rPr lang="en-US" sz="2400" dirty="0">
                <a:latin typeface="Times New Roman" panose="02020603050405020304" pitchFamily="18" charset="0"/>
                <a:ea typeface="Calibri" panose="020F0502020204030204" pitchFamily="34" charset="0"/>
                <a:cs typeface="Arial" panose="020B0604020202020204" pitchFamily="34" charset="0"/>
              </a:rPr>
              <a:t>. The Michaelis-Menten </a:t>
            </a:r>
            <a:r>
              <a:rPr lang="en-US" sz="2400" dirty="0" smtClean="0">
                <a:latin typeface="Times New Roman" panose="02020603050405020304" pitchFamily="18" charset="0"/>
                <a:ea typeface="Calibri" panose="020F0502020204030204" pitchFamily="34" charset="0"/>
                <a:cs typeface="Arial" panose="020B0604020202020204" pitchFamily="34" charset="0"/>
              </a:rPr>
              <a:t>constants are </a:t>
            </a:r>
            <a:r>
              <a:rPr lang="en-US" sz="2400" dirty="0">
                <a:latin typeface="Times New Roman" panose="02020603050405020304" pitchFamily="18" charset="0"/>
                <a:ea typeface="Calibri" panose="020F0502020204030204" pitchFamily="34" charset="0"/>
                <a:cs typeface="Arial" panose="020B0604020202020204" pitchFamily="34" charset="0"/>
              </a:rPr>
              <a:t>then used to compute the dose needed to achieve a new desired steady-state concentration.</a:t>
            </a:r>
          </a:p>
        </p:txBody>
      </p:sp>
      <p:pic>
        <p:nvPicPr>
          <p:cNvPr id="5" name="Picture 4"/>
          <p:cNvPicPr>
            <a:picLocks noChangeAspect="1"/>
          </p:cNvPicPr>
          <p:nvPr/>
        </p:nvPicPr>
        <p:blipFill>
          <a:blip r:embed="rId3"/>
          <a:stretch>
            <a:fillRect/>
          </a:stretch>
        </p:blipFill>
        <p:spPr>
          <a:xfrm>
            <a:off x="3075943" y="692727"/>
            <a:ext cx="6040113" cy="4044405"/>
          </a:xfrm>
          <a:prstGeom prst="rect">
            <a:avLst/>
          </a:prstGeom>
        </p:spPr>
      </p:pic>
    </p:spTree>
    <p:extLst>
      <p:ext uri="{BB962C8B-B14F-4D97-AF65-F5344CB8AC3E}">
        <p14:creationId xmlns:p14="http://schemas.microsoft.com/office/powerpoint/2010/main" val="33494065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74617"/>
          </a:xfrm>
        </p:spPr>
        <p:txBody>
          <a:bodyPr>
            <a:noAutofit/>
          </a:bodyPr>
          <a:lstStyle/>
          <a:p>
            <a:pPr algn="just">
              <a:lnSpc>
                <a:spcPct val="115000"/>
              </a:lnSpc>
              <a:spcBef>
                <a:spcPts val="0"/>
              </a:spcBef>
            </a:pP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Michaelis-Menten Equations for Saturable Pharmacokinetics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74617"/>
            <a:ext cx="10515600" cy="5583383"/>
          </a:xfrm>
        </p:spPr>
        <p:txBody>
          <a:bodyPr>
            <a:normAutofit/>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 example is a patient receiving phenytoin for the treatment of tonic-clonic </a:t>
            </a:r>
            <a:r>
              <a:rPr lang="en-US" dirty="0" smtClean="0">
                <a:latin typeface="Times New Roman" panose="02020603050405020304" pitchFamily="18" charset="0"/>
                <a:ea typeface="Calibri" panose="020F0502020204030204" pitchFamily="34" charset="0"/>
                <a:cs typeface="Arial" panose="020B0604020202020204" pitchFamily="34" charset="0"/>
              </a:rPr>
              <a:t>seizures. The </a:t>
            </a:r>
            <a:r>
              <a:rPr lang="en-US" dirty="0">
                <a:latin typeface="Times New Roman" panose="02020603050405020304" pitchFamily="18" charset="0"/>
                <a:ea typeface="Calibri" panose="020F0502020204030204" pitchFamily="34" charset="0"/>
                <a:cs typeface="Arial" panose="020B0604020202020204" pitchFamily="34" charset="0"/>
              </a:rPr>
              <a:t>patient received a dose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300 mg/d </a:t>
            </a:r>
            <a:r>
              <a:rPr lang="en-US" dirty="0">
                <a:latin typeface="Times New Roman" panose="02020603050405020304" pitchFamily="18" charset="0"/>
                <a:ea typeface="Calibri" panose="020F0502020204030204" pitchFamily="34" charset="0"/>
                <a:cs typeface="Arial" panose="020B0604020202020204" pitchFamily="34" charset="0"/>
              </a:rPr>
              <a:t>with a steady-state concentration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8 mg/L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smtClean="0">
                <a:latin typeface="Times New Roman" panose="02020603050405020304" pitchFamily="18" charset="0"/>
                <a:ea typeface="Calibri" panose="020F0502020204030204" pitchFamily="34" charset="0"/>
                <a:cs typeface="Arial" panose="020B0604020202020204" pitchFamily="34" charset="0"/>
              </a:rPr>
              <a:t>a dose </a:t>
            </a:r>
            <a:r>
              <a:rPr lang="en-US" dirty="0">
                <a:latin typeface="Times New Roman" panose="02020603050405020304" pitchFamily="18" charset="0"/>
                <a:ea typeface="Calibri" panose="020F0502020204030204" pitchFamily="34" charset="0"/>
                <a:cs typeface="Arial" panose="020B0604020202020204" pitchFamily="34" charset="0"/>
              </a:rPr>
              <a:t>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500 mg/d </a:t>
            </a:r>
            <a:r>
              <a:rPr lang="en-US" dirty="0">
                <a:latin typeface="Times New Roman" panose="02020603050405020304" pitchFamily="18" charset="0"/>
                <a:ea typeface="Calibri" panose="020F0502020204030204" pitchFamily="34" charset="0"/>
                <a:cs typeface="Arial" panose="020B0604020202020204" pitchFamily="34" charset="0"/>
              </a:rPr>
              <a:t>with a steady-state concentration equal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22 mg/L</a:t>
            </a:r>
            <a:r>
              <a:rPr lang="en-US" dirty="0">
                <a:latin typeface="Times New Roman" panose="02020603050405020304" pitchFamily="18" charset="0"/>
                <a:ea typeface="Calibri" panose="020F0502020204030204" pitchFamily="34" charset="0"/>
                <a:cs typeface="Arial" panose="020B0604020202020204" pitchFamily="34" charset="0"/>
              </a:rPr>
              <a:t>. The </a:t>
            </a:r>
            <a:r>
              <a:rPr lang="en-US" dirty="0" smtClean="0">
                <a:latin typeface="Times New Roman" panose="02020603050405020304" pitchFamily="18" charset="0"/>
                <a:ea typeface="Calibri" panose="020F0502020204030204" pitchFamily="34" charset="0"/>
                <a:cs typeface="Arial" panose="020B0604020202020204" pitchFamily="34" charset="0"/>
              </a:rPr>
              <a:t>dose/steady-state concentration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ratios are 37.5 L/d and 22.7 L/d </a:t>
            </a:r>
            <a:r>
              <a:rPr lang="en-US" dirty="0">
                <a:latin typeface="Times New Roman" panose="02020603050405020304" pitchFamily="18" charset="0"/>
                <a:ea typeface="Calibri" panose="020F0502020204030204" pitchFamily="34" charset="0"/>
                <a:cs typeface="Arial" panose="020B0604020202020204" pitchFamily="34" charset="0"/>
              </a:rPr>
              <a:t>for the first and second doses, </a:t>
            </a:r>
            <a:r>
              <a:rPr lang="en-US" dirty="0" smtClean="0">
                <a:latin typeface="Times New Roman" panose="02020603050405020304" pitchFamily="18" charset="0"/>
                <a:ea typeface="Calibri" panose="020F0502020204030204" pitchFamily="34" charset="0"/>
                <a:cs typeface="Arial" panose="020B0604020202020204" pitchFamily="34" charset="0"/>
              </a:rPr>
              <a:t>respectively ([</a:t>
            </a:r>
            <a:r>
              <a:rPr lang="en-US" dirty="0">
                <a:latin typeface="Times New Roman" panose="02020603050405020304" pitchFamily="18" charset="0"/>
                <a:ea typeface="Calibri" panose="020F0502020204030204" pitchFamily="34" charset="0"/>
                <a:cs typeface="Arial" panose="020B0604020202020204" pitchFamily="34" charset="0"/>
              </a:rPr>
              <a:t>300 mg/d] / 8 mg/L = 37.5 L/d; [500 mg/d] / 22 mg/L = 22.7 L/d).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latin typeface="Times New Roman" panose="02020603050405020304" pitchFamily="18" charset="0"/>
                <a:ea typeface="Calibri" panose="020F0502020204030204" pitchFamily="34" charset="0"/>
                <a:cs typeface="Arial" panose="020B0604020202020204" pitchFamily="34" charset="0"/>
              </a:rPr>
              <a:t>plot of this data </a:t>
            </a:r>
            <a:r>
              <a:rPr lang="en-US" dirty="0" smtClean="0">
                <a:latin typeface="Times New Roman" panose="02020603050405020304" pitchFamily="18" charset="0"/>
                <a:ea typeface="Calibri" panose="020F0502020204030204" pitchFamily="34" charset="0"/>
                <a:cs typeface="Arial" panose="020B0604020202020204" pitchFamily="34" charset="0"/>
              </a:rPr>
              <a:t>yields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max</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807 mg/d </a:t>
            </a:r>
            <a:r>
              <a:rPr lang="en-US" dirty="0">
                <a:latin typeface="Times New Roman" panose="02020603050405020304" pitchFamily="18" charset="0"/>
                <a:ea typeface="Calibri" panose="020F0502020204030204" pitchFamily="34" charset="0"/>
                <a:cs typeface="Arial" panose="020B0604020202020204" pitchFamily="34" charset="0"/>
              </a:rPr>
              <a:t>and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Km</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13.5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mg/L</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phenytoin dose to reach </a:t>
            </a:r>
            <a:r>
              <a:rPr lang="en-US" dirty="0" smtClean="0">
                <a:latin typeface="Times New Roman" panose="02020603050405020304" pitchFamily="18" charset="0"/>
                <a:ea typeface="Calibri" panose="020F0502020204030204" pitchFamily="34" charset="0"/>
                <a:cs typeface="Arial" panose="020B0604020202020204" pitchFamily="34" charset="0"/>
              </a:rPr>
              <a:t>a steady-state </a:t>
            </a:r>
            <a:r>
              <a:rPr lang="en-US" dirty="0">
                <a:latin typeface="Times New Roman" panose="02020603050405020304" pitchFamily="18" charset="0"/>
                <a:ea typeface="Calibri" panose="020F0502020204030204" pitchFamily="34" charset="0"/>
                <a:cs typeface="Arial" panose="020B0604020202020204" pitchFamily="34" charset="0"/>
              </a:rPr>
              <a:t>concentration equal to 13 mg/L is: D = </a:t>
            </a:r>
            <a:r>
              <a:rPr lang="en-US" dirty="0" smtClean="0">
                <a:latin typeface="Times New Roman" panose="02020603050405020304" pitchFamily="18" charset="0"/>
                <a:ea typeface="Calibri" panose="020F0502020204030204" pitchFamily="34" charset="0"/>
                <a:cs typeface="Arial" panose="020B0604020202020204" pitchFamily="34" charset="0"/>
              </a:rPr>
              <a:t>(</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V</a:t>
            </a:r>
            <a:r>
              <a:rPr lang="en-US"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max</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Css) / (Km + Css) = (807 mg/d </a:t>
            </a:r>
            <a:r>
              <a:rPr lang="en-US" dirty="0" smtClean="0">
                <a:latin typeface="Times New Roman" panose="02020603050405020304" pitchFamily="18" charset="0"/>
                <a:ea typeface="Calibri" panose="020F0502020204030204" pitchFamily="34" charset="0"/>
                <a:cs typeface="Arial" panose="020B0604020202020204" pitchFamily="34" charset="0"/>
              </a:rPr>
              <a:t>⋅ 13 </a:t>
            </a:r>
            <a:r>
              <a:rPr lang="en-US" dirty="0">
                <a:latin typeface="Times New Roman" panose="02020603050405020304" pitchFamily="18" charset="0"/>
                <a:ea typeface="Calibri" panose="020F0502020204030204" pitchFamily="34" charset="0"/>
                <a:cs typeface="Arial" panose="020B0604020202020204" pitchFamily="34" charset="0"/>
              </a:rPr>
              <a:t>mg/L) / (13.5 mg/L + 13 mg/L) = 396 mg/d, rounded </a:t>
            </a:r>
            <a:r>
              <a:rPr lang="en-US" dirty="0" smtClean="0">
                <a:latin typeface="Times New Roman" panose="02020603050405020304" pitchFamily="18" charset="0"/>
                <a:ea typeface="Calibri" panose="020F0502020204030204" pitchFamily="34" charset="0"/>
                <a:cs typeface="Arial" panose="020B0604020202020204" pitchFamily="34" charset="0"/>
              </a:rPr>
              <a:t>to a </a:t>
            </a:r>
            <a:r>
              <a:rPr lang="en-US" dirty="0">
                <a:latin typeface="Times New Roman" panose="02020603050405020304" pitchFamily="18" charset="0"/>
                <a:ea typeface="Calibri" panose="020F0502020204030204" pitchFamily="34" charset="0"/>
                <a:cs typeface="Arial" panose="020B0604020202020204" pitchFamily="34" charset="0"/>
              </a:rPr>
              <a:t>practical dose of 400 mg/d.</a:t>
            </a:r>
            <a:endPar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8444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74617"/>
          </a:xfrm>
        </p:spPr>
        <p:txBody>
          <a:bodyPr>
            <a:noAutofit/>
          </a:bodyPr>
          <a:lstStyle/>
          <a:p>
            <a:pPr algn="just">
              <a:lnSpc>
                <a:spcPct val="115000"/>
              </a:lnSpc>
              <a:spcBef>
                <a:spcPts val="0"/>
              </a:spcBef>
            </a:pP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Calculation of Cl, V, and t</a:t>
            </a:r>
            <a:r>
              <a:rPr lang="en-US" sz="3600" b="1" baseline="-30000"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1/2</a:t>
            </a:r>
            <a:r>
              <a:rPr lang="en-US" sz="36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 in Pharmacokinetic Research Study</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74617"/>
            <a:ext cx="10515600" cy="5583383"/>
          </a:xfrm>
        </p:spPr>
        <p:txBody>
          <a:bodyPr>
            <a:normAutofit lnSpcReduction="10000"/>
          </a:bodyPr>
          <a:lstStyle/>
          <a:p>
            <a:pPr marL="0" lvl="0" indent="0" algn="just">
              <a:lnSpc>
                <a:spcPct val="115000"/>
              </a:lnSpc>
              <a:spcBef>
                <a:spcPts val="0"/>
              </a:spcBef>
              <a:buNone/>
            </a:pPr>
            <a:r>
              <a:rPr lang="en-US" sz="2600"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smtClean="0">
                <a:latin typeface="Times New Roman" panose="02020603050405020304" pitchFamily="18" charset="0"/>
                <a:ea typeface="Calibri" panose="020F0502020204030204" pitchFamily="34" charset="0"/>
                <a:cs typeface="Arial" panose="020B0604020202020204" pitchFamily="34" charset="0"/>
              </a:rPr>
              <a:t>typical pharmacokinetic </a:t>
            </a:r>
            <a:r>
              <a:rPr lang="en-US" dirty="0">
                <a:latin typeface="Times New Roman" panose="02020603050405020304" pitchFamily="18" charset="0"/>
                <a:ea typeface="Calibri" panose="020F0502020204030204" pitchFamily="34" charset="0"/>
                <a:cs typeface="Arial" panose="020B0604020202020204" pitchFamily="34" charset="0"/>
              </a:rPr>
              <a:t>research study administers a single dose of the medication and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measures 10–15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serum concentrations </a:t>
            </a:r>
            <a:r>
              <a:rPr lang="en-US" dirty="0">
                <a:latin typeface="Times New Roman" panose="02020603050405020304" pitchFamily="18" charset="0"/>
                <a:ea typeface="Calibri" panose="020F0502020204030204" pitchFamily="34" charset="0"/>
                <a:cs typeface="Arial" panose="020B0604020202020204" pitchFamily="34" charset="0"/>
              </a:rPr>
              <a:t>for an estimated 3–5 half-lives or gives the drug until </a:t>
            </a:r>
            <a:r>
              <a:rPr lang="en-US" dirty="0" smtClean="0">
                <a:latin typeface="Times New Roman" panose="02020603050405020304" pitchFamily="18" charset="0"/>
                <a:ea typeface="Calibri" panose="020F0502020204030204" pitchFamily="34" charset="0"/>
                <a:cs typeface="Arial" panose="020B0604020202020204" pitchFamily="34" charset="0"/>
              </a:rPr>
              <a:t>steady state </a:t>
            </a:r>
            <a:r>
              <a:rPr lang="en-US" dirty="0">
                <a:latin typeface="Times New Roman" panose="02020603050405020304" pitchFamily="18" charset="0"/>
                <a:ea typeface="Calibri" panose="020F0502020204030204" pitchFamily="34" charset="0"/>
                <a:cs typeface="Arial" panose="020B0604020202020204" pitchFamily="34" charset="0"/>
              </a:rPr>
              <a:t>is achieved and obtains 10–15 serum concentrations over a dosage interval.</a:t>
            </a:r>
          </a:p>
          <a:p>
            <a:pPr marL="0" lvl="0" indent="0" algn="just">
              <a:lnSpc>
                <a:spcPct val="115000"/>
              </a:lnSpc>
              <a:spcBef>
                <a:spcPts val="0"/>
              </a:spcBef>
              <a:buNone/>
            </a:pPr>
            <a:r>
              <a:rPr lang="en-US" sz="2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In </a:t>
            </a:r>
            <a:r>
              <a:rPr lang="en-US" dirty="0" smtClean="0">
                <a:latin typeface="Times New Roman" panose="02020603050405020304" pitchFamily="18" charset="0"/>
                <a:ea typeface="Calibri" panose="020F0502020204030204" pitchFamily="34" charset="0"/>
                <a:cs typeface="Arial" panose="020B0604020202020204" pitchFamily="34" charset="0"/>
              </a:rPr>
              <a:t>either case</a:t>
            </a:r>
            <a:r>
              <a:rPr lang="en-US" dirty="0">
                <a:latin typeface="Times New Roman" panose="02020603050405020304" pitchFamily="18" charset="0"/>
                <a:ea typeface="Calibri" panose="020F0502020204030204" pitchFamily="34" charset="0"/>
                <a:cs typeface="Arial" panose="020B0604020202020204" pitchFamily="34" charset="0"/>
              </a:rPr>
              <a:t>, the serum concentration/time plot is used to compute the area under the serum </a:t>
            </a:r>
            <a:r>
              <a:rPr lang="en-US" dirty="0" smtClean="0">
                <a:latin typeface="Times New Roman" panose="02020603050405020304" pitchFamily="18" charset="0"/>
                <a:ea typeface="Calibri" panose="020F0502020204030204" pitchFamily="34" charset="0"/>
                <a:cs typeface="Arial" panose="020B0604020202020204" pitchFamily="34" charset="0"/>
              </a:rPr>
              <a:t>concentration/time </a:t>
            </a:r>
            <a:r>
              <a:rPr lang="en-US" dirty="0">
                <a:latin typeface="Times New Roman" panose="02020603050405020304" pitchFamily="18" charset="0"/>
                <a:ea typeface="Calibri" panose="020F0502020204030204" pitchFamily="34" charset="0"/>
                <a:cs typeface="Arial" panose="020B0604020202020204" pitchFamily="34" charset="0"/>
              </a:rPr>
              <a:t>curve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AUC</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2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For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intravenous bolus</a:t>
            </a:r>
            <a:r>
              <a:rPr lang="en-US" sz="2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D/AUC</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for extravascular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(FD)/</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AUC</a:t>
            </a: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For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intravenous bolus</a:t>
            </a:r>
            <a:r>
              <a:rPr lang="en-US" sz="26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 =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D/(k</a:t>
            </a:r>
            <a:r>
              <a:rPr lang="en-US" baseline="-30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AUC)</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for extravascular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V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(FD)/(k</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e</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AUC) </a:t>
            </a:r>
            <a:endPar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sz="26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Half-life </a:t>
            </a:r>
            <a:r>
              <a:rPr lang="en-US" dirty="0">
                <a:latin typeface="Times New Roman" panose="02020603050405020304" pitchFamily="18" charset="0"/>
                <a:ea typeface="Calibri" panose="020F0502020204030204" pitchFamily="34" charset="0"/>
                <a:cs typeface="Arial" panose="020B0604020202020204" pitchFamily="34" charset="0"/>
              </a:rPr>
              <a:t>is determined by plotting the serum concentration/time curve and </a:t>
            </a:r>
            <a:r>
              <a:rPr lang="en-US" dirty="0" smtClean="0">
                <a:latin typeface="Times New Roman" panose="02020603050405020304" pitchFamily="18" charset="0"/>
                <a:ea typeface="Calibri" panose="020F0502020204030204" pitchFamily="34" charset="0"/>
                <a:cs typeface="Arial" panose="020B0604020202020204" pitchFamily="34" charset="0"/>
              </a:rPr>
              <a:t>computing the </a:t>
            </a:r>
            <a:r>
              <a:rPr lang="en-US" dirty="0">
                <a:latin typeface="Times New Roman" panose="02020603050405020304" pitchFamily="18" charset="0"/>
                <a:ea typeface="Calibri" panose="020F0502020204030204" pitchFamily="34" charset="0"/>
                <a:cs typeface="Arial" panose="020B0604020202020204" pitchFamily="34" charset="0"/>
              </a:rPr>
              <a:t>time it takes for serum concentrations to decrease by one-half in the </a:t>
            </a:r>
            <a:r>
              <a:rPr lang="en-US" dirty="0" smtClean="0">
                <a:latin typeface="Times New Roman" panose="02020603050405020304" pitchFamily="18" charset="0"/>
                <a:ea typeface="Calibri" panose="020F0502020204030204" pitchFamily="34" charset="0"/>
                <a:cs typeface="Arial" panose="020B0604020202020204" pitchFamily="34" charset="0"/>
              </a:rPr>
              <a:t>postabsorption, postdistribution </a:t>
            </a:r>
            <a:r>
              <a:rPr lang="en-US" dirty="0">
                <a:latin typeface="Times New Roman" panose="02020603050405020304" pitchFamily="18" charset="0"/>
                <a:ea typeface="Calibri" panose="020F0502020204030204" pitchFamily="34" charset="0"/>
                <a:cs typeface="Arial" panose="020B0604020202020204" pitchFamily="34" charset="0"/>
              </a:rPr>
              <a:t>phase of the graph.</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19999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49382"/>
            <a:ext cx="11623964" cy="6359236"/>
          </a:xfrm>
        </p:spPr>
      </p:pic>
    </p:spTree>
    <p:extLst>
      <p:ext uri="{BB962C8B-B14F-4D97-AF65-F5344CB8AC3E}">
        <p14:creationId xmlns:p14="http://schemas.microsoft.com/office/powerpoint/2010/main" val="467167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2836"/>
          </a:xfrm>
        </p:spPr>
        <p:txBody>
          <a:bodyPr>
            <a:normAutofit/>
          </a:bodyPr>
          <a:lstStyle/>
          <a:p>
            <a:pPr algn="just">
              <a:lnSpc>
                <a:spcPct val="115000"/>
              </a:lnSpc>
              <a:spcBef>
                <a:spcPts val="0"/>
              </a:spcBef>
            </a:pP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Exponents and Logarithms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72838"/>
            <a:ext cx="10515600" cy="2452254"/>
          </a:xfrm>
        </p:spPr>
        <p:txBody>
          <a:bodyPr>
            <a:normAutofit fontScale="92500" lnSpcReduction="2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widely quoted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Richter scale </a:t>
            </a:r>
            <a:r>
              <a:rPr lang="en-US" dirty="0">
                <a:latin typeface="Times New Roman" panose="02020603050405020304" pitchFamily="18" charset="0"/>
                <a:ea typeface="Calibri" panose="020F0502020204030204" pitchFamily="34" charset="0"/>
                <a:cs typeface="Arial" panose="020B0604020202020204" pitchFamily="34" charset="0"/>
              </a:rPr>
              <a:t>is one example of a widely used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base 10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logarithmic measure</a:t>
            </a:r>
            <a:r>
              <a:rPr lang="en-US" dirty="0">
                <a:latin typeface="Times New Roman" panose="02020603050405020304" pitchFamily="18" charset="0"/>
                <a:ea typeface="Calibri" panose="020F0502020204030204" pitchFamily="34" charset="0"/>
                <a:cs typeface="Arial" panose="020B0604020202020204" pitchFamily="34" charset="0"/>
              </a:rPr>
              <a:t>. It was devised by Charles Richter in 1935 to compare earthquake </a:t>
            </a:r>
            <a:r>
              <a:rPr lang="en-US" dirty="0" smtClean="0">
                <a:latin typeface="Times New Roman" panose="02020603050405020304" pitchFamily="18" charset="0"/>
                <a:ea typeface="Calibri" panose="020F0502020204030204" pitchFamily="34" charset="0"/>
                <a:cs typeface="Arial" panose="020B0604020202020204" pitchFamily="34" charset="0"/>
              </a:rPr>
              <a:t>magnitudes. As </a:t>
            </a:r>
            <a:r>
              <a:rPr lang="en-US" dirty="0">
                <a:latin typeface="Times New Roman" panose="02020603050405020304" pitchFamily="18" charset="0"/>
                <a:ea typeface="Calibri" panose="020F0502020204030204" pitchFamily="34" charset="0"/>
                <a:cs typeface="Arial" panose="020B0604020202020204" pitchFamily="34" charset="0"/>
              </a:rPr>
              <a:t>you know from news reports, on the Richter scale, an earthquake of, say,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magnitude 5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is ten times a magnitude 4</a:t>
            </a:r>
            <a:r>
              <a:rPr lang="en-US" dirty="0">
                <a:latin typeface="Times New Roman" panose="02020603050405020304" pitchFamily="18" charset="0"/>
                <a:ea typeface="Calibri" panose="020F0502020204030204" pitchFamily="34" charset="0"/>
                <a:cs typeface="Arial" panose="020B0604020202020204" pitchFamily="34" charset="0"/>
              </a:rPr>
              <a:t>, and so on.</a:t>
            </a: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latin typeface="Times New Roman" panose="02020603050405020304" pitchFamily="18" charset="0"/>
                <a:ea typeface="Calibri" panose="020F0502020204030204" pitchFamily="34" charset="0"/>
                <a:cs typeface="Arial" panose="020B0604020202020204" pitchFamily="34" charset="0"/>
              </a:rPr>
              <a:t>major earthquake has magnitude 7, while a magnitude 8 or larger is called a </a:t>
            </a:r>
            <a:r>
              <a:rPr lang="en-US" dirty="0" smtClean="0">
                <a:latin typeface="Times New Roman" panose="02020603050405020304" pitchFamily="18" charset="0"/>
                <a:ea typeface="Calibri" panose="020F0502020204030204" pitchFamily="34" charset="0"/>
                <a:cs typeface="Arial" panose="020B0604020202020204" pitchFamily="34" charset="0"/>
              </a:rPr>
              <a:t>Great Quake. A </a:t>
            </a:r>
            <a:r>
              <a:rPr lang="en-US" dirty="0">
                <a:latin typeface="Times New Roman" panose="02020603050405020304" pitchFamily="18" charset="0"/>
                <a:ea typeface="Calibri" panose="020F0502020204030204" pitchFamily="34" charset="0"/>
                <a:cs typeface="Arial" panose="020B0604020202020204" pitchFamily="34" charset="0"/>
              </a:rPr>
              <a:t>Great Quake can destroy an entire community. </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745" y="3241964"/>
            <a:ext cx="6428509" cy="3616036"/>
          </a:xfrm>
          <a:prstGeom prst="rect">
            <a:avLst/>
          </a:prstGeom>
        </p:spPr>
      </p:pic>
    </p:spTree>
    <p:extLst>
      <p:ext uri="{BB962C8B-B14F-4D97-AF65-F5344CB8AC3E}">
        <p14:creationId xmlns:p14="http://schemas.microsoft.com/office/powerpoint/2010/main" val="1442085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2836"/>
          </a:xfrm>
        </p:spPr>
        <p:txBody>
          <a:bodyPr>
            <a:normAutofit/>
          </a:bodyPr>
          <a:lstStyle/>
          <a:p>
            <a:pPr algn="just">
              <a:lnSpc>
                <a:spcPct val="115000"/>
              </a:lnSpc>
              <a:spcBef>
                <a:spcPts val="0"/>
              </a:spcBef>
            </a:pP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Exponents and Logarithms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72838"/>
            <a:ext cx="10515600" cy="2175162"/>
          </a:xfrm>
        </p:spPr>
        <p:txBody>
          <a:bodyPr>
            <a:normAutofit fontScale="92500" lnSpcReduction="1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Other logarithmic scales include the decibel in acoustics, the octave in music, </a:t>
            </a:r>
            <a:r>
              <a:rPr lang="en-US" dirty="0" smtClean="0">
                <a:latin typeface="Times New Roman" panose="02020603050405020304" pitchFamily="18" charset="0"/>
                <a:ea typeface="Calibri" panose="020F0502020204030204" pitchFamily="34" charset="0"/>
                <a:cs typeface="Arial" panose="020B0604020202020204" pitchFamily="34" charset="0"/>
              </a:rPr>
              <a:t>f-stops in </a:t>
            </a:r>
            <a:r>
              <a:rPr lang="en-US" dirty="0">
                <a:latin typeface="Times New Roman" panose="02020603050405020304" pitchFamily="18" charset="0"/>
                <a:ea typeface="Calibri" panose="020F0502020204030204" pitchFamily="34" charset="0"/>
                <a:cs typeface="Arial" panose="020B0604020202020204" pitchFamily="34" charset="0"/>
              </a:rPr>
              <a:t>photographic exposure, and entropy in thermodynamics.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pH scale </a:t>
            </a:r>
            <a:r>
              <a:rPr lang="en-US" dirty="0">
                <a:latin typeface="Times New Roman" panose="02020603050405020304" pitchFamily="18" charset="0"/>
                <a:ea typeface="Calibri" panose="020F0502020204030204" pitchFamily="34" charset="0"/>
                <a:cs typeface="Arial" panose="020B0604020202020204" pitchFamily="34" charset="0"/>
              </a:rPr>
              <a:t>chemists </a:t>
            </a:r>
            <a:r>
              <a:rPr lang="en-US" dirty="0" smtClean="0">
                <a:latin typeface="Times New Roman" panose="02020603050405020304" pitchFamily="18" charset="0"/>
                <a:ea typeface="Calibri" panose="020F0502020204030204" pitchFamily="34" charset="0"/>
                <a:cs typeface="Arial" panose="020B0604020202020204" pitchFamily="34" charset="0"/>
              </a:rPr>
              <a:t>use to </a:t>
            </a:r>
            <a:r>
              <a:rPr lang="en-US" dirty="0">
                <a:latin typeface="Times New Roman" panose="02020603050405020304" pitchFamily="18" charset="0"/>
                <a:ea typeface="Calibri" panose="020F0502020204030204" pitchFamily="34" charset="0"/>
                <a:cs typeface="Arial" panose="020B0604020202020204" pitchFamily="34" charset="0"/>
              </a:rPr>
              <a:t>measure acidity and the stellar magnitude scale used by astronomers to measure </a:t>
            </a:r>
            <a:r>
              <a:rPr lang="en-US" dirty="0" smtClean="0">
                <a:latin typeface="Times New Roman" panose="02020603050405020304" pitchFamily="18" charset="0"/>
                <a:ea typeface="Calibri" panose="020F0502020204030204" pitchFamily="34" charset="0"/>
                <a:cs typeface="Arial" panose="020B0604020202020204" pitchFamily="34" charset="0"/>
              </a:rPr>
              <a:t>the star </a:t>
            </a:r>
            <a:r>
              <a:rPr lang="en-US" dirty="0">
                <a:latin typeface="Times New Roman" panose="02020603050405020304" pitchFamily="18" charset="0"/>
                <a:ea typeface="Calibri" panose="020F0502020204030204" pitchFamily="34" charset="0"/>
                <a:cs typeface="Arial" panose="020B0604020202020204" pitchFamily="34" charset="0"/>
              </a:rPr>
              <a:t>brightness are also examples of logarithmic scales.</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937" y="3048000"/>
            <a:ext cx="6334125" cy="3810000"/>
          </a:xfrm>
          <a:prstGeom prst="rect">
            <a:avLst/>
          </a:prstGeom>
        </p:spPr>
      </p:pic>
    </p:spTree>
    <p:extLst>
      <p:ext uri="{BB962C8B-B14F-4D97-AF65-F5344CB8AC3E}">
        <p14:creationId xmlns:p14="http://schemas.microsoft.com/office/powerpoint/2010/main" val="253690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73"/>
            <a:ext cx="6116782" cy="1191492"/>
          </a:xfrm>
        </p:spPr>
        <p:txBody>
          <a:bodyPr>
            <a:normAutofit/>
          </a:bodyPr>
          <a:lstStyle/>
          <a:p>
            <a:pPr algn="just">
              <a:lnSpc>
                <a:spcPct val="115000"/>
              </a:lnSpc>
              <a:spcBef>
                <a:spcPts val="0"/>
              </a:spcBef>
            </a:pP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Exponents and Logarithms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13165"/>
            <a:ext cx="6005945" cy="5444835"/>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Most calculators have two logarithmic keys: log</a:t>
            </a:r>
            <a:r>
              <a:rPr lang="en-US" i="1" dirty="0">
                <a:latin typeface="Times New Roman" panose="02020603050405020304" pitchFamily="18" charset="0"/>
                <a:ea typeface="Calibri" panose="020F0502020204030204" pitchFamily="34" charset="0"/>
                <a:cs typeface="Arial" panose="020B0604020202020204" pitchFamily="34" charset="0"/>
              </a:rPr>
              <a:t>x</a:t>
            </a:r>
            <a:r>
              <a:rPr lang="en-US" dirty="0">
                <a:latin typeface="Times New Roman" panose="02020603050405020304" pitchFamily="18" charset="0"/>
                <a:ea typeface="Calibri" panose="020F0502020204030204" pitchFamily="34" charset="0"/>
                <a:cs typeface="Arial" panose="020B0604020202020204" pitchFamily="34" charset="0"/>
              </a:rPr>
              <a:t> and ln</a:t>
            </a:r>
            <a:r>
              <a:rPr lang="en-US" i="1" dirty="0">
                <a:latin typeface="Times New Roman" panose="02020603050405020304" pitchFamily="18" charset="0"/>
                <a:ea typeface="Calibri" panose="020F0502020204030204" pitchFamily="34" charset="0"/>
                <a:cs typeface="Arial" panose="020B0604020202020204" pitchFamily="34" charset="0"/>
              </a:rPr>
              <a:t>x</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log </a:t>
            </a:r>
            <a:r>
              <a:rPr lang="en-US" i="1" dirty="0" smtClean="0">
                <a:latin typeface="Times New Roman" panose="02020603050405020304" pitchFamily="18" charset="0"/>
                <a:ea typeface="Calibri" panose="020F0502020204030204" pitchFamily="34" charset="0"/>
                <a:cs typeface="Arial" panose="020B0604020202020204" pitchFamily="34" charset="0"/>
              </a:rPr>
              <a:t>x</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has a base </a:t>
            </a:r>
            <a:r>
              <a:rPr lang="en-US" dirty="0" smtClean="0">
                <a:latin typeface="Times New Roman" panose="02020603050405020304" pitchFamily="18" charset="0"/>
                <a:ea typeface="Calibri" panose="020F0502020204030204" pitchFamily="34" charset="0"/>
                <a:cs typeface="Arial" panose="020B0604020202020204" pitchFamily="34" charset="0"/>
              </a:rPr>
              <a:t>10 (log</a:t>
            </a:r>
            <a:r>
              <a:rPr lang="en-US" baseline="-30000" dirty="0" smtClean="0">
                <a:latin typeface="Times New Roman" panose="02020603050405020304" pitchFamily="18" charset="0"/>
                <a:ea typeface="Calibri" panose="020F0502020204030204" pitchFamily="34" charset="0"/>
                <a:cs typeface="Arial" panose="020B0604020202020204" pitchFamily="34" charset="0"/>
              </a:rPr>
              <a:t>10</a:t>
            </a:r>
            <a:r>
              <a:rPr lang="en-US" i="1" dirty="0" smtClean="0">
                <a:latin typeface="Times New Roman" panose="02020603050405020304" pitchFamily="18" charset="0"/>
                <a:ea typeface="Calibri" panose="020F0502020204030204" pitchFamily="34" charset="0"/>
                <a:cs typeface="Arial" panose="020B0604020202020204" pitchFamily="34" charset="0"/>
              </a:rPr>
              <a:t>x</a:t>
            </a:r>
            <a:r>
              <a:rPr lang="en-US" dirty="0">
                <a:latin typeface="Times New Roman" panose="02020603050405020304" pitchFamily="18" charset="0"/>
                <a:ea typeface="Calibri" panose="020F0502020204030204" pitchFamily="34" charset="0"/>
                <a:cs typeface="Arial" panose="020B0604020202020204" pitchFamily="34" charset="0"/>
              </a:rPr>
              <a:t>) and ln </a:t>
            </a:r>
            <a:r>
              <a:rPr lang="en-US" i="1" dirty="0">
                <a:latin typeface="Times New Roman" panose="02020603050405020304" pitchFamily="18" charset="0"/>
                <a:ea typeface="Calibri" panose="020F0502020204030204" pitchFamily="34" charset="0"/>
                <a:cs typeface="Arial" panose="020B0604020202020204" pitchFamily="34" charset="0"/>
              </a:rPr>
              <a:t>x</a:t>
            </a:r>
            <a:r>
              <a:rPr lang="en-US" dirty="0">
                <a:latin typeface="Times New Roman" panose="02020603050405020304" pitchFamily="18" charset="0"/>
                <a:ea typeface="Calibri" panose="020F0502020204030204" pitchFamily="34" charset="0"/>
                <a:cs typeface="Arial" panose="020B0604020202020204" pitchFamily="34" charset="0"/>
              </a:rPr>
              <a:t> has a base e (log</a:t>
            </a:r>
            <a:r>
              <a:rPr lang="en-US" i="1" baseline="-30000" dirty="0">
                <a:latin typeface="Times New Roman" panose="02020603050405020304" pitchFamily="18" charset="0"/>
                <a:ea typeface="Calibri" panose="020F0502020204030204" pitchFamily="34" charset="0"/>
                <a:cs typeface="Arial" panose="020B0604020202020204" pitchFamily="34" charset="0"/>
              </a:rPr>
              <a:t>e</a:t>
            </a:r>
            <a:r>
              <a:rPr lang="en-US" i="1" dirty="0">
                <a:latin typeface="Times New Roman" panose="02020603050405020304" pitchFamily="18" charset="0"/>
                <a:ea typeface="Calibri" panose="020F0502020204030204" pitchFamily="34" charset="0"/>
                <a:cs typeface="Arial" panose="020B0604020202020204" pitchFamily="34" charset="0"/>
              </a:rPr>
              <a:t>x</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Base </a:t>
            </a:r>
            <a:r>
              <a:rPr lang="en-US" dirty="0">
                <a:latin typeface="Times New Roman" panose="02020603050405020304" pitchFamily="18" charset="0"/>
                <a:ea typeface="Calibri" panose="020F0502020204030204" pitchFamily="34" charset="0"/>
                <a:cs typeface="Arial" panose="020B0604020202020204" pitchFamily="34" charset="0"/>
              </a:rPr>
              <a:t>10 logarithms are called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common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logarithms</a:t>
            </a:r>
            <a:r>
              <a:rPr lang="en-US" dirty="0" smtClean="0">
                <a:latin typeface="Times New Roman" panose="02020603050405020304" pitchFamily="18" charset="0"/>
                <a:ea typeface="Calibri" panose="020F0502020204030204" pitchFamily="34" charset="0"/>
                <a:cs typeface="Arial" panose="020B0604020202020204" pitchFamily="34" charset="0"/>
              </a:rPr>
              <a:t>, while </a:t>
            </a:r>
            <a:r>
              <a:rPr lang="en-US" dirty="0">
                <a:latin typeface="Times New Roman" panose="02020603050405020304" pitchFamily="18" charset="0"/>
                <a:ea typeface="Calibri" panose="020F0502020204030204" pitchFamily="34" charset="0"/>
                <a:cs typeface="Arial" panose="020B0604020202020204" pitchFamily="34" charset="0"/>
              </a:rPr>
              <a:t>base e logarithms are called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natural logarithms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Note </a:t>
            </a:r>
            <a:r>
              <a:rPr lang="en-US" dirty="0">
                <a:latin typeface="Times New Roman" panose="02020603050405020304" pitchFamily="18" charset="0"/>
                <a:ea typeface="Calibri" panose="020F0502020204030204" pitchFamily="34" charset="0"/>
                <a:cs typeface="Arial" panose="020B0604020202020204" pitchFamily="34" charset="0"/>
              </a:rPr>
              <a:t>that the base numerals </a:t>
            </a:r>
            <a:r>
              <a:rPr lang="en-US" dirty="0" smtClean="0">
                <a:latin typeface="Times New Roman" panose="02020603050405020304" pitchFamily="18" charset="0"/>
                <a:ea typeface="Calibri" panose="020F0502020204030204" pitchFamily="34" charset="0"/>
                <a:cs typeface="Arial" panose="020B0604020202020204" pitchFamily="34" charset="0"/>
              </a:rPr>
              <a:t>10 and </a:t>
            </a:r>
            <a:r>
              <a:rPr lang="en-US" i="1" dirty="0">
                <a:latin typeface="Times New Roman" panose="02020603050405020304" pitchFamily="18" charset="0"/>
                <a:ea typeface="Calibri" panose="020F0502020204030204" pitchFamily="34" charset="0"/>
                <a:cs typeface="Arial" panose="020B0604020202020204" pitchFamily="34" charset="0"/>
              </a:rPr>
              <a:t>e</a:t>
            </a:r>
            <a:r>
              <a:rPr lang="en-US" dirty="0">
                <a:latin typeface="Times New Roman" panose="02020603050405020304" pitchFamily="18" charset="0"/>
                <a:ea typeface="Calibri" panose="020F0502020204030204" pitchFamily="34" charset="0"/>
                <a:cs typeface="Arial" panose="020B0604020202020204" pitchFamily="34" charset="0"/>
              </a:rPr>
              <a:t> are identified by the symbolic spelling </a:t>
            </a:r>
            <a:r>
              <a:rPr lang="en-US" i="1" dirty="0">
                <a:latin typeface="Times New Roman" panose="02020603050405020304" pitchFamily="18" charset="0"/>
                <a:ea typeface="Calibri" panose="020F0502020204030204" pitchFamily="34" charset="0"/>
                <a:cs typeface="Arial" panose="020B0604020202020204" pitchFamily="34" charset="0"/>
              </a:rPr>
              <a:t>log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i="1" dirty="0">
                <a:latin typeface="Times New Roman" panose="02020603050405020304" pitchFamily="18" charset="0"/>
                <a:ea typeface="Calibri" panose="020F0502020204030204" pitchFamily="34" charset="0"/>
                <a:cs typeface="Arial" panose="020B0604020202020204" pitchFamily="34" charset="0"/>
              </a:rPr>
              <a:t>ln</a:t>
            </a:r>
            <a:r>
              <a:rPr lang="en-US" dirty="0">
                <a:latin typeface="Times New Roman" panose="02020603050405020304" pitchFamily="18" charset="0"/>
                <a:ea typeface="Calibri" panose="020F0502020204030204" pitchFamily="34" charset="0"/>
                <a:cs typeface="Arial" panose="020B0604020202020204" pitchFamily="34" charset="0"/>
              </a:rPr>
              <a:t>, respectively.</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755" y="0"/>
            <a:ext cx="3812599" cy="6858000"/>
          </a:xfrm>
          <a:prstGeom prst="rect">
            <a:avLst/>
          </a:prstGeom>
        </p:spPr>
      </p:pic>
    </p:spTree>
    <p:extLst>
      <p:ext uri="{BB962C8B-B14F-4D97-AF65-F5344CB8AC3E}">
        <p14:creationId xmlns:p14="http://schemas.microsoft.com/office/powerpoint/2010/main" val="3692416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6724</Words>
  <Application>Microsoft Office PowerPoint</Application>
  <PresentationFormat>Widescreen</PresentationFormat>
  <Paragraphs>456</Paragraphs>
  <Slides>64</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Calibri</vt:lpstr>
      <vt:lpstr>Calibri Light</vt:lpstr>
      <vt:lpstr>Cambria Math</vt:lpstr>
      <vt:lpstr>Gill Sans MT</vt:lpstr>
      <vt:lpstr>Sitka Subheading</vt:lpstr>
      <vt:lpstr>Times New Roman</vt:lpstr>
      <vt:lpstr>Office Theme</vt:lpstr>
      <vt:lpstr>Clinical Pharmacokinetic Equations and Calculations</vt:lpstr>
      <vt:lpstr>PowerPoint Presentation</vt:lpstr>
      <vt:lpstr>Introduction</vt:lpstr>
      <vt:lpstr>Exponents and Logarithms</vt:lpstr>
      <vt:lpstr>Exponents and Logarithms</vt:lpstr>
      <vt:lpstr>Exponents and Logarithms</vt:lpstr>
      <vt:lpstr>Exponents and Logarithms</vt:lpstr>
      <vt:lpstr>Exponents and Logarithms</vt:lpstr>
      <vt:lpstr>Exponents and Logarithms</vt:lpstr>
      <vt:lpstr>Exponents and Logarithms</vt:lpstr>
      <vt:lpstr>Exponents and Logarithms</vt:lpstr>
      <vt:lpstr>Exponents and Logarithms</vt:lpstr>
      <vt:lpstr>Hierarchy of arithmetic operations (in order from high to low)</vt:lpstr>
      <vt:lpstr>One-Compartment Model Equations for Linear Pharmacokinetics</vt:lpstr>
      <vt:lpstr>One-Compartment Model Equations for Linear Pharmacokinetics</vt:lpstr>
      <vt:lpstr>Intravenous Bolus Equation</vt:lpstr>
      <vt:lpstr>Intravenous Bolus Equation</vt:lpstr>
      <vt:lpstr>Intravenous Bolus Equation</vt:lpstr>
      <vt:lpstr>Intravenous Bolus Equation</vt:lpstr>
      <vt:lpstr>Intravenous Bolus Equation</vt:lpstr>
      <vt:lpstr>Intravenous Bolus Equation</vt:lpstr>
      <vt:lpstr>Intravenous Bolus Equation</vt:lpstr>
      <vt:lpstr>Intravenous Bolus Equation</vt:lpstr>
      <vt:lpstr>Intravenous Bolus Equation</vt:lpstr>
      <vt:lpstr>Intravenous Bolus Equation</vt:lpstr>
      <vt:lpstr>Intravenous Bolus Equation</vt:lpstr>
      <vt:lpstr>Intravenous Bolus Equation</vt:lpstr>
      <vt:lpstr>Continuous and Intermittent Intravenous Infusion Equations</vt:lpstr>
      <vt:lpstr>Continuous and Intermittent Intravenous Infusion Equations</vt:lpstr>
      <vt:lpstr>Continuous and Intermittent Intravenous Infusion Equations</vt:lpstr>
      <vt:lpstr>Continuous and Intermittent Intravenous Infusion Equations</vt:lpstr>
      <vt:lpstr>Continuous and Intermittent Intravenous Infusion Equations</vt:lpstr>
      <vt:lpstr>Continuous and Intermittent Intravenous Infusion Equations</vt:lpstr>
      <vt:lpstr>Continuous and Intermittent Intravenous Infusion Equations</vt:lpstr>
      <vt:lpstr>Continuous and Intermittent Intravenous Infusion Equations</vt:lpstr>
      <vt:lpstr>Continuous and Intermittent Intravenous Infusion Equations</vt:lpstr>
      <vt:lpstr>Extravascular Equation</vt:lpstr>
      <vt:lpstr>Extravascular Equation</vt:lpstr>
      <vt:lpstr>Extravascular Equation</vt:lpstr>
      <vt:lpstr>Extravascular Equation</vt:lpstr>
      <vt:lpstr>Extravascular Equation</vt:lpstr>
      <vt:lpstr>Extravascular Equation</vt:lpstr>
      <vt:lpstr>Extravascular Equation</vt:lpstr>
      <vt:lpstr>Extravascular Equation</vt:lpstr>
      <vt:lpstr>Extravascular Equation</vt:lpstr>
      <vt:lpstr>Multiple-Dose and Steady-State Equations</vt:lpstr>
      <vt:lpstr>Multiple-Dose and Steady-State Equations</vt:lpstr>
      <vt:lpstr>Multiple-Dose and Steady-State Equations</vt:lpstr>
      <vt:lpstr>Multiple-Dose and Steady-State Equations</vt:lpstr>
      <vt:lpstr>Multiple-Dose and Steady-State Equations</vt:lpstr>
      <vt:lpstr>Average Steady-State Concentration Equation</vt:lpstr>
      <vt:lpstr>Average Steady-State Concentration Equation</vt:lpstr>
      <vt:lpstr>Average Steady-State Concentration Equation</vt:lpstr>
      <vt:lpstr>Designing Individualized Dosage Regimens Intravenous Bolus</vt:lpstr>
      <vt:lpstr>Designing Individualized Dosage Regimens Continuous Intravenous Infusion</vt:lpstr>
      <vt:lpstr>Designing Individualized Dosage Regimens Intermittent Intravenous Infusion</vt:lpstr>
      <vt:lpstr>Designing Individualized Dosage Regimens Extravascular</vt:lpstr>
      <vt:lpstr>Designing Individualized Dosage Regimens Average Steady-State Concentration</vt:lpstr>
      <vt:lpstr>Multicompartment Models</vt:lpstr>
      <vt:lpstr>Michaelis-Menten Equations for Saturable Pharmacokinetics</vt:lpstr>
      <vt:lpstr>Michaelis-Menten Equations for Saturable Pharmacokinetics</vt:lpstr>
      <vt:lpstr>Michaelis-Menten Equations for Saturable Pharmacokinetics</vt:lpstr>
      <vt:lpstr>Calculation of Cl, V, and t1/2 in Pharmacokinetic Research Study</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Historic Background  of Pharmacy Practice</dc:title>
  <dc:creator>haider raheem</dc:creator>
  <cp:lastModifiedBy>haider raheem</cp:lastModifiedBy>
  <cp:revision>142</cp:revision>
  <dcterms:created xsi:type="dcterms:W3CDTF">2021-10-05T20:56:32Z</dcterms:created>
  <dcterms:modified xsi:type="dcterms:W3CDTF">2023-02-26T19:45:36Z</dcterms:modified>
</cp:coreProperties>
</file>