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21" r:id="rId4"/>
    <p:sldId id="320" r:id="rId5"/>
    <p:sldId id="279" r:id="rId6"/>
    <p:sldId id="280" r:id="rId7"/>
    <p:sldId id="281" r:id="rId8"/>
    <p:sldId id="277" r:id="rId9"/>
    <p:sldId id="284" r:id="rId10"/>
    <p:sldId id="285" r:id="rId11"/>
    <p:sldId id="286" r:id="rId12"/>
    <p:sldId id="287" r:id="rId13"/>
    <p:sldId id="288" r:id="rId14"/>
    <p:sldId id="289" r:id="rId15"/>
    <p:sldId id="290" r:id="rId16"/>
    <p:sldId id="291" r:id="rId17"/>
    <p:sldId id="292" r:id="rId18"/>
    <p:sldId id="323" r:id="rId19"/>
    <p:sldId id="293" r:id="rId20"/>
    <p:sldId id="294" r:id="rId21"/>
    <p:sldId id="295" r:id="rId22"/>
    <p:sldId id="296" r:id="rId23"/>
    <p:sldId id="297" r:id="rId24"/>
    <p:sldId id="324" r:id="rId25"/>
    <p:sldId id="298" r:id="rId26"/>
    <p:sldId id="299" r:id="rId27"/>
    <p:sldId id="300" r:id="rId28"/>
    <p:sldId id="301" r:id="rId29"/>
    <p:sldId id="302" r:id="rId30"/>
    <p:sldId id="303" r:id="rId31"/>
    <p:sldId id="304" r:id="rId32"/>
    <p:sldId id="305" r:id="rId33"/>
    <p:sldId id="306" r:id="rId34"/>
    <p:sldId id="307" r:id="rId35"/>
    <p:sldId id="308" r:id="rId36"/>
    <p:sldId id="310" r:id="rId37"/>
    <p:sldId id="311" r:id="rId38"/>
    <p:sldId id="312" r:id="rId39"/>
    <p:sldId id="313" r:id="rId40"/>
    <p:sldId id="314" r:id="rId41"/>
    <p:sldId id="315" r:id="rId42"/>
    <p:sldId id="316" r:id="rId43"/>
    <p:sldId id="317" r:id="rId44"/>
    <p:sldId id="322" r:id="rId45"/>
    <p:sldId id="278" r:id="rId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07614E9-20C6-4029-9FBF-ECC0B8CD5583}" type="datetimeFigureOut">
              <a:rPr lang="en-US" smtClean="0"/>
              <a:t>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1695798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7614E9-20C6-4029-9FBF-ECC0B8CD5583}" type="datetimeFigureOut">
              <a:rPr lang="en-US" smtClean="0"/>
              <a:t>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3781250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7614E9-20C6-4029-9FBF-ECC0B8CD5583}" type="datetimeFigureOut">
              <a:rPr lang="en-US" smtClean="0"/>
              <a:t>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3397022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7614E9-20C6-4029-9FBF-ECC0B8CD5583}" type="datetimeFigureOut">
              <a:rPr lang="en-US" smtClean="0"/>
              <a:t>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1256974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07614E9-20C6-4029-9FBF-ECC0B8CD5583}" type="datetimeFigureOut">
              <a:rPr lang="en-US" smtClean="0"/>
              <a:t>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1427158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07614E9-20C6-4029-9FBF-ECC0B8CD5583}" type="datetimeFigureOut">
              <a:rPr lang="en-US" smtClean="0"/>
              <a:t>2/21/2023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2798775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07614E9-20C6-4029-9FBF-ECC0B8CD5583}" type="datetimeFigureOut">
              <a:rPr lang="en-US" smtClean="0"/>
              <a:t>2/21/2023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4269961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7614E9-20C6-4029-9FBF-ECC0B8CD5583}" type="datetimeFigureOut">
              <a:rPr lang="en-US" smtClean="0"/>
              <a:t>2/21/2023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4279141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7614E9-20C6-4029-9FBF-ECC0B8CD5583}" type="datetimeFigureOut">
              <a:rPr lang="en-US" smtClean="0"/>
              <a:t>2/21/2023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6431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07614E9-20C6-4029-9FBF-ECC0B8CD5583}" type="datetimeFigureOut">
              <a:rPr lang="en-US" smtClean="0"/>
              <a:t>2/21/2023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2348125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07614E9-20C6-4029-9FBF-ECC0B8CD5583}" type="datetimeFigureOut">
              <a:rPr lang="en-US" smtClean="0"/>
              <a:t>2/21/2023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1377499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7614E9-20C6-4029-9FBF-ECC0B8CD5583}" type="datetimeFigureOut">
              <a:rPr lang="en-US" smtClean="0"/>
              <a:t>2/21/2023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2FD349-70C0-4B52-95F9-435339F33960}" type="slidenum">
              <a:rPr lang="en-US" smtClean="0"/>
              <a:t>‹#›</a:t>
            </a:fld>
            <a:endParaRPr lang="en-US"/>
          </a:p>
        </p:txBody>
      </p:sp>
    </p:spTree>
    <p:extLst>
      <p:ext uri="{BB962C8B-B14F-4D97-AF65-F5344CB8AC3E}">
        <p14:creationId xmlns:p14="http://schemas.microsoft.com/office/powerpoint/2010/main" val="32794835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22218" y="914401"/>
            <a:ext cx="9892146" cy="3463636"/>
          </a:xfrm>
        </p:spPr>
        <p:txBody>
          <a:bodyPr>
            <a:noAutofit/>
          </a:bodyPr>
          <a:lstStyle/>
          <a:p>
            <a:r>
              <a:rPr lang="en-US" sz="8000" b="1" dirty="0">
                <a:ln w="0"/>
                <a:solidFill>
                  <a:srgbClr val="0070C0"/>
                </a:solidFill>
                <a:effectLst>
                  <a:reflection blurRad="6350" stA="53000" endA="300" endPos="35500" dir="5400000" sy="-90000" algn="bl" rotWithShape="0"/>
                </a:effectLst>
                <a:latin typeface="Rockwell Condensed" panose="02060603050405020104" pitchFamily="18" charset="0"/>
                <a:ea typeface="Verdana" panose="020B0604030504040204" pitchFamily="34" charset="0"/>
                <a:cs typeface="Times New Roman" panose="02020603050405020304" pitchFamily="18" charset="0"/>
              </a:rPr>
              <a:t>Basic Principles of Pharmacoeconomics</a:t>
            </a:r>
            <a:endParaRPr lang="en-US" sz="8800" dirty="0"/>
          </a:p>
        </p:txBody>
      </p:sp>
      <p:sp>
        <p:nvSpPr>
          <p:cNvPr id="3" name="Subtitle 2"/>
          <p:cNvSpPr>
            <a:spLocks noGrp="1"/>
          </p:cNvSpPr>
          <p:nvPr>
            <p:ph type="subTitle" idx="1"/>
          </p:nvPr>
        </p:nvSpPr>
        <p:spPr>
          <a:xfrm>
            <a:off x="1524000" y="5098472"/>
            <a:ext cx="9144000" cy="1108363"/>
          </a:xfrm>
        </p:spPr>
        <p:txBody>
          <a:bodyPr/>
          <a:lstStyle/>
          <a:p>
            <a:pPr lvl="0">
              <a:lnSpc>
                <a:spcPct val="100000"/>
              </a:lnSpc>
              <a:spcBef>
                <a:spcPct val="20000"/>
              </a:spcBef>
            </a:pPr>
            <a:r>
              <a:rPr lang="en-US" sz="3600" b="1" dirty="0">
                <a:solidFill>
                  <a:srgbClr val="FF0000"/>
                </a:solidFill>
                <a:latin typeface="Lucida Calligraphy" panose="03010101010101010101" pitchFamily="66" charset="0"/>
              </a:rPr>
              <a:t>Dr. Haider Raheem Mohammad</a:t>
            </a:r>
            <a:endParaRPr lang="ar-SA" sz="3600" dirty="0">
              <a:solidFill>
                <a:srgbClr val="FF0000"/>
              </a:solidFill>
              <a:latin typeface="Lucida Calligraphy" panose="03010101010101010101" pitchFamily="66" charset="0"/>
            </a:endParaRPr>
          </a:p>
          <a:p>
            <a:endParaRPr lang="en-US" dirty="0"/>
          </a:p>
        </p:txBody>
      </p:sp>
    </p:spTree>
    <p:extLst>
      <p:ext uri="{BB962C8B-B14F-4D97-AF65-F5344CB8AC3E}">
        <p14:creationId xmlns:p14="http://schemas.microsoft.com/office/powerpoint/2010/main" val="12259954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The features of economic evaluation</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However, the general rule when assessing programmes A and B is that the </a:t>
            </a: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difference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in costs</a:t>
            </a:r>
            <a:r>
              <a:rPr lang="en-US" dirty="0">
                <a:latin typeface="Times New Roman" panose="02020603050405020304" pitchFamily="18" charset="0"/>
                <a:ea typeface="Calibri" panose="020F0502020204030204" pitchFamily="34" charset="0"/>
                <a:cs typeface="Arial" panose="020B0604020202020204" pitchFamily="34" charset="0"/>
              </a:rPr>
              <a:t> is compared with the </a:t>
            </a: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difference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in consequences</a:t>
            </a:r>
            <a:r>
              <a:rPr lang="en-US" dirty="0">
                <a:latin typeface="Times New Roman" panose="02020603050405020304" pitchFamily="18" charset="0"/>
                <a:ea typeface="Calibri" panose="020F0502020204030204" pitchFamily="34" charset="0"/>
                <a:cs typeface="Arial" panose="020B0604020202020204" pitchFamily="34" charset="0"/>
              </a:rPr>
              <a:t>, in an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incremental analysis</a:t>
            </a:r>
            <a:r>
              <a:rPr lang="en-US" dirty="0" smtClean="0">
                <a:latin typeface="Times New Roman" panose="02020603050405020304" pitchFamily="18" charset="0"/>
                <a:ea typeface="Calibri" panose="020F0502020204030204" pitchFamily="34" charset="0"/>
                <a:cs typeface="Arial" panose="020B0604020202020204" pitchFamily="34" charset="0"/>
              </a:rPr>
              <a:t>.</a:t>
            </a:r>
          </a:p>
          <a:p>
            <a:pPr marL="0" algn="just">
              <a:lnSpc>
                <a:spcPct val="115000"/>
              </a:lnSpc>
              <a:spcBef>
                <a:spcPts val="0"/>
              </a:spcBef>
            </a:pP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However</a:t>
            </a:r>
            <a:r>
              <a:rPr lang="en-US" dirty="0">
                <a:latin typeface="Times New Roman" panose="02020603050405020304" pitchFamily="18" charset="0"/>
                <a:ea typeface="Calibri" panose="020F0502020204030204" pitchFamily="34" charset="0"/>
                <a:cs typeface="Arial" panose="020B0604020202020204" pitchFamily="34" charset="0"/>
              </a:rPr>
              <a:t>, not all of the studies measuring costs constitute economic evaluations. The large literature on </a:t>
            </a: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cost of illness</a:t>
            </a:r>
            <a:r>
              <a:rPr lang="en-US" dirty="0">
                <a:latin typeface="Times New Roman" panose="02020603050405020304" pitchFamily="18" charset="0"/>
                <a:ea typeface="Calibri" panose="020F0502020204030204" pitchFamily="34" charset="0"/>
                <a:cs typeface="Arial" panose="020B0604020202020204" pitchFamily="34" charset="0"/>
              </a:rPr>
              <a:t>, or </a:t>
            </a: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burden of illness</a:t>
            </a:r>
            <a:r>
              <a:rPr lang="en-US" dirty="0">
                <a:latin typeface="Times New Roman" panose="02020603050405020304" pitchFamily="18" charset="0"/>
                <a:ea typeface="Calibri" panose="020F0502020204030204" pitchFamily="34" charset="0"/>
                <a:cs typeface="Arial" panose="020B0604020202020204" pitchFamily="34" charset="0"/>
              </a:rPr>
              <a:t>, falls into this category. These studies describe the cost of disease to society but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are not full economic evaluations</a:t>
            </a:r>
            <a:r>
              <a:rPr lang="en-US" dirty="0">
                <a:latin typeface="Times New Roman" panose="02020603050405020304" pitchFamily="18" charset="0"/>
                <a:ea typeface="Calibri" panose="020F0502020204030204" pitchFamily="34" charset="0"/>
                <a:cs typeface="Arial" panose="020B0604020202020204" pitchFamily="34" charset="0"/>
              </a:rPr>
              <a:t> because alternatives are not compared.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284590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214293"/>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The features of economic evaluation</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579418"/>
            <a:ext cx="10515600" cy="5278582"/>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Some studies do compare alternatives but just consider costs. An example of such a study is that by Lowson </a:t>
            </a:r>
            <a:r>
              <a:rPr lang="en-US" i="1" dirty="0">
                <a:latin typeface="Times New Roman" panose="02020603050405020304" pitchFamily="18" charset="0"/>
                <a:ea typeface="Calibri" panose="020F0502020204030204" pitchFamily="34" charset="0"/>
                <a:cs typeface="Arial" panose="020B0604020202020204" pitchFamily="34" charset="0"/>
              </a:rPr>
              <a:t>et al</a:t>
            </a:r>
            <a:r>
              <a:rPr lang="en-US" dirty="0">
                <a:latin typeface="Times New Roman" panose="02020603050405020304" pitchFamily="18" charset="0"/>
                <a:ea typeface="Calibri" panose="020F0502020204030204" pitchFamily="34" charset="0"/>
                <a:cs typeface="Arial" panose="020B0604020202020204" pitchFamily="34" charset="0"/>
              </a:rPr>
              <a:t>. (1981) on the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comparative costs </a:t>
            </a:r>
            <a:r>
              <a:rPr lang="en-US" dirty="0">
                <a:latin typeface="Times New Roman" panose="02020603050405020304" pitchFamily="18" charset="0"/>
                <a:ea typeface="Calibri" panose="020F0502020204030204" pitchFamily="34" charset="0"/>
                <a:cs typeface="Arial" panose="020B0604020202020204" pitchFamily="34" charset="0"/>
              </a:rPr>
              <a:t>of three methods of providing long-term oxygen therapy in the home: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oxygen cylinders</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liquid oxygen</a:t>
            </a:r>
            <a:r>
              <a:rPr lang="en-US" dirty="0">
                <a:latin typeface="Times New Roman" panose="02020603050405020304" pitchFamily="18" charset="0"/>
                <a:ea typeface="Calibri" panose="020F0502020204030204" pitchFamily="34" charset="0"/>
                <a:cs typeface="Arial" panose="020B0604020202020204" pitchFamily="34" charset="0"/>
              </a:rPr>
              <a:t>, and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oxygen concentrator</a:t>
            </a:r>
            <a:r>
              <a:rPr lang="en-US" dirty="0">
                <a:latin typeface="Times New Roman" panose="02020603050405020304" pitchFamily="18" charset="0"/>
                <a:ea typeface="Calibri" panose="020F0502020204030204" pitchFamily="34" charset="0"/>
                <a:cs typeface="Arial" panose="020B0604020202020204" pitchFamily="34" charset="0"/>
              </a:rPr>
              <a:t> (a machine that extracts oxygen from air). Such studies are called </a:t>
            </a: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cost analyses</a:t>
            </a:r>
            <a:r>
              <a:rPr lang="en-US" dirty="0">
                <a:latin typeface="Times New Roman" panose="02020603050405020304" pitchFamily="18" charset="0"/>
                <a:ea typeface="Calibri" panose="020F0502020204030204" pitchFamily="34" charset="0"/>
                <a:cs typeface="Arial" panose="020B0604020202020204" pitchFamily="34" charset="0"/>
              </a:rPr>
              <a:t>. The authors argued that a cost analysis was sufficient as the relative effectiveness of the three methods was not a contentious issue. However, a full economic evaluation would explicitly consider the relative consequences of the alternatives and compare them with the relative costs.</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299837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81306"/>
            <a:ext cx="10515600" cy="1325563"/>
          </a:xfrm>
        </p:spPr>
        <p:txBody>
          <a:bodyPr>
            <a:normAutofit fontScale="90000"/>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Do all economic evaluations use the same techniques?</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3283526"/>
            <a:ext cx="10515600" cy="3574473"/>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The identification of various types of costs and their subsequent measurement in monetary units is similar across most economic evaluations; however, the nature of the consequences stemming from the alternatives being examined may differ considerably.</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41924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1: cost-effectiveness analysis</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690688"/>
            <a:ext cx="10515600" cy="5167312"/>
          </a:xfrm>
        </p:spPr>
        <p:txBody>
          <a:bodyPr>
            <a:normAutofit fontScale="92500"/>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rPr>
              <a:t>Suppose that our interest is </a:t>
            </a:r>
            <a:r>
              <a:rPr lang="en-US" dirty="0">
                <a:solidFill>
                  <a:srgbClr val="FF0000"/>
                </a:solidFill>
                <a:latin typeface="Times New Roman" panose="02020603050405020304" pitchFamily="18" charset="0"/>
                <a:ea typeface="Calibri" panose="020F0502020204030204" pitchFamily="34" charset="0"/>
              </a:rPr>
              <a:t>the prolongation of life after renal failure </a:t>
            </a:r>
            <a:r>
              <a:rPr lang="en-US" dirty="0">
                <a:latin typeface="Times New Roman" panose="02020603050405020304" pitchFamily="18" charset="0"/>
                <a:ea typeface="Calibri" panose="020F0502020204030204" pitchFamily="34" charset="0"/>
              </a:rPr>
              <a:t>and that we are comparing the costs and consequences of </a:t>
            </a:r>
            <a:r>
              <a:rPr lang="en-US" dirty="0">
                <a:solidFill>
                  <a:srgbClr val="FF0000"/>
                </a:solidFill>
                <a:latin typeface="Times New Roman" panose="02020603050405020304" pitchFamily="18" charset="0"/>
                <a:ea typeface="Calibri" panose="020F0502020204030204" pitchFamily="34" charset="0"/>
              </a:rPr>
              <a:t>hospital dialysis </a:t>
            </a:r>
            <a:r>
              <a:rPr lang="en-US" dirty="0">
                <a:latin typeface="Times New Roman" panose="02020603050405020304" pitchFamily="18" charset="0"/>
                <a:ea typeface="Calibri" panose="020F0502020204030204" pitchFamily="34" charset="0"/>
              </a:rPr>
              <a:t>with </a:t>
            </a:r>
            <a:r>
              <a:rPr lang="en-US" dirty="0">
                <a:solidFill>
                  <a:srgbClr val="FF0000"/>
                </a:solidFill>
                <a:latin typeface="Times New Roman" panose="02020603050405020304" pitchFamily="18" charset="0"/>
                <a:ea typeface="Calibri" panose="020F0502020204030204" pitchFamily="34" charset="0"/>
              </a:rPr>
              <a:t>kidney transplantation</a:t>
            </a:r>
            <a:r>
              <a:rPr lang="en-US" dirty="0">
                <a:latin typeface="Times New Roman" panose="02020603050405020304" pitchFamily="18" charset="0"/>
                <a:ea typeface="Calibri" panose="020F0502020204030204" pitchFamily="34" charset="0"/>
              </a:rPr>
              <a:t>. In this case the outcome of interest—life-years gained—is common to both programmes; however, the programmes may </a:t>
            </a:r>
            <a:r>
              <a:rPr lang="en-US" dirty="0">
                <a:solidFill>
                  <a:srgbClr val="FF0000"/>
                </a:solidFill>
                <a:latin typeface="Times New Roman" panose="02020603050405020304" pitchFamily="18" charset="0"/>
                <a:ea typeface="Calibri" panose="020F0502020204030204" pitchFamily="34" charset="0"/>
              </a:rPr>
              <a:t>have differential success in achieving this outcome</a:t>
            </a:r>
            <a:r>
              <a:rPr lang="en-US" dirty="0">
                <a:latin typeface="Times New Roman" panose="02020603050405020304" pitchFamily="18" charset="0"/>
                <a:ea typeface="Calibri" panose="020F0502020204030204" pitchFamily="34" charset="0"/>
              </a:rPr>
              <a:t>, </a:t>
            </a:r>
            <a:r>
              <a:rPr lang="en-US" dirty="0">
                <a:solidFill>
                  <a:srgbClr val="FF0000"/>
                </a:solidFill>
                <a:latin typeface="Times New Roman" panose="02020603050405020304" pitchFamily="18" charset="0"/>
                <a:ea typeface="Calibri" panose="020F0502020204030204" pitchFamily="34" charset="0"/>
              </a:rPr>
              <a:t>as well as differential costs</a:t>
            </a:r>
            <a:r>
              <a:rPr lang="en-US" dirty="0">
                <a:latin typeface="Times New Roman" panose="02020603050405020304" pitchFamily="18" charset="0"/>
                <a:ea typeface="Calibri" panose="020F0502020204030204" pitchFamily="34" charset="0"/>
              </a:rPr>
              <a:t>. Consequently, we would not automatically lean towards the least-cost programme unless, of course, it also resulted in a greater prolongation of life</a:t>
            </a:r>
            <a:r>
              <a:rPr lang="en-US" dirty="0" smtClean="0">
                <a:latin typeface="Times New Roman" panose="02020603050405020304" pitchFamily="18" charset="0"/>
                <a:ea typeface="Calibri" panose="020F0502020204030204" pitchFamily="34" charset="0"/>
              </a:rPr>
              <a:t>.</a:t>
            </a:r>
          </a:p>
          <a:p>
            <a:pPr marL="0" indent="0" algn="just">
              <a:lnSpc>
                <a:spcPct val="115000"/>
              </a:lnSpc>
              <a:spcBef>
                <a:spcPts val="0"/>
              </a:spcBef>
              <a:buNone/>
            </a:pPr>
            <a:r>
              <a:rPr lang="en-US" dirty="0" smtClean="0">
                <a:latin typeface="Times New Roman" panose="02020603050405020304" pitchFamily="18" charset="0"/>
                <a:ea typeface="Calibri" panose="020F0502020204030204" pitchFamily="34" charset="0"/>
              </a:rPr>
              <a:t> </a:t>
            </a: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rPr>
              <a:t>In </a:t>
            </a:r>
            <a:r>
              <a:rPr lang="en-US" dirty="0">
                <a:latin typeface="Times New Roman" panose="02020603050405020304" pitchFamily="18" charset="0"/>
                <a:ea typeface="Calibri" panose="020F0502020204030204" pitchFamily="34" charset="0"/>
              </a:rPr>
              <a:t>comparing these alternatives, we would normally calculate this prolongation and estimate incremental cost per unit of effect (that is, the extra cost per life-year gained of the more effective and more costly option).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872056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1: cost-effectiveness analysis</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lnSpcReduction="10000"/>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Such analyses, in which costs are related to a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single</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common effect </a:t>
            </a:r>
            <a:r>
              <a:rPr lang="en-US" dirty="0">
                <a:latin typeface="Times New Roman" panose="02020603050405020304" pitchFamily="18" charset="0"/>
                <a:ea typeface="Calibri" panose="020F0502020204030204" pitchFamily="34" charset="0"/>
                <a:cs typeface="Arial" panose="020B0604020202020204" pitchFamily="34" charset="0"/>
              </a:rPr>
              <a:t>that may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differ in magnitude </a:t>
            </a:r>
            <a:r>
              <a:rPr lang="en-US" dirty="0">
                <a:latin typeface="Times New Roman" panose="02020603050405020304" pitchFamily="18" charset="0"/>
                <a:ea typeface="Calibri" panose="020F0502020204030204" pitchFamily="34" charset="0"/>
                <a:cs typeface="Arial" panose="020B0604020202020204" pitchFamily="34" charset="0"/>
              </a:rPr>
              <a:t>between the alternative programmes, are usually referred to as </a:t>
            </a: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cost-effectiveness analyses </a:t>
            </a:r>
            <a:r>
              <a:rPr lang="en-US" i="1" dirty="0">
                <a:latin typeface="Times New Roman" panose="02020603050405020304" pitchFamily="18" charset="0"/>
                <a:ea typeface="Calibri" panose="020F0502020204030204" pitchFamily="34" charset="0"/>
                <a:cs typeface="Arial" panose="020B0604020202020204" pitchFamily="34" charset="0"/>
              </a:rPr>
              <a:t>(</a:t>
            </a: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CEAs</a:t>
            </a:r>
            <a:r>
              <a:rPr lang="en-US" i="1" dirty="0">
                <a:latin typeface="Times New Roman" panose="02020603050405020304" pitchFamily="18" charset="0"/>
                <a:ea typeface="Calibri" panose="020F0502020204030204" pitchFamily="34" charset="0"/>
                <a:cs typeface="Arial" panose="020B0604020202020204" pitchFamily="34" charset="0"/>
              </a:rPr>
              <a:t>)</a:t>
            </a:r>
            <a:r>
              <a:rPr lang="en-US" dirty="0">
                <a:latin typeface="Times New Roman" panose="02020603050405020304" pitchFamily="18" charset="0"/>
                <a:ea typeface="Calibri" panose="020F0502020204030204" pitchFamily="34" charset="0"/>
                <a:cs typeface="Arial" panose="020B0604020202020204" pitchFamily="34" charset="0"/>
              </a:rPr>
              <a:t>. Note that the results of such comparisons may be stated either in terms of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incremental cost per unit of effect</a:t>
            </a:r>
            <a:r>
              <a:rPr lang="en-US" dirty="0">
                <a:latin typeface="Times New Roman" panose="02020603050405020304" pitchFamily="18" charset="0"/>
                <a:ea typeface="Calibri" panose="020F0502020204030204" pitchFamily="34" charset="0"/>
                <a:cs typeface="Arial" panose="020B0604020202020204" pitchFamily="34" charset="0"/>
              </a:rPr>
              <a:t>, as in this example, or in terms of effects per unit of cost (life-years gained per dollar spent</a:t>
            </a:r>
            <a:r>
              <a:rPr lang="en-US" dirty="0" smtClean="0">
                <a:latin typeface="Times New Roman" panose="02020603050405020304" pitchFamily="18" charset="0"/>
                <a:ea typeface="Calibri" panose="020F0502020204030204" pitchFamily="34" charset="0"/>
                <a:cs typeface="Arial" panose="020B0604020202020204" pitchFamily="34" charset="0"/>
              </a:rPr>
              <a:t>).</a:t>
            </a:r>
          </a:p>
          <a:p>
            <a:pPr marL="0" indent="0" algn="just">
              <a:lnSpc>
                <a:spcPct val="115000"/>
              </a:lnSpc>
              <a:spcBef>
                <a:spcPts val="0"/>
              </a:spcBef>
              <a:buNone/>
            </a:pP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It </a:t>
            </a:r>
            <a:r>
              <a:rPr lang="en-US" dirty="0">
                <a:latin typeface="Times New Roman" panose="02020603050405020304" pitchFamily="18" charset="0"/>
                <a:ea typeface="Calibri" panose="020F0502020204030204" pitchFamily="34" charset="0"/>
                <a:cs typeface="Arial" panose="020B0604020202020204" pitchFamily="34" charset="0"/>
              </a:rPr>
              <a:t>is sometimes argued that if the two or more alternatives under consideration achieve the given outcome to the same extent, a </a:t>
            </a: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cost-minimization analysis </a:t>
            </a:r>
            <a:r>
              <a:rPr lang="en-US" dirty="0">
                <a:latin typeface="Times New Roman" panose="02020603050405020304" pitchFamily="18" charset="0"/>
                <a:ea typeface="Calibri" panose="020F0502020204030204" pitchFamily="34" charset="0"/>
                <a:cs typeface="Arial" panose="020B0604020202020204" pitchFamily="34" charset="0"/>
              </a:rPr>
              <a:t>(</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CMA</a:t>
            </a:r>
            <a:r>
              <a:rPr lang="en-US" dirty="0">
                <a:latin typeface="Times New Roman" panose="02020603050405020304" pitchFamily="18" charset="0"/>
                <a:ea typeface="Calibri" panose="020F0502020204030204" pitchFamily="34" charset="0"/>
                <a:cs typeface="Arial" panose="020B0604020202020204" pitchFamily="34" charset="0"/>
              </a:rPr>
              <a:t>) can be performed. However, it is not appropriate to view CMA as a form of full economic evaluation.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219910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01197"/>
            <a:ext cx="10515600" cy="1325563"/>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The death of cost-minimization analysis? </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978726"/>
            <a:ext cx="10515600" cy="3879273"/>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Economic evaluations are sometimes referred to in the literature as </a:t>
            </a: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cost-minimization analyses </a:t>
            </a:r>
            <a:r>
              <a:rPr lang="en-US" i="1" dirty="0">
                <a:latin typeface="Times New Roman" panose="02020603050405020304" pitchFamily="18" charset="0"/>
                <a:ea typeface="Calibri" panose="020F0502020204030204" pitchFamily="34" charset="0"/>
                <a:cs typeface="Arial" panose="020B0604020202020204" pitchFamily="34" charset="0"/>
              </a:rPr>
              <a:t>(</a:t>
            </a: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CMAs</a:t>
            </a:r>
            <a:r>
              <a:rPr lang="en-US" i="1" dirty="0">
                <a:latin typeface="Times New Roman" panose="02020603050405020304" pitchFamily="18" charset="0"/>
                <a:ea typeface="Calibri" panose="020F0502020204030204" pitchFamily="34" charset="0"/>
                <a:cs typeface="Arial" panose="020B0604020202020204" pitchFamily="34" charset="0"/>
              </a:rPr>
              <a:t>)</a:t>
            </a:r>
            <a:r>
              <a:rPr lang="en-US" dirty="0">
                <a:latin typeface="Times New Roman" panose="02020603050405020304" pitchFamily="18" charset="0"/>
                <a:ea typeface="Calibri" panose="020F0502020204030204" pitchFamily="34" charset="0"/>
                <a:cs typeface="Arial" panose="020B0604020202020204" pitchFamily="34" charset="0"/>
              </a:rPr>
              <a:t>. Typically this is used to describe the situation where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consequences</a:t>
            </a: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of two or more treatments or programmes are broadly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equivalent</a:t>
            </a:r>
            <a:r>
              <a:rPr lang="en-US" dirty="0">
                <a:latin typeface="Times New Roman" panose="02020603050405020304" pitchFamily="18" charset="0"/>
                <a:ea typeface="Calibri" panose="020F0502020204030204" pitchFamily="34" charset="0"/>
                <a:cs typeface="Arial" panose="020B0604020202020204" pitchFamily="34" charset="0"/>
              </a:rPr>
              <a:t>, so the</a:t>
            </a:r>
            <a:r>
              <a:rPr lang="en-US" i="1" dirty="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difference between them reduces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to a comparison of costs</a:t>
            </a:r>
            <a:r>
              <a:rPr lang="en-US" dirty="0">
                <a:latin typeface="Times New Roman" panose="02020603050405020304" pitchFamily="18" charset="0"/>
                <a:ea typeface="Calibri" panose="020F0502020204030204" pitchFamily="34" charset="0"/>
                <a:cs typeface="Arial" panose="020B0604020202020204" pitchFamily="34"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457617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a:xfrm>
            <a:off x="1523999" y="6289964"/>
            <a:ext cx="9144001" cy="568036"/>
          </a:xfrm>
        </p:spPr>
        <p:txBody>
          <a:bodyPr>
            <a:normAutofit/>
          </a:bodyPr>
          <a:lstStyle/>
          <a:p>
            <a:pPr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Fig. 1.2 The death of cost-minimization analysis?</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1523999" y="110836"/>
            <a:ext cx="9144001" cy="6179128"/>
          </a:xfrm>
          <a:prstGeom prst="rect">
            <a:avLst/>
          </a:prstGeom>
          <a:noFill/>
          <a:ln>
            <a:noFill/>
          </a:ln>
        </p:spPr>
      </p:pic>
    </p:spTree>
    <p:extLst>
      <p:ext uri="{BB962C8B-B14F-4D97-AF65-F5344CB8AC3E}">
        <p14:creationId xmlns:p14="http://schemas.microsoft.com/office/powerpoint/2010/main" val="2129129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The death of cost-minimization analysis? </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551709"/>
            <a:ext cx="10515600" cy="5306291"/>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It can be seen from Figure 1.2 that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there are nine possible outcomes </a:t>
            </a:r>
            <a:r>
              <a:rPr lang="en-US" dirty="0">
                <a:latin typeface="Times New Roman" panose="02020603050405020304" pitchFamily="18" charset="0"/>
                <a:ea typeface="Calibri" panose="020F0502020204030204" pitchFamily="34" charset="0"/>
                <a:cs typeface="Arial" panose="020B0604020202020204" pitchFamily="34" charset="0"/>
              </a:rPr>
              <a:t>when one therapy is being compared with another. In two of the cases (boxes 4 and 6) it might be argued that the choice between the treatment and control depends on cost because the effectiveness of the two therapies is the same.</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However</a:t>
            </a:r>
            <a:r>
              <a:rPr lang="en-US" dirty="0">
                <a:latin typeface="Times New Roman" panose="02020603050405020304" pitchFamily="18" charset="0"/>
                <a:ea typeface="Calibri" panose="020F0502020204030204" pitchFamily="34" charset="0"/>
                <a:cs typeface="Arial" panose="020B0604020202020204" pitchFamily="34" charset="0"/>
              </a:rPr>
              <a:t>, Briggs and O’Brien (2001) point out that, because of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uncertainty </a:t>
            </a:r>
            <a:r>
              <a:rPr lang="en-US" dirty="0">
                <a:latin typeface="Times New Roman" panose="02020603050405020304" pitchFamily="18" charset="0"/>
                <a:ea typeface="Calibri" panose="020F0502020204030204" pitchFamily="34" charset="0"/>
                <a:cs typeface="Arial" panose="020B0604020202020204" pitchFamily="34" charset="0"/>
              </a:rPr>
              <a:t>around the estimates of costs and effects, the results of a given study rarely fit neatly into one of the nine squares shown in the diagram. Also, because of this uncertainty, CMA is not a unique study design that can be determined in advance</a:t>
            </a:r>
            <a:r>
              <a:rPr lang="en-US" dirty="0" smtClean="0">
                <a:latin typeface="Times New Roman" panose="02020603050405020304" pitchFamily="18" charset="0"/>
                <a:ea typeface="Calibri" panose="020F0502020204030204" pitchFamily="34" charset="0"/>
                <a:cs typeface="Arial" panose="020B0604020202020204" pitchFamily="34"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601600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37961"/>
            <a:ext cx="10515600" cy="1325563"/>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The death of cost-minimization analysis? </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673926"/>
            <a:ext cx="10515600" cy="4184073"/>
          </a:xfrm>
        </p:spPr>
        <p:txBody>
          <a:bodyPr>
            <a:normAutofit/>
          </a:bodyPr>
          <a:lstStyle/>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The </a:t>
            </a:r>
            <a:r>
              <a:rPr lang="en-US" dirty="0">
                <a:latin typeface="Times New Roman" panose="02020603050405020304" pitchFamily="18" charset="0"/>
                <a:ea typeface="Calibri" panose="020F0502020204030204" pitchFamily="34" charset="0"/>
                <a:cs typeface="Arial" panose="020B0604020202020204" pitchFamily="34" charset="0"/>
              </a:rPr>
              <a:t>only possible application of CMA is in situations where a prior view has been taken, based on previous research or professional opinion, that the two options are equivalent in terms of effectiveness. It is likely only to be justifiable in situations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where the two therapies embody a near-identical technology </a:t>
            </a:r>
            <a:r>
              <a:rPr lang="en-US" dirty="0">
                <a:latin typeface="Times New Roman" panose="02020603050405020304" pitchFamily="18" charset="0"/>
                <a:ea typeface="Calibri" panose="020F0502020204030204" pitchFamily="34" charset="0"/>
                <a:cs typeface="Arial" panose="020B0604020202020204" pitchFamily="34" charset="0"/>
              </a:rPr>
              <a:t>(e.g.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drugs of the same pharmacological class</a:t>
            </a:r>
            <a:r>
              <a:rPr lang="en-US" dirty="0">
                <a:latin typeface="Times New Roman" panose="02020603050405020304" pitchFamily="18" charset="0"/>
                <a:ea typeface="Calibri" panose="020F0502020204030204" pitchFamily="34" charset="0"/>
                <a:cs typeface="Arial" panose="020B0604020202020204" pitchFamily="34"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434587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23455"/>
            <a:ext cx="10515600" cy="1067233"/>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2: cost–utility analysis </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Another term you might encounter in the economic evaluation literature is </a:t>
            </a: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cost–utility analysi</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s </a:t>
            </a:r>
            <a:r>
              <a:rPr lang="en-US" i="1" dirty="0">
                <a:latin typeface="Times New Roman" panose="02020603050405020304" pitchFamily="18" charset="0"/>
                <a:ea typeface="Calibri" panose="020F0502020204030204" pitchFamily="34" charset="0"/>
                <a:cs typeface="Arial" panose="020B0604020202020204" pitchFamily="34" charset="0"/>
              </a:rPr>
              <a:t>(</a:t>
            </a: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CUA</a:t>
            </a:r>
            <a:r>
              <a:rPr lang="en-US" i="1" dirty="0" smtClean="0">
                <a:latin typeface="Times New Roman" panose="02020603050405020304" pitchFamily="18" charset="0"/>
                <a:ea typeface="Calibri" panose="020F0502020204030204" pitchFamily="34" charset="0"/>
                <a:cs typeface="Arial" panose="020B0604020202020204" pitchFamily="34" charset="0"/>
              </a:rPr>
              <a:t>)</a:t>
            </a:r>
            <a:r>
              <a:rPr lang="en-US" dirty="0" smtClean="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These studies are essentially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a variant of cost-effectiveness </a:t>
            </a:r>
            <a:r>
              <a:rPr lang="en-US" dirty="0">
                <a:latin typeface="Times New Roman" panose="02020603050405020304" pitchFamily="18" charset="0"/>
                <a:ea typeface="Calibri" panose="020F0502020204030204" pitchFamily="34" charset="0"/>
                <a:cs typeface="Arial" panose="020B0604020202020204" pitchFamily="34" charset="0"/>
              </a:rPr>
              <a:t>and are often referred to as such. The only difference is that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they use</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for the consequences</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a generic measure of health gain</a:t>
            </a:r>
            <a:r>
              <a:rPr lang="en-US" dirty="0">
                <a:latin typeface="Times New Roman" panose="02020603050405020304" pitchFamily="18" charset="0"/>
                <a:ea typeface="Calibri" panose="020F0502020204030204" pitchFamily="34" charset="0"/>
                <a:cs typeface="Arial" panose="020B0604020202020204" pitchFamily="34" charset="0"/>
              </a:rPr>
              <a:t>. As we will argue later, this offers the potential to compare programmes in different areas of health care, such as treatments for heart disease and cancer, and to assess the opportunity cost (on the budget) of adopting programmes.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791498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00545"/>
            <a:ext cx="10515600" cy="1496291"/>
          </a:xfrm>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Pharmacoeconomics – What is it?</a:t>
            </a:r>
            <a:endParaRPr lang="en-US" sz="6000" dirty="0"/>
          </a:p>
        </p:txBody>
      </p:sp>
      <p:sp>
        <p:nvSpPr>
          <p:cNvPr id="3" name="Content Placeholder 2"/>
          <p:cNvSpPr>
            <a:spLocks noGrp="1"/>
          </p:cNvSpPr>
          <p:nvPr>
            <p:ph idx="1"/>
          </p:nvPr>
        </p:nvSpPr>
        <p:spPr>
          <a:xfrm>
            <a:off x="838200" y="2396836"/>
            <a:ext cx="10515600" cy="4461163"/>
          </a:xfrm>
        </p:spPr>
        <p:txBody>
          <a:bodyPr>
            <a:normAutofit/>
          </a:bodyPr>
          <a:lstStyle/>
          <a:p>
            <a:pPr marL="342900" lvl="0" indent="-342900" algn="just">
              <a:lnSpc>
                <a:spcPct val="100000"/>
              </a:lnSpc>
              <a:spcBef>
                <a:spcPct val="20000"/>
              </a:spcBef>
            </a:pPr>
            <a:r>
              <a:rPr lang="en-US" dirty="0">
                <a:latin typeface="Times New Roman" panose="02020603050405020304" pitchFamily="18" charset="0"/>
                <a:ea typeface="Calibri" panose="020F0502020204030204" pitchFamily="34" charset="0"/>
              </a:rPr>
              <a:t>In the case of pharmaceutical interventions, pharmacoeconomics attempts to find </a:t>
            </a:r>
            <a:r>
              <a:rPr lang="en-US" dirty="0">
                <a:solidFill>
                  <a:srgbClr val="FF0000"/>
                </a:solidFill>
                <a:latin typeface="Times New Roman" panose="02020603050405020304" pitchFamily="18" charset="0"/>
                <a:ea typeface="Calibri" panose="020F0502020204030204" pitchFamily="34" charset="0"/>
              </a:rPr>
              <a:t>whether the added benefit of one intervention is worth the added cost of that intervention</a:t>
            </a:r>
            <a:r>
              <a:rPr lang="en-US" dirty="0">
                <a:latin typeface="Times New Roman" panose="02020603050405020304" pitchFamily="18" charset="0"/>
                <a:ea typeface="Calibri" panose="020F0502020204030204" pitchFamily="34" charset="0"/>
              </a:rPr>
              <a:t>. </a:t>
            </a:r>
            <a:endParaRPr lang="en-US" dirty="0" smtClean="0">
              <a:latin typeface="Times New Roman" panose="02020603050405020304" pitchFamily="18" charset="0"/>
              <a:ea typeface="Calibri" panose="020F0502020204030204" pitchFamily="34" charset="0"/>
            </a:endParaRPr>
          </a:p>
          <a:p>
            <a:pPr marL="342900" lvl="0" indent="-342900" algn="just">
              <a:lnSpc>
                <a:spcPct val="100000"/>
              </a:lnSpc>
              <a:spcBef>
                <a:spcPct val="20000"/>
              </a:spcBef>
            </a:pPr>
            <a:r>
              <a:rPr lang="en-US" dirty="0" smtClean="0">
                <a:latin typeface="Times New Roman" panose="02020603050405020304" pitchFamily="18" charset="0"/>
                <a:ea typeface="Calibri" panose="020F0502020204030204" pitchFamily="34" charset="0"/>
              </a:rPr>
              <a:t>Pharmacoeconomics </a:t>
            </a:r>
            <a:r>
              <a:rPr lang="en-US" dirty="0">
                <a:latin typeface="Times New Roman" panose="02020603050405020304" pitchFamily="18" charset="0"/>
                <a:ea typeface="Calibri" panose="020F0502020204030204" pitchFamily="34" charset="0"/>
              </a:rPr>
              <a:t>has been defined as </a:t>
            </a:r>
            <a:r>
              <a:rPr lang="en-US" dirty="0">
                <a:solidFill>
                  <a:srgbClr val="FF0000"/>
                </a:solidFill>
                <a:latin typeface="Times New Roman" panose="02020603050405020304" pitchFamily="18" charset="0"/>
                <a:ea typeface="Calibri" panose="020F0502020204030204" pitchFamily="34" charset="0"/>
              </a:rPr>
              <a:t>the description and analysis of the costs of drug therapy to health care systems and society</a:t>
            </a:r>
            <a:r>
              <a:rPr lang="en-US" dirty="0">
                <a:latin typeface="Times New Roman" panose="02020603050405020304" pitchFamily="18" charset="0"/>
                <a:ea typeface="Calibri" panose="020F0502020204030204" pitchFamily="34" charset="0"/>
              </a:rPr>
              <a:t>. It identifies, measures, and compares the costs and consequences of pharmaceutical products and services.</a:t>
            </a:r>
          </a:p>
        </p:txBody>
      </p:sp>
    </p:spTree>
    <p:extLst>
      <p:ext uri="{BB962C8B-B14F-4D97-AF65-F5344CB8AC3E}">
        <p14:creationId xmlns:p14="http://schemas.microsoft.com/office/powerpoint/2010/main" val="19923378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40327"/>
            <a:ext cx="10515600" cy="1150361"/>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2: cost–utility analysis </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rPr>
              <a:t>The estimation of preferences for health states is viewed as a particularly useful technique because it allows for health-related </a:t>
            </a:r>
            <a:r>
              <a:rPr lang="en-US" i="1" dirty="0">
                <a:solidFill>
                  <a:srgbClr val="FF0000"/>
                </a:solidFill>
                <a:latin typeface="Times New Roman" panose="02020603050405020304" pitchFamily="18" charset="0"/>
                <a:ea typeface="Calibri" panose="020F0502020204030204" pitchFamily="34" charset="0"/>
              </a:rPr>
              <a:t>quality-of-life</a:t>
            </a:r>
            <a:r>
              <a:rPr lang="en-US" i="1" dirty="0">
                <a:latin typeface="Times New Roman" panose="02020603050405020304" pitchFamily="18" charset="0"/>
                <a:ea typeface="Calibri" panose="020F0502020204030204" pitchFamily="34" charset="0"/>
              </a:rPr>
              <a:t> </a:t>
            </a:r>
            <a:r>
              <a:rPr lang="en-US" dirty="0">
                <a:latin typeface="Times New Roman" panose="02020603050405020304" pitchFamily="18" charset="0"/>
                <a:ea typeface="Calibri" panose="020F0502020204030204" pitchFamily="34" charset="0"/>
              </a:rPr>
              <a:t>adjustments to a given set of treatment outcomes, while simultaneously providing a generic outcome measure for comparison of costs and outcomes in different programmes. </a:t>
            </a:r>
            <a:r>
              <a:rPr lang="en-US" dirty="0">
                <a:solidFill>
                  <a:srgbClr val="FF0000"/>
                </a:solidFill>
                <a:latin typeface="Times New Roman" panose="02020603050405020304" pitchFamily="18" charset="0"/>
                <a:ea typeface="Calibri" panose="020F0502020204030204" pitchFamily="34" charset="0"/>
              </a:rPr>
              <a:t>The generic outcome</a:t>
            </a:r>
            <a:r>
              <a:rPr lang="en-US" dirty="0">
                <a:latin typeface="Times New Roman" panose="02020603050405020304" pitchFamily="18" charset="0"/>
                <a:ea typeface="Calibri" panose="020F0502020204030204" pitchFamily="34" charset="0"/>
              </a:rPr>
              <a:t>, usually expressed as </a:t>
            </a:r>
            <a:r>
              <a:rPr lang="en-US" dirty="0">
                <a:solidFill>
                  <a:srgbClr val="FF0000"/>
                </a:solidFill>
                <a:latin typeface="Times New Roman" panose="02020603050405020304" pitchFamily="18" charset="0"/>
                <a:ea typeface="Calibri" panose="020F0502020204030204" pitchFamily="34" charset="0"/>
              </a:rPr>
              <a:t>quality adjusted life-years </a:t>
            </a:r>
            <a:r>
              <a:rPr lang="en-US" dirty="0">
                <a:latin typeface="Times New Roman" panose="02020603050405020304" pitchFamily="18" charset="0"/>
                <a:ea typeface="Calibri" panose="020F0502020204030204" pitchFamily="34" charset="0"/>
              </a:rPr>
              <a:t>(</a:t>
            </a:r>
            <a:r>
              <a:rPr lang="en-US" dirty="0">
                <a:solidFill>
                  <a:srgbClr val="FF0000"/>
                </a:solidFill>
                <a:latin typeface="Times New Roman" panose="02020603050405020304" pitchFamily="18" charset="0"/>
                <a:ea typeface="Calibri" panose="020F0502020204030204" pitchFamily="34" charset="0"/>
              </a:rPr>
              <a:t>QALYs</a:t>
            </a:r>
            <a:r>
              <a:rPr lang="en-US" dirty="0">
                <a:latin typeface="Times New Roman" panose="02020603050405020304" pitchFamily="18" charset="0"/>
                <a:ea typeface="Calibri" panose="020F0502020204030204" pitchFamily="34" charset="0"/>
              </a:rPr>
              <a:t>), is arrived at in each case by adjusting the length of time affected through the health outcome by the preference weight (</a:t>
            </a:r>
            <a:r>
              <a:rPr lang="en-US" dirty="0">
                <a:solidFill>
                  <a:srgbClr val="FF0000"/>
                </a:solidFill>
                <a:latin typeface="Times New Roman" panose="02020603050405020304" pitchFamily="18" charset="0"/>
                <a:ea typeface="Calibri" panose="020F0502020204030204" pitchFamily="34" charset="0"/>
              </a:rPr>
              <a:t>on a scale of 0 to 1</a:t>
            </a:r>
            <a:r>
              <a:rPr lang="en-US" dirty="0">
                <a:latin typeface="Times New Roman" panose="02020603050405020304" pitchFamily="18" charset="0"/>
                <a:ea typeface="Calibri" panose="020F0502020204030204" pitchFamily="34" charset="0"/>
              </a:rPr>
              <a:t>) of the resulting level of health status.</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298935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71273"/>
            <a:ext cx="10515600" cy="1325563"/>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QALYs gained from an intervention</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396836"/>
            <a:ext cx="10515600" cy="4170218"/>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In the conventional approach to QALYs the quality-adjustment weight for each health state is multiplied by the time in the state and then summed to calculate the number of QALYs. The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advantage </a:t>
            </a:r>
            <a:r>
              <a:rPr lang="en-US" dirty="0">
                <a:latin typeface="Times New Roman" panose="02020603050405020304" pitchFamily="18" charset="0"/>
                <a:ea typeface="Calibri" panose="020F0502020204030204" pitchFamily="34" charset="0"/>
                <a:cs typeface="Arial" panose="020B0604020202020204" pitchFamily="34" charset="0"/>
              </a:rPr>
              <a:t>of the QALY as a measure of health output is that it can simultaneously capture gains from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reduced morbidity </a:t>
            </a:r>
            <a:r>
              <a:rPr lang="en-US" dirty="0">
                <a:latin typeface="Times New Roman" panose="02020603050405020304" pitchFamily="18" charset="0"/>
                <a:ea typeface="Calibri" panose="020F0502020204030204" pitchFamily="34" charset="0"/>
                <a:cs typeface="Arial" panose="020B0604020202020204" pitchFamily="34" charset="0"/>
              </a:rPr>
              <a:t>(</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quality gains</a:t>
            </a:r>
            <a:r>
              <a:rPr lang="en-US" dirty="0">
                <a:latin typeface="Times New Roman" panose="02020603050405020304" pitchFamily="18" charset="0"/>
                <a:ea typeface="Calibri" panose="020F0502020204030204" pitchFamily="34" charset="0"/>
                <a:cs typeface="Arial" panose="020B0604020202020204" pitchFamily="34" charset="0"/>
              </a:rPr>
              <a:t>) and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reduced mortality</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quantity gains</a:t>
            </a:r>
            <a:r>
              <a:rPr lang="en-US" dirty="0">
                <a:latin typeface="Times New Roman" panose="02020603050405020304" pitchFamily="18" charset="0"/>
                <a:ea typeface="Calibri" panose="020F0502020204030204" pitchFamily="34" charset="0"/>
                <a:cs typeface="Arial" panose="020B0604020202020204" pitchFamily="34" charset="0"/>
              </a:rPr>
              <a:t>) and integrate these into a single measure.</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3839225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a:xfrm>
            <a:off x="1523999" y="6289964"/>
            <a:ext cx="9144001" cy="568036"/>
          </a:xfrm>
        </p:spPr>
        <p:txBody>
          <a:bodyPr>
            <a:normAutofit/>
          </a:bodyPr>
          <a:lstStyle/>
          <a:p>
            <a:pPr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Fig. 1.3 QALYs gained from an intervention.</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1523998" y="235527"/>
            <a:ext cx="9144001" cy="6054437"/>
          </a:xfrm>
          <a:prstGeom prst="rect">
            <a:avLst/>
          </a:prstGeom>
          <a:noFill/>
          <a:ln>
            <a:noFill/>
          </a:ln>
        </p:spPr>
      </p:pic>
    </p:spTree>
    <p:extLst>
      <p:ext uri="{BB962C8B-B14F-4D97-AF65-F5344CB8AC3E}">
        <p14:creationId xmlns:p14="http://schemas.microsoft.com/office/powerpoint/2010/main" val="2549553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QALYs gained from an intervention</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fontScale="92500" lnSpcReduction="20000"/>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rPr>
              <a:t>A simple example is displayed in Figure 1.3, in which outcomes are assumed to occur with certainty. Without the health intervention an individual’s health-related quality of life would deteriorate according to the lower curve and the individual would die at time Death 1. With the health intervention the individual would deteriorate more slowly, live longer, and die at time Death 2. The area between the two curves is the number of QALYs gained by the intervention. For instruction purposes the area can be divided into two parts, A and B, as shown. Then part A is the amount of QALY gained due to </a:t>
            </a:r>
            <a:r>
              <a:rPr lang="en-US" dirty="0">
                <a:solidFill>
                  <a:srgbClr val="FF0000"/>
                </a:solidFill>
                <a:latin typeface="Times New Roman" panose="02020603050405020304" pitchFamily="18" charset="0"/>
                <a:ea typeface="Calibri" panose="020F0502020204030204" pitchFamily="34" charset="0"/>
              </a:rPr>
              <a:t>quality improvements </a:t>
            </a:r>
            <a:r>
              <a:rPr lang="en-US" dirty="0">
                <a:latin typeface="Times New Roman" panose="02020603050405020304" pitchFamily="18" charset="0"/>
                <a:ea typeface="Calibri" panose="020F0502020204030204" pitchFamily="34" charset="0"/>
              </a:rPr>
              <a:t>(i.e. </a:t>
            </a:r>
            <a:r>
              <a:rPr lang="en-US" dirty="0">
                <a:solidFill>
                  <a:srgbClr val="FF0000"/>
                </a:solidFill>
                <a:latin typeface="Times New Roman" panose="02020603050405020304" pitchFamily="18" charset="0"/>
                <a:ea typeface="Calibri" panose="020F0502020204030204" pitchFamily="34" charset="0"/>
              </a:rPr>
              <a:t>the quality gain during time that the person would have otherwise been alive anyhow</a:t>
            </a:r>
            <a:r>
              <a:rPr lang="en-US" dirty="0">
                <a:latin typeface="Times New Roman" panose="02020603050405020304" pitchFamily="18" charset="0"/>
                <a:ea typeface="Calibri" panose="020F0502020204030204" pitchFamily="34" charset="0"/>
              </a:rPr>
              <a:t>), and part B is the amount of QALY gained due to </a:t>
            </a:r>
            <a:r>
              <a:rPr lang="en-US" dirty="0">
                <a:solidFill>
                  <a:srgbClr val="FF0000"/>
                </a:solidFill>
                <a:latin typeface="Times New Roman" panose="02020603050405020304" pitchFamily="18" charset="0"/>
                <a:ea typeface="Calibri" panose="020F0502020204030204" pitchFamily="34" charset="0"/>
              </a:rPr>
              <a:t>quantity improvements </a:t>
            </a:r>
            <a:r>
              <a:rPr lang="en-US" dirty="0">
                <a:latin typeface="Times New Roman" panose="02020603050405020304" pitchFamily="18" charset="0"/>
                <a:ea typeface="Calibri" panose="020F0502020204030204" pitchFamily="34" charset="0"/>
              </a:rPr>
              <a:t>(i.e. </a:t>
            </a:r>
            <a:r>
              <a:rPr lang="en-US" dirty="0">
                <a:solidFill>
                  <a:srgbClr val="FF0000"/>
                </a:solidFill>
                <a:latin typeface="Times New Roman" panose="02020603050405020304" pitchFamily="18" charset="0"/>
                <a:ea typeface="Calibri" panose="020F0502020204030204" pitchFamily="34" charset="0"/>
              </a:rPr>
              <a:t>the amount of life extension</a:t>
            </a:r>
            <a:r>
              <a:rPr lang="en-US" dirty="0">
                <a:latin typeface="Times New Roman" panose="02020603050405020304" pitchFamily="18" charset="0"/>
                <a:ea typeface="Calibri" panose="020F0502020204030204" pitchFamily="34" charset="0"/>
              </a:rPr>
              <a:t>, but adjusted by the quality of that life extension).</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863125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3: cost–benefit analysis</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Is there a form of economic evaluation that can address whether it is worthwhile expanding the budget</a:t>
            </a:r>
            <a:r>
              <a:rPr lang="en-US" dirty="0" smtClean="0">
                <a:latin typeface="Times New Roman" panose="02020603050405020304" pitchFamily="18" charset="0"/>
                <a:ea typeface="Calibri" panose="020F0502020204030204" pitchFamily="34" charset="0"/>
                <a:cs typeface="Arial" panose="020B0604020202020204" pitchFamily="34" charset="0"/>
              </a:rPr>
              <a:t>?</a:t>
            </a:r>
          </a:p>
          <a:p>
            <a:pPr marL="0" algn="just">
              <a:lnSpc>
                <a:spcPct val="115000"/>
              </a:lnSpc>
              <a:spcBef>
                <a:spcPts val="0"/>
              </a:spcBef>
            </a:pP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One </a:t>
            </a:r>
            <a:r>
              <a:rPr lang="en-US" dirty="0">
                <a:latin typeface="Times New Roman" panose="02020603050405020304" pitchFamily="18" charset="0"/>
                <a:ea typeface="Calibri" panose="020F0502020204030204" pitchFamily="34" charset="0"/>
                <a:cs typeface="Arial" panose="020B0604020202020204" pitchFamily="34" charset="0"/>
              </a:rPr>
              <a:t>approach would be to broaden the concept of value and to express the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consequences</a:t>
            </a:r>
            <a:r>
              <a:rPr lang="en-US" dirty="0">
                <a:latin typeface="Times New Roman" panose="02020603050405020304" pitchFamily="18" charset="0"/>
                <a:ea typeface="Calibri" panose="020F0502020204030204" pitchFamily="34" charset="0"/>
                <a:cs typeface="Arial" panose="020B0604020202020204" pitchFamily="34" charset="0"/>
              </a:rPr>
              <a:t> of an intervention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in monetary terms </a:t>
            </a:r>
            <a:r>
              <a:rPr lang="en-US" dirty="0">
                <a:latin typeface="Times New Roman" panose="02020603050405020304" pitchFamily="18" charset="0"/>
                <a:ea typeface="Calibri" panose="020F0502020204030204" pitchFamily="34" charset="0"/>
                <a:cs typeface="Arial" panose="020B0604020202020204" pitchFamily="34" charset="0"/>
              </a:rPr>
              <a:t>in order to facilitate comparison to programme costs. This, of course, requires us to translate effects such as disability days avoided, life-years gained, medical complications avoided, or QALYs gained, into a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monetary value </a:t>
            </a:r>
            <a:r>
              <a:rPr lang="en-US" dirty="0">
                <a:latin typeface="Times New Roman" panose="02020603050405020304" pitchFamily="18" charset="0"/>
                <a:ea typeface="Calibri" panose="020F0502020204030204" pitchFamily="34" charset="0"/>
                <a:cs typeface="Arial" panose="020B0604020202020204" pitchFamily="34" charset="0"/>
              </a:rPr>
              <a:t>that can be interpreted alongside costs.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494430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30143"/>
            <a:ext cx="10515600" cy="1325563"/>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3: cost–benefit analysis</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466108"/>
            <a:ext cx="10515600" cy="4391891"/>
          </a:xfrm>
        </p:spPr>
        <p:txBody>
          <a:bodyPr>
            <a:normAutofit/>
          </a:bodyPr>
          <a:lstStyle/>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This </a:t>
            </a:r>
            <a:r>
              <a:rPr lang="en-US" dirty="0">
                <a:latin typeface="Times New Roman" panose="02020603050405020304" pitchFamily="18" charset="0"/>
                <a:ea typeface="Calibri" panose="020F0502020204030204" pitchFamily="34" charset="0"/>
                <a:cs typeface="Arial" panose="020B0604020202020204" pitchFamily="34" charset="0"/>
              </a:rPr>
              <a:t>type of analysis is called </a:t>
            </a: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cost–benefit analysis </a:t>
            </a:r>
            <a:r>
              <a:rPr lang="en-US" dirty="0">
                <a:latin typeface="Times New Roman" panose="02020603050405020304" pitchFamily="18" charset="0"/>
                <a:ea typeface="Calibri" panose="020F0502020204030204" pitchFamily="34" charset="0"/>
                <a:cs typeface="Arial" panose="020B0604020202020204" pitchFamily="34" charset="0"/>
              </a:rPr>
              <a:t>(</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CBA</a:t>
            </a:r>
            <a:r>
              <a:rPr lang="en-US" dirty="0">
                <a:latin typeface="Times New Roman" panose="02020603050405020304" pitchFamily="18" charset="0"/>
                <a:ea typeface="Calibri" panose="020F0502020204030204" pitchFamily="34" charset="0"/>
                <a:cs typeface="Arial" panose="020B0604020202020204" pitchFamily="34" charset="0"/>
              </a:rPr>
              <a:t>) and has a long track record in areas of economic analysis outside health such as transport and environment. The results of such analyses might be stated either in the form of a ratio of costs to benefits, or as a simple sum (possibly negative) representing the net benefit (loss) of one programme over another.</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2619182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a:xfrm>
            <a:off x="969818" y="159327"/>
            <a:ext cx="10183090" cy="595745"/>
          </a:xfrm>
        </p:spPr>
        <p:txBody>
          <a:bodyPr>
            <a:normAutofit/>
          </a:bodyPr>
          <a:lstStyle/>
          <a:p>
            <a:pPr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Table 1.1 Measurement of costs and consequences in economic evaluation</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969817" y="886691"/>
            <a:ext cx="10183091" cy="5652655"/>
          </a:xfrm>
          <a:prstGeom prst="rect">
            <a:avLst/>
          </a:prstGeom>
          <a:noFill/>
          <a:ln>
            <a:noFill/>
          </a:ln>
        </p:spPr>
      </p:pic>
    </p:spTree>
    <p:extLst>
      <p:ext uri="{BB962C8B-B14F-4D97-AF65-F5344CB8AC3E}">
        <p14:creationId xmlns:p14="http://schemas.microsoft.com/office/powerpoint/2010/main" val="26623446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a:xfrm>
            <a:off x="1523999" y="6289964"/>
            <a:ext cx="9144001" cy="568036"/>
          </a:xfrm>
        </p:spPr>
        <p:txBody>
          <a:bodyPr>
            <a:normAutofit/>
          </a:bodyPr>
          <a:lstStyle/>
          <a:p>
            <a:pPr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Figure 1.4 Four methods of analysis</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1523998" y="110836"/>
            <a:ext cx="9144001" cy="6179127"/>
          </a:xfrm>
          <a:prstGeom prst="rect">
            <a:avLst/>
          </a:prstGeom>
          <a:noFill/>
          <a:ln>
            <a:noFill/>
          </a:ln>
        </p:spPr>
      </p:pic>
    </p:spTree>
    <p:extLst>
      <p:ext uri="{BB962C8B-B14F-4D97-AF65-F5344CB8AC3E}">
        <p14:creationId xmlns:p14="http://schemas.microsoft.com/office/powerpoint/2010/main" val="273802492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a:xfrm>
            <a:off x="1523999" y="6289964"/>
            <a:ext cx="9144001" cy="568036"/>
          </a:xfrm>
        </p:spPr>
        <p:txBody>
          <a:bodyPr>
            <a:normAutofit/>
          </a:bodyPr>
          <a:lstStyle/>
          <a:p>
            <a:pPr algn="just">
              <a:lnSpc>
                <a:spcPct val="115000"/>
              </a:lnSpc>
              <a:spcBef>
                <a:spcPts val="0"/>
              </a:spcBef>
            </a:pPr>
            <a:r>
              <a:rPr lang="en-US" b="1" dirty="0">
                <a:solidFill>
                  <a:srgbClr val="0D0D0D"/>
                </a:solidFill>
                <a:latin typeface="Times New Roman" panose="02020603050405020304" pitchFamily="18" charset="0"/>
                <a:ea typeface="Calibri" panose="020F0502020204030204" pitchFamily="34" charset="0"/>
                <a:cs typeface="Arial" panose="020B0604020202020204" pitchFamily="34" charset="0"/>
              </a:rPr>
              <a:t>Figure 1.5 Types of economic evaluation</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1523998" y="332508"/>
            <a:ext cx="9144001" cy="5860473"/>
          </a:xfrm>
          <a:prstGeom prst="rect">
            <a:avLst/>
          </a:prstGeom>
          <a:noFill/>
          <a:ln>
            <a:noFill/>
          </a:ln>
        </p:spPr>
      </p:pic>
    </p:spTree>
    <p:extLst>
      <p:ext uri="{BB962C8B-B14F-4D97-AF65-F5344CB8AC3E}">
        <p14:creationId xmlns:p14="http://schemas.microsoft.com/office/powerpoint/2010/main" val="230767162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Use of economic evaluation in health care decision-making</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Over the past 20 years, two factors have led to an increased prominence of economic evaluation within health care decision-making</a:t>
            </a:r>
            <a:r>
              <a:rPr lang="en-US" dirty="0" smtClean="0">
                <a:latin typeface="Times New Roman" panose="02020603050405020304" pitchFamily="18" charset="0"/>
                <a:ea typeface="Calibri" panose="020F0502020204030204" pitchFamily="34" charset="0"/>
                <a:cs typeface="Arial" panose="020B0604020202020204" pitchFamily="34" charset="0"/>
              </a:rPr>
              <a:t>.</a:t>
            </a:r>
            <a:endParaRPr lang="ar-IQ" dirty="0" smtClean="0">
              <a:latin typeface="Times New Roman" panose="02020603050405020304" pitchFamily="18" charset="0"/>
              <a:ea typeface="Calibri" panose="020F0502020204030204" pitchFamily="34" charset="0"/>
              <a:cs typeface="Arial" panose="020B0604020202020204" pitchFamily="34" charset="0"/>
            </a:endParaRPr>
          </a:p>
          <a:p>
            <a:pPr marL="0" indent="0" algn="just">
              <a:lnSpc>
                <a:spcPct val="115000"/>
              </a:lnSpc>
              <a:spcBef>
                <a:spcPts val="0"/>
              </a:spcBef>
              <a:buNone/>
            </a:pPr>
            <a:r>
              <a:rPr lang="en-US" dirty="0" smtClean="0">
                <a:latin typeface="Times New Roman" panose="02020603050405020304" pitchFamily="18" charset="0"/>
                <a:ea typeface="Calibri" panose="020F0502020204030204" pitchFamily="34" charset="0"/>
                <a:cs typeface="Arial" panose="020B0604020202020204" pitchFamily="34" charset="0"/>
              </a:rPr>
              <a:t> </a:t>
            </a:r>
            <a:endParaRPr lang="ar-IQ"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First</a:t>
            </a:r>
            <a:r>
              <a:rPr lang="en-US" dirty="0">
                <a:latin typeface="Times New Roman" panose="02020603050405020304" pitchFamily="18" charset="0"/>
                <a:ea typeface="Calibri" panose="020F0502020204030204" pitchFamily="34" charset="0"/>
                <a:cs typeface="Arial" panose="020B0604020202020204" pitchFamily="34" charset="0"/>
              </a:rPr>
              <a:t>, increasing pressures on health care budgets have led to a shift in focus from merely assessing clinical effectiveness, to one on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assessing both clinical effectiveness </a:t>
            </a: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and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cost-effectiveness</a:t>
            </a:r>
            <a:r>
              <a:rPr lang="en-US" dirty="0">
                <a:latin typeface="Times New Roman" panose="02020603050405020304" pitchFamily="18" charset="0"/>
                <a:ea typeface="Calibri" panose="020F0502020204030204" pitchFamily="34" charset="0"/>
                <a:cs typeface="Arial" panose="020B0604020202020204" pitchFamily="34" charset="0"/>
              </a:rPr>
              <a:t>. </a:t>
            </a:r>
            <a:endParaRPr lang="ar-IQ" dirty="0" smtClean="0">
              <a:latin typeface="Times New Roman" panose="02020603050405020304" pitchFamily="18" charset="0"/>
              <a:ea typeface="Calibri" panose="020F0502020204030204" pitchFamily="34" charset="0"/>
              <a:cs typeface="Arial" panose="020B0604020202020204" pitchFamily="34" charset="0"/>
            </a:endParaRPr>
          </a:p>
          <a:p>
            <a:pPr marL="0" indent="0" algn="just">
              <a:lnSpc>
                <a:spcPct val="115000"/>
              </a:lnSpc>
              <a:spcBef>
                <a:spcPts val="0"/>
              </a:spcBef>
              <a:buNone/>
            </a:pPr>
            <a:endParaRPr lang="ar-IQ"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Secondly</a:t>
            </a:r>
            <a:r>
              <a:rPr lang="en-US" dirty="0">
                <a:latin typeface="Times New Roman" panose="02020603050405020304" pitchFamily="18" charset="0"/>
                <a:ea typeface="Calibri" panose="020F0502020204030204" pitchFamily="34" charset="0"/>
                <a:cs typeface="Arial" panose="020B0604020202020204" pitchFamily="34" charset="0"/>
              </a:rPr>
              <a:t>, decision-making processes have emerged in several jurisdictions that enable the results of economic evaluations to be used as an integral part of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funding</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reimbursement</a:t>
            </a:r>
            <a:r>
              <a:rPr lang="en-US" dirty="0">
                <a:latin typeface="Times New Roman" panose="02020603050405020304" pitchFamily="18" charset="0"/>
                <a:ea typeface="Calibri" panose="020F0502020204030204" pitchFamily="34" charset="0"/>
                <a:cs typeface="Arial" panose="020B0604020202020204" pitchFamily="34" charset="0"/>
              </a:rPr>
              <a:t>, or </a:t>
            </a:r>
            <a:r>
              <a:rPr lang="en-US"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coverage</a:t>
            </a:r>
            <a:r>
              <a:rPr lang="en-US" dirty="0" smtClean="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decisions</a:t>
            </a:r>
            <a:r>
              <a:rPr lang="en-US" dirty="0">
                <a:latin typeface="Times New Roman" panose="02020603050405020304" pitchFamily="18" charset="0"/>
                <a:ea typeface="Calibri" panose="020F0502020204030204" pitchFamily="34" charset="0"/>
                <a:cs typeface="Arial" panose="020B0604020202020204" pitchFamily="34"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942103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8545"/>
            <a:ext cx="10515600" cy="1163782"/>
          </a:xfrm>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Why is pharmacoeconomics important?</a:t>
            </a:r>
            <a:endParaRPr lang="en-US" sz="6000" dirty="0"/>
          </a:p>
        </p:txBody>
      </p:sp>
      <p:sp>
        <p:nvSpPr>
          <p:cNvPr id="3" name="Content Placeholder 2"/>
          <p:cNvSpPr>
            <a:spLocks noGrp="1"/>
          </p:cNvSpPr>
          <p:nvPr>
            <p:ph idx="1"/>
          </p:nvPr>
        </p:nvSpPr>
        <p:spPr>
          <a:xfrm>
            <a:off x="838200" y="1302327"/>
            <a:ext cx="10515600" cy="5555673"/>
          </a:xfrm>
        </p:spPr>
        <p:txBody>
          <a:bodyPr>
            <a:normAutofit lnSpcReduction="10000"/>
          </a:bodyPr>
          <a:lstStyle/>
          <a:p>
            <a:pPr marL="342900" lvl="0" indent="-342900" algn="just">
              <a:lnSpc>
                <a:spcPct val="100000"/>
              </a:lnSpc>
              <a:spcBef>
                <a:spcPct val="20000"/>
              </a:spcBef>
            </a:pPr>
            <a:r>
              <a:rPr lang="en-US" dirty="0">
                <a:latin typeface="Times New Roman" panose="02020603050405020304" pitchFamily="18" charset="0"/>
                <a:ea typeface="Calibri" panose="020F0502020204030204" pitchFamily="34" charset="0"/>
              </a:rPr>
              <a:t>The United States spent about </a:t>
            </a:r>
            <a:r>
              <a:rPr lang="en-US" dirty="0">
                <a:solidFill>
                  <a:srgbClr val="FF0000"/>
                </a:solidFill>
                <a:latin typeface="Times New Roman" panose="02020603050405020304" pitchFamily="18" charset="0"/>
                <a:ea typeface="Calibri" panose="020F0502020204030204" pitchFamily="34" charset="0"/>
              </a:rPr>
              <a:t>$2.7 trillion </a:t>
            </a:r>
            <a:r>
              <a:rPr lang="en-US" dirty="0">
                <a:latin typeface="Times New Roman" panose="02020603050405020304" pitchFamily="18" charset="0"/>
                <a:ea typeface="Calibri" panose="020F0502020204030204" pitchFamily="34" charset="0"/>
              </a:rPr>
              <a:t>on health care in 2010, for an average of about </a:t>
            </a:r>
            <a:r>
              <a:rPr lang="en-US" dirty="0">
                <a:solidFill>
                  <a:srgbClr val="FF0000"/>
                </a:solidFill>
                <a:latin typeface="Times New Roman" panose="02020603050405020304" pitchFamily="18" charset="0"/>
                <a:ea typeface="Calibri" panose="020F0502020204030204" pitchFamily="34" charset="0"/>
              </a:rPr>
              <a:t>$8,000 per person</a:t>
            </a:r>
            <a:r>
              <a:rPr lang="en-US" dirty="0">
                <a:latin typeface="Times New Roman" panose="02020603050405020304" pitchFamily="18" charset="0"/>
                <a:ea typeface="Calibri" panose="020F0502020204030204" pitchFamily="34" charset="0"/>
              </a:rPr>
              <a:t>, or about </a:t>
            </a:r>
            <a:r>
              <a:rPr lang="en-US" dirty="0">
                <a:solidFill>
                  <a:srgbClr val="FF0000"/>
                </a:solidFill>
                <a:latin typeface="Times New Roman" panose="02020603050405020304" pitchFamily="18" charset="0"/>
                <a:ea typeface="Calibri" panose="020F0502020204030204" pitchFamily="34" charset="0"/>
              </a:rPr>
              <a:t>17%</a:t>
            </a:r>
            <a:r>
              <a:rPr lang="en-US" dirty="0">
                <a:latin typeface="Times New Roman" panose="02020603050405020304" pitchFamily="18" charset="0"/>
                <a:ea typeface="Calibri" panose="020F0502020204030204" pitchFamily="34" charset="0"/>
              </a:rPr>
              <a:t> of the gross domestic product (GDP). </a:t>
            </a:r>
            <a:endParaRPr lang="en-US" dirty="0" smtClean="0">
              <a:latin typeface="Times New Roman" panose="02020603050405020304" pitchFamily="18" charset="0"/>
              <a:ea typeface="Calibri" panose="020F0502020204030204" pitchFamily="34" charset="0"/>
            </a:endParaRPr>
          </a:p>
          <a:p>
            <a:pPr marL="342900" lvl="0" indent="-342900" algn="just">
              <a:lnSpc>
                <a:spcPct val="100000"/>
              </a:lnSpc>
              <a:spcBef>
                <a:spcPct val="20000"/>
              </a:spcBef>
            </a:pPr>
            <a:r>
              <a:rPr lang="en-US" dirty="0" smtClean="0">
                <a:latin typeface="Times New Roman" panose="02020603050405020304" pitchFamily="18" charset="0"/>
                <a:ea typeface="Calibri" panose="020F0502020204030204" pitchFamily="34" charset="0"/>
              </a:rPr>
              <a:t>About </a:t>
            </a:r>
            <a:r>
              <a:rPr lang="en-US" dirty="0">
                <a:solidFill>
                  <a:srgbClr val="FF0000"/>
                </a:solidFill>
                <a:latin typeface="Times New Roman" panose="02020603050405020304" pitchFamily="18" charset="0"/>
                <a:ea typeface="Calibri" panose="020F0502020204030204" pitchFamily="34" charset="0"/>
              </a:rPr>
              <a:t>12%</a:t>
            </a:r>
            <a:r>
              <a:rPr lang="en-US" dirty="0">
                <a:latin typeface="Times New Roman" panose="02020603050405020304" pitchFamily="18" charset="0"/>
                <a:ea typeface="Calibri" panose="020F0502020204030204" pitchFamily="34" charset="0"/>
              </a:rPr>
              <a:t> (over $900 per person) of health care expenditures were for medications. </a:t>
            </a:r>
            <a:endParaRPr lang="en-US" dirty="0" smtClean="0">
              <a:latin typeface="Times New Roman" panose="02020603050405020304" pitchFamily="18" charset="0"/>
              <a:ea typeface="Calibri" panose="020F0502020204030204" pitchFamily="34" charset="0"/>
            </a:endParaRPr>
          </a:p>
          <a:p>
            <a:pPr marL="342900" lvl="0" indent="-342900" algn="just">
              <a:lnSpc>
                <a:spcPct val="100000"/>
              </a:lnSpc>
              <a:spcBef>
                <a:spcPct val="20000"/>
              </a:spcBef>
            </a:pPr>
            <a:r>
              <a:rPr lang="en-US" dirty="0" smtClean="0">
                <a:latin typeface="Times New Roman" panose="02020603050405020304" pitchFamily="18" charset="0"/>
                <a:ea typeface="Calibri" panose="020F0502020204030204" pitchFamily="34" charset="0"/>
              </a:rPr>
              <a:t>Two </a:t>
            </a:r>
            <a:r>
              <a:rPr lang="en-US" dirty="0">
                <a:latin typeface="Times New Roman" panose="02020603050405020304" pitchFamily="18" charset="0"/>
                <a:ea typeface="Calibri" panose="020F0502020204030204" pitchFamily="34" charset="0"/>
              </a:rPr>
              <a:t>medications that were approved by the U.S. FDA in 2012 (Kalydeco</a:t>
            </a:r>
            <a:r>
              <a:rPr lang="en-US" baseline="30000" dirty="0">
                <a:latin typeface="Times New Roman" panose="02020603050405020304" pitchFamily="18" charset="0"/>
                <a:ea typeface="Calibri" panose="020F0502020204030204" pitchFamily="34" charset="0"/>
              </a:rPr>
              <a:t>®</a:t>
            </a:r>
            <a:r>
              <a:rPr lang="en-US" dirty="0">
                <a:latin typeface="Times New Roman" panose="02020603050405020304" pitchFamily="18" charset="0"/>
                <a:ea typeface="Calibri" panose="020F0502020204030204" pitchFamily="34" charset="0"/>
              </a:rPr>
              <a:t> for cystic fibrosis and Gattex</a:t>
            </a:r>
            <a:r>
              <a:rPr lang="en-US" baseline="30000" dirty="0">
                <a:latin typeface="Times New Roman" panose="02020603050405020304" pitchFamily="18" charset="0"/>
                <a:ea typeface="Calibri" panose="020F0502020204030204" pitchFamily="34" charset="0"/>
              </a:rPr>
              <a:t>®</a:t>
            </a:r>
            <a:r>
              <a:rPr lang="en-US" dirty="0">
                <a:latin typeface="Times New Roman" panose="02020603050405020304" pitchFamily="18" charset="0"/>
                <a:ea typeface="Calibri" panose="020F0502020204030204" pitchFamily="34" charset="0"/>
              </a:rPr>
              <a:t> for short bowel syndrome) are planned to be priced at about </a:t>
            </a:r>
            <a:r>
              <a:rPr lang="en-US" dirty="0">
                <a:solidFill>
                  <a:srgbClr val="FF0000"/>
                </a:solidFill>
                <a:latin typeface="Times New Roman" panose="02020603050405020304" pitchFamily="18" charset="0"/>
                <a:ea typeface="Calibri" panose="020F0502020204030204" pitchFamily="34" charset="0"/>
              </a:rPr>
              <a:t>$300,000 per year</a:t>
            </a:r>
            <a:r>
              <a:rPr lang="en-US" dirty="0">
                <a:latin typeface="Times New Roman" panose="02020603050405020304" pitchFamily="18" charset="0"/>
                <a:ea typeface="Calibri" panose="020F0502020204030204" pitchFamily="34" charset="0"/>
              </a:rPr>
              <a:t>. It has been argued that these medications save enough—by decreasing the number of hospital admissions or the need for parental nutrition—to offset their high cost. </a:t>
            </a:r>
            <a:endParaRPr lang="en-US" dirty="0" smtClean="0">
              <a:latin typeface="Times New Roman" panose="02020603050405020304" pitchFamily="18" charset="0"/>
              <a:ea typeface="Calibri" panose="020F0502020204030204" pitchFamily="34" charset="0"/>
            </a:endParaRPr>
          </a:p>
          <a:p>
            <a:pPr marL="342900" lvl="0" indent="-342900" algn="just">
              <a:lnSpc>
                <a:spcPct val="100000"/>
              </a:lnSpc>
              <a:spcBef>
                <a:spcPct val="20000"/>
              </a:spcBef>
            </a:pPr>
            <a:r>
              <a:rPr lang="en-US" b="1" dirty="0" smtClean="0">
                <a:solidFill>
                  <a:srgbClr val="FF0000"/>
                </a:solidFill>
                <a:latin typeface="Times New Roman" panose="02020603050405020304" pitchFamily="18" charset="0"/>
                <a:ea typeface="Calibri" panose="020F0502020204030204" pitchFamily="34" charset="0"/>
              </a:rPr>
              <a:t>Clinicians </a:t>
            </a:r>
            <a:r>
              <a:rPr lang="en-US" b="1" dirty="0">
                <a:solidFill>
                  <a:srgbClr val="FF0000"/>
                </a:solidFill>
                <a:latin typeface="Times New Roman" panose="02020603050405020304" pitchFamily="18" charset="0"/>
                <a:ea typeface="Calibri" panose="020F0502020204030204" pitchFamily="34" charset="0"/>
              </a:rPr>
              <a:t>want their patients to receive the best care</a:t>
            </a:r>
            <a:r>
              <a:rPr lang="en-US" dirty="0">
                <a:latin typeface="Times New Roman" panose="02020603050405020304" pitchFamily="18" charset="0"/>
                <a:ea typeface="Calibri" panose="020F0502020204030204" pitchFamily="34" charset="0"/>
              </a:rPr>
              <a:t> and outcomes available, and </a:t>
            </a:r>
            <a:r>
              <a:rPr lang="en-US" b="1" dirty="0">
                <a:solidFill>
                  <a:srgbClr val="FF0000"/>
                </a:solidFill>
                <a:latin typeface="Times New Roman" panose="02020603050405020304" pitchFamily="18" charset="0"/>
                <a:ea typeface="Calibri" panose="020F0502020204030204" pitchFamily="34" charset="0"/>
              </a:rPr>
              <a:t>payers want to manage rising costs</a:t>
            </a:r>
            <a:r>
              <a:rPr lang="en-US" dirty="0">
                <a:latin typeface="Times New Roman" panose="02020603050405020304" pitchFamily="18" charset="0"/>
                <a:ea typeface="Calibri" panose="020F0502020204030204" pitchFamily="34" charset="0"/>
              </a:rPr>
              <a:t>.</a:t>
            </a:r>
          </a:p>
        </p:txBody>
      </p:sp>
    </p:spTree>
    <p:extLst>
      <p:ext uri="{BB962C8B-B14F-4D97-AF65-F5344CB8AC3E}">
        <p14:creationId xmlns:p14="http://schemas.microsoft.com/office/powerpoint/2010/main" val="389452055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Use of economic evaluation in health care decision-making</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25624"/>
            <a:ext cx="10515600" cy="5032376"/>
          </a:xfrm>
        </p:spPr>
        <p:txBody>
          <a:bodyPr>
            <a:normAutofit fontScale="92500" lnSpcReduction="10000"/>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In 1991 the Commonwealth of Australia announced that, from January 1993, economic analyses would be required in submissions to the Pharmaceutical Benefits Advisory Committee, the body that advises the minister on the listing of drugs on the national formulary of publicly subsidized drugs, the Pharmaceutical Benefits Schedule (PBS). </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Since </a:t>
            </a:r>
            <a:r>
              <a:rPr lang="en-US" dirty="0">
                <a:latin typeface="Times New Roman" panose="02020603050405020304" pitchFamily="18" charset="0"/>
                <a:ea typeface="Calibri" panose="020F0502020204030204" pitchFamily="34" charset="0"/>
                <a:cs typeface="Arial" panose="020B0604020202020204" pitchFamily="34" charset="0"/>
              </a:rPr>
              <a:t>that time, this policy has become fairly widespread, with approximately half the countries in the European Union, plus Canada and New Zealand, requesting economic analyses of pharmaceuticals, and sometimes other health technologies, to varying degrees. In the last </a:t>
            </a:r>
            <a:r>
              <a:rPr lang="en-US" dirty="0" smtClean="0">
                <a:latin typeface="Times New Roman" panose="02020603050405020304" pitchFamily="18" charset="0"/>
                <a:ea typeface="Calibri" panose="020F0502020204030204" pitchFamily="34" charset="0"/>
                <a:cs typeface="Arial" panose="020B0604020202020204" pitchFamily="34" charset="0"/>
              </a:rPr>
              <a:t>years </a:t>
            </a:r>
            <a:r>
              <a:rPr lang="en-US" dirty="0">
                <a:latin typeface="Times New Roman" panose="02020603050405020304" pitchFamily="18" charset="0"/>
                <a:ea typeface="Calibri" panose="020F0502020204030204" pitchFamily="34" charset="0"/>
                <a:cs typeface="Arial" panose="020B0604020202020204" pitchFamily="34" charset="0"/>
              </a:rPr>
              <a:t>several payers in the United States and countries in Latin America and Asia have also expressed an interest in receiving economic data.</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8921837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Costing terms</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191491"/>
            <a:ext cx="10515600" cy="5666509"/>
          </a:xfrm>
        </p:spPr>
        <p:txBody>
          <a:bodyPr>
            <a:normAutofit fontScale="92500"/>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According to economic theory,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true</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cost</a:t>
            </a:r>
            <a:r>
              <a:rPr lang="en-US" dirty="0">
                <a:latin typeface="Times New Roman" panose="02020603050405020304" pitchFamily="18" charset="0"/>
                <a:ea typeface="Calibri" panose="020F0502020204030204" pitchFamily="34" charset="0"/>
                <a:cs typeface="Arial" panose="020B0604020202020204" pitchFamily="34" charset="0"/>
              </a:rPr>
              <a:t> of a resource is its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opportunity cost</a:t>
            </a:r>
            <a:r>
              <a:rPr lang="en-US" dirty="0">
                <a:latin typeface="Times New Roman" panose="02020603050405020304" pitchFamily="18" charset="0"/>
                <a:ea typeface="Calibri" panose="020F0502020204030204" pitchFamily="34" charset="0"/>
                <a:cs typeface="Arial" panose="020B0604020202020204" pitchFamily="34" charset="0"/>
              </a:rPr>
              <a:t>—the value of the best-forgone option or the “next best option”—not necessarily the amount of money that changes hands. Resources committed to one product or service cannot be used for other products or services (opportunities).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For </a:t>
            </a:r>
            <a:r>
              <a:rPr lang="en-US" dirty="0">
                <a:latin typeface="Times New Roman" panose="02020603050405020304" pitchFamily="18" charset="0"/>
                <a:ea typeface="Calibri" panose="020F0502020204030204" pitchFamily="34" charset="0"/>
                <a:cs typeface="Arial" panose="020B0604020202020204" pitchFamily="34" charset="0"/>
              </a:rPr>
              <a:t>example, if volunteers are used to help staff a new clinic, even though no money changes hands (i.e., volunteers are not paid), there is an opportunity cost associated with their help because they could be providing other services if they were not helping at the new clinic. Another example is if the new clinic required a part-time pharmacist and a currently employed pharmacist was asked to fill in at the clinic as part of his or her duties (instead of hiring a new part-time pharmacist for the clinic).</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416009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87989"/>
            <a:ext cx="10515600" cy="1325563"/>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Costing terms</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213552"/>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rPr>
              <a:t>The “</a:t>
            </a:r>
            <a:r>
              <a:rPr lang="en-US" dirty="0">
                <a:solidFill>
                  <a:srgbClr val="FF0000"/>
                </a:solidFill>
                <a:latin typeface="Times New Roman" panose="02020603050405020304" pitchFamily="18" charset="0"/>
                <a:ea typeface="Calibri" panose="020F0502020204030204" pitchFamily="34" charset="0"/>
              </a:rPr>
              <a:t>price</a:t>
            </a:r>
            <a:r>
              <a:rPr lang="en-US" dirty="0">
                <a:latin typeface="Times New Roman" panose="02020603050405020304" pitchFamily="18" charset="0"/>
                <a:ea typeface="Calibri" panose="020F0502020204030204" pitchFamily="34" charset="0"/>
              </a:rPr>
              <a:t>” or the amount that is charged to a payer is </a:t>
            </a:r>
            <a:r>
              <a:rPr lang="en-US" dirty="0">
                <a:solidFill>
                  <a:srgbClr val="FF0000"/>
                </a:solidFill>
                <a:latin typeface="Times New Roman" panose="02020603050405020304" pitchFamily="18" charset="0"/>
                <a:ea typeface="Calibri" panose="020F0502020204030204" pitchFamily="34" charset="0"/>
              </a:rPr>
              <a:t>not</a:t>
            </a:r>
            <a:r>
              <a:rPr lang="en-US" dirty="0">
                <a:latin typeface="Times New Roman" panose="02020603050405020304" pitchFamily="18" charset="0"/>
                <a:ea typeface="Calibri" panose="020F0502020204030204" pitchFamily="34" charset="0"/>
              </a:rPr>
              <a:t> necessarily </a:t>
            </a:r>
            <a:r>
              <a:rPr lang="en-US" dirty="0">
                <a:solidFill>
                  <a:srgbClr val="FF0000"/>
                </a:solidFill>
                <a:latin typeface="Times New Roman" panose="02020603050405020304" pitchFamily="18" charset="0"/>
                <a:ea typeface="Calibri" panose="020F0502020204030204" pitchFamily="34" charset="0"/>
              </a:rPr>
              <a:t>synonymous</a:t>
            </a:r>
            <a:r>
              <a:rPr lang="en-US" dirty="0">
                <a:latin typeface="Times New Roman" panose="02020603050405020304" pitchFamily="18" charset="0"/>
                <a:ea typeface="Calibri" panose="020F0502020204030204" pitchFamily="34" charset="0"/>
              </a:rPr>
              <a:t> with the </a:t>
            </a:r>
            <a:r>
              <a:rPr lang="en-US" b="1" dirty="0">
                <a:solidFill>
                  <a:srgbClr val="FF0000"/>
                </a:solidFill>
                <a:latin typeface="Times New Roman" panose="02020603050405020304" pitchFamily="18" charset="0"/>
                <a:ea typeface="Calibri" panose="020F0502020204030204" pitchFamily="34" charset="0"/>
              </a:rPr>
              <a:t>cost</a:t>
            </a:r>
            <a:r>
              <a:rPr lang="en-US" b="1" dirty="0">
                <a:latin typeface="Times New Roman" panose="02020603050405020304" pitchFamily="18" charset="0"/>
                <a:ea typeface="Calibri" panose="020F0502020204030204" pitchFamily="34" charset="0"/>
              </a:rPr>
              <a:t> </a:t>
            </a:r>
            <a:r>
              <a:rPr lang="en-US" dirty="0">
                <a:latin typeface="Times New Roman" panose="02020603050405020304" pitchFamily="18" charset="0"/>
                <a:ea typeface="Calibri" panose="020F0502020204030204" pitchFamily="34" charset="0"/>
              </a:rPr>
              <a:t>of the product or service. For example, if a hospital system wanted to calculate how much it cost to treat a patient with a specific diagnosis, there may be a substantial difference in what the total cost is to the hospital when compared with the amount the hospital charges the payer and what is actually collected from the payer after allowable amounts are factored in.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0536234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6825"/>
            <a:ext cx="10515600" cy="1325563"/>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Costing terms</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562388"/>
            <a:ext cx="10515600" cy="5032376"/>
          </a:xfrm>
        </p:spPr>
        <p:txBody>
          <a:bodyPr>
            <a:normAutofit/>
          </a:bodyPr>
          <a:lstStyle/>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Think </a:t>
            </a:r>
            <a:r>
              <a:rPr lang="en-US" dirty="0">
                <a:latin typeface="Times New Roman" panose="02020603050405020304" pitchFamily="18" charset="0"/>
                <a:ea typeface="Calibri" panose="020F0502020204030204" pitchFamily="34" charset="0"/>
                <a:cs typeface="Arial" panose="020B0604020202020204" pitchFamily="34" charset="0"/>
              </a:rPr>
              <a:t>of these differences as similar to the new car market. There is a cost to the car manufacturer to produce a car, a “sticker price,” which is the suggested price of the car (higher than the cost to produce the car), and the amount paid by the average car buyer (usually lower than the sticker price, which is good news for the buyer, but is hopefully higher than the cost to produce the car, which is good news for the manufacturer). These, in turn, are similar to the actual cost of a hospital to provide a service, the charge billed to the payer (third-party insurance payer, patient payer, or a combination), and the </a:t>
            </a:r>
            <a:r>
              <a:rPr lang="en-US" b="1" dirty="0">
                <a:latin typeface="Times New Roman" panose="02020603050405020304" pitchFamily="18" charset="0"/>
                <a:ea typeface="Calibri" panose="020F0502020204030204" pitchFamily="34" charset="0"/>
                <a:cs typeface="Arial" panose="020B0604020202020204" pitchFamily="34" charset="0"/>
              </a:rPr>
              <a:t>allowable charge</a:t>
            </a:r>
            <a:r>
              <a:rPr lang="en-US" dirty="0">
                <a:latin typeface="Times New Roman" panose="02020603050405020304" pitchFamily="18" charset="0"/>
                <a:ea typeface="Calibri" panose="020F0502020204030204" pitchFamily="34" charset="0"/>
                <a:cs typeface="Arial" panose="020B0604020202020204" pitchFamily="34" charset="0"/>
              </a:rPr>
              <a:t> or </a:t>
            </a:r>
            <a:r>
              <a:rPr lang="en-US" b="1" dirty="0">
                <a:latin typeface="Times New Roman" panose="02020603050405020304" pitchFamily="18" charset="0"/>
                <a:ea typeface="Calibri" panose="020F0502020204030204" pitchFamily="34" charset="0"/>
                <a:cs typeface="Arial" panose="020B0604020202020204" pitchFamily="34" charset="0"/>
              </a:rPr>
              <a:t>reimbursed </a:t>
            </a:r>
            <a:r>
              <a:rPr lang="en-US" dirty="0">
                <a:latin typeface="Times New Roman" panose="02020603050405020304" pitchFamily="18" charset="0"/>
                <a:ea typeface="Calibri" panose="020F0502020204030204" pitchFamily="34" charset="0"/>
                <a:cs typeface="Arial" panose="020B0604020202020204" pitchFamily="34" charset="0"/>
              </a:rPr>
              <a:t>amount paid by the payer(s).</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1725761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Cost categorization</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590097"/>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In the 1980s and 1990s, most textbooks categorized pharmacoeconomic (PE)-related costs into four types: </a:t>
            </a:r>
            <a:r>
              <a:rPr lang="en-US" b="1" dirty="0">
                <a:latin typeface="Times New Roman" panose="02020603050405020304" pitchFamily="18" charset="0"/>
                <a:ea typeface="Calibri" panose="020F0502020204030204" pitchFamily="34" charset="0"/>
                <a:cs typeface="Arial" panose="020B0604020202020204" pitchFamily="34" charset="0"/>
              </a:rPr>
              <a:t>direct medical costs, direct nonmedical costs,</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b="1" dirty="0">
                <a:latin typeface="Times New Roman" panose="02020603050405020304" pitchFamily="18" charset="0"/>
                <a:ea typeface="Calibri" panose="020F0502020204030204" pitchFamily="34" charset="0"/>
                <a:cs typeface="Arial" panose="020B0604020202020204" pitchFamily="34" charset="0"/>
              </a:rPr>
              <a:t>indirect costs</a:t>
            </a:r>
            <a:r>
              <a:rPr lang="en-US" dirty="0">
                <a:latin typeface="Times New Roman" panose="02020603050405020304" pitchFamily="18" charset="0"/>
                <a:ea typeface="Calibri" panose="020F0502020204030204" pitchFamily="34" charset="0"/>
                <a:cs typeface="Arial" panose="020B0604020202020204" pitchFamily="34" charset="0"/>
              </a:rPr>
              <a:t>, and </a:t>
            </a:r>
            <a:r>
              <a:rPr lang="en-US" b="1" dirty="0">
                <a:latin typeface="Times New Roman" panose="02020603050405020304" pitchFamily="18" charset="0"/>
                <a:ea typeface="Calibri" panose="020F0502020204030204" pitchFamily="34" charset="0"/>
                <a:cs typeface="Arial" panose="020B0604020202020204" pitchFamily="34" charset="0"/>
              </a:rPr>
              <a:t>intangible costs </a:t>
            </a:r>
            <a:r>
              <a:rPr lang="en-US" dirty="0">
                <a:latin typeface="Times New Roman" panose="02020603050405020304" pitchFamily="18" charset="0"/>
                <a:ea typeface="Calibri" panose="020F0502020204030204" pitchFamily="34" charset="0"/>
                <a:cs typeface="Arial" panose="020B0604020202020204" pitchFamily="34" charset="0"/>
              </a:rPr>
              <a:t>(Table </a:t>
            </a:r>
            <a:r>
              <a:rPr lang="en-US" dirty="0" smtClean="0">
                <a:latin typeface="Times New Roman" panose="02020603050405020304" pitchFamily="18" charset="0"/>
                <a:ea typeface="Calibri" panose="020F0502020204030204" pitchFamily="34" charset="0"/>
                <a:cs typeface="Arial" panose="020B0604020202020204" pitchFamily="34" charset="0"/>
              </a:rPr>
              <a:t>1.2). </a:t>
            </a:r>
            <a:r>
              <a:rPr lang="en-US" dirty="0">
                <a:latin typeface="Times New Roman" panose="02020603050405020304" pitchFamily="18" charset="0"/>
                <a:ea typeface="Calibri" panose="020F0502020204030204" pitchFamily="34" charset="0"/>
                <a:cs typeface="Arial" panose="020B0604020202020204" pitchFamily="34" charset="0"/>
              </a:rPr>
              <a:t>These terms are not used consistently in the literature, and it has been noted that the economic term indirect costs, which refers to a loss of productivity, might be confused with the accounting definition of indirect costs, which is used to assign overhead. An alternative method of categorization has been recently proposed by Drummond </a:t>
            </a:r>
            <a:r>
              <a:rPr lang="en-US" i="1" dirty="0">
                <a:latin typeface="Times New Roman" panose="02020603050405020304" pitchFamily="18" charset="0"/>
                <a:ea typeface="Calibri" panose="020F0502020204030204" pitchFamily="34" charset="0"/>
                <a:cs typeface="Arial" panose="020B0604020202020204" pitchFamily="34" charset="0"/>
              </a:rPr>
              <a:t>et al</a:t>
            </a:r>
            <a:r>
              <a:rPr lang="en-US" dirty="0">
                <a:latin typeface="Times New Roman" panose="02020603050405020304" pitchFamily="18" charset="0"/>
                <a:ea typeface="Calibri" panose="020F0502020204030204" pitchFamily="34" charset="0"/>
                <a:cs typeface="Arial" panose="020B0604020202020204" pitchFamily="34" charset="0"/>
              </a:rPr>
              <a:t>. that includes the following four categories: </a:t>
            </a:r>
            <a:r>
              <a:rPr lang="en-US" b="1" dirty="0">
                <a:latin typeface="Times New Roman" panose="02020603050405020304" pitchFamily="18" charset="0"/>
                <a:ea typeface="Calibri" panose="020F0502020204030204" pitchFamily="34" charset="0"/>
                <a:cs typeface="Arial" panose="020B0604020202020204" pitchFamily="34" charset="0"/>
              </a:rPr>
              <a:t>health care sector costs</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b="1" dirty="0">
                <a:latin typeface="Times New Roman" panose="02020603050405020304" pitchFamily="18" charset="0"/>
                <a:ea typeface="Calibri" panose="020F0502020204030204" pitchFamily="34" charset="0"/>
                <a:cs typeface="Arial" panose="020B0604020202020204" pitchFamily="34" charset="0"/>
              </a:rPr>
              <a:t>costs to other sectors</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b="1" dirty="0">
                <a:latin typeface="Times New Roman" panose="02020603050405020304" pitchFamily="18" charset="0"/>
                <a:ea typeface="Calibri" panose="020F0502020204030204" pitchFamily="34" charset="0"/>
                <a:cs typeface="Arial" panose="020B0604020202020204" pitchFamily="34" charset="0"/>
              </a:rPr>
              <a:t>patient and family costs</a:t>
            </a:r>
            <a:r>
              <a:rPr lang="en-US" dirty="0">
                <a:latin typeface="Times New Roman" panose="02020603050405020304" pitchFamily="18" charset="0"/>
                <a:ea typeface="Calibri" panose="020F0502020204030204" pitchFamily="34" charset="0"/>
                <a:cs typeface="Arial" panose="020B0604020202020204" pitchFamily="34" charset="0"/>
              </a:rPr>
              <a:t>, and </a:t>
            </a:r>
            <a:r>
              <a:rPr lang="en-US" b="1" dirty="0">
                <a:latin typeface="Times New Roman" panose="02020603050405020304" pitchFamily="18" charset="0"/>
                <a:ea typeface="Calibri" panose="020F0502020204030204" pitchFamily="34" charset="0"/>
                <a:cs typeface="Arial" panose="020B0604020202020204" pitchFamily="34" charset="0"/>
              </a:rPr>
              <a:t>productivity costs</a:t>
            </a:r>
            <a:r>
              <a:rPr lang="en-US" dirty="0">
                <a:latin typeface="Times New Roman" panose="02020603050405020304" pitchFamily="18" charset="0"/>
                <a:ea typeface="Calibri" panose="020F0502020204030204" pitchFamily="34" charset="0"/>
                <a:cs typeface="Arial" panose="020B0604020202020204" pitchFamily="34"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4729069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a:xfrm>
            <a:off x="1523999" y="0"/>
            <a:ext cx="9144001" cy="346364"/>
          </a:xfrm>
        </p:spPr>
        <p:txBody>
          <a:bodyPr>
            <a:normAutofit fontScale="70000" lnSpcReduction="20000"/>
          </a:bodyPr>
          <a:lstStyle/>
          <a:p>
            <a:pPr algn="just">
              <a:lnSpc>
                <a:spcPct val="115000"/>
              </a:lnSpc>
              <a:spcBef>
                <a:spcPts val="0"/>
              </a:spcBef>
            </a:pPr>
            <a:r>
              <a:rPr lang="en-US" b="1" dirty="0">
                <a:solidFill>
                  <a:srgbClr val="0D0D0D"/>
                </a:solidFill>
                <a:latin typeface="Times New Roman" panose="02020603050405020304" pitchFamily="18" charset="0"/>
                <a:ea typeface="Calibri" panose="020F0502020204030204" pitchFamily="34" charset="0"/>
                <a:cs typeface="Arial" panose="020B0604020202020204" pitchFamily="34" charset="0"/>
              </a:rPr>
              <a:t>Table 1.2 Examples of types of costs</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1523999" y="346364"/>
            <a:ext cx="9144001" cy="6511636"/>
          </a:xfrm>
          <a:prstGeom prst="rect">
            <a:avLst/>
          </a:prstGeom>
          <a:noFill/>
          <a:ln>
            <a:noFill/>
          </a:ln>
        </p:spPr>
      </p:pic>
    </p:spTree>
    <p:extLst>
      <p:ext uri="{BB962C8B-B14F-4D97-AF65-F5344CB8AC3E}">
        <p14:creationId xmlns:p14="http://schemas.microsoft.com/office/powerpoint/2010/main" val="40883226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Direct medical costs</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594140"/>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Direct medical costs are the most obvious costs to measure. These are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medically related inputs used directly to provide the treatment</a:t>
            </a:r>
            <a:r>
              <a:rPr lang="en-US" dirty="0">
                <a:latin typeface="Times New Roman" panose="02020603050405020304" pitchFamily="18" charset="0"/>
                <a:ea typeface="Calibri" panose="020F0502020204030204" pitchFamily="34" charset="0"/>
                <a:cs typeface="Arial" panose="020B0604020202020204" pitchFamily="34" charset="0"/>
              </a:rPr>
              <a:t>. Examples of direct medical costs include the costs associated with the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pharmaceuticals</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diagnostic tests</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physician visits</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pharmacist visits</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emergency department visits</a:t>
            </a:r>
            <a:r>
              <a:rPr lang="en-US" dirty="0">
                <a:latin typeface="Times New Roman" panose="02020603050405020304" pitchFamily="18" charset="0"/>
                <a:ea typeface="Calibri" panose="020F0502020204030204" pitchFamily="34" charset="0"/>
                <a:cs typeface="Arial" panose="020B0604020202020204" pitchFamily="34" charset="0"/>
              </a:rPr>
              <a:t>, and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hospitalizations</a:t>
            </a:r>
            <a:r>
              <a:rPr lang="en-US" dirty="0" smtClean="0">
                <a:latin typeface="Times New Roman" panose="02020603050405020304" pitchFamily="18" charset="0"/>
                <a:ea typeface="Calibri" panose="020F0502020204030204" pitchFamily="34" charset="0"/>
                <a:cs typeface="Arial" panose="020B0604020202020204" pitchFamily="34" charset="0"/>
              </a:rPr>
              <a:t>.</a:t>
            </a:r>
          </a:p>
          <a:p>
            <a:pPr marL="0" algn="just">
              <a:lnSpc>
                <a:spcPct val="115000"/>
              </a:lnSpc>
              <a:spcBef>
                <a:spcPts val="0"/>
              </a:spcBef>
            </a:pP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For </a:t>
            </a:r>
            <a:r>
              <a:rPr lang="en-US" dirty="0">
                <a:latin typeface="Times New Roman" panose="02020603050405020304" pitchFamily="18" charset="0"/>
                <a:ea typeface="Calibri" panose="020F0502020204030204" pitchFamily="34" charset="0"/>
                <a:cs typeface="Arial" panose="020B0604020202020204" pitchFamily="34" charset="0"/>
              </a:rPr>
              <a:t>chemotherapy treatment, for example, direct medical costs may include the chemotherapy products themselves, other medications given to reduce side effects of the chemotherapy, intravenous supplies, laboratory tests, clinic costs, and physician visits.</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9867838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Direct </a:t>
            </a:r>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nonmedical </a:t>
            </a: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costs</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690688"/>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Direct nonmedical costs are costs to patients and their families that are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directly associated with treatment but are not medical in nature</a:t>
            </a:r>
            <a:r>
              <a:rPr lang="en-US" dirty="0">
                <a:latin typeface="Times New Roman" panose="02020603050405020304" pitchFamily="18" charset="0"/>
                <a:ea typeface="Calibri" panose="020F0502020204030204" pitchFamily="34" charset="0"/>
                <a:cs typeface="Arial" panose="020B0604020202020204" pitchFamily="34" charset="0"/>
              </a:rPr>
              <a:t>. Examples of direct nonmedical costs include the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cost of traveling </a:t>
            </a:r>
            <a:r>
              <a:rPr lang="en-US" dirty="0">
                <a:latin typeface="Times New Roman" panose="02020603050405020304" pitchFamily="18" charset="0"/>
                <a:ea typeface="Calibri" panose="020F0502020204030204" pitchFamily="34" charset="0"/>
                <a:cs typeface="Arial" panose="020B0604020202020204" pitchFamily="34" charset="0"/>
              </a:rPr>
              <a:t>to and from the physician’s office, clinic, or the hospital;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child care services </a:t>
            </a:r>
            <a:r>
              <a:rPr lang="en-US" dirty="0">
                <a:latin typeface="Times New Roman" panose="02020603050405020304" pitchFamily="18" charset="0"/>
                <a:ea typeface="Calibri" panose="020F0502020204030204" pitchFamily="34" charset="0"/>
                <a:cs typeface="Arial" panose="020B0604020202020204" pitchFamily="34" charset="0"/>
              </a:rPr>
              <a:t>for the children of a patient; and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food and lodging</a:t>
            </a:r>
            <a:r>
              <a:rPr lang="en-US" dirty="0">
                <a:latin typeface="Times New Roman" panose="02020603050405020304" pitchFamily="18" charset="0"/>
                <a:ea typeface="Calibri" panose="020F0502020204030204" pitchFamily="34" charset="0"/>
                <a:cs typeface="Arial" panose="020B0604020202020204" pitchFamily="34" charset="0"/>
              </a:rPr>
              <a:t> required for the patients and their families during out-of-town treatment</a:t>
            </a:r>
            <a:r>
              <a:rPr lang="en-US" dirty="0" smtClean="0">
                <a:latin typeface="Times New Roman" panose="02020603050405020304" pitchFamily="18" charset="0"/>
                <a:ea typeface="Calibri" panose="020F0502020204030204" pitchFamily="34" charset="0"/>
                <a:cs typeface="Arial" panose="020B0604020202020204" pitchFamily="34" charset="0"/>
              </a:rPr>
              <a:t>.</a:t>
            </a:r>
          </a:p>
          <a:p>
            <a:pPr marL="0" algn="just">
              <a:lnSpc>
                <a:spcPct val="115000"/>
              </a:lnSpc>
              <a:spcBef>
                <a:spcPts val="0"/>
              </a:spcBef>
            </a:pP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For </a:t>
            </a:r>
            <a:r>
              <a:rPr lang="en-US" dirty="0">
                <a:latin typeface="Times New Roman" panose="02020603050405020304" pitchFamily="18" charset="0"/>
                <a:ea typeface="Calibri" panose="020F0502020204030204" pitchFamily="34" charset="0"/>
                <a:cs typeface="Arial" panose="020B0604020202020204" pitchFamily="34" charset="0"/>
              </a:rPr>
              <a:t>the chemotherapy treatment, patients may have increased travel costs related to traveling to the clinic or hospital. They may also have to hire a babysitter for the time they are undergoing treatment.</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8788002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94024"/>
            <a:ext cx="10515600" cy="1325563"/>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Indirect costs</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019587"/>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Indirect costs involve the costs that result from the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loss of productivity </a:t>
            </a:r>
            <a:r>
              <a:rPr lang="en-US" dirty="0">
                <a:latin typeface="Times New Roman" panose="02020603050405020304" pitchFamily="18" charset="0"/>
                <a:ea typeface="Calibri" panose="020F0502020204030204" pitchFamily="34" charset="0"/>
                <a:cs typeface="Arial" panose="020B0604020202020204" pitchFamily="34" charset="0"/>
              </a:rPr>
              <a:t>because of illness or death. </a:t>
            </a:r>
            <a:r>
              <a:rPr lang="en-US" b="1" dirty="0">
                <a:latin typeface="Times New Roman" panose="02020603050405020304" pitchFamily="18" charset="0"/>
                <a:ea typeface="Calibri" panose="020F0502020204030204" pitchFamily="34" charset="0"/>
                <a:cs typeface="Arial" panose="020B0604020202020204" pitchFamily="34" charset="0"/>
              </a:rPr>
              <a:t>Indirect benefits</a:t>
            </a:r>
            <a:r>
              <a:rPr lang="en-US" dirty="0">
                <a:latin typeface="Times New Roman" panose="02020603050405020304" pitchFamily="18" charset="0"/>
                <a:ea typeface="Calibri" panose="020F0502020204030204" pitchFamily="34" charset="0"/>
                <a:cs typeface="Arial" panose="020B0604020202020204" pitchFamily="34" charset="0"/>
              </a:rPr>
              <a:t>, which are savings from avoiding indirect costs, are the increased earnings or productivity gains that occur because of the medical product or intervention.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In </a:t>
            </a:r>
            <a:r>
              <a:rPr lang="en-US" dirty="0">
                <a:latin typeface="Times New Roman" panose="02020603050405020304" pitchFamily="18" charset="0"/>
                <a:ea typeface="Calibri" panose="020F0502020204030204" pitchFamily="34" charset="0"/>
                <a:cs typeface="Arial" panose="020B0604020202020204" pitchFamily="34" charset="0"/>
              </a:rPr>
              <a:t>the chemotherapy example, some indirect costs result from time the patient takes off from work to receive treatment or reduced productivity because of the effects of the disease or its treatment.</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126390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Intangible costs</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690688"/>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Intangible costs include the costs of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pain</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suffering</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anxiety</a:t>
            </a:r>
            <a:r>
              <a:rPr lang="en-US" dirty="0">
                <a:latin typeface="Times New Roman" panose="02020603050405020304" pitchFamily="18" charset="0"/>
                <a:ea typeface="Calibri" panose="020F0502020204030204" pitchFamily="34" charset="0"/>
                <a:cs typeface="Arial" panose="020B0604020202020204" pitchFamily="34" charset="0"/>
              </a:rPr>
              <a:t>, or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fatigue</a:t>
            </a:r>
            <a:r>
              <a:rPr lang="en-US" dirty="0">
                <a:latin typeface="Times New Roman" panose="02020603050405020304" pitchFamily="18" charset="0"/>
                <a:ea typeface="Calibri" panose="020F0502020204030204" pitchFamily="34" charset="0"/>
                <a:cs typeface="Arial" panose="020B0604020202020204" pitchFamily="34" charset="0"/>
              </a:rPr>
              <a:t> that occur because of an illness or the treatment of an illness. Intangible benefits, which are avoidance or alleviation of intangible costs, are benefits that result from a reduction in pain and suffering related to a product or intervention.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It is difficult to measure or place a monetary value on these types of costs</a:t>
            </a:r>
            <a:r>
              <a:rPr lang="en-US" dirty="0">
                <a:latin typeface="Times New Roman" panose="02020603050405020304" pitchFamily="18" charset="0"/>
                <a:ea typeface="Calibri" panose="020F0502020204030204" pitchFamily="34" charset="0"/>
                <a:cs typeface="Arial" panose="020B0604020202020204" pitchFamily="34" charset="0"/>
              </a:rPr>
              <a:t>.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In </a:t>
            </a:r>
            <a:r>
              <a:rPr lang="en-US" dirty="0">
                <a:latin typeface="Times New Roman" panose="02020603050405020304" pitchFamily="18" charset="0"/>
                <a:ea typeface="Calibri" panose="020F0502020204030204" pitchFamily="34" charset="0"/>
                <a:cs typeface="Arial" panose="020B0604020202020204" pitchFamily="34" charset="0"/>
              </a:rPr>
              <a:t>the example of chemotherapy, nausea and fatigue are common intangible costs of treatment.</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3585735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7091"/>
            <a:ext cx="10515600" cy="1094509"/>
          </a:xfrm>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Some basics</a:t>
            </a:r>
            <a:endParaRPr lang="en-US" sz="6000" dirty="0"/>
          </a:p>
        </p:txBody>
      </p:sp>
      <p:sp>
        <p:nvSpPr>
          <p:cNvPr id="3" name="Content Placeholder 2"/>
          <p:cNvSpPr>
            <a:spLocks noGrp="1"/>
          </p:cNvSpPr>
          <p:nvPr>
            <p:ph idx="1"/>
          </p:nvPr>
        </p:nvSpPr>
        <p:spPr>
          <a:xfrm>
            <a:off x="838200" y="1371600"/>
            <a:ext cx="10515600" cy="5486400"/>
          </a:xfrm>
        </p:spPr>
        <p:txBody>
          <a:bodyPr>
            <a:normAutofit fontScale="92500" lnSpcReduction="10000"/>
          </a:bodyPr>
          <a:lstStyle/>
          <a:p>
            <a:pPr marL="342900" lvl="0" indent="-342900" algn="just">
              <a:lnSpc>
                <a:spcPct val="100000"/>
              </a:lnSpc>
              <a:spcBef>
                <a:spcPct val="20000"/>
              </a:spcBef>
            </a:pPr>
            <a:r>
              <a:rPr lang="en-US" dirty="0">
                <a:latin typeface="Times New Roman" panose="02020603050405020304" pitchFamily="18" charset="0"/>
                <a:ea typeface="Calibri" panose="020F0502020204030204" pitchFamily="34" charset="0"/>
              </a:rPr>
              <a:t>Those who plan, provide, receive, or pay for health services face an incessant barrage of questions such as the following.</a:t>
            </a:r>
          </a:p>
          <a:p>
            <a:pPr marL="0" lvl="0" indent="0" algn="just">
              <a:lnSpc>
                <a:spcPct val="100000"/>
              </a:lnSpc>
              <a:spcBef>
                <a:spcPct val="20000"/>
              </a:spcBef>
              <a:buNone/>
            </a:pPr>
            <a:r>
              <a:rPr lang="en-US" dirty="0">
                <a:latin typeface="Times New Roman" panose="02020603050405020304" pitchFamily="18" charset="0"/>
                <a:ea typeface="Calibri" panose="020F0502020204030204" pitchFamily="34" charset="0"/>
              </a:rPr>
              <a:t>     ◆ Should clinicians check the blood pressure of each adult who walks into their offices?</a:t>
            </a:r>
          </a:p>
          <a:p>
            <a:pPr marL="0" lvl="0" indent="0" algn="just">
              <a:lnSpc>
                <a:spcPct val="100000"/>
              </a:lnSpc>
              <a:spcBef>
                <a:spcPct val="20000"/>
              </a:spcBef>
              <a:buNone/>
            </a:pPr>
            <a:r>
              <a:rPr lang="en-US" dirty="0" smtClean="0">
                <a:latin typeface="Times New Roman" panose="02020603050405020304" pitchFamily="18" charset="0"/>
                <a:ea typeface="Calibri" panose="020F0502020204030204" pitchFamily="34" charset="0"/>
              </a:rPr>
              <a:t>     </a:t>
            </a:r>
            <a:r>
              <a:rPr lang="en-US" dirty="0">
                <a:latin typeface="Times New Roman" panose="02020603050405020304" pitchFamily="18" charset="0"/>
                <a:ea typeface="Calibri" panose="020F0502020204030204" pitchFamily="34" charset="0"/>
              </a:rPr>
              <a:t>◆ Should planners launch a scoliosis screening programme in secondary schools</a:t>
            </a:r>
            <a:r>
              <a:rPr lang="en-US" dirty="0" smtClean="0">
                <a:latin typeface="Times New Roman" panose="02020603050405020304" pitchFamily="18" charset="0"/>
                <a:ea typeface="Calibri" panose="020F0502020204030204" pitchFamily="34" charset="0"/>
              </a:rPr>
              <a:t>?</a:t>
            </a:r>
          </a:p>
          <a:p>
            <a:pPr marL="0" lvl="0" indent="0" algn="just">
              <a:lnSpc>
                <a:spcPct val="100000"/>
              </a:lnSpc>
              <a:spcBef>
                <a:spcPct val="20000"/>
              </a:spcBef>
              <a:buNone/>
            </a:pPr>
            <a:r>
              <a:rPr lang="en-US" dirty="0" smtClean="0">
                <a:latin typeface="Times New Roman" panose="02020603050405020304" pitchFamily="18" charset="0"/>
                <a:ea typeface="Calibri" panose="020F0502020204030204" pitchFamily="34" charset="0"/>
              </a:rPr>
              <a:t>     ◆ Should individuals be encouraged to request annual check-ups?</a:t>
            </a:r>
          </a:p>
          <a:p>
            <a:pPr marL="0" lvl="0" indent="0" algn="just">
              <a:lnSpc>
                <a:spcPct val="100000"/>
              </a:lnSpc>
              <a:spcBef>
                <a:spcPct val="20000"/>
              </a:spcBef>
              <a:buNone/>
            </a:pPr>
            <a:r>
              <a:rPr lang="en-US" dirty="0" smtClean="0">
                <a:latin typeface="Times New Roman" panose="02020603050405020304" pitchFamily="18" charset="0"/>
                <a:ea typeface="Calibri" panose="020F0502020204030204" pitchFamily="34" charset="0"/>
              </a:rPr>
              <a:t>     ◆ </a:t>
            </a:r>
            <a:r>
              <a:rPr lang="en-US" dirty="0">
                <a:latin typeface="Times New Roman" panose="02020603050405020304" pitchFamily="18" charset="0"/>
                <a:ea typeface="Calibri" panose="020F0502020204030204" pitchFamily="34" charset="0"/>
              </a:rPr>
              <a:t>Should local health departments free scarce nursing personnel from well-baby clinics so that they can carry out home visits on lapsed hypertensives?</a:t>
            </a:r>
          </a:p>
          <a:p>
            <a:pPr marL="0" lvl="0" indent="0" algn="just">
              <a:lnSpc>
                <a:spcPct val="100000"/>
              </a:lnSpc>
              <a:spcBef>
                <a:spcPct val="20000"/>
              </a:spcBef>
              <a:buNone/>
            </a:pPr>
            <a:r>
              <a:rPr lang="en-US" dirty="0">
                <a:latin typeface="Times New Roman" panose="02020603050405020304" pitchFamily="18" charset="0"/>
                <a:ea typeface="Calibri" panose="020F0502020204030204" pitchFamily="34" charset="0"/>
              </a:rPr>
              <a:t>     ◆ Should hospital administrators purchase each and every piece of new diagnostic equipment?</a:t>
            </a:r>
          </a:p>
          <a:p>
            <a:pPr marL="0" lvl="0" indent="0" algn="just">
              <a:lnSpc>
                <a:spcPct val="100000"/>
              </a:lnSpc>
              <a:spcBef>
                <a:spcPct val="20000"/>
              </a:spcBef>
              <a:buNone/>
            </a:pPr>
            <a:r>
              <a:rPr lang="en-US" dirty="0">
                <a:latin typeface="Times New Roman" panose="02020603050405020304" pitchFamily="18" charset="0"/>
                <a:ea typeface="Calibri" panose="020F0502020204030204" pitchFamily="34" charset="0"/>
              </a:rPr>
              <a:t>     ◆ Should a new, expensive drug be listed on the formulary?</a:t>
            </a:r>
          </a:p>
        </p:txBody>
      </p:sp>
    </p:spTree>
    <p:extLst>
      <p:ext uri="{BB962C8B-B14F-4D97-AF65-F5344CB8AC3E}">
        <p14:creationId xmlns:p14="http://schemas.microsoft.com/office/powerpoint/2010/main" val="74343330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12680"/>
            <a:ext cx="10515600" cy="1325563"/>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Alternative method of categorization </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338243"/>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As mentioned, an alternative method of categorizing costs has recently been proposed by Drummond </a:t>
            </a:r>
            <a:r>
              <a:rPr lang="en-US" i="1" dirty="0">
                <a:latin typeface="Times New Roman" panose="02020603050405020304" pitchFamily="18" charset="0"/>
                <a:ea typeface="Calibri" panose="020F0502020204030204" pitchFamily="34" charset="0"/>
                <a:cs typeface="Arial" panose="020B0604020202020204" pitchFamily="34" charset="0"/>
              </a:rPr>
              <a:t>et al</a:t>
            </a:r>
            <a:r>
              <a:rPr lang="en-US" dirty="0">
                <a:latin typeface="Times New Roman" panose="02020603050405020304" pitchFamily="18" charset="0"/>
                <a:ea typeface="Calibri" panose="020F0502020204030204" pitchFamily="34" charset="0"/>
                <a:cs typeface="Arial" panose="020B0604020202020204" pitchFamily="34" charset="0"/>
              </a:rPr>
              <a:t>. The first category is </a:t>
            </a:r>
            <a:r>
              <a:rPr lang="en-US" b="1" dirty="0">
                <a:latin typeface="Times New Roman" panose="02020603050405020304" pitchFamily="18" charset="0"/>
                <a:ea typeface="Calibri" panose="020F0502020204030204" pitchFamily="34" charset="0"/>
                <a:cs typeface="Arial" panose="020B0604020202020204" pitchFamily="34" charset="0"/>
              </a:rPr>
              <a:t>health care sector costs</a:t>
            </a:r>
            <a:r>
              <a:rPr lang="en-US" dirty="0">
                <a:latin typeface="Times New Roman" panose="02020603050405020304" pitchFamily="18" charset="0"/>
                <a:ea typeface="Calibri" panose="020F0502020204030204" pitchFamily="34" charset="0"/>
                <a:cs typeface="Arial" panose="020B0604020202020204" pitchFamily="34" charset="0"/>
              </a:rPr>
              <a:t>, which include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medical resources consumed by health care entities</a:t>
            </a:r>
            <a:r>
              <a:rPr lang="en-US" dirty="0">
                <a:latin typeface="Times New Roman" panose="02020603050405020304" pitchFamily="18" charset="0"/>
                <a:ea typeface="Calibri" panose="020F0502020204030204" pitchFamily="34" charset="0"/>
                <a:cs typeface="Arial" panose="020B0604020202020204" pitchFamily="34" charset="0"/>
              </a:rPr>
              <a:t>. These types of costs are </a:t>
            </a:r>
            <a:r>
              <a:rPr lang="en-US" b="1" dirty="0">
                <a:latin typeface="Times New Roman" panose="02020603050405020304" pitchFamily="18" charset="0"/>
                <a:ea typeface="Calibri" panose="020F0502020204030204" pitchFamily="34" charset="0"/>
                <a:cs typeface="Arial" panose="020B0604020202020204" pitchFamily="34" charset="0"/>
              </a:rPr>
              <a:t>similar to the definition of direct medical costs</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but</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do not include direct medical costs paid for by the patient</a:t>
            </a:r>
            <a:r>
              <a:rPr lang="en-US" dirty="0">
                <a:latin typeface="Times New Roman" panose="02020603050405020304" pitchFamily="18" charset="0"/>
                <a:ea typeface="Calibri" panose="020F0502020204030204" pitchFamily="34" charset="0"/>
                <a:cs typeface="Arial" panose="020B0604020202020204" pitchFamily="34" charset="0"/>
              </a:rPr>
              <a:t> (e.g., deductibles, co-payments) or other non–health care entities.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1906091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01843"/>
            <a:ext cx="10515600" cy="1325563"/>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Alternative method of categorization </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227406"/>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rPr>
              <a:t>The second category is </a:t>
            </a:r>
            <a:r>
              <a:rPr lang="en-US" b="1" dirty="0">
                <a:latin typeface="Times New Roman" panose="02020603050405020304" pitchFamily="18" charset="0"/>
                <a:ea typeface="Calibri" panose="020F0502020204030204" pitchFamily="34" charset="0"/>
              </a:rPr>
              <a:t>other sector costs</a:t>
            </a:r>
            <a:r>
              <a:rPr lang="en-US" dirty="0">
                <a:latin typeface="Times New Roman" panose="02020603050405020304" pitchFamily="18" charset="0"/>
                <a:ea typeface="Calibri" panose="020F0502020204030204" pitchFamily="34" charset="0"/>
              </a:rPr>
              <a:t>. Some diseases and their treatment impact other </a:t>
            </a:r>
            <a:r>
              <a:rPr lang="en-US" dirty="0">
                <a:solidFill>
                  <a:srgbClr val="FF0000"/>
                </a:solidFill>
                <a:latin typeface="Times New Roman" panose="02020603050405020304" pitchFamily="18" charset="0"/>
                <a:ea typeface="Calibri" panose="020F0502020204030204" pitchFamily="34" charset="0"/>
              </a:rPr>
              <a:t>non–health care sectors</a:t>
            </a:r>
            <a:r>
              <a:rPr lang="en-US" dirty="0">
                <a:latin typeface="Times New Roman" panose="02020603050405020304" pitchFamily="18" charset="0"/>
                <a:ea typeface="Calibri" panose="020F0502020204030204" pitchFamily="34" charset="0"/>
              </a:rPr>
              <a:t>, such as </a:t>
            </a:r>
            <a:r>
              <a:rPr lang="en-US" dirty="0">
                <a:solidFill>
                  <a:srgbClr val="FF0000"/>
                </a:solidFill>
                <a:latin typeface="Times New Roman" panose="02020603050405020304" pitchFamily="18" charset="0"/>
                <a:ea typeface="Calibri" panose="020F0502020204030204" pitchFamily="34" charset="0"/>
              </a:rPr>
              <a:t>housing</a:t>
            </a:r>
            <a:r>
              <a:rPr lang="en-US" dirty="0">
                <a:latin typeface="Times New Roman" panose="02020603050405020304" pitchFamily="18" charset="0"/>
                <a:ea typeface="Calibri" panose="020F0502020204030204" pitchFamily="34" charset="0"/>
              </a:rPr>
              <a:t>, </a:t>
            </a:r>
            <a:r>
              <a:rPr lang="en-US" dirty="0">
                <a:solidFill>
                  <a:srgbClr val="FF0000"/>
                </a:solidFill>
                <a:latin typeface="Times New Roman" panose="02020603050405020304" pitchFamily="18" charset="0"/>
                <a:ea typeface="Calibri" panose="020F0502020204030204" pitchFamily="34" charset="0"/>
              </a:rPr>
              <a:t>homemaker services</a:t>
            </a:r>
            <a:r>
              <a:rPr lang="en-US" dirty="0">
                <a:latin typeface="Times New Roman" panose="02020603050405020304" pitchFamily="18" charset="0"/>
                <a:ea typeface="Calibri" panose="020F0502020204030204" pitchFamily="34" charset="0"/>
              </a:rPr>
              <a:t>, and </a:t>
            </a:r>
            <a:r>
              <a:rPr lang="en-US" dirty="0">
                <a:solidFill>
                  <a:srgbClr val="FF0000"/>
                </a:solidFill>
                <a:latin typeface="Times New Roman" panose="02020603050405020304" pitchFamily="18" charset="0"/>
                <a:ea typeface="Calibri" panose="020F0502020204030204" pitchFamily="34" charset="0"/>
              </a:rPr>
              <a:t>educational services</a:t>
            </a:r>
            <a:r>
              <a:rPr lang="en-US" dirty="0">
                <a:latin typeface="Times New Roman" panose="02020603050405020304" pitchFamily="18" charset="0"/>
                <a:ea typeface="Calibri" panose="020F0502020204030204" pitchFamily="34" charset="0"/>
              </a:rPr>
              <a:t>. One example often noted is that when measuring resources used and savings incurred by the treatment of patients with schizophrenia, researchers should consider the impact on other sectors, including public assistance and the prison system.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3909515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28315"/>
            <a:ext cx="10515600" cy="1325563"/>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Alternative method of categorization </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753878"/>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rPr>
              <a:t>The third category is </a:t>
            </a:r>
            <a:r>
              <a:rPr lang="en-US" b="1" dirty="0">
                <a:latin typeface="Times New Roman" panose="02020603050405020304" pitchFamily="18" charset="0"/>
                <a:ea typeface="Calibri" panose="020F0502020204030204" pitchFamily="34" charset="0"/>
              </a:rPr>
              <a:t>patient and family costs</a:t>
            </a:r>
            <a:r>
              <a:rPr lang="en-US" dirty="0">
                <a:latin typeface="Times New Roman" panose="02020603050405020304" pitchFamily="18" charset="0"/>
                <a:ea typeface="Calibri" panose="020F0502020204030204" pitchFamily="34" charset="0"/>
              </a:rPr>
              <a:t>. This categorization includes </a:t>
            </a:r>
            <a:r>
              <a:rPr lang="en-US" dirty="0">
                <a:solidFill>
                  <a:srgbClr val="FF0000"/>
                </a:solidFill>
                <a:latin typeface="Times New Roman" panose="02020603050405020304" pitchFamily="18" charset="0"/>
                <a:ea typeface="Calibri" panose="020F0502020204030204" pitchFamily="34" charset="0"/>
              </a:rPr>
              <a:t>costs to the patient and his or her family </a:t>
            </a:r>
            <a:r>
              <a:rPr lang="en-US" dirty="0">
                <a:latin typeface="Times New Roman" panose="02020603050405020304" pitchFamily="18" charset="0"/>
                <a:ea typeface="Calibri" panose="020F0502020204030204" pitchFamily="34" charset="0"/>
              </a:rPr>
              <a:t>without regard to whether the costs are medical or nonmedical in nature.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4592418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01843"/>
            <a:ext cx="10515600" cy="1325563"/>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Alternative method of categorization </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227406"/>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rPr>
              <a:t>The fourth category is termed </a:t>
            </a:r>
            <a:r>
              <a:rPr lang="en-US" b="1" dirty="0">
                <a:latin typeface="Times New Roman" panose="02020603050405020304" pitchFamily="18" charset="0"/>
                <a:ea typeface="Calibri" panose="020F0502020204030204" pitchFamily="34" charset="0"/>
              </a:rPr>
              <a:t>productivity costs </a:t>
            </a:r>
            <a:r>
              <a:rPr lang="en-US" dirty="0">
                <a:latin typeface="Times New Roman" panose="02020603050405020304" pitchFamily="18" charset="0"/>
                <a:ea typeface="Calibri" panose="020F0502020204030204" pitchFamily="34" charset="0"/>
              </a:rPr>
              <a:t>and is analogous to the economic term </a:t>
            </a:r>
            <a:r>
              <a:rPr lang="en-US" dirty="0">
                <a:solidFill>
                  <a:srgbClr val="FF0000"/>
                </a:solidFill>
                <a:latin typeface="Times New Roman" panose="02020603050405020304" pitchFamily="18" charset="0"/>
                <a:ea typeface="Calibri" panose="020F0502020204030204" pitchFamily="34" charset="0"/>
              </a:rPr>
              <a:t>indirect costs </a:t>
            </a:r>
            <a:r>
              <a:rPr lang="en-US" dirty="0">
                <a:latin typeface="Times New Roman" panose="02020603050405020304" pitchFamily="18" charset="0"/>
                <a:ea typeface="Calibri" panose="020F0502020204030204" pitchFamily="34" charset="0"/>
              </a:rPr>
              <a:t>but has the advantage of not being confused with the accounting term with the same name. Drummond </a:t>
            </a:r>
            <a:r>
              <a:rPr lang="en-US" i="1" dirty="0">
                <a:latin typeface="Times New Roman" panose="02020603050405020304" pitchFamily="18" charset="0"/>
                <a:ea typeface="Calibri" panose="020F0502020204030204" pitchFamily="34" charset="0"/>
              </a:rPr>
              <a:t>et al</a:t>
            </a:r>
            <a:r>
              <a:rPr lang="en-US" dirty="0">
                <a:latin typeface="Times New Roman" panose="02020603050405020304" pitchFamily="18" charset="0"/>
                <a:ea typeface="Calibri" panose="020F0502020204030204" pitchFamily="34" charset="0"/>
              </a:rPr>
              <a:t>. advise against using the term intangible costs because they are “not costs (i.e., resources denied other uses)” and they are “not strictly intangible as they are often measured and valued, through the utility or willingness-to-pay approach.”</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4647361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987635"/>
            <a:ext cx="10515600" cy="1870363"/>
          </a:xfrm>
        </p:spPr>
        <p:txBody>
          <a:bodyPr>
            <a:normAutofit fontScale="85000" lnSpcReduction="20000"/>
          </a:bodyPr>
          <a:lstStyle/>
          <a:p>
            <a:pPr marL="0" indent="0" algn="just">
              <a:lnSpc>
                <a:spcPct val="115000"/>
              </a:lnSpc>
              <a:spcBef>
                <a:spcPts val="0"/>
              </a:spcBef>
              <a:buNone/>
            </a:pPr>
            <a:r>
              <a:rPr lang="en-US" b="1" dirty="0">
                <a:latin typeface="Times New Roman" panose="02020603050405020304" pitchFamily="18" charset="0"/>
                <a:ea typeface="Calibri" panose="020F0502020204030204" pitchFamily="34" charset="0"/>
              </a:rPr>
              <a:t>Conclusions: </a:t>
            </a:r>
            <a:r>
              <a:rPr lang="en-US" dirty="0">
                <a:latin typeface="Times New Roman" panose="02020603050405020304" pitchFamily="18" charset="0"/>
                <a:ea typeface="Calibri" panose="020F0502020204030204" pitchFamily="34" charset="0"/>
              </a:rPr>
              <a:t>Across Europe there was a significant reduction in the cost of maintaining patients at their appropriate LDL-C levels with simvastatin versus atorvastatin. The results of this analysis, along with the proven clinical benefits of simvastatin, support the use of this drug as the treatment of choice in the secondary prevention of CHD.</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4" name="Picture 3"/>
          <p:cNvPicPr>
            <a:picLocks noChangeAspect="1"/>
          </p:cNvPicPr>
          <p:nvPr/>
        </p:nvPicPr>
        <p:blipFill>
          <a:blip r:embed="rId2"/>
          <a:stretch>
            <a:fillRect/>
          </a:stretch>
        </p:blipFill>
        <p:spPr>
          <a:xfrm>
            <a:off x="1158461" y="90053"/>
            <a:ext cx="9875077" cy="4897582"/>
          </a:xfrm>
          <a:prstGeom prst="rect">
            <a:avLst/>
          </a:prstGeom>
        </p:spPr>
      </p:pic>
      <p:sp>
        <p:nvSpPr>
          <p:cNvPr id="5" name="Title 4"/>
          <p:cNvSpPr>
            <a:spLocks noGrp="1"/>
          </p:cNvSpPr>
          <p:nvPr>
            <p:ph type="title"/>
          </p:nvPr>
        </p:nvSpPr>
        <p:spPr>
          <a:xfrm>
            <a:off x="838200" y="-45720"/>
            <a:ext cx="10515600" cy="45719"/>
          </a:xfrm>
        </p:spPr>
        <p:txBody>
          <a:bodyPr>
            <a:normAutofit fontScale="90000"/>
          </a:bodyPr>
          <a:lstStyle/>
          <a:p>
            <a:endParaRPr lang="en-US" dirty="0"/>
          </a:p>
        </p:txBody>
      </p:sp>
    </p:spTree>
    <p:extLst>
      <p:ext uri="{BB962C8B-B14F-4D97-AF65-F5344CB8AC3E}">
        <p14:creationId xmlns:p14="http://schemas.microsoft.com/office/powerpoint/2010/main" val="188513192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7999"/>
          </a:xfrm>
        </p:spPr>
      </p:pic>
    </p:spTree>
    <p:extLst>
      <p:ext uri="{BB962C8B-B14F-4D97-AF65-F5344CB8AC3E}">
        <p14:creationId xmlns:p14="http://schemas.microsoft.com/office/powerpoint/2010/main" val="42218667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Some basics</a:t>
            </a:r>
            <a:endParaRPr lang="en-US" sz="6000" dirty="0"/>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These are examples of general, recurring questions about who should do what to whom, with what health care resources, and with what relation to other health services</a:t>
            </a:r>
            <a:r>
              <a:rPr lang="en-US" dirty="0" smtClean="0">
                <a:latin typeface="Times New Roman" panose="02020603050405020304" pitchFamily="18" charset="0"/>
                <a:ea typeface="Calibri" panose="020F0502020204030204" pitchFamily="34" charset="0"/>
                <a:cs typeface="Arial" panose="020B0604020202020204" pitchFamily="34" charset="0"/>
              </a:rPr>
              <a:t>.</a:t>
            </a:r>
          </a:p>
          <a:p>
            <a:pPr marL="0" algn="just">
              <a:lnSpc>
                <a:spcPct val="115000"/>
              </a:lnSpc>
              <a:spcBef>
                <a:spcPts val="0"/>
              </a:spcBef>
            </a:pP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Since </a:t>
            </a:r>
            <a:r>
              <a:rPr lang="en-US" dirty="0">
                <a:latin typeface="Times New Roman" panose="02020603050405020304" pitchFamily="18" charset="0"/>
                <a:ea typeface="Calibri" panose="020F0502020204030204" pitchFamily="34" charset="0"/>
                <a:cs typeface="Arial" panose="020B0604020202020204" pitchFamily="34" charset="0"/>
              </a:rPr>
              <a:t>the effects of choosing one course of action over another will not only have effects on health, but also on health care resources as well as other effects outside health care, informing health care decisions requires consideration of costs and benefits. For this reason, this type of evaluation is most commonly referred to as </a:t>
            </a: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economic</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 </a:t>
            </a: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evaluation</a:t>
            </a:r>
            <a:r>
              <a:rPr lang="en-US" dirty="0">
                <a:latin typeface="Times New Roman" panose="02020603050405020304" pitchFamily="18" charset="0"/>
                <a:ea typeface="Calibri" panose="020F0502020204030204" pitchFamily="34" charset="0"/>
                <a:cs typeface="Arial" panose="020B0604020202020204" pitchFamily="34"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877502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214293"/>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The features of economic evaluation</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579418"/>
            <a:ext cx="10515600" cy="5278582"/>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Economic evaluation, regardless of the activities (including health services) to which it is applied, has two features.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First</a:t>
            </a:r>
            <a:r>
              <a:rPr lang="en-US" dirty="0">
                <a:latin typeface="Times New Roman" panose="02020603050405020304" pitchFamily="18" charset="0"/>
                <a:ea typeface="Calibri" panose="020F0502020204030204" pitchFamily="34" charset="0"/>
                <a:cs typeface="Arial" panose="020B0604020202020204" pitchFamily="34" charset="0"/>
              </a:rPr>
              <a:t>, it deals with both the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inputs</a:t>
            </a:r>
            <a:r>
              <a:rPr lang="en-US" dirty="0">
                <a:latin typeface="Times New Roman" panose="02020603050405020304" pitchFamily="18" charset="0"/>
                <a:ea typeface="Calibri" panose="020F0502020204030204" pitchFamily="34" charset="0"/>
                <a:cs typeface="Arial" panose="020B0604020202020204" pitchFamily="34" charset="0"/>
              </a:rPr>
              <a:t> and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outputs</a:t>
            </a:r>
            <a:r>
              <a:rPr lang="en-US" dirty="0">
                <a:latin typeface="Times New Roman" panose="02020603050405020304" pitchFamily="18" charset="0"/>
                <a:ea typeface="Calibri" panose="020F0502020204030204" pitchFamily="34" charset="0"/>
                <a:cs typeface="Arial" panose="020B0604020202020204" pitchFamily="34" charset="0"/>
              </a:rPr>
              <a:t>, which can be described as the </a:t>
            </a: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costs</a:t>
            </a:r>
            <a:r>
              <a:rPr lang="en-US" i="1" dirty="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and </a:t>
            </a: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consequences</a:t>
            </a:r>
            <a:r>
              <a:rPr lang="en-US" dirty="0">
                <a:latin typeface="Times New Roman" panose="02020603050405020304" pitchFamily="18" charset="0"/>
                <a:ea typeface="Calibri" panose="020F0502020204030204" pitchFamily="34" charset="0"/>
                <a:cs typeface="Arial" panose="020B0604020202020204" pitchFamily="34" charset="0"/>
              </a:rPr>
              <a:t>, of alternative courses of action. Few of us would be prepared to pay a specific price for a package whose contents were unknown. Conversely, few of us would accept a package, even if its contents were known and desired, until we knew the specific price being asked. In both cases, it is the linkage of costs (what must be given up) and consequences (the overall benefits expected to be received) that allows us to reach our decision.</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030790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The features of economic evaluation</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690688"/>
            <a:ext cx="10515600" cy="5167312"/>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Second, economic evaluation concerns itself with choices.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Resources are limited</a:t>
            </a:r>
            <a:r>
              <a:rPr lang="en-US" dirty="0">
                <a:latin typeface="Times New Roman" panose="02020603050405020304" pitchFamily="18" charset="0"/>
                <a:ea typeface="Calibri" panose="020F0502020204030204" pitchFamily="34" charset="0"/>
                <a:cs typeface="Arial" panose="020B0604020202020204" pitchFamily="34" charset="0"/>
              </a:rPr>
              <a:t>, and our consequent inability to produce all desired outputs (including efficacious therapies), necessitates that choices must, and will, be made in all areas of human activity.</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These </a:t>
            </a:r>
            <a:r>
              <a:rPr lang="en-US" dirty="0">
                <a:latin typeface="Times New Roman" panose="02020603050405020304" pitchFamily="18" charset="0"/>
                <a:ea typeface="Calibri" panose="020F0502020204030204" pitchFamily="34" charset="0"/>
                <a:cs typeface="Arial" panose="020B0604020202020204" pitchFamily="34" charset="0"/>
              </a:rPr>
              <a:t>two characteristics of economic evaluation lead us to define economic evaluation as </a:t>
            </a: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the comparative analysis of alternative courses of action in terms of both their</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 </a:t>
            </a: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costs and consequences</a:t>
            </a:r>
            <a:r>
              <a:rPr lang="en-US" dirty="0">
                <a:latin typeface="Times New Roman" panose="02020603050405020304" pitchFamily="18" charset="0"/>
                <a:ea typeface="Calibri" panose="020F0502020204030204" pitchFamily="34" charset="0"/>
                <a:cs typeface="Arial" panose="020B0604020202020204" pitchFamily="34" charset="0"/>
              </a:rPr>
              <a:t>. Therefore, the basic tasks of any economic evaluation are to identify, measure, value, and compare the costs and consequences of the alternatives being considered.</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411822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a:xfrm>
            <a:off x="1523999" y="5375565"/>
            <a:ext cx="9144001" cy="1371600"/>
          </a:xfrm>
        </p:spPr>
        <p:txBody>
          <a:bodyPr>
            <a:normAutofit/>
          </a:bodyPr>
          <a:lstStyle/>
          <a:p>
            <a:pPr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Fig. 1.1 Economic evaluation always involves a comparative analysis of alternative courses of action.</a:t>
            </a:r>
            <a:endParaRPr lang="en-US" b="1" dirty="0"/>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122362"/>
            <a:ext cx="9144000" cy="3809855"/>
          </a:xfrm>
          <a:prstGeom prst="rect">
            <a:avLst/>
          </a:prstGeom>
          <a:noFill/>
          <a:ln>
            <a:noFill/>
          </a:ln>
        </p:spPr>
      </p:pic>
    </p:spTree>
    <p:extLst>
      <p:ext uri="{BB962C8B-B14F-4D97-AF65-F5344CB8AC3E}">
        <p14:creationId xmlns:p14="http://schemas.microsoft.com/office/powerpoint/2010/main" val="34057502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The features of economic evaluation</a:t>
            </a:r>
            <a:endParaRPr lang="en-US" sz="32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690688"/>
            <a:ext cx="10515600" cy="5167312"/>
          </a:xfrm>
        </p:spPr>
        <p:txBody>
          <a:bodyPr>
            <a:normAutofit lnSpcReduction="10000"/>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rPr>
              <a:t>Figure 1.1 illustrates that an economic evaluation is usually formulated in terms of a </a:t>
            </a:r>
            <a:r>
              <a:rPr lang="en-US" dirty="0">
                <a:solidFill>
                  <a:srgbClr val="FF0000"/>
                </a:solidFill>
                <a:latin typeface="Times New Roman" panose="02020603050405020304" pitchFamily="18" charset="0"/>
                <a:ea typeface="Calibri" panose="020F0502020204030204" pitchFamily="34" charset="0"/>
              </a:rPr>
              <a:t>choice between competing alternatives</a:t>
            </a:r>
            <a:r>
              <a:rPr lang="en-US" dirty="0">
                <a:latin typeface="Times New Roman" panose="02020603050405020304" pitchFamily="18" charset="0"/>
                <a:ea typeface="Calibri" panose="020F0502020204030204" pitchFamily="34" charset="0"/>
              </a:rPr>
              <a:t>. Here we consider a </a:t>
            </a:r>
            <a:r>
              <a:rPr lang="en-US" dirty="0">
                <a:solidFill>
                  <a:srgbClr val="FF0000"/>
                </a:solidFill>
                <a:latin typeface="Times New Roman" panose="02020603050405020304" pitchFamily="18" charset="0"/>
                <a:ea typeface="Calibri" panose="020F0502020204030204" pitchFamily="34" charset="0"/>
              </a:rPr>
              <a:t>choice between two alternatives</a:t>
            </a:r>
            <a:r>
              <a:rPr lang="en-US" dirty="0">
                <a:latin typeface="Times New Roman" panose="02020603050405020304" pitchFamily="18" charset="0"/>
                <a:ea typeface="Calibri" panose="020F0502020204030204" pitchFamily="34" charset="0"/>
              </a:rPr>
              <a:t>, </a:t>
            </a:r>
            <a:r>
              <a:rPr lang="en-US" dirty="0">
                <a:solidFill>
                  <a:srgbClr val="FF0000"/>
                </a:solidFill>
                <a:latin typeface="Times New Roman" panose="02020603050405020304" pitchFamily="18" charset="0"/>
                <a:ea typeface="Calibri" panose="020F0502020204030204" pitchFamily="34" charset="0"/>
              </a:rPr>
              <a:t>A</a:t>
            </a:r>
            <a:r>
              <a:rPr lang="en-US" dirty="0">
                <a:latin typeface="Times New Roman" panose="02020603050405020304" pitchFamily="18" charset="0"/>
                <a:ea typeface="Calibri" panose="020F0502020204030204" pitchFamily="34" charset="0"/>
              </a:rPr>
              <a:t> and </a:t>
            </a:r>
            <a:r>
              <a:rPr lang="en-US" dirty="0">
                <a:solidFill>
                  <a:srgbClr val="FF0000"/>
                </a:solidFill>
                <a:latin typeface="Times New Roman" panose="02020603050405020304" pitchFamily="18" charset="0"/>
                <a:ea typeface="Calibri" panose="020F0502020204030204" pitchFamily="34" charset="0"/>
              </a:rPr>
              <a:t>B</a:t>
            </a:r>
            <a:r>
              <a:rPr lang="en-US" dirty="0">
                <a:latin typeface="Times New Roman" panose="02020603050405020304" pitchFamily="18" charset="0"/>
                <a:ea typeface="Calibri" panose="020F0502020204030204" pitchFamily="34" charset="0"/>
              </a:rPr>
              <a:t>. The comparator to Programme A, the programme of interest, does not have to be an active treatment. It could be doing nothing. </a:t>
            </a:r>
            <a:endParaRPr lang="en-US" dirty="0" smtClean="0">
              <a:latin typeface="Times New Roman" panose="02020603050405020304" pitchFamily="18" charset="0"/>
              <a:ea typeface="Calibri" panose="020F0502020204030204" pitchFamily="34" charset="0"/>
            </a:endParaRPr>
          </a:p>
          <a:p>
            <a:pPr marL="0" algn="just">
              <a:lnSpc>
                <a:spcPct val="115000"/>
              </a:lnSpc>
              <a:spcBef>
                <a:spcPts val="0"/>
              </a:spcBef>
            </a:pPr>
            <a:endParaRPr lang="en-US" dirty="0">
              <a:latin typeface="Times New Roman" panose="02020603050405020304" pitchFamily="18" charset="0"/>
              <a:ea typeface="Calibri" panose="020F050202020403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rPr>
              <a:t>Even </a:t>
            </a:r>
            <a:r>
              <a:rPr lang="en-US" dirty="0">
                <a:latin typeface="Times New Roman" panose="02020603050405020304" pitchFamily="18" charset="0"/>
                <a:ea typeface="Calibri" panose="020F0502020204030204" pitchFamily="34" charset="0"/>
              </a:rPr>
              <a:t>when two active treatments are being compared, it may still be important to consider </a:t>
            </a:r>
            <a:r>
              <a:rPr lang="en-US" dirty="0">
                <a:solidFill>
                  <a:srgbClr val="FF0000"/>
                </a:solidFill>
                <a:latin typeface="Times New Roman" panose="02020603050405020304" pitchFamily="18" charset="0"/>
                <a:ea typeface="Calibri" panose="020F0502020204030204" pitchFamily="34" charset="0"/>
              </a:rPr>
              <a:t>the baseline of doing nothing</a:t>
            </a:r>
            <a:r>
              <a:rPr lang="en-US" dirty="0">
                <a:latin typeface="Times New Roman" panose="02020603050405020304" pitchFamily="18" charset="0"/>
                <a:ea typeface="Calibri" panose="020F0502020204030204" pitchFamily="34" charset="0"/>
              </a:rPr>
              <a:t>, or a </a:t>
            </a:r>
            <a:r>
              <a:rPr lang="en-US" dirty="0">
                <a:solidFill>
                  <a:srgbClr val="FF0000"/>
                </a:solidFill>
                <a:latin typeface="Times New Roman" panose="02020603050405020304" pitchFamily="18" charset="0"/>
                <a:ea typeface="Calibri" panose="020F0502020204030204" pitchFamily="34" charset="0"/>
              </a:rPr>
              <a:t>low-cost option</a:t>
            </a:r>
            <a:r>
              <a:rPr lang="en-US" dirty="0">
                <a:latin typeface="Times New Roman" panose="02020603050405020304" pitchFamily="18" charset="0"/>
                <a:ea typeface="Calibri" panose="020F0502020204030204" pitchFamily="34" charset="0"/>
              </a:rPr>
              <a:t>. This is because the comparator (Programme B) may itself be inefficient. (It is important that the evaluation considers all relevant alternatives).</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317813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320</TotalTime>
  <Words>3697</Words>
  <Application>Microsoft Office PowerPoint</Application>
  <PresentationFormat>Widescreen</PresentationFormat>
  <Paragraphs>119</Paragraphs>
  <Slides>45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45</vt:i4>
      </vt:variant>
    </vt:vector>
  </HeadingPairs>
  <TitlesOfParts>
    <vt:vector size="53" baseType="lpstr">
      <vt:lpstr>Arial</vt:lpstr>
      <vt:lpstr>Calibri</vt:lpstr>
      <vt:lpstr>Calibri Light</vt:lpstr>
      <vt:lpstr>Lucida Calligraphy</vt:lpstr>
      <vt:lpstr>Rockwell Condensed</vt:lpstr>
      <vt:lpstr>Times New Roman</vt:lpstr>
      <vt:lpstr>Verdana</vt:lpstr>
      <vt:lpstr>Office Theme</vt:lpstr>
      <vt:lpstr>Basic Principles of Pharmacoeconomics</vt:lpstr>
      <vt:lpstr>Pharmacoeconomics – What is it?</vt:lpstr>
      <vt:lpstr>Why is pharmacoeconomics important?</vt:lpstr>
      <vt:lpstr>Some basics</vt:lpstr>
      <vt:lpstr>Some basics</vt:lpstr>
      <vt:lpstr>The features of economic evaluation</vt:lpstr>
      <vt:lpstr>The features of economic evaluation</vt:lpstr>
      <vt:lpstr>PowerPoint Presentation</vt:lpstr>
      <vt:lpstr>The features of economic evaluation</vt:lpstr>
      <vt:lpstr>The features of economic evaluation</vt:lpstr>
      <vt:lpstr>The features of economic evaluation</vt:lpstr>
      <vt:lpstr>Do all economic evaluations use the same techniques?</vt:lpstr>
      <vt:lpstr>1: cost-effectiveness analysis</vt:lpstr>
      <vt:lpstr>1: cost-effectiveness analysis</vt:lpstr>
      <vt:lpstr>The death of cost-minimization analysis? </vt:lpstr>
      <vt:lpstr>PowerPoint Presentation</vt:lpstr>
      <vt:lpstr>The death of cost-minimization analysis? </vt:lpstr>
      <vt:lpstr>The death of cost-minimization analysis? </vt:lpstr>
      <vt:lpstr>2: cost–utility analysis </vt:lpstr>
      <vt:lpstr>2: cost–utility analysis </vt:lpstr>
      <vt:lpstr>QALYs gained from an intervention</vt:lpstr>
      <vt:lpstr>PowerPoint Presentation</vt:lpstr>
      <vt:lpstr>QALYs gained from an intervention</vt:lpstr>
      <vt:lpstr>3: cost–benefit analysis</vt:lpstr>
      <vt:lpstr>3: cost–benefit analysis</vt:lpstr>
      <vt:lpstr>PowerPoint Presentation</vt:lpstr>
      <vt:lpstr>PowerPoint Presentation</vt:lpstr>
      <vt:lpstr>PowerPoint Presentation</vt:lpstr>
      <vt:lpstr>Use of economic evaluation in health care decision-making</vt:lpstr>
      <vt:lpstr>Use of economic evaluation in health care decision-making</vt:lpstr>
      <vt:lpstr>Costing terms</vt:lpstr>
      <vt:lpstr>Costing terms</vt:lpstr>
      <vt:lpstr>Costing terms</vt:lpstr>
      <vt:lpstr>Cost categorization</vt:lpstr>
      <vt:lpstr>PowerPoint Presentation</vt:lpstr>
      <vt:lpstr>Direct medical costs</vt:lpstr>
      <vt:lpstr>Direct nonmedical costs</vt:lpstr>
      <vt:lpstr>Indirect costs</vt:lpstr>
      <vt:lpstr>Intangible costs</vt:lpstr>
      <vt:lpstr>Alternative method of categorization </vt:lpstr>
      <vt:lpstr>Alternative method of categorization </vt:lpstr>
      <vt:lpstr>Alternative method of categorization </vt:lpstr>
      <vt:lpstr>Alternative method of categorization </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Pharmacy Ethics (Theoretical considerations)</dc:title>
  <dc:creator>haider raheem</dc:creator>
  <cp:lastModifiedBy>haider raheem</cp:lastModifiedBy>
  <cp:revision>34</cp:revision>
  <dcterms:created xsi:type="dcterms:W3CDTF">2022-02-23T10:59:51Z</dcterms:created>
  <dcterms:modified xsi:type="dcterms:W3CDTF">2023-02-21T22:13:21Z</dcterms:modified>
</cp:coreProperties>
</file>