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9" r:id="rId4"/>
    <p:sldId id="287" r:id="rId5"/>
    <p:sldId id="310" r:id="rId6"/>
    <p:sldId id="311" r:id="rId7"/>
    <p:sldId id="312" r:id="rId8"/>
    <p:sldId id="288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292" r:id="rId17"/>
    <p:sldId id="322" r:id="rId18"/>
    <p:sldId id="320" r:id="rId19"/>
    <p:sldId id="321" r:id="rId20"/>
    <p:sldId id="323" r:id="rId21"/>
    <p:sldId id="301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27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7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Pharmacokinetic and Pharmacodynamic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781"/>
            <a:ext cx="9144000" cy="13438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Dr. Haider </a:t>
            </a:r>
            <a:r>
              <a:rPr lang="en-US" sz="3600" b="1" dirty="0" smtClean="0">
                <a:solidFill>
                  <a:srgbClr val="FF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Raheem Mohammad</a:t>
            </a:r>
            <a:endParaRPr lang="en-US" sz="3600" dirty="0">
              <a:solidFill>
                <a:srgbClr val="FF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16764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Vs. Nonlinear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236"/>
            <a:ext cx="10515600" cy="507076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When steady-state concentrations change in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disproportionate fashion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dose is altered, a plot of steady-state concentration versus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a straight line and the drug is said to follow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nonlinear pharmacokinetics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increase more than expected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 dosage increase,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likely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 is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processes removing the drug from the body have become saturated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phenomenon is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saturable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Both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phenytoin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salicylic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acid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 Michaelis-Menten pharmacokinetics.</a:t>
            </a:r>
          </a:p>
        </p:txBody>
      </p:sp>
    </p:spTree>
    <p:extLst>
      <p:ext uri="{BB962C8B-B14F-4D97-AF65-F5344CB8AC3E}">
        <p14:creationId xmlns:p14="http://schemas.microsoft.com/office/powerpoint/2010/main" val="25963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183"/>
            <a:ext cx="10515600" cy="13715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Vs. Nonlinear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782"/>
            <a:ext cx="10515600" cy="49322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increase less than expected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 dosage increase, there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typical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explanations.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valproic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acid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disopyramide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saturate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plasma protein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binding sites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that as the dosage is increased steady-state serum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increase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than expected.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Other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carbamazepine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their own rate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metabolism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body as dose is increased so steady-state serum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increase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than anticipated. This process is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autoinduction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drug metabolism.</a:t>
            </a:r>
          </a:p>
        </p:txBody>
      </p:sp>
    </p:spTree>
    <p:extLst>
      <p:ext uri="{BB962C8B-B14F-4D97-AF65-F5344CB8AC3E}">
        <p14:creationId xmlns:p14="http://schemas.microsoft.com/office/powerpoint/2010/main" val="22259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14408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582"/>
            <a:ext cx="10515600" cy="4627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definition of clearance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volume of serum or blood completely cleared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drug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unit time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dimension of clearance is volume per unit time, such 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L/h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mL/min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most often the organ responsible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metabolism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most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cases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kidney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responsible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elimination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gastrointestinal wall,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lung,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kidney can also metabolize some drugs, and some medications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eliminated unchanged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bile. </a:t>
            </a:r>
          </a:p>
        </p:txBody>
      </p:sp>
    </p:spTree>
    <p:extLst>
      <p:ext uri="{BB962C8B-B14F-4D97-AF65-F5344CB8AC3E}">
        <p14:creationId xmlns:p14="http://schemas.microsoft.com/office/powerpoint/2010/main" val="30745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14408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582"/>
            <a:ext cx="10515600" cy="4627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 is characterized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I reactions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oxidize drug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molecules,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II reactions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form glucuronide or sulfate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esters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molecules.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 case,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resulting metabolite is more water soluble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parent drug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is more likely to be eliminated in the urine.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majority of drug metabolism is catalyzed by enzymes contained in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microsomes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hepatocytes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cytochrome P-450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enzyme system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6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037"/>
            <a:ext cx="10515600" cy="131618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219"/>
            <a:ext cx="10515600" cy="4973781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Clearance (Cl) is the most important pharmacokinetic parameter because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maintenance dose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that is required to obtain a given steady-state serum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(Css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Css ⋅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Target steady-state concentrations are usually chosen from previous studies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have determined minimum effective concentrations and maximum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that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 the desired pharmacological effect but avoid toxic side effects.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range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steady-state concentrations is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therapeutic range for the drug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91"/>
            <a:ext cx="10515600" cy="12330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534785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example, the therapeutic range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theophylline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generally accepted as 10–20 μg/mL for the treatment of asthma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8–12 μg/mL considered as a reasonable starting point.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were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 that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clearance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 patient equaled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L/h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desired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theophylline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concentration was 10 μg/mL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theophylline maintenance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 this concentration would be 30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mg/h.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μg/mL = 10 mg/L;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Css ⋅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 = 10 mg/L ⋅ 3 L/h = 30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mg/h.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09451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580505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clearance for an organ, such as the liver or kidney, that metabolizes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eliminates drugs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determined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blood flow to the organ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ability of the organ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metabolize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 the drug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Liver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flow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LBF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renal blood flow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RBF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1–1.5 L/min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adults with normal cardiovascular function.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 of an organ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remove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extract the drug from the blood or serum is usually measured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extraction ratio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is the fraction of drug removed by the organ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computed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measuring the concentrations of the drug entering (C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leaving (C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the organ: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 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)/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85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75564"/>
            <a:ext cx="10515600" cy="148243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schematic depicts the liver (large box) with the blood vessel supplying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it. When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molecules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enter an organ (blood flows from left to right) that clears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drug, 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bound to plasma proteins (trapezoid shapes) or exist in the unbound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27" y="968553"/>
            <a:ext cx="7615345" cy="4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914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541712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Liver or renal blood flow and the extraction ratio for a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rarely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measured in patients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drug clearance for an organ is equal to the product of the blood flow to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extraction ratio of the drug.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for a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 be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 by taking the product of liver blood flow and the hepatic extraction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ratio (ER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for the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LBF ⋅ ER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clearance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medication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 be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 by multiplying renal blood flow and the renal extraction ratio for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agent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RBF ⋅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85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10390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580505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verapamil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a hepatic extraction ratio of 90%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0.90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For patients with normal liver blood flow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LBF = 1.5 L/min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hepatic clearance would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expected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equal 1.35 L/min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LBF ⋅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1.5 L/min ⋅ 0.90 = 1.35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L/min.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total clearance for a drug is the sum of the individual clearances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each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 that extracts the medication.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the total clearance (Cl) for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that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metabolized by the liver and eliminated by the kidney is the sum of hepatic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renal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for the agent: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Cl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3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50569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Clinical pharmacokinetics is the discipline that applies pharmacokinetic concepts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principles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humans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order to design individualized dosage regimens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which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optimize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therapeutic response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medication while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minimizing the chance of an adverse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reaction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Pharmacokinetics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study of the absorption, distribution, metabolism,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excretion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378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6942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function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three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physiological factors: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14350" lvl="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intrinsic clearance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Cl′</a:t>
            </a:r>
            <a:r>
              <a:rPr lang="en-US" sz="26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the inherent ability of the enzyme to metabolize the drug and is the quotient of the Michaelis-Menten constants V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Km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Cl′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V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Km) for the unbound drug.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fraction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 in the bloodstream that is not bound to cells or proteins, such 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albumin, α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-acid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glycoprotein, or lipoproteins, but is present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unbound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,”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unbound fraction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unbound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fraction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in the blood or serum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the unbound drug concentration divided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total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(bound + unbound) drug concentration.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iver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flow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9855"/>
                <a:ext cx="10515600" cy="4364181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relationship between the three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physiological factors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hepatic drug clearance is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Cl</m:t>
                      </m:r>
                      <m:r>
                        <m:rPr>
                          <m:nor/>
                        </m:rPr>
                        <a:rPr lang="en-US" sz="3200" b="1" baseline="-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𝐋𝐁𝐅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.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Cl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int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𝐋𝐁𝐅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Cl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int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Fortunately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most drugs have a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large hepatic extraction ratio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≥ 0.7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or a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small hepatic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extraction ratio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≤ 0.3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and the relationship is simplified in these situations.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9855"/>
                <a:ext cx="10515600" cy="4364181"/>
              </a:xfrm>
              <a:blipFill>
                <a:blip r:embed="rId2"/>
                <a:stretch>
                  <a:fillRect l="-1217" t="-838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3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drugs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 hepatic extraction ratio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hepatic clearance is mainly a product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free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fraction of the drug in the blood or serum and intrinsic clearance: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Cl′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low extraction ratios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 not change much when liver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flow decreases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liver or cardiac disease.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drugs with low hepatic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extraction ratios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valproic acid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phenytoin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warfarin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192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52924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drugs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 hepatic extraction ratios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hepatic clearance is mainly a function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liver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flow: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LBF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limiting step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drug metabolism in this case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how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 drug can be delivered to the liver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 capacity to metabolize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very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clearance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 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 extraction ratios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 not change much when protein binding displacement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enzyme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induction or inhibition occurs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drug interactions.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high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extraction ratios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lidocaine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morphine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tricyclic antidepressants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2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192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5292436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physiological determinants of renal clearance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glomerular filtration rate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GFR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free fraction of drug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blood or serum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clearance of drug via renal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tubular secretion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and the fraction of drug reabsorbed in the kidney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[(f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⋅ GFR)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1 − FR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Average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glomerular filtration rates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adults with normal renal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 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100–120 mL/min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tubular secretion is an active process, it has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been described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an equation similar to that used to explain liver metabolism: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[RBF ⋅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Cl′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 / [RBF +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Cl′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Cl′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intrinsic clearance due to active tubular secretion.</a:t>
            </a:r>
          </a:p>
        </p:txBody>
      </p:sp>
    </p:spTree>
    <p:extLst>
      <p:ext uri="{BB962C8B-B14F-4D97-AF65-F5344CB8AC3E}">
        <p14:creationId xmlns:p14="http://schemas.microsoft.com/office/powerpoint/2010/main" val="3963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4"/>
            <a:ext cx="10515600" cy="12192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5565"/>
                <a:ext cx="10515600" cy="5292436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Thus, 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entire equation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Cl</m:t>
                      </m:r>
                      <m:r>
                        <m:rPr>
                          <m:nor/>
                        </m:rP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R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𝐆𝐅𝐑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𝐁𝐅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.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Cl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sec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𝐁𝐅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+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Cl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sec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](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𝐅𝐑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renal clearance of a drug is greater than glomerular filtration rate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it is likely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that the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 was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eliminated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part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by active tubular secretion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aminoglycoside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antibiotics and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vancomycin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are eliminated primarily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by glomerular filtration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Digoxin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procainamide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ranitidine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ciprofloxacin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are eliminated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by both glomerular filtration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active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tubular secretion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5565"/>
                <a:ext cx="10515600" cy="5292436"/>
              </a:xfrm>
              <a:blipFill>
                <a:blip r:embed="rId2"/>
                <a:stretch>
                  <a:fillRect l="-1217" t="-806" r="-1159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distribution (V) is an important pharmacokinetic parameter because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loading dose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that is required to achieve a particular steady-state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immediately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dose is administered: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Css ⋅ V</a:t>
            </a:r>
          </a:p>
        </p:txBody>
      </p:sp>
    </p:spTree>
    <p:extLst>
      <p:ext uri="{BB962C8B-B14F-4D97-AF65-F5344CB8AC3E}">
        <p14:creationId xmlns:p14="http://schemas.microsoft.com/office/powerpoint/2010/main" val="33504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51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5236"/>
            <a:ext cx="10515600" cy="2022764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distribution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hypothetical volume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proportionality constant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relates the concentration of drug in the blood or serum (C) and the amount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body (A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A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C ⋅ V. If the minimum concentration needed to exert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pharmacological effect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drug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mg/L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patient will receive a benefit from the drug while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other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have a subtherapeutic concentration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78" y="785637"/>
            <a:ext cx="4626644" cy="40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30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055"/>
            <a:ext cx="10515600" cy="562494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rare to know the exact volume of distribution for a patient because it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necessary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administer a dose on a previous occasion in order to have computed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 an average volume of distribution measured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patients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similar demographics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(age, weight, gender, etc.)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medical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(renal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failure, liver failure, heart failure, etc.)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used to estimate a loading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this,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patients will not actually attain steady state after a loading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hopefully, serum drug concentrations will be high enough so that the patient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 experience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pharmacological effect of the drug.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647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37708"/>
            <a:ext cx="10515600" cy="3020291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example depicts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ideal loading dose given as an intravenous bolus dose followed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continuous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infusion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solid line starting at 16 mg/L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so steady state is achieved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immediately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maintained. If a loading dose was not given and a continuous infusion started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dashed line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starting at 0 mg/L).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patient’s volume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distribution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smaller than average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result in higher than expected concentrations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solid line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starting at 30 mg/L)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larger than average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result in lower than expected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(dotted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 starting at 7 mg/L). In these cases,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still takes 3–5 half-lives to reach steady-state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therapeutic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concentrations are achieved much sooner than giving the drug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infusion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70" y="526473"/>
            <a:ext cx="5704259" cy="33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65"/>
            <a:ext cx="10515600" cy="55972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Absorption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Passage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 molecules 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physiological/biological barriers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reaching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vascular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Passage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 molecules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the bloodstream into tissues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drug molecule into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metabolite.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Excretion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irreversible loss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chemically unchanged or unaltered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commonly occurs via the kidney or biliary tract.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irreversible loss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 from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site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measurement (blood, serum, plasma).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 by one or both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(1)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(2)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excretion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055"/>
            <a:ext cx="10515600" cy="12607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512618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volume of distribution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very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drug is primarily contained in the blood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warfarin V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5–7 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large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drug distributes widely in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is mostly bound to bodily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tissues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digoxin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500 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physiologic determinates of volume of distribution are the actual volume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(V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size (measured as a volume) of the various tissues and organs of the body (V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larger person, such as a 160-kg football player, would be expected to have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larger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distribution for a drug than a smaller person, such as a 40-kg grandmother.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83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8364"/>
                <a:ext cx="10515600" cy="5749638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reason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warfarin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has such a small volume of distribution is that it is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highly bound to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serum albumin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 that the free fraction of drug in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blood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is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very small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Digoxin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has a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very large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volume of distribution because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it is very highly bound to tissues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(primarily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muscle) so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that the free fraction of drug in the tissues 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unbound drug concentration in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tissue/total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tissue drug concentration) is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very small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equation that relates all of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these physiologic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determinates to the volume of distribution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8364"/>
                <a:ext cx="10515600" cy="5749638"/>
              </a:xfrm>
              <a:blipFill>
                <a:blip r:embed="rId2"/>
                <a:stretch>
                  <a:fillRect l="-1217" t="-742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927"/>
            <a:ext cx="10515600" cy="133003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7964"/>
                <a:ext cx="10515600" cy="5140038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 example is how the volume of distribution changes when plasma protein binding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 interactions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occur. 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drug that is highly bound to plasma proteins is given to a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patient, 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then a second drug that is also highly bound to the same plasma protein is given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concurrently, the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second drug will compete for plasma protein binding sites and displace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first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 from the protein. In this case, the free fraction in the serum of the first drug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will increase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(↑f</a:t>
                </a:r>
                <a:r>
                  <a:rPr lang="en-US" baseline="-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resulting in an increased volume of distribution:</a:t>
                </a:r>
                <a:endParaRPr lang="en-US" sz="3200" b="1" i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↑</m:t>
                      </m:r>
                      <m:r>
                        <m:rPr>
                          <m:nor/>
                        </m:rPr>
                        <a:rPr lang="en-US" sz="32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↑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7964"/>
                <a:ext cx="10515600" cy="5140038"/>
              </a:xfrm>
              <a:blipFill>
                <a:blip r:embed="rId2"/>
                <a:stretch>
                  <a:fillRect l="-1217" t="-83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606829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drugs that follow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pharmacokinetics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given to humans, serum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decline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curvilinear fashion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concentration/time profile for a patient receiving 300 mg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orally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solid line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bolus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dashed line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If this data is plotted on rectilinear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axes, serum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decline in a curvilinear fashion in both cases.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50" y="1676400"/>
            <a:ext cx="6781100" cy="40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606829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the same data is plotted 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semilogarithmic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axis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serum concentrations decrease in a linear fashion after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absorption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phases are complete.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concentration/time profile for a patient receiving 300 mg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orally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solid line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bolus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dashed line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If this data is plotted 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semilogarithmic axes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serum concentrations decline in a straight line in both cases.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50" y="1676400"/>
            <a:ext cx="6323900" cy="39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part of the curve is known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phase.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that it takes for serum concentrations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 by 1/2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phase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a constant and is called the half-life (t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 how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quickly drug serum concentrations decrease in a patient after a medication is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administered, and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dimension of half-life is time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minute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hour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etc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required for serum concentrations to decrease by one-half after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absorption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phases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measurement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denote how quickly drug serum concentrations decline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 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elimination rate constant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dimension for the elimination rate constant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reciprocal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minute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−1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hour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−1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slope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(using an ln C versus time plot)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serum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concentration/time curve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absorption and distribution phases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and Elimination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amount of drug in the body is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known,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for the drug can be computed by taking the product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elimination rate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 and the amount of drug in the body (A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= A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 are related to each other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following equation, so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 to compute one once the other is known: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0.693/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and Elimination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be measured graphically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computing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slope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log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versus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graph during the elimination phase: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/2.303 = − (log 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− log C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(t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− t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using natural logarithms,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 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 ln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(t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a drug is administered on a continuous basis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half-lives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serum concentrations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~90%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steady-state values; on a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continuous basis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half-lives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serum concentrations equal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~95%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steady-state values; or on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continuous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basis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 half-lives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serum concentrations achieve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~99%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steady-state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values.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drug serum concentrations used for pharmacokinetic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monitoring can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safely measured after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3–5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estimated half-lives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most drug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assays have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5–10% measurement error.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3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50569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Pharmacodynamics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relationship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pharmacological response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is extremely important for clinicians to realize that the change in drug effect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usually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proportional to the change in drug dose or concentration.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example, when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drug dose or concentration is increased from a baseline value,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increase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pharmacological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 is greater when the initial dose or concentration is low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compared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 in drug effect observed when the initial dose or concentration is high.</a:t>
            </a:r>
          </a:p>
        </p:txBody>
      </p:sp>
    </p:spTree>
    <p:extLst>
      <p:ext uri="{BB962C8B-B14F-4D97-AF65-F5344CB8AC3E}">
        <p14:creationId xmlns:p14="http://schemas.microsoft.com/office/powerpoint/2010/main" val="1872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2726"/>
            <a:ext cx="10515600" cy="235527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concentration/time graph for a drug that has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equal to 8 hours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arrows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 concentrations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half-lives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24 hours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~90% of Css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half-lives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 hours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95% of Css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Since most drug assays have 5–10% measurement error, serum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obtained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3–5 half-lives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after dosing commenced can be considered to be at steady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state for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purposes and used to adjust drug doses.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68" y="806057"/>
            <a:ext cx="6213063" cy="36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606829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dosage interval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drug is also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 by the half-life of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therapeutic range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drug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10–20 mg/L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ideal dosage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interval would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let maximum serum concentrations exceed 20 mg/L or allow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minimum serum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to go below 10 mg/L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dosage interval for a drug is determined by the half-life of the agent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case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half-life of the drug is 8 hours, and the therapeutic range of the drug is 10–20 mg/L.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395" y="2307452"/>
            <a:ext cx="6199209" cy="37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90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Elimination Rate Constant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8189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known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dependent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parameters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 values depend on the clearance (Cl) and volume of distribution (V)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agent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(0.693 ⋅ V)/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Cl/V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elimination rate constant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drug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change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either because of a change in clearance or a change in the volume of distribution.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values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distribution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 solely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physiological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parameters and can vary independently of each other, they are known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independent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90054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1953491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nonlinear pharmacokinetics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occurs when the number of drug molecules overwhelms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saturates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enzyme’s ability to metabolize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this occurs,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drug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concentrations increase in a disproportionate manner after a dosage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2581"/>
            <a:ext cx="2362200" cy="3866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2992580"/>
            <a:ext cx="2486891" cy="3840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5872" y="3292962"/>
            <a:ext cx="268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Maud </a:t>
            </a:r>
            <a:r>
              <a:rPr lang="en-US" dirty="0" smtClean="0"/>
              <a:t>Leonora Menten </a:t>
            </a:r>
            <a:r>
              <a:rPr lang="en-US" dirty="0"/>
              <a:t>(March 20, 1879 – July 17, 1960</a:t>
            </a:r>
            <a:r>
              <a:rPr lang="en-US" dirty="0" smtClean="0"/>
              <a:t>) </a:t>
            </a:r>
            <a:r>
              <a:rPr lang="en-US" dirty="0"/>
              <a:t>was </a:t>
            </a:r>
            <a:r>
              <a:rPr lang="en-US" dirty="0" smtClean="0"/>
              <a:t>a Canadian </a:t>
            </a:r>
            <a:r>
              <a:rPr lang="en-US" dirty="0"/>
              <a:t>physician and chemist.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5237018"/>
            <a:ext cx="295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Leonor Michaelis (16 January 1875 – 8 October 1949) was a German biochemist, physical chemist, and </a:t>
            </a:r>
            <a:r>
              <a:rPr lang="en-US" dirty="0" smtClean="0"/>
              <a:t>physician.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9855"/>
                <a:ext cx="10515600" cy="4364181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this case the rate of drug removal is described by the classic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Michaelis-Menten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relationship that is used for all enzyme systems: 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rate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metabolism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⋅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maximum rate of metabolism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 is the substrate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concentration, and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Km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substrate concentration where the rate of metabolism = V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max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9855"/>
                <a:ext cx="10515600" cy="4364181"/>
              </a:xfrm>
              <a:blipFill>
                <a:blip r:embed="rId2"/>
                <a:stretch>
                  <a:fillRect l="-1217" t="-838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9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clinical implication of Michaelis-Menten pharmacokinetics is that the clearance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is not a constant as it is with linear pharmacokinetics, but is concentration-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dose-dependent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dose or concentration increases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clearance rate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enzyme approaches saturable conditions: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V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/(Km + 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 concentrations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disproportionately after a dosage increase.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example,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phenytoin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follows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saturable pharmacokinetics with average Michaelis-Menten constants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500 mg/d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Km = 4 mg/L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therapeutic range of phenytoin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10–20 mg/L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steady-state concentration of phenytoin increases from 10 mg/L to 20 mg/L,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decreases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36 L/d to 21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L/d.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V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Km + 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(500 mg/d) / (4 mg/L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+ 10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mg/L) = 36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L/d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(500 mg/d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mg/L + 20 mg/L) = 21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L/d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564"/>
            <a:ext cx="10515600" cy="14962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364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volume of distribution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unaffected by saturable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doses or concentrations increase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drug that follows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pharmacokinetics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decreases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half-life becomes longer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drug: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0.693 ⋅ 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↓Cl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135774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855"/>
                <a:ext cx="10515600" cy="5320145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The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Michaelis-Menten equation can be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used to compute the maintenance dose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required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achieve a target steady-state serum concentration (Css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⋅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Km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When the therapeutic range for a drug is far below the Km value for the enzymes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that metabolize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drug Css, this equation simplifies to: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 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max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Km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Css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or,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since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max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/Km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a constant,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 = Cl ⋅ Css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Therefore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when Km &gt;&gt; Css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drugs that are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metabolized follow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linear pharmacokinetics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855"/>
                <a:ext cx="10515600" cy="5320145"/>
              </a:xfrm>
              <a:blipFill>
                <a:blip r:embed="rId2"/>
                <a:stretch>
                  <a:fillRect l="-1217" t="-68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835"/>
            <a:ext cx="10515600" cy="142701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or Saturable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455814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the therapeutic range for a drug is far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above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Km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Css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enzyme system that metabolizes the drug,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rate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 becomes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constant equal to V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conditions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 a fixed amount of drug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metabolized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 enzyme system is completely saturated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cannot increase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metabolic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capacity.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situation is also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zero-order pharmacokinetics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First-order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another name for linear pharmacokinetics.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09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0764"/>
            <a:ext cx="10515600" cy="1787235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relationship between drug concentration and response is usually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hyperbolic function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Effect = (E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⋅ C)/(EC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C), where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maximum effect and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the drug effect equals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39" y="850956"/>
            <a:ext cx="6892122" cy="42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037"/>
            <a:ext cx="10515600" cy="135774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Bioavailability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783"/>
            <a:ext cx="10515600" cy="493221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fraction of the administered dose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delivered to the systemic circulation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known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bioavailability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drug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dosage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concentrations rise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is being absorbed into the bloodstream, reach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maximum concentration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when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rate of drug absorption equals the rate of drug elimination, 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eventually decrease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 to the half-life of the drug.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of the curve over which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absorption takes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place is known as the absorption phase,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time that the maximum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occurs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called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6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29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Bioavailability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0843"/>
            <a:ext cx="10515600" cy="1717156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Area under the serum concentration/time curve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the maximum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time that the maximum concentration occurs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considered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 bioavailability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parameters. When the AUC, 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the same within statistical limits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two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forms of the same drug, the dosage forms are considered to be bioequivalent.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41" y="789709"/>
            <a:ext cx="7196718" cy="42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945"/>
            <a:ext cx="10515600" cy="14270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Bioavailability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9964"/>
            <a:ext cx="10515600" cy="43780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If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mg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drug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administered to a subject on two separate occasions by intravenous (IV)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oral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(PO) routes of administration,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bioavailability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(F) would be computed by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dividing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AUC after oral administration (AUC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by the AUC after intravenous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administration (AUC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AUC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945"/>
            <a:ext cx="10515600" cy="14270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Bioavailability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9964"/>
            <a:ext cx="10515600" cy="43780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it is not possible to administer the same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 intravenously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extravascularly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poor absorption or presystemic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 yields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concentrations that are too low to measure, the bioavailability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calculation can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corrected to allow for different size doses for the different routes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administration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AUC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3600" b="1" baseline="-2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/D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baseline="-2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intravenous dose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oral dose.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33003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Bioequivalence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8073"/>
            <a:ext cx="10515600" cy="495992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Bioequivalence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form for a drug that produces the same serum concentration/time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profile as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 dosage form of the same drug. Usually measured by showing that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two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forms have the same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AUC, 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values within statistical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ratio of the area under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serum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concentration/time curves for the generic (AUC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generic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brand name 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brand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drug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forms is known as the relative bioavailability (F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since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reference AUC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derived from the brand name drug dosage form: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relative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AUC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generic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AUC</a:t>
            </a:r>
            <a:r>
              <a:rPr lang="en-US" sz="36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brand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382"/>
            <a:ext cx="11623964" cy="6359236"/>
          </a:xfrm>
        </p:spPr>
      </p:pic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3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Vs. Nonlinear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50569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When drugs are given on a constant basis, such as a continuous intravenous infusion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oral medication given every 12 hours,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drug concentrations increase until the rate of drug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administration equals the rate of drug metabolism and excretion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At that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point, serum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concentrations become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if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given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continuous infusion at a rate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50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theophylline serum concentrations will increase until the removal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via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metabolism and renal excretion equals 50 mg/h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7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04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Vs. Nonlinear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4232"/>
            <a:ext cx="10515600" cy="2113767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When medications are given on a continuous basis, serum concentrations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until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rate of drug administration equals the elimination rate. In this case, the solid line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shows serum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 a patient receiving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theophylline at a rate of 50 mg/h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solid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theophylline 300 mg every 6 hours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dashed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Since the oral dosing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dose/dosage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interval = 300 mg/6 h = 50 mg/h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equals the intravenous infusion rate, the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accumulation patterns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similar.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02" y="720436"/>
            <a:ext cx="6688395" cy="40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14408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Vs. Nonlinear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0582"/>
            <a:ext cx="10515600" cy="4627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If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plot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concentration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versus dose yields a straight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drug is said to follow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pharmacokinetics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this situation,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serum concentrations increase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decrease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proportionally with dose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Therefore, if a patient has a steady-state drug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μg/mL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a dosage rate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 mg/h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steady-state serum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 will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 μg/mL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dosage rate is increased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150 mg/h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50% increase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dose yields a 50% increase in steady-state concentration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79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8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Vs. Nonlinear Pharmacokinetics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969818"/>
            <a:ext cx="4530437" cy="5888181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When doses are increased for most drugs, steady-state concentrations increase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proportional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fashion leading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linear pharmacokinetics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solid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However, in some cases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proportional increases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steady-state concentrations do not occur after a dosage increase.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increase more than expected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 dosage increase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dashed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 pharmacokinetics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may be taking place.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increase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than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expected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a dosage increase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 dashed line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saturable plasma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 binding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autoinduction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likely explanations.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88" y="1721208"/>
            <a:ext cx="7309376" cy="43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4681</Words>
  <Application>Microsoft Office PowerPoint</Application>
  <PresentationFormat>Widescreen</PresentationFormat>
  <Paragraphs>254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Gill Sans MT</vt:lpstr>
      <vt:lpstr>Sitka Subheading</vt:lpstr>
      <vt:lpstr>Times New Roman</vt:lpstr>
      <vt:lpstr>Office Theme</vt:lpstr>
      <vt:lpstr>Clinical Pharmacokinetic and Pharmacodynamic Concepts</vt:lpstr>
      <vt:lpstr>Introduction</vt:lpstr>
      <vt:lpstr>Introduction</vt:lpstr>
      <vt:lpstr>Introduction</vt:lpstr>
      <vt:lpstr>Introduction</vt:lpstr>
      <vt:lpstr>Linear Vs. Nonlinear Pharmacokinetics</vt:lpstr>
      <vt:lpstr>Linear Vs. Nonlinear Pharmacokinetics</vt:lpstr>
      <vt:lpstr>Linear Vs. Nonlinear Pharmacokinetics</vt:lpstr>
      <vt:lpstr>Linear Vs. Nonlinear Pharmacokinetics</vt:lpstr>
      <vt:lpstr>Linear Vs. Nonlinear Pharmacokinetics</vt:lpstr>
      <vt:lpstr>Linear Vs. Nonlinear Pharmacokinetics</vt:lpstr>
      <vt:lpstr>Clearance</vt:lpstr>
      <vt:lpstr>Clearance</vt:lpstr>
      <vt:lpstr>Clearance</vt:lpstr>
      <vt:lpstr>Clearance</vt:lpstr>
      <vt:lpstr>Clearance</vt:lpstr>
      <vt:lpstr>Clearance</vt:lpstr>
      <vt:lpstr>Clearance</vt:lpstr>
      <vt:lpstr>Clearance</vt:lpstr>
      <vt:lpstr>Hepatic Clearance</vt:lpstr>
      <vt:lpstr>Hepatic Clearance</vt:lpstr>
      <vt:lpstr>Hepatic Clearance</vt:lpstr>
      <vt:lpstr>Hepatic Clearance</vt:lpstr>
      <vt:lpstr>Renal Clearance</vt:lpstr>
      <vt:lpstr>Renal Clearance</vt:lpstr>
      <vt:lpstr>Volume of Distribution</vt:lpstr>
      <vt:lpstr>Volume of Distribution</vt:lpstr>
      <vt:lpstr>Volume of Distribution</vt:lpstr>
      <vt:lpstr>Volume of Distribution</vt:lpstr>
      <vt:lpstr>Volume of Distribution</vt:lpstr>
      <vt:lpstr>Volume of Distribution</vt:lpstr>
      <vt:lpstr>Volume of Distribution</vt:lpstr>
      <vt:lpstr>Half-Life and Elimination Rate Constant</vt:lpstr>
      <vt:lpstr>Half-Life and Elimination Rate Constant</vt:lpstr>
      <vt:lpstr>Half-Life</vt:lpstr>
      <vt:lpstr>Elimination Rate Constant</vt:lpstr>
      <vt:lpstr>Half-Life and Elimination Rate Constant</vt:lpstr>
      <vt:lpstr>Half-Life and Elimination Rate Constant</vt:lpstr>
      <vt:lpstr>Half-Life</vt:lpstr>
      <vt:lpstr>Half-Life</vt:lpstr>
      <vt:lpstr>Half-Life and Elimination Rate Constant</vt:lpstr>
      <vt:lpstr>Half-Life and Elimination Rate Constant</vt:lpstr>
      <vt:lpstr>Michaelis-Menten or Saturable Pharmacokinetics</vt:lpstr>
      <vt:lpstr>Michaelis-Menten or Saturable Pharmacokinetics</vt:lpstr>
      <vt:lpstr>Michaelis-Menten or Saturable Pharmacokinetics</vt:lpstr>
      <vt:lpstr>Michaelis-Menten or Saturable Pharmacokinetics</vt:lpstr>
      <vt:lpstr>Michaelis-Menten or Saturable Pharmacokinetics</vt:lpstr>
      <vt:lpstr>Michaelis-Menten or Saturable Pharmacokinetics</vt:lpstr>
      <vt:lpstr>Michaelis-Menten or Saturable Pharmacokinetics</vt:lpstr>
      <vt:lpstr>Bioavailability</vt:lpstr>
      <vt:lpstr>Bioavailability</vt:lpstr>
      <vt:lpstr>Bioavailability</vt:lpstr>
      <vt:lpstr>Bioavailability</vt:lpstr>
      <vt:lpstr>Bioequivalence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haider raheem</cp:lastModifiedBy>
  <cp:revision>78</cp:revision>
  <dcterms:created xsi:type="dcterms:W3CDTF">2021-10-05T20:56:32Z</dcterms:created>
  <dcterms:modified xsi:type="dcterms:W3CDTF">2023-02-18T23:24:36Z</dcterms:modified>
</cp:coreProperties>
</file>