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389" r:id="rId2"/>
    <p:sldId id="524" r:id="rId3"/>
    <p:sldId id="523" r:id="rId4"/>
    <p:sldId id="544" r:id="rId5"/>
    <p:sldId id="549" r:id="rId6"/>
    <p:sldId id="550" r:id="rId7"/>
    <p:sldId id="551" r:id="rId8"/>
    <p:sldId id="407" r:id="rId9"/>
    <p:sldId id="384" r:id="rId10"/>
    <p:sldId id="385" r:id="rId11"/>
    <p:sldId id="386" r:id="rId12"/>
    <p:sldId id="387" r:id="rId13"/>
    <p:sldId id="571" r:id="rId14"/>
    <p:sldId id="388" r:id="rId15"/>
    <p:sldId id="391" r:id="rId16"/>
    <p:sldId id="392" r:id="rId17"/>
    <p:sldId id="350" r:id="rId18"/>
    <p:sldId id="393" r:id="rId19"/>
    <p:sldId id="372" r:id="rId20"/>
    <p:sldId id="349" r:id="rId21"/>
    <p:sldId id="359" r:id="rId22"/>
    <p:sldId id="373" r:id="rId23"/>
    <p:sldId id="374" r:id="rId24"/>
    <p:sldId id="375" r:id="rId25"/>
    <p:sldId id="376" r:id="rId26"/>
    <p:sldId id="378" r:id="rId27"/>
    <p:sldId id="380" r:id="rId28"/>
    <p:sldId id="360" r:id="rId29"/>
    <p:sldId id="361" r:id="rId30"/>
    <p:sldId id="362" r:id="rId31"/>
    <p:sldId id="363" r:id="rId32"/>
    <p:sldId id="364" r:id="rId33"/>
    <p:sldId id="365" r:id="rId34"/>
    <p:sldId id="366" r:id="rId35"/>
    <p:sldId id="351" r:id="rId36"/>
    <p:sldId id="352" r:id="rId37"/>
    <p:sldId id="353"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38" autoAdjust="0"/>
    <p:restoredTop sz="79713" autoAdjust="0"/>
  </p:normalViewPr>
  <p:slideViewPr>
    <p:cSldViewPr snapToGrid="0">
      <p:cViewPr varScale="1">
        <p:scale>
          <a:sx n="59" d="100"/>
          <a:sy n="59" d="100"/>
        </p:scale>
        <p:origin x="79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7C2CBED-D191-4509-930F-A2531C0F478E}" type="datetimeFigureOut">
              <a:rPr lang="en-GB" smtClean="0"/>
              <a:t>21/12/2022</a:t>
            </a:fld>
            <a:endParaRPr lang="en-GB"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366DC12-E7D5-4528-98B8-E98AA15171C3}" type="slidenum">
              <a:rPr lang="en-GB" smtClean="0"/>
              <a:t>‹#›</a:t>
            </a:fld>
            <a:endParaRPr lang="en-GB" dirty="0"/>
          </a:p>
        </p:txBody>
      </p:sp>
    </p:spTree>
    <p:extLst>
      <p:ext uri="{BB962C8B-B14F-4D97-AF65-F5344CB8AC3E}">
        <p14:creationId xmlns:p14="http://schemas.microsoft.com/office/powerpoint/2010/main" val="154899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1E2EFC-27B2-40AF-B7A5-30552B3BB47E}" type="datetimeFigureOut">
              <a:rPr lang="en-GB" smtClean="0"/>
              <a:t>21/12/2022</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7EC604-0B77-4396-8EEA-DD3A21DC425F}" type="slidenum">
              <a:rPr lang="en-GB" smtClean="0"/>
              <a:t>‹#›</a:t>
            </a:fld>
            <a:endParaRPr lang="en-GB"/>
          </a:p>
        </p:txBody>
      </p:sp>
    </p:spTree>
    <p:extLst>
      <p:ext uri="{BB962C8B-B14F-4D97-AF65-F5344CB8AC3E}">
        <p14:creationId xmlns:p14="http://schemas.microsoft.com/office/powerpoint/2010/main" val="369517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a:t>
            </a:fld>
            <a:endParaRPr lang="en-GB"/>
          </a:p>
        </p:txBody>
      </p:sp>
    </p:spTree>
    <p:extLst>
      <p:ext uri="{BB962C8B-B14F-4D97-AF65-F5344CB8AC3E}">
        <p14:creationId xmlns:p14="http://schemas.microsoft.com/office/powerpoint/2010/main" val="3650498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35</a:t>
            </a:fld>
            <a:endParaRPr lang="en-GB"/>
          </a:p>
        </p:txBody>
      </p:sp>
    </p:spTree>
    <p:extLst>
      <p:ext uri="{BB962C8B-B14F-4D97-AF65-F5344CB8AC3E}">
        <p14:creationId xmlns:p14="http://schemas.microsoft.com/office/powerpoint/2010/main" val="2548361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9</a:t>
            </a:fld>
            <a:endParaRPr lang="en-GB"/>
          </a:p>
        </p:txBody>
      </p:sp>
    </p:spTree>
    <p:extLst>
      <p:ext uri="{BB962C8B-B14F-4D97-AF65-F5344CB8AC3E}">
        <p14:creationId xmlns:p14="http://schemas.microsoft.com/office/powerpoint/2010/main" val="1140088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12</a:t>
            </a:fld>
            <a:endParaRPr lang="en-GB"/>
          </a:p>
        </p:txBody>
      </p:sp>
    </p:spTree>
    <p:extLst>
      <p:ext uri="{BB962C8B-B14F-4D97-AF65-F5344CB8AC3E}">
        <p14:creationId xmlns:p14="http://schemas.microsoft.com/office/powerpoint/2010/main" val="4131296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13</a:t>
            </a:fld>
            <a:endParaRPr lang="en-GB"/>
          </a:p>
        </p:txBody>
      </p:sp>
    </p:spTree>
    <p:extLst>
      <p:ext uri="{BB962C8B-B14F-4D97-AF65-F5344CB8AC3E}">
        <p14:creationId xmlns:p14="http://schemas.microsoft.com/office/powerpoint/2010/main" val="1650885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16</a:t>
            </a:fld>
            <a:endParaRPr lang="en-GB"/>
          </a:p>
        </p:txBody>
      </p:sp>
    </p:spTree>
    <p:extLst>
      <p:ext uri="{BB962C8B-B14F-4D97-AF65-F5344CB8AC3E}">
        <p14:creationId xmlns:p14="http://schemas.microsoft.com/office/powerpoint/2010/main" val="2388194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17</a:t>
            </a:fld>
            <a:endParaRPr lang="en-GB"/>
          </a:p>
        </p:txBody>
      </p:sp>
    </p:spTree>
    <p:extLst>
      <p:ext uri="{BB962C8B-B14F-4D97-AF65-F5344CB8AC3E}">
        <p14:creationId xmlns:p14="http://schemas.microsoft.com/office/powerpoint/2010/main" val="2565435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20</a:t>
            </a:fld>
            <a:endParaRPr lang="en-GB"/>
          </a:p>
        </p:txBody>
      </p:sp>
    </p:spTree>
    <p:extLst>
      <p:ext uri="{BB962C8B-B14F-4D97-AF65-F5344CB8AC3E}">
        <p14:creationId xmlns:p14="http://schemas.microsoft.com/office/powerpoint/2010/main" val="3846587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7EC604-0B77-4396-8EEA-DD3A21DC425F}" type="slidenum">
              <a:rPr lang="en-GB" smtClean="0"/>
              <a:t>27</a:t>
            </a:fld>
            <a:endParaRPr lang="en-GB"/>
          </a:p>
        </p:txBody>
      </p:sp>
    </p:spTree>
    <p:extLst>
      <p:ext uri="{BB962C8B-B14F-4D97-AF65-F5344CB8AC3E}">
        <p14:creationId xmlns:p14="http://schemas.microsoft.com/office/powerpoint/2010/main" val="1523586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30</a:t>
            </a:fld>
            <a:endParaRPr lang="en-GB"/>
          </a:p>
        </p:txBody>
      </p:sp>
    </p:spTree>
    <p:extLst>
      <p:ext uri="{BB962C8B-B14F-4D97-AF65-F5344CB8AC3E}">
        <p14:creationId xmlns:p14="http://schemas.microsoft.com/office/powerpoint/2010/main" val="404003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334518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16838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627976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9454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027558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235078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9500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986673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5254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7794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21/12/2022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1204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C5E9A-6A9E-4275-BA50-D0A999755BC2}" type="datetimeFigureOut">
              <a:rPr lang="en-GB" smtClean="0"/>
              <a:t>21/12/2022</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7FBC7-D7B0-445E-BF5E-E09F78F3DE81}" type="slidenum">
              <a:rPr lang="en-GB" smtClean="0"/>
              <a:t>‹#›</a:t>
            </a:fld>
            <a:endParaRPr lang="en-GB" dirty="0"/>
          </a:p>
        </p:txBody>
      </p:sp>
    </p:spTree>
    <p:extLst>
      <p:ext uri="{BB962C8B-B14F-4D97-AF65-F5344CB8AC3E}">
        <p14:creationId xmlns:p14="http://schemas.microsoft.com/office/powerpoint/2010/main" val="252580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2440"/>
            <a:ext cx="11506200" cy="5674043"/>
          </a:xfrm>
        </p:spPr>
        <p:txBody>
          <a:bodyPr>
            <a:normAutofit fontScale="25000" lnSpcReduction="20000"/>
          </a:bodyPr>
          <a:lstStyle/>
          <a:p>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Assistant Lecturer: Ola </a:t>
            </a:r>
            <a:r>
              <a:rPr lang="en-GB" sz="9600" b="1" dirty="0">
                <a:solidFill>
                  <a:srgbClr val="0070C0"/>
                </a:solidFill>
                <a:latin typeface="Times New Roman" panose="02020603050405020304" pitchFamily="18" charset="0"/>
                <a:cs typeface="Times New Roman" panose="02020603050405020304" pitchFamily="18" charset="0"/>
              </a:rPr>
              <a:t>Ali Nassr </a:t>
            </a: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MSc Clinical Pharmacy </a:t>
            </a: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Strathclyde University</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12 Nov </a:t>
            </a:r>
            <a:r>
              <a:rPr lang="en-GB" sz="9600" b="1" dirty="0" smtClean="0">
                <a:solidFill>
                  <a:srgbClr val="0070C0"/>
                </a:solidFill>
                <a:latin typeface="Times New Roman" panose="02020603050405020304" pitchFamily="18" charset="0"/>
                <a:cs typeface="Times New Roman" panose="02020603050405020304" pitchFamily="18" charset="0"/>
              </a:rPr>
              <a:t>2015</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E-mail: ola.nassr@uomustansiriyah</a:t>
            </a:r>
          </a:p>
          <a:p>
            <a:pPr marL="0" indent="0">
              <a:buNone/>
            </a:pPr>
            <a:endParaRPr lang="en-GB" sz="7400" b="1" dirty="0">
              <a:solidFill>
                <a:srgbClr val="0070C0"/>
              </a:solidFill>
              <a:latin typeface="Times New Roman" panose="02020603050405020304" pitchFamily="18" charset="0"/>
              <a:cs typeface="Times New Roman" panose="02020603050405020304" pitchFamily="18" charset="0"/>
            </a:endParaRPr>
          </a:p>
          <a:p>
            <a:pPr marL="0" indent="0">
              <a:buNone/>
            </a:pPr>
            <a:r>
              <a:rPr lang="en-GB" sz="3500" b="1" dirty="0" smtClean="0">
                <a:solidFill>
                  <a:srgbClr val="0070C0"/>
                </a:solidFill>
                <a:latin typeface="Times New Roman" panose="02020603050405020304" pitchFamily="18" charset="0"/>
                <a:cs typeface="Times New Roman" panose="02020603050405020304" pitchFamily="18" charset="0"/>
              </a:rPr>
              <a:t>                   </a:t>
            </a:r>
            <a:endParaRPr lang="en-GB" sz="3500" b="1" dirty="0">
              <a:solidFill>
                <a:srgbClr val="0070C0"/>
              </a:solidFill>
              <a:latin typeface="Times New Roman" panose="02020603050405020304" pitchFamily="18" charset="0"/>
              <a:cs typeface="Times New Roman" panose="02020603050405020304" pitchFamily="18" charset="0"/>
            </a:endParaRPr>
          </a:p>
        </p:txBody>
      </p:sp>
      <p:pic>
        <p:nvPicPr>
          <p:cNvPr id="6" name="Picture 4" descr="Trees"/>
          <p:cNvPicPr>
            <a:picLocks noChangeAspect="1" noChangeArrowheads="1"/>
          </p:cNvPicPr>
          <p:nvPr/>
        </p:nvPicPr>
        <p:blipFill>
          <a:blip r:embed="rId3"/>
          <a:srcRect/>
          <a:stretch>
            <a:fillRect/>
          </a:stretch>
        </p:blipFill>
        <p:spPr bwMode="auto">
          <a:xfrm>
            <a:off x="685800" y="472440"/>
            <a:ext cx="9111343" cy="3069771"/>
          </a:xfrm>
          <a:prstGeom prst="rect">
            <a:avLst/>
          </a:prstGeom>
          <a:noFill/>
          <a:ln w="9525">
            <a:noFill/>
            <a:miter lim="800000"/>
            <a:headEnd/>
            <a:tailEnd/>
          </a:ln>
        </p:spPr>
      </p:pic>
    </p:spTree>
    <p:extLst>
      <p:ext uri="{BB962C8B-B14F-4D97-AF65-F5344CB8AC3E}">
        <p14:creationId xmlns:p14="http://schemas.microsoft.com/office/powerpoint/2010/main" val="410540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11183"/>
            <a:ext cx="11555186" cy="6352903"/>
          </a:xfrm>
        </p:spPr>
        <p:txBody>
          <a:bodyPr>
            <a:normAutofit/>
          </a:bodyPr>
          <a:lstStyle/>
          <a:p>
            <a:pPr marL="0" indent="0">
              <a:buNone/>
            </a:pPr>
            <a:r>
              <a:rPr lang="en-US" b="1" dirty="0">
                <a:solidFill>
                  <a:srgbClr val="FF0000"/>
                </a:solidFill>
              </a:rPr>
              <a:t>Arriving at a differential </a:t>
            </a:r>
            <a:r>
              <a:rPr lang="en-US" b="1" dirty="0" smtClean="0">
                <a:solidFill>
                  <a:srgbClr val="FF0000"/>
                </a:solidFill>
              </a:rPr>
              <a:t>diagnosis</a:t>
            </a:r>
          </a:p>
          <a:p>
            <a:r>
              <a:rPr lang="en-US" dirty="0" smtClean="0"/>
              <a:t> </a:t>
            </a:r>
            <a:r>
              <a:rPr lang="en-US" dirty="0"/>
              <a:t>The vast majority of patients (95%) who present in the pharmacy will have </a:t>
            </a:r>
            <a:r>
              <a:rPr lang="en-US" dirty="0">
                <a:solidFill>
                  <a:srgbClr val="FF0000"/>
                </a:solidFill>
              </a:rPr>
              <a:t>simple back pain that </a:t>
            </a:r>
            <a:r>
              <a:rPr lang="en-US" dirty="0"/>
              <a:t>will, in time, </a:t>
            </a:r>
            <a:r>
              <a:rPr lang="en-US" dirty="0">
                <a:solidFill>
                  <a:srgbClr val="FF0000"/>
                </a:solidFill>
              </a:rPr>
              <a:t>resolve with conservative treatment</a:t>
            </a:r>
            <a:r>
              <a:rPr lang="en-US" dirty="0" smtClean="0"/>
              <a:t>.</a:t>
            </a:r>
          </a:p>
          <a:p>
            <a:r>
              <a:rPr lang="en-US" dirty="0" smtClean="0"/>
              <a:t> </a:t>
            </a:r>
            <a:r>
              <a:rPr lang="en-US" dirty="0"/>
              <a:t>The remaining cases will have </a:t>
            </a:r>
            <a:r>
              <a:rPr lang="en-US" dirty="0">
                <a:solidFill>
                  <a:srgbClr val="FF0000"/>
                </a:solidFill>
              </a:rPr>
              <a:t>back pain with associated nerve root compression. </a:t>
            </a:r>
            <a:endParaRPr lang="en-US" dirty="0" smtClean="0">
              <a:solidFill>
                <a:srgbClr val="FF0000"/>
              </a:solidFill>
            </a:endParaRPr>
          </a:p>
          <a:p>
            <a:r>
              <a:rPr lang="en-US" dirty="0" smtClean="0"/>
              <a:t>Serious </a:t>
            </a:r>
            <a:r>
              <a:rPr lang="en-US" dirty="0"/>
              <a:t>underlying pathology </a:t>
            </a:r>
            <a:r>
              <a:rPr lang="en-US" sz="3500" b="1" dirty="0">
                <a:solidFill>
                  <a:srgbClr val="FF0000"/>
                </a:solidFill>
              </a:rPr>
              <a:t>is very rare, </a:t>
            </a:r>
            <a:r>
              <a:rPr lang="en-US" dirty="0"/>
              <a:t>with infection and malignancy accounting for </a:t>
            </a:r>
            <a:r>
              <a:rPr lang="en-US" dirty="0">
                <a:solidFill>
                  <a:srgbClr val="FF0000"/>
                </a:solidFill>
              </a:rPr>
              <a:t>less than 1% of cases</a:t>
            </a:r>
            <a:r>
              <a:rPr lang="en-US" dirty="0"/>
              <a:t>. </a:t>
            </a:r>
            <a:endParaRPr lang="en-US" dirty="0" smtClean="0"/>
          </a:p>
          <a:p>
            <a:r>
              <a:rPr lang="en-US" dirty="0" smtClean="0"/>
              <a:t>It </a:t>
            </a:r>
            <a:r>
              <a:rPr lang="en-US" dirty="0"/>
              <a:t>is worth noting that low back pain can be caused by </a:t>
            </a:r>
            <a:r>
              <a:rPr lang="en-US" dirty="0" smtClean="0"/>
              <a:t>:</a:t>
            </a:r>
          </a:p>
          <a:p>
            <a:pPr lvl="1"/>
            <a:r>
              <a:rPr lang="en-US" b="1" dirty="0" smtClean="0"/>
              <a:t>gastrointestinal </a:t>
            </a:r>
            <a:r>
              <a:rPr lang="en-US" b="1" dirty="0"/>
              <a:t>problems </a:t>
            </a:r>
            <a:r>
              <a:rPr lang="en-US" dirty="0"/>
              <a:t>(e.g., peptic ulcer or pancreatitis) or </a:t>
            </a:r>
            <a:endParaRPr lang="en-US" dirty="0" smtClean="0"/>
          </a:p>
          <a:p>
            <a:pPr lvl="1"/>
            <a:r>
              <a:rPr lang="en-US" b="1" dirty="0" smtClean="0"/>
              <a:t>genitourinary </a:t>
            </a:r>
            <a:r>
              <a:rPr lang="en-US" b="1" dirty="0"/>
              <a:t>conditions </a:t>
            </a:r>
            <a:r>
              <a:rPr lang="en-US" dirty="0"/>
              <a:t>(e.g., kidney stones, pyelonephritis) but </a:t>
            </a:r>
            <a:r>
              <a:rPr lang="en-US" u="sng" dirty="0">
                <a:solidFill>
                  <a:srgbClr val="FF0000"/>
                </a:solidFill>
              </a:rPr>
              <a:t>low back pain is not the major presenting symptom. </a:t>
            </a:r>
            <a:endParaRPr lang="en-US" u="sng" dirty="0" smtClean="0">
              <a:solidFill>
                <a:srgbClr val="FF0000"/>
              </a:solidFill>
            </a:endParaRPr>
          </a:p>
          <a:p>
            <a:r>
              <a:rPr lang="en-US" dirty="0" smtClean="0"/>
              <a:t>History </a:t>
            </a:r>
            <a:r>
              <a:rPr lang="en-US" dirty="0"/>
              <a:t>taking should concentrate on questions </a:t>
            </a:r>
            <a:r>
              <a:rPr lang="en-US" b="1" dirty="0"/>
              <a:t>regarding the pain, such as location, radiation, evidence of trauma, effect of pain on mobility, and factors that aggravate or relieve the pain </a:t>
            </a:r>
            <a:r>
              <a:rPr lang="en-US" dirty="0"/>
              <a:t>(Table 9.2).</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8588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0" y="620485"/>
            <a:ext cx="7527472" cy="4588329"/>
          </a:xfrm>
          <a:prstGeom prst="rect">
            <a:avLst/>
          </a:prstGeom>
        </p:spPr>
      </p:pic>
      <p:sp>
        <p:nvSpPr>
          <p:cNvPr id="3" name="Rectangle 2"/>
          <p:cNvSpPr/>
          <p:nvPr/>
        </p:nvSpPr>
        <p:spPr>
          <a:xfrm>
            <a:off x="7832271" y="771437"/>
            <a:ext cx="4201886" cy="3539430"/>
          </a:xfrm>
          <a:prstGeom prst="rect">
            <a:avLst/>
          </a:prstGeom>
        </p:spPr>
        <p:txBody>
          <a:bodyPr wrap="square">
            <a:spAutoFit/>
          </a:bodyPr>
          <a:lstStyle/>
          <a:p>
            <a:r>
              <a:rPr lang="en-US" sz="2800" dirty="0"/>
              <a:t>History taking should concentrate on questions </a:t>
            </a:r>
            <a:r>
              <a:rPr lang="en-US" sz="2800" b="1" dirty="0"/>
              <a:t>regarding the pain, such as location, radiation, evidence of trauma, effect of pain on mobility, and factors that aggravate or relieve the pain </a:t>
            </a:r>
            <a:r>
              <a:rPr lang="en-US" sz="2800" dirty="0"/>
              <a:t>(Table 9.2).</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525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326572" y="228600"/>
            <a:ext cx="11865428" cy="5159829"/>
          </a:xfrm>
          <a:prstGeom prst="rect">
            <a:avLst/>
          </a:prstGeom>
        </p:spPr>
      </p:pic>
    </p:spTree>
    <p:extLst>
      <p:ext uri="{BB962C8B-B14F-4D97-AF65-F5344CB8AC3E}">
        <p14:creationId xmlns:p14="http://schemas.microsoft.com/office/powerpoint/2010/main" val="2933941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190501" y="375557"/>
            <a:ext cx="12001499" cy="5290457"/>
          </a:xfrm>
          <a:prstGeom prst="rect">
            <a:avLst/>
          </a:prstGeom>
        </p:spPr>
      </p:pic>
    </p:spTree>
    <p:extLst>
      <p:ext uri="{BB962C8B-B14F-4D97-AF65-F5344CB8AC3E}">
        <p14:creationId xmlns:p14="http://schemas.microsoft.com/office/powerpoint/2010/main" val="1109405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
            <a:ext cx="10515600" cy="5902643"/>
          </a:xfrm>
        </p:spPr>
        <p:txBody>
          <a:bodyPr>
            <a:normAutofit/>
          </a:bodyPr>
          <a:lstStyle/>
          <a:p>
            <a:pPr marL="0" indent="0">
              <a:buNone/>
            </a:pPr>
            <a:r>
              <a:rPr lang="en-US" dirty="0">
                <a:solidFill>
                  <a:srgbClr val="FF0000"/>
                </a:solidFill>
              </a:rPr>
              <a:t>Clinical features of acute low back </a:t>
            </a:r>
            <a:r>
              <a:rPr lang="en-US" dirty="0" smtClean="0">
                <a:solidFill>
                  <a:srgbClr val="FF0000"/>
                </a:solidFill>
              </a:rPr>
              <a:t>pain</a:t>
            </a:r>
          </a:p>
          <a:p>
            <a:r>
              <a:rPr lang="en-US" dirty="0" smtClean="0"/>
              <a:t> </a:t>
            </a:r>
            <a:r>
              <a:rPr lang="en-US" dirty="0"/>
              <a:t>Pain in the </a:t>
            </a:r>
            <a:r>
              <a:rPr lang="en-US" dirty="0">
                <a:solidFill>
                  <a:srgbClr val="FF0000"/>
                </a:solidFill>
              </a:rPr>
              <a:t>lower lumbar or sacral area is </a:t>
            </a:r>
            <a:r>
              <a:rPr lang="en-US" dirty="0"/>
              <a:t>usually described as </a:t>
            </a:r>
            <a:r>
              <a:rPr lang="en-US" dirty="0">
                <a:solidFill>
                  <a:srgbClr val="FF0000"/>
                </a:solidFill>
              </a:rPr>
              <a:t>aching or stiffness. </a:t>
            </a:r>
            <a:endParaRPr lang="en-US" dirty="0" smtClean="0">
              <a:solidFill>
                <a:srgbClr val="FF0000"/>
              </a:solidFill>
            </a:endParaRPr>
          </a:p>
          <a:p>
            <a:r>
              <a:rPr lang="en-US" dirty="0" smtClean="0"/>
              <a:t>Depending </a:t>
            </a:r>
            <a:r>
              <a:rPr lang="en-US" dirty="0"/>
              <a:t>on the cause, pain </a:t>
            </a:r>
            <a:r>
              <a:rPr lang="en-US" b="1" dirty="0"/>
              <a:t>might be localized </a:t>
            </a:r>
            <a:r>
              <a:rPr lang="en-US" dirty="0"/>
              <a:t>(e.g., lumbosacral strains after physical activity) or </a:t>
            </a:r>
            <a:r>
              <a:rPr lang="en-US" b="1" dirty="0"/>
              <a:t>more diffuse </a:t>
            </a:r>
            <a:r>
              <a:rPr lang="en-US" dirty="0"/>
              <a:t>(e.g., from postural backache after sitting incorrectly for a prolonged period). </a:t>
            </a:r>
            <a:endParaRPr lang="en-US" dirty="0" smtClean="0"/>
          </a:p>
          <a:p>
            <a:r>
              <a:rPr lang="en-US" dirty="0" smtClean="0"/>
              <a:t>In </a:t>
            </a:r>
            <a:r>
              <a:rPr lang="en-US" dirty="0"/>
              <a:t>cases of acute injury, the symptoms come on quickly, and there will be a reduction in mobility</a:t>
            </a:r>
            <a:r>
              <a:rPr lang="en-US" dirty="0" smtClean="0"/>
              <a:t>.</a:t>
            </a:r>
          </a:p>
          <a:p>
            <a:r>
              <a:rPr lang="en-US" b="1" dirty="0"/>
              <a:t>Bad posture when seated and poor lifting </a:t>
            </a:r>
            <a:r>
              <a:rPr lang="en-US" dirty="0"/>
              <a:t>technique when </a:t>
            </a:r>
            <a:r>
              <a:rPr lang="en-US" dirty="0">
                <a:solidFill>
                  <a:srgbClr val="FF0000"/>
                </a:solidFill>
              </a:rPr>
              <a:t>performing daily tasks, </a:t>
            </a:r>
            <a:r>
              <a:rPr lang="en-US" dirty="0"/>
              <a:t>such as cleaning or gardening, are very common </a:t>
            </a:r>
            <a:r>
              <a:rPr lang="en-US" dirty="0">
                <a:solidFill>
                  <a:srgbClr val="FF0000"/>
                </a:solidFill>
              </a:rPr>
              <a:t>predisposing factors</a:t>
            </a:r>
            <a:endParaRPr lang="en-US" dirty="0" smtClean="0">
              <a:solidFill>
                <a:srgbClr val="FF0000"/>
              </a:solidFill>
            </a:endParaRPr>
          </a:p>
          <a:p>
            <a:endParaRPr lang="en-US" dirty="0"/>
          </a:p>
        </p:txBody>
      </p:sp>
    </p:spTree>
    <p:extLst>
      <p:ext uri="{BB962C8B-B14F-4D97-AF65-F5344CB8AC3E}">
        <p14:creationId xmlns:p14="http://schemas.microsoft.com/office/powerpoint/2010/main" val="1153750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699" y="142603"/>
            <a:ext cx="11718471" cy="6568440"/>
          </a:xfrm>
        </p:spPr>
        <p:txBody>
          <a:bodyPr>
            <a:normAutofit fontScale="92500" lnSpcReduction="20000"/>
          </a:bodyPr>
          <a:lstStyle/>
          <a:p>
            <a:pPr marL="0" indent="0" fontAlgn="base">
              <a:buNone/>
            </a:pPr>
            <a:r>
              <a:rPr lang="en-US" sz="2400" b="1" dirty="0">
                <a:solidFill>
                  <a:srgbClr val="FF0000"/>
                </a:solidFill>
              </a:rPr>
              <a:t>Conditions to eliminate </a:t>
            </a:r>
            <a:endParaRPr lang="en-US" sz="2400" b="1" dirty="0" smtClean="0">
              <a:solidFill>
                <a:srgbClr val="FF0000"/>
              </a:solidFill>
            </a:endParaRPr>
          </a:p>
          <a:p>
            <a:pPr marL="0" indent="0" fontAlgn="base">
              <a:buNone/>
            </a:pPr>
            <a:r>
              <a:rPr lang="en-US" sz="2400" b="1" dirty="0" smtClean="0">
                <a:solidFill>
                  <a:srgbClr val="FF0000"/>
                </a:solidFill>
              </a:rPr>
              <a:t>Likely </a:t>
            </a:r>
            <a:r>
              <a:rPr lang="en-US" sz="2400" b="1" dirty="0">
                <a:solidFill>
                  <a:srgbClr val="FF0000"/>
                </a:solidFill>
              </a:rPr>
              <a:t>causes </a:t>
            </a:r>
            <a:endParaRPr lang="en-US" sz="2400" b="1" dirty="0" smtClean="0">
              <a:solidFill>
                <a:srgbClr val="FF0000"/>
              </a:solidFill>
            </a:endParaRPr>
          </a:p>
          <a:p>
            <a:pPr marL="0" indent="0" fontAlgn="base">
              <a:buNone/>
            </a:pPr>
            <a:r>
              <a:rPr lang="en-US" sz="2400" b="1" dirty="0" smtClean="0">
                <a:solidFill>
                  <a:srgbClr val="FF0000"/>
                </a:solidFill>
              </a:rPr>
              <a:t>Sciatica </a:t>
            </a:r>
          </a:p>
          <a:p>
            <a:pPr fontAlgn="base"/>
            <a:r>
              <a:rPr lang="en-US" sz="2400" dirty="0" smtClean="0"/>
              <a:t>Sciatica </a:t>
            </a:r>
            <a:r>
              <a:rPr lang="en-US" sz="2400" dirty="0"/>
              <a:t>typically occurs in healthy, middle-aged adults. Pain is acute in onset and radiates to the leg. </a:t>
            </a:r>
            <a:endParaRPr lang="en-US" sz="2400" dirty="0" smtClean="0"/>
          </a:p>
          <a:p>
            <a:pPr fontAlgn="base"/>
            <a:r>
              <a:rPr lang="en-US" sz="2400" dirty="0" smtClean="0"/>
              <a:t>Pain </a:t>
            </a:r>
            <a:r>
              <a:rPr lang="en-US" sz="2400" dirty="0"/>
              <a:t>starts in the lower back and, as </a:t>
            </a:r>
            <a:r>
              <a:rPr lang="en-US" sz="2400" b="1" dirty="0"/>
              <a:t>it intensifies, radiates into the lower extremities</a:t>
            </a:r>
            <a:r>
              <a:rPr lang="en-US" sz="2400" dirty="0" smtClean="0"/>
              <a:t>.</a:t>
            </a:r>
          </a:p>
          <a:p>
            <a:pPr fontAlgn="base"/>
            <a:r>
              <a:rPr lang="en-US" sz="2400" dirty="0" smtClean="0"/>
              <a:t> </a:t>
            </a:r>
            <a:r>
              <a:rPr lang="en-US" sz="2400" dirty="0"/>
              <a:t>Disc herniation usually involves </a:t>
            </a:r>
            <a:r>
              <a:rPr lang="en-US" sz="2400" b="1" dirty="0"/>
              <a:t>those vertebrae between the L4 and L5 and L5–S1 </a:t>
            </a:r>
            <a:r>
              <a:rPr lang="en-US" sz="2400" b="1" dirty="0" smtClean="0"/>
              <a:t>, </a:t>
            </a:r>
            <a:r>
              <a:rPr lang="en-US" sz="2400" b="1" dirty="0"/>
              <a:t>although most occur between L5 and S1</a:t>
            </a:r>
            <a:r>
              <a:rPr lang="en-US" sz="2400" b="1" dirty="0" smtClean="0"/>
              <a:t>.</a:t>
            </a:r>
            <a:r>
              <a:rPr lang="en-US" sz="2400" dirty="0" smtClean="0"/>
              <a:t> </a:t>
            </a:r>
            <a:r>
              <a:rPr lang="en-US" sz="2400" dirty="0"/>
              <a:t>If </a:t>
            </a:r>
            <a:r>
              <a:rPr lang="en-US" sz="2400" b="1" dirty="0"/>
              <a:t>disc herniation is minimal, pain is dull, deep, and aching. </a:t>
            </a:r>
            <a:endParaRPr lang="en-US" sz="2400" b="1" dirty="0" smtClean="0"/>
          </a:p>
          <a:p>
            <a:pPr fontAlgn="base"/>
            <a:r>
              <a:rPr lang="en-US" sz="2400" dirty="0" smtClean="0"/>
              <a:t>Pain </a:t>
            </a:r>
            <a:r>
              <a:rPr lang="en-US" sz="2400" dirty="0"/>
              <a:t>spreads from the lumbar spine to the upper part of the leg. </a:t>
            </a:r>
            <a:endParaRPr lang="en-US" sz="2400" dirty="0" smtClean="0"/>
          </a:p>
          <a:p>
            <a:pPr fontAlgn="base"/>
            <a:r>
              <a:rPr lang="en-US" sz="2400" dirty="0" smtClean="0"/>
              <a:t>If </a:t>
            </a:r>
            <a:r>
              <a:rPr lang="en-US" sz="2400" dirty="0"/>
              <a:t>the disc </a:t>
            </a:r>
            <a:r>
              <a:rPr lang="en-US" sz="2400" dirty="0">
                <a:solidFill>
                  <a:srgbClr val="FF0000"/>
                </a:solidFill>
              </a:rPr>
              <a:t>ruptures or herniates </a:t>
            </a:r>
            <a:r>
              <a:rPr lang="en-US" sz="2400" dirty="0"/>
              <a:t>under strain, pain is usually lancinating in quality, shooting down the </a:t>
            </a:r>
            <a:r>
              <a:rPr lang="en-US" sz="2400" b="1" dirty="0"/>
              <a:t>leg like an electric shock</a:t>
            </a:r>
            <a:r>
              <a:rPr lang="en-US" sz="2400" b="1" dirty="0" smtClean="0"/>
              <a:t>.</a:t>
            </a:r>
          </a:p>
          <a:p>
            <a:pPr fontAlgn="base"/>
            <a:r>
              <a:rPr lang="en-US" sz="2400" dirty="0" smtClean="0"/>
              <a:t> </a:t>
            </a:r>
            <a:r>
              <a:rPr lang="en-US" sz="2400" dirty="0"/>
              <a:t>Valsalva movements – for example, </a:t>
            </a:r>
            <a:r>
              <a:rPr lang="en-US" sz="2400" b="1" dirty="0"/>
              <a:t>coughing, sneezing or straining at stool – often aggravate pain</a:t>
            </a:r>
            <a:r>
              <a:rPr lang="en-US" sz="2400" dirty="0"/>
              <a:t>. </a:t>
            </a:r>
            <a:endParaRPr lang="en-US" sz="2400" dirty="0" smtClean="0"/>
          </a:p>
          <a:p>
            <a:pPr fontAlgn="base"/>
            <a:r>
              <a:rPr lang="en-US" sz="2400" b="1" dirty="0" smtClean="0"/>
              <a:t>Numbness</a:t>
            </a:r>
            <a:r>
              <a:rPr lang="en-US" sz="2400" b="1" dirty="0"/>
              <a:t>, tingling, and muscle weakness </a:t>
            </a:r>
            <a:r>
              <a:rPr lang="en-US" sz="2400" dirty="0"/>
              <a:t>in the distribution of a nerve root suggests </a:t>
            </a:r>
            <a:r>
              <a:rPr lang="en-US" sz="2400" b="1" dirty="0"/>
              <a:t>nerve root compression. </a:t>
            </a:r>
            <a:endParaRPr lang="en-US" sz="2400" b="1" dirty="0" smtClean="0"/>
          </a:p>
          <a:p>
            <a:pPr fontAlgn="base"/>
            <a:r>
              <a:rPr lang="en-US" sz="2400" dirty="0" smtClean="0"/>
              <a:t>Referral </a:t>
            </a:r>
            <a:r>
              <a:rPr lang="en-US" sz="2400" dirty="0"/>
              <a:t>is needed for confirmation of the diagnosis. </a:t>
            </a:r>
            <a:endParaRPr lang="en-US" sz="2400" dirty="0" smtClean="0"/>
          </a:p>
          <a:p>
            <a:pPr fontAlgn="base"/>
            <a:r>
              <a:rPr lang="en-US" sz="2400" dirty="0" smtClean="0"/>
              <a:t>Doctors </a:t>
            </a:r>
            <a:r>
              <a:rPr lang="en-US" sz="2400" dirty="0"/>
              <a:t>can perform a </a:t>
            </a:r>
            <a:r>
              <a:rPr lang="en-US" sz="2400" b="1" dirty="0"/>
              <a:t>straight leg raising test whereby the pain of sciatica can be induced by elevating the leg of the patient when lying down. </a:t>
            </a:r>
            <a:endParaRPr lang="en-US" sz="2400" b="1" dirty="0" smtClean="0"/>
          </a:p>
          <a:p>
            <a:pPr fontAlgn="base"/>
            <a:r>
              <a:rPr lang="en-US" sz="2400" dirty="0" smtClean="0"/>
              <a:t>Prognosis </a:t>
            </a:r>
            <a:r>
              <a:rPr lang="en-US" sz="2400" dirty="0"/>
              <a:t>is </a:t>
            </a:r>
            <a:r>
              <a:rPr lang="en-US" sz="2400" b="1" dirty="0"/>
              <a:t>good, although improvement and recovery are often slower than in simple low back pain alone.</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5808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 y="0"/>
            <a:ext cx="11871960" cy="6694714"/>
          </a:xfrm>
        </p:spPr>
        <p:txBody>
          <a:bodyPr>
            <a:normAutofit fontScale="92500" lnSpcReduction="20000"/>
          </a:bodyPr>
          <a:lstStyle/>
          <a:p>
            <a:pPr marL="0" indent="0">
              <a:buNone/>
            </a:pPr>
            <a:r>
              <a:rPr lang="en-US" dirty="0">
                <a:solidFill>
                  <a:srgbClr val="FF0000"/>
                </a:solidFill>
              </a:rPr>
              <a:t>Unlikely </a:t>
            </a:r>
            <a:r>
              <a:rPr lang="en-US" dirty="0" smtClean="0">
                <a:solidFill>
                  <a:srgbClr val="FF0000"/>
                </a:solidFill>
              </a:rPr>
              <a:t>causes</a:t>
            </a:r>
          </a:p>
          <a:p>
            <a:pPr marL="0" indent="0">
              <a:buNone/>
            </a:pPr>
            <a:r>
              <a:rPr lang="en-US" dirty="0" smtClean="0">
                <a:solidFill>
                  <a:srgbClr val="FF0000"/>
                </a:solidFill>
              </a:rPr>
              <a:t>Osteoarthritis </a:t>
            </a:r>
          </a:p>
          <a:p>
            <a:r>
              <a:rPr lang="en-US" dirty="0" smtClean="0"/>
              <a:t>This </a:t>
            </a:r>
            <a:r>
              <a:rPr lang="en-US" dirty="0"/>
              <a:t>is associated with advancing age, affecting up to one third of people older than 65 years, and is twice as common in women. </a:t>
            </a:r>
            <a:endParaRPr lang="en-US" dirty="0" smtClean="0"/>
          </a:p>
          <a:p>
            <a:r>
              <a:rPr lang="en-US" dirty="0" smtClean="0"/>
              <a:t>It </a:t>
            </a:r>
            <a:r>
              <a:rPr lang="en-US" dirty="0"/>
              <a:t>can be localized to a single joint or involve multiple joints; it most commonly affects the hands, knees, hips, neck, and low back. </a:t>
            </a:r>
            <a:endParaRPr lang="en-US" dirty="0" smtClean="0"/>
          </a:p>
          <a:p>
            <a:r>
              <a:rPr lang="en-US" dirty="0" smtClean="0"/>
              <a:t>It </a:t>
            </a:r>
            <a:r>
              <a:rPr lang="en-US" dirty="0"/>
              <a:t>is thought that an imbalance of synthesis and degradation of cartilage are responsible for the disease, which affects the whole joint. </a:t>
            </a:r>
            <a:endParaRPr lang="en-US" dirty="0" smtClean="0"/>
          </a:p>
          <a:p>
            <a:r>
              <a:rPr lang="en-US" dirty="0" smtClean="0"/>
              <a:t>It </a:t>
            </a:r>
            <a:r>
              <a:rPr lang="en-US" dirty="0"/>
              <a:t>is characterized by pain of insidious onset that progressively increases over months or years, is exacerbated by exertion, and is relieved by rest</a:t>
            </a:r>
            <a:r>
              <a:rPr lang="en-US" dirty="0" smtClean="0"/>
              <a:t>.</a:t>
            </a:r>
          </a:p>
          <a:p>
            <a:r>
              <a:rPr lang="en-US" dirty="0" smtClean="0"/>
              <a:t> </a:t>
            </a:r>
            <a:r>
              <a:rPr lang="en-US" dirty="0"/>
              <a:t>The affected joints are painful </a:t>
            </a:r>
            <a:r>
              <a:rPr lang="en-US" b="1" dirty="0"/>
              <a:t>when used and may show a restricted range of motion. </a:t>
            </a:r>
            <a:endParaRPr lang="en-US" b="1" dirty="0" smtClean="0"/>
          </a:p>
          <a:p>
            <a:r>
              <a:rPr lang="en-US" dirty="0" smtClean="0"/>
              <a:t>Stiffness </a:t>
            </a:r>
            <a:r>
              <a:rPr lang="en-US" dirty="0"/>
              <a:t>in the affected joint occurs typically in the morning and after rest, but usually only lasts for </a:t>
            </a:r>
            <a:r>
              <a:rPr lang="en-US" b="1" dirty="0"/>
              <a:t>15 to 30 </a:t>
            </a:r>
            <a:r>
              <a:rPr lang="en-US" b="1" dirty="0" smtClean="0"/>
              <a:t>minutes</a:t>
            </a:r>
          </a:p>
          <a:p>
            <a:pPr marL="0" indent="0">
              <a:buNone/>
            </a:pPr>
            <a:r>
              <a:rPr lang="en-US" dirty="0">
                <a:solidFill>
                  <a:srgbClr val="FF0000"/>
                </a:solidFill>
              </a:rPr>
              <a:t>Osteoporosis</a:t>
            </a:r>
            <a:r>
              <a:rPr lang="en-US" dirty="0"/>
              <a:t> </a:t>
            </a:r>
          </a:p>
          <a:p>
            <a:r>
              <a:rPr lang="en-US" dirty="0"/>
              <a:t>Often osteoporosis is asymptomatic and goes undiagnosed until a fragility fracture occurs, although nonspecific pain and/or localized tenderness is present if there is vertebral fracture. </a:t>
            </a:r>
            <a:endParaRPr lang="en-US" dirty="0" smtClean="0"/>
          </a:p>
          <a:p>
            <a:r>
              <a:rPr lang="en-US" dirty="0" smtClean="0"/>
              <a:t>The </a:t>
            </a:r>
            <a:r>
              <a:rPr lang="en-US" dirty="0"/>
              <a:t>condition is most common in </a:t>
            </a:r>
            <a:r>
              <a:rPr lang="en-US" b="1" dirty="0"/>
              <a:t>postmenopausal women</a:t>
            </a:r>
            <a:r>
              <a:rPr lang="en-US" dirty="0"/>
              <a:t>.</a:t>
            </a:r>
          </a:p>
          <a:p>
            <a:endParaRPr lang="en-US" dirty="0"/>
          </a:p>
        </p:txBody>
      </p:sp>
    </p:spTree>
    <p:extLst>
      <p:ext uri="{BB962C8B-B14F-4D97-AF65-F5344CB8AC3E}">
        <p14:creationId xmlns:p14="http://schemas.microsoft.com/office/powerpoint/2010/main" val="2598262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385" y="-65315"/>
            <a:ext cx="11702143" cy="6923315"/>
          </a:xfrm>
        </p:spPr>
        <p:txBody>
          <a:bodyPr>
            <a:normAutofit fontScale="85000" lnSpcReduction="20000"/>
          </a:bodyPr>
          <a:lstStyle/>
          <a:p>
            <a:pPr marL="0" indent="0">
              <a:buNone/>
            </a:pPr>
            <a:endParaRPr lang="en-US" b="1" dirty="0" smtClean="0">
              <a:solidFill>
                <a:srgbClr val="FF0000"/>
              </a:solidFill>
            </a:endParaRPr>
          </a:p>
          <a:p>
            <a:pPr marL="0" indent="0">
              <a:buNone/>
            </a:pPr>
            <a:r>
              <a:rPr lang="en-US" dirty="0">
                <a:solidFill>
                  <a:srgbClr val="FF0000"/>
                </a:solidFill>
              </a:rPr>
              <a:t>Very unlikely causes</a:t>
            </a:r>
          </a:p>
          <a:p>
            <a:pPr marL="0" indent="0">
              <a:buNone/>
            </a:pPr>
            <a:r>
              <a:rPr lang="en-US" dirty="0"/>
              <a:t> </a:t>
            </a:r>
            <a:r>
              <a:rPr lang="en-US" b="1" dirty="0">
                <a:solidFill>
                  <a:srgbClr val="FF0000"/>
                </a:solidFill>
              </a:rPr>
              <a:t>Infection (osteomyelitis) </a:t>
            </a:r>
          </a:p>
          <a:p>
            <a:r>
              <a:rPr lang="en-US" dirty="0"/>
              <a:t>Symptoms of osteomyelitis include bone pain, general malaise, and presence of a </a:t>
            </a:r>
            <a:r>
              <a:rPr lang="en-US" b="1" dirty="0"/>
              <a:t>high-grade fever. </a:t>
            </a:r>
            <a:endParaRPr lang="en-US" b="1" dirty="0" smtClean="0"/>
          </a:p>
          <a:p>
            <a:r>
              <a:rPr lang="en-US" dirty="0" smtClean="0"/>
              <a:t>There </a:t>
            </a:r>
            <a:r>
              <a:rPr lang="en-US" dirty="0"/>
              <a:t>may be local </a:t>
            </a:r>
            <a:r>
              <a:rPr lang="en-US" b="1" dirty="0"/>
              <a:t>swelling, redness, and warmth </a:t>
            </a:r>
            <a:r>
              <a:rPr lang="en-US" dirty="0"/>
              <a:t>at the site of the infection. </a:t>
            </a:r>
            <a:endParaRPr lang="en-US" dirty="0" smtClean="0"/>
          </a:p>
          <a:p>
            <a:r>
              <a:rPr lang="en-US" dirty="0" smtClean="0"/>
              <a:t>Patients </a:t>
            </a:r>
            <a:r>
              <a:rPr lang="en-US" dirty="0"/>
              <a:t>also usually exhibit a </a:t>
            </a:r>
            <a:r>
              <a:rPr lang="en-US" b="1" dirty="0"/>
              <a:t>loss of range of motion. </a:t>
            </a:r>
          </a:p>
          <a:p>
            <a:pPr marL="0" indent="0">
              <a:buNone/>
            </a:pPr>
            <a:endParaRPr lang="en-US" b="1" dirty="0">
              <a:solidFill>
                <a:srgbClr val="FF0000"/>
              </a:solidFill>
            </a:endParaRPr>
          </a:p>
          <a:p>
            <a:pPr marL="0" indent="0">
              <a:buNone/>
            </a:pPr>
            <a:r>
              <a:rPr lang="en-US" b="1" dirty="0" smtClean="0">
                <a:solidFill>
                  <a:srgbClr val="FF0000"/>
                </a:solidFill>
              </a:rPr>
              <a:t>Ankylosing </a:t>
            </a:r>
            <a:r>
              <a:rPr lang="en-US" b="1" dirty="0">
                <a:solidFill>
                  <a:srgbClr val="FF0000"/>
                </a:solidFill>
              </a:rPr>
              <a:t>spondylitis </a:t>
            </a:r>
            <a:endParaRPr lang="en-US" b="1" dirty="0" smtClean="0">
              <a:solidFill>
                <a:srgbClr val="FF0000"/>
              </a:solidFill>
            </a:endParaRPr>
          </a:p>
          <a:p>
            <a:r>
              <a:rPr lang="en-US" dirty="0" smtClean="0"/>
              <a:t>Spondylitis </a:t>
            </a:r>
            <a:r>
              <a:rPr lang="en-US" dirty="0"/>
              <a:t>is characterized by thinning or loss of elasticity of the discs that cushion the vertebrae of the spine. </a:t>
            </a:r>
            <a:endParaRPr lang="en-US" dirty="0" smtClean="0"/>
          </a:p>
          <a:p>
            <a:r>
              <a:rPr lang="en-US" dirty="0" smtClean="0"/>
              <a:t>Almost </a:t>
            </a:r>
            <a:r>
              <a:rPr lang="en-US" b="1" dirty="0"/>
              <a:t>all cases occur before the age of 40, </a:t>
            </a:r>
            <a:r>
              <a:rPr lang="en-US" dirty="0"/>
              <a:t>it is </a:t>
            </a:r>
            <a:r>
              <a:rPr lang="en-US" b="1" dirty="0"/>
              <a:t>two to three times more common in men</a:t>
            </a:r>
            <a:r>
              <a:rPr lang="en-US" dirty="0"/>
              <a:t>, and tends to run in families. </a:t>
            </a:r>
            <a:endParaRPr lang="en-US" dirty="0" smtClean="0"/>
          </a:p>
          <a:p>
            <a:r>
              <a:rPr lang="en-US" dirty="0" smtClean="0"/>
              <a:t>Symptoms </a:t>
            </a:r>
            <a:r>
              <a:rPr lang="en-US" dirty="0"/>
              <a:t>gradually </a:t>
            </a:r>
            <a:r>
              <a:rPr lang="en-US" b="1" dirty="0"/>
              <a:t>worsen over a period of several months to several years</a:t>
            </a:r>
            <a:r>
              <a:rPr lang="en-US" dirty="0"/>
              <a:t>. Patients commonly exhibit </a:t>
            </a:r>
            <a:r>
              <a:rPr lang="en-US" b="1" dirty="0"/>
              <a:t>fatigue and have marked stiffness on awakening, with pain that can alternate from side to side of the lumbar spine. </a:t>
            </a:r>
            <a:endParaRPr lang="en-US" b="1" dirty="0" smtClean="0"/>
          </a:p>
          <a:p>
            <a:r>
              <a:rPr lang="en-US" dirty="0" smtClean="0"/>
              <a:t>Pain </a:t>
            </a:r>
            <a:r>
              <a:rPr lang="en-US" b="1" dirty="0"/>
              <a:t>may awaken the person at night and worsens at rest, </a:t>
            </a:r>
            <a:r>
              <a:rPr lang="en-US" dirty="0"/>
              <a:t>but </a:t>
            </a:r>
            <a:r>
              <a:rPr lang="en-US" b="1" dirty="0"/>
              <a:t>improves with physical activity</a:t>
            </a:r>
            <a:r>
              <a:rPr lang="en-US" b="1" dirty="0" smtClean="0"/>
              <a:t>.</a:t>
            </a:r>
          </a:p>
          <a:p>
            <a:r>
              <a:rPr lang="en-US" dirty="0" smtClean="0"/>
              <a:t> </a:t>
            </a:r>
            <a:r>
              <a:rPr lang="en-US" dirty="0"/>
              <a:t>Pain can be made </a:t>
            </a:r>
            <a:r>
              <a:rPr lang="en-US" b="1" dirty="0"/>
              <a:t>worse by bending, lifting, and prolonged sitting in one position</a:t>
            </a:r>
            <a:r>
              <a:rPr lang="en-US" dirty="0"/>
              <a:t>. Up to </a:t>
            </a:r>
            <a:r>
              <a:rPr lang="en-US" b="1" dirty="0"/>
              <a:t>40% of patients may also show inflammation of the eye.</a:t>
            </a:r>
          </a:p>
        </p:txBody>
      </p:sp>
    </p:spTree>
    <p:extLst>
      <p:ext uri="{BB962C8B-B14F-4D97-AF65-F5344CB8AC3E}">
        <p14:creationId xmlns:p14="http://schemas.microsoft.com/office/powerpoint/2010/main" val="4115519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271" y="320040"/>
            <a:ext cx="11674929" cy="5856923"/>
          </a:xfrm>
        </p:spPr>
        <p:txBody>
          <a:bodyPr>
            <a:normAutofit/>
          </a:bodyPr>
          <a:lstStyle/>
          <a:p>
            <a:pPr marL="0" indent="0">
              <a:buNone/>
            </a:pPr>
            <a:r>
              <a:rPr lang="en-US" dirty="0">
                <a:solidFill>
                  <a:srgbClr val="FF0000"/>
                </a:solidFill>
              </a:rPr>
              <a:t>Malignancy </a:t>
            </a:r>
            <a:endParaRPr lang="en-US" dirty="0" smtClean="0">
              <a:solidFill>
                <a:srgbClr val="FF0000"/>
              </a:solidFill>
            </a:endParaRPr>
          </a:p>
          <a:p>
            <a:r>
              <a:rPr lang="en-US" dirty="0" smtClean="0"/>
              <a:t>Malignancy </a:t>
            </a:r>
            <a:r>
              <a:rPr lang="en-US" dirty="0"/>
              <a:t>is very rare; it is more prevalent in patients older than 50 years, </a:t>
            </a:r>
            <a:endParaRPr lang="en-US" dirty="0" smtClean="0"/>
          </a:p>
          <a:p>
            <a:r>
              <a:rPr lang="en-US" dirty="0" smtClean="0"/>
              <a:t>although </a:t>
            </a:r>
            <a:r>
              <a:rPr lang="en-US" dirty="0"/>
              <a:t>rates are still low – 0.14% in patients younger than 50 and 0.56% in patients older than 50. </a:t>
            </a:r>
            <a:endParaRPr lang="en-US" dirty="0" smtClean="0"/>
          </a:p>
          <a:p>
            <a:r>
              <a:rPr lang="en-US" dirty="0" smtClean="0"/>
              <a:t>Patients </a:t>
            </a:r>
            <a:r>
              <a:rPr lang="en-US" dirty="0"/>
              <a:t>normally have symptoms for months before diagnosis due to the slow-growing nature of the </a:t>
            </a:r>
            <a:r>
              <a:rPr lang="en-US" dirty="0" err="1"/>
              <a:t>tumour</a:t>
            </a:r>
            <a:r>
              <a:rPr lang="en-US" dirty="0"/>
              <a:t>. </a:t>
            </a:r>
            <a:endParaRPr lang="en-US" dirty="0" smtClean="0"/>
          </a:p>
          <a:p>
            <a:r>
              <a:rPr lang="en-US" dirty="0" smtClean="0"/>
              <a:t>A </a:t>
            </a:r>
            <a:r>
              <a:rPr lang="en-US" dirty="0"/>
              <a:t>history of </a:t>
            </a:r>
            <a:r>
              <a:rPr lang="en-US" b="1" dirty="0"/>
              <a:t>unexplained weight loss, presence of </a:t>
            </a:r>
            <a:r>
              <a:rPr lang="en-US" b="1" dirty="0" err="1"/>
              <a:t>anaemia</a:t>
            </a:r>
            <a:r>
              <a:rPr lang="en-US" b="1" dirty="0"/>
              <a:t>, and leg weakness </a:t>
            </a:r>
            <a:r>
              <a:rPr lang="en-US" dirty="0"/>
              <a:t>might be seen in addition to low back pain.</a:t>
            </a:r>
          </a:p>
        </p:txBody>
      </p:sp>
    </p:spTree>
    <p:extLst>
      <p:ext uri="{BB962C8B-B14F-4D97-AF65-F5344CB8AC3E}">
        <p14:creationId xmlns:p14="http://schemas.microsoft.com/office/powerpoint/2010/main" val="998652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4671" y="323395"/>
            <a:ext cx="11555185" cy="6208033"/>
          </a:xfrm>
        </p:spPr>
        <p:txBody>
          <a:bodyPr/>
          <a:lstStyle/>
          <a:p>
            <a:pPr marL="0" indent="0">
              <a:buNone/>
            </a:pPr>
            <a:r>
              <a:rPr lang="en-US" dirty="0">
                <a:solidFill>
                  <a:srgbClr val="FF0000"/>
                </a:solidFill>
              </a:rPr>
              <a:t>Causes of low back pain </a:t>
            </a:r>
            <a:r>
              <a:rPr lang="en-US" b="1" dirty="0">
                <a:solidFill>
                  <a:srgbClr val="FF0000"/>
                </a:solidFill>
              </a:rPr>
              <a:t>not related to back pathophysiology </a:t>
            </a:r>
            <a:endParaRPr lang="en-US" b="1" dirty="0" smtClean="0">
              <a:solidFill>
                <a:srgbClr val="FF0000"/>
              </a:solidFill>
            </a:endParaRPr>
          </a:p>
          <a:p>
            <a:r>
              <a:rPr lang="en-US" dirty="0" smtClean="0"/>
              <a:t>It </a:t>
            </a:r>
            <a:r>
              <a:rPr lang="en-US" dirty="0"/>
              <a:t>must be remembered that </a:t>
            </a:r>
            <a:endParaRPr lang="en-US" dirty="0" smtClean="0"/>
          </a:p>
          <a:p>
            <a:r>
              <a:rPr lang="en-US" dirty="0" smtClean="0"/>
              <a:t>acute </a:t>
            </a:r>
            <a:r>
              <a:rPr lang="en-US" dirty="0"/>
              <a:t>illness – for example, colds and flu – can give rise to generalized aching or pain</a:t>
            </a:r>
            <a:r>
              <a:rPr lang="en-US" dirty="0" smtClean="0"/>
              <a:t>.</a:t>
            </a:r>
          </a:p>
          <a:p>
            <a:r>
              <a:rPr lang="en-US" dirty="0"/>
              <a:t>Likewise, </a:t>
            </a:r>
            <a:r>
              <a:rPr lang="en-US" dirty="0" err="1"/>
              <a:t>prerash</a:t>
            </a:r>
            <a:r>
              <a:rPr lang="en-US" dirty="0"/>
              <a:t> pain associated with shingles </a:t>
            </a:r>
            <a:r>
              <a:rPr lang="en-US" dirty="0" smtClean="0"/>
              <a:t>and</a:t>
            </a:r>
          </a:p>
          <a:p>
            <a:r>
              <a:rPr lang="en-US" dirty="0" smtClean="0"/>
              <a:t> </a:t>
            </a:r>
            <a:r>
              <a:rPr lang="en-US" dirty="0"/>
              <a:t>referred pain from abdominal organs (e.g., pyelonephritis) can present as low back pain. </a:t>
            </a:r>
            <a:endParaRPr lang="en-US" dirty="0" smtClean="0"/>
          </a:p>
          <a:p>
            <a:r>
              <a:rPr lang="en-US" dirty="0" smtClean="0"/>
              <a:t>A </a:t>
            </a:r>
            <a:r>
              <a:rPr lang="en-US" dirty="0"/>
              <a:t>careful history of the presenting symptoms should enable exclusion of such conditions</a:t>
            </a:r>
            <a:r>
              <a:rPr lang="en-US" dirty="0" smtClean="0"/>
              <a:t>.</a:t>
            </a:r>
          </a:p>
          <a:p>
            <a:pPr marL="0" indent="0">
              <a:buNone/>
            </a:pPr>
            <a:endParaRPr lang="en-US" dirty="0"/>
          </a:p>
        </p:txBody>
      </p:sp>
    </p:spTree>
    <p:extLst>
      <p:ext uri="{BB962C8B-B14F-4D97-AF65-F5344CB8AC3E}">
        <p14:creationId xmlns:p14="http://schemas.microsoft.com/office/powerpoint/2010/main" val="9314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261257"/>
            <a:ext cx="11495314" cy="6955972"/>
          </a:xfrm>
        </p:spPr>
        <p:txBody>
          <a:bodyPr>
            <a:noAutofit/>
          </a:bodyPr>
          <a:lstStyle/>
          <a:p>
            <a:pPr marL="0" indent="0">
              <a:buNone/>
            </a:pPr>
            <a:r>
              <a:rPr lang="en-US" b="1" dirty="0" smtClean="0"/>
              <a:t>General </a:t>
            </a:r>
            <a:r>
              <a:rPr lang="en-US" b="1" dirty="0"/>
              <a:t>overview of musculoskeletal </a:t>
            </a:r>
            <a:r>
              <a:rPr lang="en-US" b="1" dirty="0" smtClean="0"/>
              <a:t>anatomy</a:t>
            </a:r>
          </a:p>
          <a:p>
            <a:pPr marL="514350" indent="-514350">
              <a:buFont typeface="+mj-lt"/>
              <a:buAutoNum type="arabicPeriod"/>
            </a:pPr>
            <a:r>
              <a:rPr lang="en-US" dirty="0" smtClean="0"/>
              <a:t> </a:t>
            </a:r>
            <a:r>
              <a:rPr lang="en-US" dirty="0"/>
              <a:t>The skeletal system of the human body is composed of </a:t>
            </a:r>
            <a:r>
              <a:rPr lang="en-US" b="1" dirty="0">
                <a:solidFill>
                  <a:srgbClr val="FF0000"/>
                </a:solidFill>
              </a:rPr>
              <a:t>206 bones</a:t>
            </a:r>
            <a:r>
              <a:rPr lang="en-US" dirty="0"/>
              <a:t>. </a:t>
            </a:r>
            <a:endParaRPr lang="en-US" dirty="0" smtClean="0"/>
          </a:p>
          <a:p>
            <a:pPr marL="514350" indent="-514350">
              <a:buFont typeface="+mj-lt"/>
              <a:buAutoNum type="arabicPeriod"/>
            </a:pPr>
            <a:r>
              <a:rPr lang="en-US" dirty="0" smtClean="0"/>
              <a:t>At </a:t>
            </a:r>
            <a:r>
              <a:rPr lang="en-US" dirty="0"/>
              <a:t>the point of contact between two or more bones, an articulation (joint) is formed. </a:t>
            </a:r>
            <a:endParaRPr lang="en-US" dirty="0" smtClean="0"/>
          </a:p>
          <a:p>
            <a:pPr marL="514350" indent="-514350">
              <a:buFont typeface="+mj-lt"/>
              <a:buAutoNum type="arabicPeriod"/>
            </a:pPr>
            <a:r>
              <a:rPr lang="en-US" dirty="0" smtClean="0"/>
              <a:t>This </a:t>
            </a:r>
            <a:r>
              <a:rPr lang="en-US" dirty="0"/>
              <a:t>system of bones and joints maximizes movement while maintaining stability. </a:t>
            </a:r>
            <a:endParaRPr lang="en-US" dirty="0" smtClean="0"/>
          </a:p>
          <a:p>
            <a:pPr marL="0" indent="0">
              <a:buNone/>
            </a:pPr>
            <a:r>
              <a:rPr lang="en-US" dirty="0" smtClean="0"/>
              <a:t>There </a:t>
            </a:r>
            <a:r>
              <a:rPr lang="en-US" dirty="0"/>
              <a:t>are two basic types of </a:t>
            </a:r>
            <a:r>
              <a:rPr lang="en-US" b="1" dirty="0">
                <a:solidFill>
                  <a:srgbClr val="FF0000"/>
                </a:solidFill>
              </a:rPr>
              <a:t>joints</a:t>
            </a:r>
            <a:r>
              <a:rPr lang="en-US" dirty="0"/>
              <a:t>: </a:t>
            </a:r>
            <a:endParaRPr lang="en-US" dirty="0" smtClean="0"/>
          </a:p>
          <a:p>
            <a:pPr marL="0" indent="0">
              <a:buNone/>
            </a:pPr>
            <a:r>
              <a:rPr lang="en-US" dirty="0" smtClean="0"/>
              <a:t>• </a:t>
            </a:r>
            <a:r>
              <a:rPr lang="en-US" dirty="0">
                <a:solidFill>
                  <a:srgbClr val="FF0000"/>
                </a:solidFill>
              </a:rPr>
              <a:t>Synovial joints</a:t>
            </a:r>
            <a:r>
              <a:rPr lang="en-US" dirty="0"/>
              <a:t>: allow considerable movement (e.g., </a:t>
            </a:r>
            <a:r>
              <a:rPr lang="en-US" dirty="0">
                <a:solidFill>
                  <a:srgbClr val="FF0000"/>
                </a:solidFill>
              </a:rPr>
              <a:t>shoulder or knee</a:t>
            </a:r>
            <a:r>
              <a:rPr lang="en-US" dirty="0"/>
              <a:t>) </a:t>
            </a:r>
            <a:endParaRPr lang="en-US" dirty="0" smtClean="0"/>
          </a:p>
          <a:p>
            <a:pPr marL="0" indent="0">
              <a:buNone/>
            </a:pPr>
            <a:r>
              <a:rPr lang="en-US" dirty="0" smtClean="0"/>
              <a:t>• </a:t>
            </a:r>
            <a:r>
              <a:rPr lang="en-US" dirty="0" err="1">
                <a:solidFill>
                  <a:srgbClr val="FF0000"/>
                </a:solidFill>
              </a:rPr>
              <a:t>Fibrocartilaginous</a:t>
            </a:r>
            <a:r>
              <a:rPr lang="en-US" dirty="0">
                <a:solidFill>
                  <a:srgbClr val="FF0000"/>
                </a:solidFill>
              </a:rPr>
              <a:t> j</a:t>
            </a:r>
            <a:r>
              <a:rPr lang="en-US" dirty="0"/>
              <a:t>oints: are completely </a:t>
            </a:r>
            <a:r>
              <a:rPr lang="en-US" dirty="0">
                <a:solidFill>
                  <a:srgbClr val="FF0000"/>
                </a:solidFill>
              </a:rPr>
              <a:t>immoveable</a:t>
            </a:r>
            <a:r>
              <a:rPr lang="en-US" dirty="0"/>
              <a:t> (e.g., the </a:t>
            </a:r>
            <a:r>
              <a:rPr lang="en-US" dirty="0">
                <a:solidFill>
                  <a:srgbClr val="FF0000"/>
                </a:solidFill>
              </a:rPr>
              <a:t>skull</a:t>
            </a:r>
            <a:r>
              <a:rPr lang="en-US" dirty="0"/>
              <a:t>) or permit </a:t>
            </a:r>
            <a:r>
              <a:rPr lang="en-US" dirty="0">
                <a:solidFill>
                  <a:srgbClr val="FF0000"/>
                </a:solidFill>
              </a:rPr>
              <a:t>only limited motion </a:t>
            </a:r>
            <a:r>
              <a:rPr lang="en-US" dirty="0"/>
              <a:t>(e.g., </a:t>
            </a:r>
            <a:r>
              <a:rPr lang="en-US" dirty="0">
                <a:solidFill>
                  <a:srgbClr val="FF0000"/>
                </a:solidFill>
              </a:rPr>
              <a:t>spinal vertebrae</a:t>
            </a:r>
            <a:r>
              <a:rPr lang="en-US" dirty="0"/>
              <a:t>) </a:t>
            </a:r>
            <a:endParaRPr lang="en-US" dirty="0" smtClean="0"/>
          </a:p>
          <a:p>
            <a:pPr marL="0" indent="0">
              <a:buNone/>
            </a:pPr>
            <a:r>
              <a:rPr lang="en-US" dirty="0" smtClean="0"/>
              <a:t>4. Bones </a:t>
            </a:r>
            <a:r>
              <a:rPr lang="en-US" dirty="0"/>
              <a:t>and joints </a:t>
            </a:r>
            <a:r>
              <a:rPr lang="en-US" dirty="0">
                <a:solidFill>
                  <a:srgbClr val="FF0000"/>
                </a:solidFill>
              </a:rPr>
              <a:t>cannot move by themselves</a:t>
            </a:r>
            <a:r>
              <a:rPr lang="en-US" dirty="0"/>
              <a:t>. </a:t>
            </a:r>
          </a:p>
          <a:p>
            <a:pPr marL="0" indent="0">
              <a:buNone/>
            </a:pPr>
            <a:r>
              <a:rPr lang="en-US" dirty="0" smtClean="0"/>
              <a:t>5. </a:t>
            </a:r>
            <a:r>
              <a:rPr lang="en-US" dirty="0" smtClean="0">
                <a:solidFill>
                  <a:srgbClr val="FF0000"/>
                </a:solidFill>
              </a:rPr>
              <a:t>The </a:t>
            </a:r>
            <a:r>
              <a:rPr lang="en-US" dirty="0">
                <a:solidFill>
                  <a:srgbClr val="FF0000"/>
                </a:solidFill>
              </a:rPr>
              <a:t>integrity </a:t>
            </a:r>
            <a:r>
              <a:rPr lang="en-US" dirty="0"/>
              <a:t>of the </a:t>
            </a:r>
            <a:r>
              <a:rPr lang="en-US" dirty="0">
                <a:solidFill>
                  <a:srgbClr val="FF0000"/>
                </a:solidFill>
              </a:rPr>
              <a:t>musculoskeletal system </a:t>
            </a:r>
            <a:r>
              <a:rPr lang="en-US" dirty="0"/>
              <a:t>depends on the interaction between </a:t>
            </a:r>
            <a:r>
              <a:rPr lang="en-US" dirty="0">
                <a:solidFill>
                  <a:srgbClr val="FF0000"/>
                </a:solidFill>
              </a:rPr>
              <a:t>skeletal muscle and bones</a:t>
            </a:r>
            <a:r>
              <a:rPr lang="en-US" dirty="0"/>
              <a:t>, and </a:t>
            </a:r>
            <a:r>
              <a:rPr lang="en-US" dirty="0">
                <a:solidFill>
                  <a:srgbClr val="FF0000"/>
                </a:solidFill>
              </a:rPr>
              <a:t>coordinated movement </a:t>
            </a:r>
            <a:r>
              <a:rPr lang="en-US" dirty="0"/>
              <a:t>is only possible because of </a:t>
            </a:r>
            <a:r>
              <a:rPr lang="en-US" dirty="0">
                <a:solidFill>
                  <a:srgbClr val="FF0000"/>
                </a:solidFill>
              </a:rPr>
              <a:t>the way muscle is attached to bone</a:t>
            </a:r>
            <a:r>
              <a:rPr lang="en-US" dirty="0" smtClean="0">
                <a:solidFill>
                  <a:srgbClr val="FF0000"/>
                </a:solidFill>
              </a:rPr>
              <a:t>.</a:t>
            </a:r>
          </a:p>
          <a:p>
            <a:pPr marL="342900" indent="-342900">
              <a:buFont typeface="+mj-lt"/>
              <a:buAutoNum type="arabicPeriod"/>
            </a:pPr>
            <a:r>
              <a:rPr lang="en-US" sz="1400" dirty="0" smtClean="0"/>
              <a:t> </a:t>
            </a:r>
            <a:endParaRPr lang="en-US" sz="1400" dirty="0"/>
          </a:p>
        </p:txBody>
      </p:sp>
    </p:spTree>
    <p:extLst>
      <p:ext uri="{BB962C8B-B14F-4D97-AF65-F5344CB8AC3E}">
        <p14:creationId xmlns:p14="http://schemas.microsoft.com/office/powerpoint/2010/main" val="3204579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0" y="-1"/>
            <a:ext cx="8539843" cy="7070271"/>
          </a:xfrm>
          <a:prstGeom prst="rect">
            <a:avLst/>
          </a:prstGeom>
        </p:spPr>
      </p:pic>
    </p:spTree>
    <p:extLst>
      <p:ext uri="{BB962C8B-B14F-4D97-AF65-F5344CB8AC3E}">
        <p14:creationId xmlns:p14="http://schemas.microsoft.com/office/powerpoint/2010/main" val="3082620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14" y="177420"/>
            <a:ext cx="11616146" cy="6269099"/>
          </a:xfrm>
        </p:spPr>
        <p:txBody>
          <a:bodyPr>
            <a:normAutofit lnSpcReduction="10000"/>
          </a:bodyPr>
          <a:lstStyle/>
          <a:p>
            <a:pPr marL="0" indent="0">
              <a:buNone/>
            </a:pPr>
            <a:r>
              <a:rPr lang="en-US" dirty="0">
                <a:solidFill>
                  <a:srgbClr val="FF0000"/>
                </a:solidFill>
              </a:rPr>
              <a:t>Evidence base for over-the-counter medication </a:t>
            </a:r>
            <a:endParaRPr lang="en-US" dirty="0" smtClean="0">
              <a:solidFill>
                <a:srgbClr val="FF0000"/>
              </a:solidFill>
            </a:endParaRPr>
          </a:p>
          <a:p>
            <a:r>
              <a:rPr lang="en-US" dirty="0" smtClean="0"/>
              <a:t>Pharmacists </a:t>
            </a:r>
            <a:r>
              <a:rPr lang="en-US" dirty="0"/>
              <a:t>can appropriately treat patients with uncomplicated acute low back pain. </a:t>
            </a:r>
            <a:endParaRPr lang="en-US" dirty="0" smtClean="0"/>
          </a:p>
          <a:p>
            <a:r>
              <a:rPr lang="en-US" dirty="0" smtClean="0"/>
              <a:t>The </a:t>
            </a:r>
            <a:r>
              <a:rPr lang="en-US" dirty="0"/>
              <a:t>goal of treatment is to provide relief of symptoms and a return to normal mobility</a:t>
            </a:r>
            <a:r>
              <a:rPr lang="en-US" dirty="0" smtClean="0"/>
              <a:t>.</a:t>
            </a:r>
          </a:p>
          <a:p>
            <a:pPr marL="0" indent="0">
              <a:buNone/>
            </a:pPr>
            <a:r>
              <a:rPr lang="en-US" dirty="0">
                <a:solidFill>
                  <a:srgbClr val="FF0000"/>
                </a:solidFill>
              </a:rPr>
              <a:t>Conservative </a:t>
            </a:r>
            <a:r>
              <a:rPr lang="en-US" dirty="0" smtClean="0">
                <a:solidFill>
                  <a:srgbClr val="FF0000"/>
                </a:solidFill>
              </a:rPr>
              <a:t>treatment</a:t>
            </a:r>
          </a:p>
          <a:p>
            <a:r>
              <a:rPr lang="en-US" dirty="0" smtClean="0"/>
              <a:t> </a:t>
            </a:r>
            <a:r>
              <a:rPr lang="en-US" b="1" dirty="0"/>
              <a:t>Bed rest </a:t>
            </a:r>
            <a:r>
              <a:rPr lang="en-US" dirty="0"/>
              <a:t>was once widely prescribed for patients with low back pain. </a:t>
            </a:r>
            <a:endParaRPr lang="en-US" dirty="0" smtClean="0"/>
          </a:p>
          <a:p>
            <a:r>
              <a:rPr lang="en-US" dirty="0" smtClean="0"/>
              <a:t>However</a:t>
            </a:r>
            <a:r>
              <a:rPr lang="en-US" dirty="0"/>
              <a:t>, systematic reviews have now proven that prolonged bed rest is </a:t>
            </a:r>
            <a:r>
              <a:rPr lang="en-US" dirty="0" smtClean="0"/>
              <a:t>counterproductive. </a:t>
            </a:r>
            <a:endParaRPr lang="en-US" dirty="0"/>
          </a:p>
          <a:p>
            <a:r>
              <a:rPr lang="en-US" dirty="0" smtClean="0"/>
              <a:t>The </a:t>
            </a:r>
            <a:r>
              <a:rPr lang="en-US" dirty="0"/>
              <a:t>authors concluded that ‘Moderate quality evidence shows that patients with acute LBP may experience small benefits in pain relief and functional improvement from advice to stay active compared with advice to rest in bed’. </a:t>
            </a:r>
            <a:endParaRPr lang="en-US" dirty="0" smtClean="0"/>
          </a:p>
          <a:p>
            <a:r>
              <a:rPr lang="en-US" b="1" dirty="0" smtClean="0"/>
              <a:t>Exercise </a:t>
            </a:r>
            <a:r>
              <a:rPr lang="en-US" b="1" dirty="0" err="1"/>
              <a:t>programmes</a:t>
            </a:r>
            <a:r>
              <a:rPr lang="en-US" b="1" dirty="0"/>
              <a:t> </a:t>
            </a:r>
            <a:r>
              <a:rPr lang="en-US" dirty="0"/>
              <a:t>can help with acute back pain and have been shown to reduce recurrence. </a:t>
            </a:r>
          </a:p>
        </p:txBody>
      </p:sp>
    </p:spTree>
    <p:extLst>
      <p:ext uri="{BB962C8B-B14F-4D97-AF65-F5344CB8AC3E}">
        <p14:creationId xmlns:p14="http://schemas.microsoft.com/office/powerpoint/2010/main" val="2075393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34157" cy="6858000"/>
          </a:xfrm>
        </p:spPr>
        <p:txBody>
          <a:bodyPr>
            <a:normAutofit fontScale="92500"/>
          </a:bodyPr>
          <a:lstStyle/>
          <a:p>
            <a:pPr marL="0" indent="0">
              <a:buNone/>
            </a:pPr>
            <a:r>
              <a:rPr lang="en-US" dirty="0" smtClean="0">
                <a:solidFill>
                  <a:srgbClr val="FF0000"/>
                </a:solidFill>
              </a:rPr>
              <a:t>Analgesics</a:t>
            </a:r>
          </a:p>
          <a:p>
            <a:r>
              <a:rPr lang="en-US" dirty="0" smtClean="0"/>
              <a:t> </a:t>
            </a:r>
            <a:r>
              <a:rPr lang="en-US" dirty="0" err="1"/>
              <a:t>Nonsteroidal</a:t>
            </a:r>
            <a:r>
              <a:rPr lang="en-US" dirty="0"/>
              <a:t> anti-inflammatory drugs (NSAIDs) </a:t>
            </a:r>
            <a:r>
              <a:rPr lang="en-US" b="1" dirty="0"/>
              <a:t>for 7 to 10 days </a:t>
            </a:r>
            <a:r>
              <a:rPr lang="en-US" dirty="0"/>
              <a:t>is widely advocated. </a:t>
            </a:r>
            <a:endParaRPr lang="en-US" dirty="0" smtClean="0"/>
          </a:p>
          <a:p>
            <a:r>
              <a:rPr lang="en-US" dirty="0" smtClean="0"/>
              <a:t>A </a:t>
            </a:r>
            <a:r>
              <a:rPr lang="en-US" dirty="0"/>
              <a:t>systematic review of NSAIDs in acute or chronic LBP found that </a:t>
            </a:r>
            <a:r>
              <a:rPr lang="en-US" b="1" dirty="0"/>
              <a:t>treatment with an NSAID produced significant short-term improvement compared with </a:t>
            </a:r>
            <a:r>
              <a:rPr lang="en-US" b="1" dirty="0" smtClean="0"/>
              <a:t>placebo</a:t>
            </a:r>
            <a:r>
              <a:rPr lang="en-US" dirty="0" smtClean="0"/>
              <a:t>. </a:t>
            </a:r>
          </a:p>
          <a:p>
            <a:r>
              <a:rPr lang="en-US" dirty="0" smtClean="0"/>
              <a:t>The </a:t>
            </a:r>
            <a:r>
              <a:rPr lang="en-US" dirty="0"/>
              <a:t>review identified 65 trials, 28 of which were rated as high quality. The study failed to find any difference among the various NSAIDs. </a:t>
            </a:r>
            <a:endParaRPr lang="en-US" dirty="0" smtClean="0"/>
          </a:p>
          <a:p>
            <a:r>
              <a:rPr lang="en-US" dirty="0" smtClean="0"/>
              <a:t>A </a:t>
            </a:r>
            <a:r>
              <a:rPr lang="en-US" dirty="0"/>
              <a:t>further Cochrane review (involving 13 trials, of which 10 were rated high quality) looking </a:t>
            </a:r>
            <a:r>
              <a:rPr lang="en-US" b="1" dirty="0"/>
              <a:t>at chronic LBP only found that NSAIDs were more effective than placebo in terms of pain intensity and, to a smaller extent, </a:t>
            </a:r>
            <a:r>
              <a:rPr lang="en-US" b="1" dirty="0" smtClean="0"/>
              <a:t>disability. </a:t>
            </a:r>
          </a:p>
          <a:p>
            <a:r>
              <a:rPr lang="en-US" dirty="0" smtClean="0"/>
              <a:t> </a:t>
            </a:r>
            <a:r>
              <a:rPr lang="en-US" dirty="0"/>
              <a:t>the study </a:t>
            </a:r>
            <a:r>
              <a:rPr lang="en-US" b="1" dirty="0"/>
              <a:t>failed to find any difference among the various NSAIDs</a:t>
            </a:r>
            <a:r>
              <a:rPr lang="en-US" dirty="0"/>
              <a:t>. </a:t>
            </a:r>
            <a:endParaRPr lang="en-US" dirty="0" smtClean="0"/>
          </a:p>
          <a:p>
            <a:r>
              <a:rPr lang="en-US" dirty="0" err="1" smtClean="0"/>
              <a:t>Paracetamol</a:t>
            </a:r>
            <a:r>
              <a:rPr lang="en-US" dirty="0" smtClean="0"/>
              <a:t> </a:t>
            </a:r>
            <a:r>
              <a:rPr lang="en-US" dirty="0"/>
              <a:t>when used for LBP has also been subject to a </a:t>
            </a:r>
            <a:r>
              <a:rPr lang="en-US" dirty="0" smtClean="0"/>
              <a:t>review, </a:t>
            </a:r>
            <a:r>
              <a:rPr lang="en-US" dirty="0"/>
              <a:t>which identified three trials involving 1825 patients. </a:t>
            </a:r>
            <a:endParaRPr lang="en-US" dirty="0" smtClean="0"/>
          </a:p>
          <a:p>
            <a:r>
              <a:rPr lang="en-US" dirty="0" smtClean="0"/>
              <a:t>They </a:t>
            </a:r>
            <a:r>
              <a:rPr lang="en-US" dirty="0"/>
              <a:t>found that </a:t>
            </a:r>
            <a:r>
              <a:rPr lang="en-US" dirty="0" err="1"/>
              <a:t>paracetamol</a:t>
            </a:r>
            <a:r>
              <a:rPr lang="en-US" dirty="0"/>
              <a:t> was no more effective than placebo in terms of pain reduction and improving quality of life. </a:t>
            </a:r>
            <a:endParaRPr lang="en-US" dirty="0" smtClean="0"/>
          </a:p>
          <a:p>
            <a:r>
              <a:rPr lang="en-US" dirty="0" smtClean="0"/>
              <a:t>The </a:t>
            </a:r>
            <a:r>
              <a:rPr lang="en-US" b="1" dirty="0"/>
              <a:t>authors concluded that </a:t>
            </a:r>
            <a:r>
              <a:rPr lang="en-US" b="1" dirty="0" err="1"/>
              <a:t>paracetamol</a:t>
            </a:r>
            <a:r>
              <a:rPr lang="en-US" b="1" dirty="0"/>
              <a:t> should not be used to manage </a:t>
            </a:r>
            <a:r>
              <a:rPr lang="en-US" dirty="0"/>
              <a:t>acute LBP. </a:t>
            </a:r>
          </a:p>
        </p:txBody>
      </p:sp>
    </p:spTree>
    <p:extLst>
      <p:ext uri="{BB962C8B-B14F-4D97-AF65-F5344CB8AC3E}">
        <p14:creationId xmlns:p14="http://schemas.microsoft.com/office/powerpoint/2010/main" val="2340493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014" y="175260"/>
            <a:ext cx="11859986" cy="6192883"/>
          </a:xfrm>
        </p:spPr>
        <p:txBody>
          <a:bodyPr>
            <a:normAutofit lnSpcReduction="10000"/>
          </a:bodyPr>
          <a:lstStyle/>
          <a:p>
            <a:pPr marL="0" indent="0">
              <a:buNone/>
            </a:pPr>
            <a:r>
              <a:rPr lang="en-US" dirty="0">
                <a:solidFill>
                  <a:srgbClr val="FF0000"/>
                </a:solidFill>
              </a:rPr>
              <a:t>Compound </a:t>
            </a:r>
            <a:r>
              <a:rPr lang="en-US" dirty="0" smtClean="0">
                <a:solidFill>
                  <a:srgbClr val="FF0000"/>
                </a:solidFill>
              </a:rPr>
              <a:t>analgesics</a:t>
            </a:r>
          </a:p>
          <a:p>
            <a:r>
              <a:rPr lang="en-US" dirty="0" smtClean="0"/>
              <a:t> </a:t>
            </a:r>
            <a:r>
              <a:rPr lang="en-US" dirty="0"/>
              <a:t>It is recognized that combination analgesics (</a:t>
            </a:r>
            <a:r>
              <a:rPr lang="en-US" dirty="0" err="1"/>
              <a:t>paracetamolcodeine</a:t>
            </a:r>
            <a:r>
              <a:rPr lang="en-US" dirty="0"/>
              <a:t>, aspirin-codeine, or </a:t>
            </a:r>
            <a:r>
              <a:rPr lang="en-US" dirty="0" err="1"/>
              <a:t>paracetamol-dihydrocodeine</a:t>
            </a:r>
            <a:r>
              <a:rPr lang="en-US" dirty="0"/>
              <a:t>) with high doses of opioids are effective for acute and chronic pain</a:t>
            </a:r>
            <a:r>
              <a:rPr lang="en-US" dirty="0" smtClean="0"/>
              <a:t>.</a:t>
            </a:r>
          </a:p>
          <a:p>
            <a:r>
              <a:rPr lang="en-US" dirty="0" smtClean="0"/>
              <a:t> </a:t>
            </a:r>
            <a:r>
              <a:rPr lang="en-US" dirty="0"/>
              <a:t>However, in the UK, codeine and </a:t>
            </a:r>
            <a:r>
              <a:rPr lang="en-US" dirty="0" err="1"/>
              <a:t>dihydrocodeine</a:t>
            </a:r>
            <a:r>
              <a:rPr lang="en-US" dirty="0"/>
              <a:t> can only be prescribed over the counter (OTC) provided their respective maximum strengths do not exceed 1.5%, and the maximum dose does not exceed 20 or 10 mg, respectively. </a:t>
            </a:r>
            <a:endParaRPr lang="en-US" dirty="0" smtClean="0"/>
          </a:p>
          <a:p>
            <a:r>
              <a:rPr lang="en-US" dirty="0" smtClean="0"/>
              <a:t>In </a:t>
            </a:r>
            <a:r>
              <a:rPr lang="en-US" dirty="0"/>
              <a:t>practice, this equates to commercially available products with a maximum dose of 12.8 mg of codeine and 7.46 mg of </a:t>
            </a:r>
            <a:r>
              <a:rPr lang="en-US" dirty="0" err="1"/>
              <a:t>dihydrocodeine</a:t>
            </a:r>
            <a:r>
              <a:rPr lang="en-US" dirty="0"/>
              <a:t>. </a:t>
            </a:r>
            <a:endParaRPr lang="en-US" dirty="0" smtClean="0"/>
          </a:p>
          <a:p>
            <a:r>
              <a:rPr lang="en-US" dirty="0" smtClean="0"/>
              <a:t>At </a:t>
            </a:r>
            <a:r>
              <a:rPr lang="en-US" dirty="0"/>
              <a:t>these doses, their pain-killing effect has been called into question. </a:t>
            </a:r>
            <a:endParaRPr lang="en-US" dirty="0" smtClean="0"/>
          </a:p>
          <a:p>
            <a:r>
              <a:rPr lang="en-US" dirty="0" smtClean="0"/>
              <a:t>In </a:t>
            </a:r>
            <a:r>
              <a:rPr lang="en-US" dirty="0"/>
              <a:t>response to the ongoing concerns about codeine-containing products, the Medicines and Healthcare products Regulatory Agency (MHRA), in 2009, issued new guidance to restrict </a:t>
            </a:r>
            <a:r>
              <a:rPr lang="en-US" dirty="0" smtClean="0"/>
              <a:t>codeine containing </a:t>
            </a:r>
            <a:r>
              <a:rPr lang="en-US" dirty="0"/>
              <a:t>products for the </a:t>
            </a:r>
            <a:r>
              <a:rPr lang="en-US" b="1" dirty="0"/>
              <a:t>short-term (3 days) treatment of acute moderate pain that is not relieved by </a:t>
            </a:r>
            <a:r>
              <a:rPr lang="en-US" b="1" dirty="0" err="1"/>
              <a:t>paracetamol</a:t>
            </a:r>
            <a:r>
              <a:rPr lang="en-US" b="1" dirty="0"/>
              <a:t>, ibuprofen or aspirin alone.</a:t>
            </a:r>
          </a:p>
        </p:txBody>
      </p:sp>
    </p:spTree>
    <p:extLst>
      <p:ext uri="{BB962C8B-B14F-4D97-AF65-F5344CB8AC3E}">
        <p14:creationId xmlns:p14="http://schemas.microsoft.com/office/powerpoint/2010/main" val="2630970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335280"/>
            <a:ext cx="11630297" cy="5841683"/>
          </a:xfrm>
        </p:spPr>
        <p:txBody>
          <a:bodyPr>
            <a:normAutofit lnSpcReduction="10000"/>
          </a:bodyPr>
          <a:lstStyle/>
          <a:p>
            <a:pPr marL="0" indent="0">
              <a:buNone/>
            </a:pPr>
            <a:r>
              <a:rPr lang="en-US" dirty="0">
                <a:solidFill>
                  <a:srgbClr val="FF0000"/>
                </a:solidFill>
              </a:rPr>
              <a:t>Caffeine </a:t>
            </a:r>
            <a:endParaRPr lang="en-US" dirty="0" smtClean="0">
              <a:solidFill>
                <a:srgbClr val="FF0000"/>
              </a:solidFill>
            </a:endParaRPr>
          </a:p>
          <a:p>
            <a:r>
              <a:rPr lang="en-US" dirty="0" smtClean="0"/>
              <a:t>It </a:t>
            </a:r>
            <a:r>
              <a:rPr lang="en-US" dirty="0"/>
              <a:t>has long been claimed that caffeine enhances analgesic efficacy, and a number of proprietary products contain caffeine in doses up to 130 mg</a:t>
            </a:r>
            <a:r>
              <a:rPr lang="en-US" dirty="0" smtClean="0"/>
              <a:t>.</a:t>
            </a:r>
          </a:p>
          <a:p>
            <a:r>
              <a:rPr lang="en-US" dirty="0" smtClean="0"/>
              <a:t> </a:t>
            </a:r>
            <a:r>
              <a:rPr lang="en-US" dirty="0"/>
              <a:t>A Cochrane review (Derry et al., 2014) identified 19 studies (N ¼ 7238), which involved mainly </a:t>
            </a:r>
            <a:r>
              <a:rPr lang="en-US" dirty="0" err="1"/>
              <a:t>paracetamol</a:t>
            </a:r>
            <a:r>
              <a:rPr lang="en-US" dirty="0"/>
              <a:t> or ibuprofen, with 100 to 130 mg caffeine. </a:t>
            </a:r>
            <a:endParaRPr lang="en-US" dirty="0" smtClean="0"/>
          </a:p>
          <a:p>
            <a:r>
              <a:rPr lang="en-US" dirty="0" smtClean="0"/>
              <a:t>Findings </a:t>
            </a:r>
            <a:r>
              <a:rPr lang="en-US" dirty="0"/>
              <a:t>showed that there was a small but statistically significant benefit with caffeine used at doses of 100 mg or more, which was not dependent on the pain condition or type of analgesic. </a:t>
            </a:r>
            <a:endParaRPr lang="en-US" dirty="0" smtClean="0"/>
          </a:p>
          <a:p>
            <a:r>
              <a:rPr lang="en-US" dirty="0" smtClean="0"/>
              <a:t>The </a:t>
            </a:r>
            <a:r>
              <a:rPr lang="en-US" dirty="0"/>
              <a:t>authors concluded that the addition of caffeine (100 mg) to a standard dose of commonly used analgesics provides a small but important increase in the proportion of participants who experience a good level of pain relief</a:t>
            </a:r>
            <a:r>
              <a:rPr lang="en-US" dirty="0" smtClean="0"/>
              <a:t>.</a:t>
            </a:r>
          </a:p>
          <a:p>
            <a:r>
              <a:rPr lang="en-US" dirty="0" smtClean="0"/>
              <a:t> </a:t>
            </a:r>
            <a:r>
              <a:rPr lang="en-US" dirty="0"/>
              <a:t>In light of this data, if recommending caffeine-containing products, only those with </a:t>
            </a:r>
            <a:r>
              <a:rPr lang="en-US" b="1" dirty="0"/>
              <a:t>100 mg or more of caffeine should be given.</a:t>
            </a:r>
          </a:p>
        </p:txBody>
      </p:sp>
    </p:spTree>
    <p:extLst>
      <p:ext uri="{BB962C8B-B14F-4D97-AF65-F5344CB8AC3E}">
        <p14:creationId xmlns:p14="http://schemas.microsoft.com/office/powerpoint/2010/main" val="3135010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714" y="202475"/>
            <a:ext cx="11974285" cy="5811203"/>
          </a:xfrm>
        </p:spPr>
        <p:txBody>
          <a:bodyPr>
            <a:normAutofit fontScale="92500" lnSpcReduction="20000"/>
          </a:bodyPr>
          <a:lstStyle/>
          <a:p>
            <a:pPr marL="0" indent="0">
              <a:buNone/>
            </a:pPr>
            <a:r>
              <a:rPr lang="en-US" dirty="0">
                <a:solidFill>
                  <a:srgbClr val="FF0000"/>
                </a:solidFill>
              </a:rPr>
              <a:t>Topical NSAIDs </a:t>
            </a:r>
            <a:endParaRPr lang="en-US" dirty="0" smtClean="0">
              <a:solidFill>
                <a:srgbClr val="FF0000"/>
              </a:solidFill>
            </a:endParaRPr>
          </a:p>
          <a:p>
            <a:r>
              <a:rPr lang="en-US" dirty="0" smtClean="0"/>
              <a:t>A </a:t>
            </a:r>
            <a:r>
              <a:rPr lang="en-US" dirty="0"/>
              <a:t>2015 systematic review identified 61 studies comparing topical NSAIDs to oral NSAIDs and placebo (Derry et al., 2015). </a:t>
            </a:r>
            <a:endParaRPr lang="en-US" dirty="0" smtClean="0"/>
          </a:p>
          <a:p>
            <a:r>
              <a:rPr lang="en-US" dirty="0" smtClean="0"/>
              <a:t>The </a:t>
            </a:r>
            <a:r>
              <a:rPr lang="en-US" dirty="0"/>
              <a:t>review found </a:t>
            </a:r>
            <a:r>
              <a:rPr lang="en-US" b="1" dirty="0"/>
              <a:t>that topical NSAIDs were significantly better than placebo in achieving 50% pain relief. </a:t>
            </a:r>
            <a:endParaRPr lang="en-US" b="1" dirty="0" smtClean="0"/>
          </a:p>
          <a:p>
            <a:r>
              <a:rPr lang="en-US" dirty="0" smtClean="0"/>
              <a:t>It </a:t>
            </a:r>
            <a:r>
              <a:rPr lang="en-US" dirty="0"/>
              <a:t>also found that the number needed to treat was less than 4 for all the NSAIDs examined compared with placebo and ranged from 1.8 (diclofenac [</a:t>
            </a:r>
            <a:r>
              <a:rPr lang="en-US" dirty="0" err="1"/>
              <a:t>Emulgel</a:t>
            </a:r>
            <a:r>
              <a:rPr lang="en-US" dirty="0"/>
              <a:t>]) to 3.9 (ibuprofen</a:t>
            </a:r>
            <a:r>
              <a:rPr lang="en-US" dirty="0" smtClean="0"/>
              <a:t>).</a:t>
            </a:r>
          </a:p>
          <a:p>
            <a:r>
              <a:rPr lang="en-US" dirty="0" smtClean="0"/>
              <a:t> </a:t>
            </a:r>
            <a:r>
              <a:rPr lang="en-US" dirty="0"/>
              <a:t>The review authors stated there was insufficient data to reliably compare topical NSAIDs with each other, or with oral NSAIDs, but </a:t>
            </a:r>
            <a:r>
              <a:rPr lang="en-US" b="1" dirty="0"/>
              <a:t>concluded that NSAIDs can provide good pain relief in acute musculoskeletal conditions without the adverse events seen with oral NSAIDs</a:t>
            </a:r>
            <a:r>
              <a:rPr lang="en-US" b="1" dirty="0" smtClean="0"/>
              <a:t>.</a:t>
            </a:r>
          </a:p>
          <a:p>
            <a:r>
              <a:rPr lang="en-US" dirty="0" smtClean="0"/>
              <a:t> </a:t>
            </a:r>
            <a:r>
              <a:rPr lang="en-US" dirty="0"/>
              <a:t>Furthermore, certain formulations, mainly </a:t>
            </a:r>
            <a:r>
              <a:rPr lang="en-US" b="1" dirty="0"/>
              <a:t>gel formulations of diclofenac, ibuprofen, and </a:t>
            </a:r>
            <a:r>
              <a:rPr lang="en-US" b="1" dirty="0" err="1"/>
              <a:t>ketoprofen</a:t>
            </a:r>
            <a:r>
              <a:rPr lang="en-US" b="1" dirty="0"/>
              <a:t>, provide the best results</a:t>
            </a:r>
            <a:r>
              <a:rPr lang="en-US" b="1" dirty="0" smtClean="0"/>
              <a:t>.</a:t>
            </a:r>
          </a:p>
          <a:p>
            <a:r>
              <a:rPr lang="en-US" dirty="0" smtClean="0"/>
              <a:t> </a:t>
            </a:r>
            <a:r>
              <a:rPr lang="en-US" dirty="0"/>
              <a:t>This finding was reinforced when Derry et al. (2017) reviewed all Cochrane reviews investigating topical analgesics. </a:t>
            </a:r>
          </a:p>
        </p:txBody>
      </p:sp>
    </p:spTree>
    <p:extLst>
      <p:ext uri="{BB962C8B-B14F-4D97-AF65-F5344CB8AC3E}">
        <p14:creationId xmlns:p14="http://schemas.microsoft.com/office/powerpoint/2010/main" val="3023543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129" y="214448"/>
            <a:ext cx="11870871" cy="6006738"/>
          </a:xfrm>
        </p:spPr>
        <p:txBody>
          <a:bodyPr>
            <a:normAutofit/>
          </a:bodyPr>
          <a:lstStyle/>
          <a:p>
            <a:pPr marL="0" indent="0">
              <a:buNone/>
            </a:pPr>
            <a:r>
              <a:rPr lang="en-US" dirty="0">
                <a:solidFill>
                  <a:srgbClr val="FF0000"/>
                </a:solidFill>
              </a:rPr>
              <a:t>Rubefacients </a:t>
            </a:r>
            <a:endParaRPr lang="en-US" dirty="0" smtClean="0">
              <a:solidFill>
                <a:srgbClr val="FF0000"/>
              </a:solidFill>
            </a:endParaRPr>
          </a:p>
          <a:p>
            <a:r>
              <a:rPr lang="en-US" dirty="0" smtClean="0"/>
              <a:t>Rubefacients </a:t>
            </a:r>
            <a:r>
              <a:rPr lang="en-US" dirty="0"/>
              <a:t>(also known as counterirritants) have been incorporated into topical formulations for decades. </a:t>
            </a:r>
            <a:endParaRPr lang="en-US" dirty="0" smtClean="0"/>
          </a:p>
          <a:p>
            <a:r>
              <a:rPr lang="en-US" dirty="0" smtClean="0"/>
              <a:t>They </a:t>
            </a:r>
            <a:r>
              <a:rPr lang="en-US" dirty="0"/>
              <a:t>cause </a:t>
            </a:r>
            <a:r>
              <a:rPr lang="en-US" b="1" dirty="0"/>
              <a:t>vasodilation, producing a sensation of warmth that distracts the patient from experiencing pain. </a:t>
            </a:r>
            <a:endParaRPr lang="en-US" b="1" dirty="0" smtClean="0"/>
          </a:p>
          <a:p>
            <a:r>
              <a:rPr lang="en-US" dirty="0" smtClean="0"/>
              <a:t>It </a:t>
            </a:r>
            <a:r>
              <a:rPr lang="en-US" dirty="0"/>
              <a:t>has also been hypothesized that </a:t>
            </a:r>
            <a:r>
              <a:rPr lang="en-US" b="1" dirty="0"/>
              <a:t>increased blood flow might help disperse chemical mediators of pain, although this in unsubstantiated. </a:t>
            </a:r>
            <a:endParaRPr lang="en-US" b="1" dirty="0" smtClean="0"/>
          </a:p>
          <a:p>
            <a:r>
              <a:rPr lang="en-US" dirty="0" smtClean="0"/>
              <a:t>Numerous </a:t>
            </a:r>
            <a:r>
              <a:rPr lang="en-US" dirty="0"/>
              <a:t>chemicals are listed as being </a:t>
            </a:r>
            <a:r>
              <a:rPr lang="en-US" dirty="0" err="1"/>
              <a:t>rubefacients</a:t>
            </a:r>
            <a:r>
              <a:rPr lang="en-US" dirty="0"/>
              <a:t>. </a:t>
            </a:r>
            <a:endParaRPr lang="en-US" dirty="0" smtClean="0"/>
          </a:p>
          <a:p>
            <a:r>
              <a:rPr lang="en-US" dirty="0" smtClean="0"/>
              <a:t>Rubefacients </a:t>
            </a:r>
            <a:r>
              <a:rPr lang="en-US" dirty="0"/>
              <a:t>containing salicylates have been reviewed (Derry et al., 2014). </a:t>
            </a:r>
            <a:endParaRPr lang="en-US" dirty="0" smtClean="0"/>
          </a:p>
          <a:p>
            <a:r>
              <a:rPr lang="en-US" dirty="0" smtClean="0"/>
              <a:t>Any </a:t>
            </a:r>
            <a:r>
              <a:rPr lang="en-US" dirty="0"/>
              <a:t>evidence of efficacy was reported from older smaller studies; the larger, more recent </a:t>
            </a:r>
            <a:r>
              <a:rPr lang="en-US" dirty="0" smtClean="0"/>
              <a:t>studies have </a:t>
            </a:r>
            <a:r>
              <a:rPr lang="en-US" dirty="0"/>
              <a:t>shown no effect. </a:t>
            </a:r>
            <a:endParaRPr lang="en-US" dirty="0" smtClean="0"/>
          </a:p>
          <a:p>
            <a:r>
              <a:rPr lang="en-US" dirty="0" smtClean="0"/>
              <a:t>The </a:t>
            </a:r>
            <a:r>
              <a:rPr lang="en-US" dirty="0"/>
              <a:t>authors concluded that </a:t>
            </a:r>
            <a:r>
              <a:rPr lang="en-US" b="1" dirty="0"/>
              <a:t>current evidence does not support the use of salicylate-containing </a:t>
            </a:r>
            <a:r>
              <a:rPr lang="en-US" b="1" dirty="0" err="1"/>
              <a:t>rubefacients</a:t>
            </a:r>
            <a:r>
              <a:rPr lang="en-US" b="1" dirty="0"/>
              <a:t>.</a:t>
            </a:r>
          </a:p>
        </p:txBody>
      </p:sp>
    </p:spTree>
    <p:extLst>
      <p:ext uri="{BB962C8B-B14F-4D97-AF65-F5344CB8AC3E}">
        <p14:creationId xmlns:p14="http://schemas.microsoft.com/office/powerpoint/2010/main" val="3975749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4929" y="228600"/>
            <a:ext cx="11707585" cy="6319157"/>
          </a:xfrm>
        </p:spPr>
        <p:txBody>
          <a:bodyPr>
            <a:normAutofit fontScale="92500"/>
          </a:bodyPr>
          <a:lstStyle/>
          <a:p>
            <a:pPr marL="0" indent="0">
              <a:buNone/>
            </a:pPr>
            <a:r>
              <a:rPr lang="en-US" sz="5100" dirty="0" smtClean="0">
                <a:solidFill>
                  <a:srgbClr val="FF0000"/>
                </a:solidFill>
              </a:rPr>
              <a:t>Capsaicin</a:t>
            </a:r>
          </a:p>
          <a:p>
            <a:pPr marL="0" indent="0">
              <a:buNone/>
            </a:pPr>
            <a:r>
              <a:rPr lang="en-US" dirty="0" smtClean="0"/>
              <a:t> </a:t>
            </a:r>
            <a:r>
              <a:rPr lang="en-US" sz="3400" b="1" dirty="0"/>
              <a:t>Capsaicin is approved for </a:t>
            </a:r>
            <a:r>
              <a:rPr lang="en-US" sz="3400" b="1" dirty="0" err="1"/>
              <a:t>postherpetic</a:t>
            </a:r>
            <a:r>
              <a:rPr lang="en-US" sz="3400" b="1" dirty="0"/>
              <a:t> neuralgia and painful diabetic neuropathy (</a:t>
            </a:r>
            <a:r>
              <a:rPr lang="en-US" sz="3400" b="1" dirty="0" err="1"/>
              <a:t>Axsain</a:t>
            </a:r>
            <a:r>
              <a:rPr lang="en-US" sz="3400" b="1" dirty="0"/>
              <a:t>, capsaicin, 0.075%) and symptomatic relief in osteoarthritis (</a:t>
            </a:r>
            <a:r>
              <a:rPr lang="en-US" sz="3400" b="1" dirty="0" err="1"/>
              <a:t>Zacin</a:t>
            </a:r>
            <a:r>
              <a:rPr lang="en-US" sz="3400" b="1" dirty="0"/>
              <a:t>, capsaicin, 0.025%) in the UK via prescription</a:t>
            </a:r>
            <a:r>
              <a:rPr lang="en-US" sz="3400" dirty="0"/>
              <a:t>. </a:t>
            </a:r>
            <a:endParaRPr lang="en-US" sz="3400" dirty="0" smtClean="0"/>
          </a:p>
          <a:p>
            <a:pPr marL="0" indent="0">
              <a:buNone/>
            </a:pPr>
            <a:r>
              <a:rPr lang="en-US" sz="3400" dirty="0" smtClean="0"/>
              <a:t>Although </a:t>
            </a:r>
            <a:r>
              <a:rPr lang="en-US" sz="3400" dirty="0"/>
              <a:t>these are not available OTC, a number of OTC products do contain capsaicin (e.g., Radian B Muscle Rub). </a:t>
            </a:r>
            <a:endParaRPr lang="en-US" sz="3400" dirty="0" smtClean="0"/>
          </a:p>
          <a:p>
            <a:pPr marL="0" indent="0">
              <a:buNone/>
            </a:pPr>
            <a:r>
              <a:rPr lang="en-US" sz="3400" dirty="0" smtClean="0"/>
              <a:t>Systematic </a:t>
            </a:r>
            <a:r>
              <a:rPr lang="en-US" sz="3400" dirty="0"/>
              <a:t>reviews of the efficacy of capsaicin show mixed </a:t>
            </a:r>
            <a:r>
              <a:rPr lang="en-US" sz="3400" dirty="0" smtClean="0"/>
              <a:t>results. </a:t>
            </a:r>
          </a:p>
          <a:p>
            <a:pPr marL="0" indent="0">
              <a:buNone/>
            </a:pPr>
            <a:r>
              <a:rPr lang="en-US" sz="3400" dirty="0" smtClean="0"/>
              <a:t>A </a:t>
            </a:r>
            <a:r>
              <a:rPr lang="en-US" sz="3400" dirty="0"/>
              <a:t>review </a:t>
            </a:r>
            <a:r>
              <a:rPr lang="en-US" sz="3400" dirty="0" smtClean="0"/>
              <a:t> </a:t>
            </a:r>
            <a:r>
              <a:rPr lang="en-US" sz="3400" dirty="0"/>
              <a:t>concluded </a:t>
            </a:r>
            <a:r>
              <a:rPr lang="en-US" sz="3400" b="1" dirty="0"/>
              <a:t>that capsaicin appears to have only poor to moderate efficacy in chronic musculoskeletal and neuropathic pain. </a:t>
            </a:r>
            <a:endParaRPr lang="en-US" sz="3400" b="1" dirty="0" smtClean="0"/>
          </a:p>
          <a:p>
            <a:pPr marL="0" indent="0">
              <a:buNone/>
            </a:pPr>
            <a:r>
              <a:rPr lang="en-US" sz="3400" dirty="0" smtClean="0"/>
              <a:t>They </a:t>
            </a:r>
            <a:r>
              <a:rPr lang="en-US" sz="3400" dirty="0"/>
              <a:t>indicated that it may be a </a:t>
            </a:r>
            <a:r>
              <a:rPr lang="en-US" sz="3400" b="1" dirty="0"/>
              <a:t>useful second-line agent for those who do not respond to or are intolerant of other treatments; however, capsaicin often causes local side effects (e.g., itching or rash). </a:t>
            </a:r>
            <a:endParaRPr lang="en-US" sz="3400" b="1" dirty="0" smtClean="0"/>
          </a:p>
        </p:txBody>
      </p:sp>
    </p:spTree>
    <p:extLst>
      <p:ext uri="{BB962C8B-B14F-4D97-AF65-F5344CB8AC3E}">
        <p14:creationId xmlns:p14="http://schemas.microsoft.com/office/powerpoint/2010/main" val="13205611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54835"/>
            <a:ext cx="11666885" cy="6607222"/>
          </a:xfrm>
        </p:spPr>
        <p:txBody>
          <a:bodyPr>
            <a:normAutofit/>
          </a:bodyPr>
          <a:lstStyle/>
          <a:p>
            <a:pPr marL="0" indent="0">
              <a:buNone/>
            </a:pPr>
            <a:r>
              <a:rPr lang="en-US" dirty="0">
                <a:solidFill>
                  <a:srgbClr val="FF0000"/>
                </a:solidFill>
              </a:rPr>
              <a:t>Enzymes </a:t>
            </a:r>
            <a:endParaRPr lang="en-US" dirty="0" smtClean="0">
              <a:solidFill>
                <a:srgbClr val="FF0000"/>
              </a:solidFill>
            </a:endParaRPr>
          </a:p>
          <a:p>
            <a:r>
              <a:rPr lang="en-US" dirty="0" err="1" smtClean="0"/>
              <a:t>Heparinoid</a:t>
            </a:r>
            <a:r>
              <a:rPr lang="en-US" dirty="0" smtClean="0"/>
              <a:t> </a:t>
            </a:r>
            <a:r>
              <a:rPr lang="en-US" dirty="0"/>
              <a:t>and </a:t>
            </a:r>
            <a:r>
              <a:rPr lang="en-US" dirty="0" err="1"/>
              <a:t>hyaluronidase</a:t>
            </a:r>
            <a:r>
              <a:rPr lang="en-US" dirty="0"/>
              <a:t> are included in a number of products</a:t>
            </a:r>
            <a:r>
              <a:rPr lang="en-US" dirty="0" smtClean="0"/>
              <a:t>.</a:t>
            </a:r>
          </a:p>
          <a:p>
            <a:r>
              <a:rPr lang="en-US" dirty="0" smtClean="0"/>
              <a:t> </a:t>
            </a:r>
            <a:r>
              <a:rPr lang="en-US" dirty="0"/>
              <a:t>Theoretically, they are supposed to disperse fluids in swollen areas, reducing swelling and bruising, but this is unproven. </a:t>
            </a:r>
            <a:endParaRPr lang="en-US" dirty="0" smtClean="0"/>
          </a:p>
          <a:p>
            <a:pPr marL="0" indent="0">
              <a:buNone/>
            </a:pPr>
            <a:r>
              <a:rPr lang="en-US" dirty="0">
                <a:solidFill>
                  <a:srgbClr val="FF0000"/>
                </a:solidFill>
              </a:rPr>
              <a:t>Complementary therapies </a:t>
            </a:r>
            <a:endParaRPr lang="en-US" dirty="0" smtClean="0">
              <a:solidFill>
                <a:srgbClr val="FF0000"/>
              </a:solidFill>
            </a:endParaRPr>
          </a:p>
          <a:p>
            <a:r>
              <a:rPr lang="en-US" dirty="0" smtClean="0"/>
              <a:t>Back </a:t>
            </a:r>
            <a:r>
              <a:rPr lang="en-US" dirty="0"/>
              <a:t>pain accounts for more visits to a complementary practitioner than any other pain condition</a:t>
            </a:r>
            <a:r>
              <a:rPr lang="en-US" dirty="0" smtClean="0"/>
              <a:t>.</a:t>
            </a:r>
          </a:p>
          <a:p>
            <a:r>
              <a:rPr lang="en-US" dirty="0" smtClean="0"/>
              <a:t> </a:t>
            </a:r>
            <a:r>
              <a:rPr lang="en-US" dirty="0"/>
              <a:t>In one study, 10% of people complaining of back pain had visited a complementary practitioner (e.g., osteopath, chiropractor, </a:t>
            </a:r>
            <a:r>
              <a:rPr lang="en-US" dirty="0" smtClean="0"/>
              <a:t>acupuncturist).</a:t>
            </a:r>
          </a:p>
          <a:p>
            <a:r>
              <a:rPr lang="en-US" dirty="0" smtClean="0"/>
              <a:t> </a:t>
            </a:r>
            <a:r>
              <a:rPr lang="en-US" dirty="0"/>
              <a:t>A limited but growing body of evidence exists to assess whether complementary therapies are effective. </a:t>
            </a:r>
            <a:endParaRPr lang="en-US" dirty="0" smtClean="0"/>
          </a:p>
          <a:p>
            <a:r>
              <a:rPr lang="en-US" dirty="0" smtClean="0"/>
              <a:t>In </a:t>
            </a:r>
            <a:r>
              <a:rPr lang="en-US" dirty="0"/>
              <a:t>light of the growing public interest and the expanding volume of literature, four Cochrane reviews have been conducted on heat and cold </a:t>
            </a:r>
            <a:r>
              <a:rPr lang="en-US" dirty="0" smtClean="0"/>
              <a:t>therapy, </a:t>
            </a:r>
            <a:r>
              <a:rPr lang="en-US" dirty="0"/>
              <a:t>herbal </a:t>
            </a:r>
            <a:r>
              <a:rPr lang="en-US" dirty="0" smtClean="0"/>
              <a:t>remedies, acupuncture, </a:t>
            </a:r>
            <a:r>
              <a:rPr lang="en-US" dirty="0"/>
              <a:t>and </a:t>
            </a:r>
            <a:r>
              <a:rPr lang="en-US" dirty="0" smtClean="0"/>
              <a:t>massage, </a:t>
            </a:r>
            <a:r>
              <a:rPr lang="en-US" dirty="0"/>
              <a:t>respectively.</a:t>
            </a:r>
          </a:p>
        </p:txBody>
      </p:sp>
    </p:spTree>
    <p:extLst>
      <p:ext uri="{BB962C8B-B14F-4D97-AF65-F5344CB8AC3E}">
        <p14:creationId xmlns:p14="http://schemas.microsoft.com/office/powerpoint/2010/main" val="346415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586" y="114300"/>
            <a:ext cx="11914414" cy="6062663"/>
          </a:xfrm>
        </p:spPr>
        <p:txBody>
          <a:bodyPr/>
          <a:lstStyle/>
          <a:p>
            <a:pPr marL="0" indent="0">
              <a:buNone/>
            </a:pPr>
            <a:r>
              <a:rPr lang="en-US" dirty="0">
                <a:solidFill>
                  <a:srgbClr val="FF0000"/>
                </a:solidFill>
              </a:rPr>
              <a:t>Superficial heat and </a:t>
            </a:r>
            <a:r>
              <a:rPr lang="en-US" dirty="0" smtClean="0">
                <a:solidFill>
                  <a:srgbClr val="FF0000"/>
                </a:solidFill>
              </a:rPr>
              <a:t>cold</a:t>
            </a:r>
          </a:p>
          <a:p>
            <a:r>
              <a:rPr lang="en-US" dirty="0" smtClean="0"/>
              <a:t> </a:t>
            </a:r>
            <a:r>
              <a:rPr lang="en-US" dirty="0"/>
              <a:t>Applying </a:t>
            </a:r>
            <a:r>
              <a:rPr lang="en-US" b="1" dirty="0"/>
              <a:t>heat or cold to superficial musculoskeletal injuries</a:t>
            </a:r>
            <a:r>
              <a:rPr lang="en-US" dirty="0"/>
              <a:t>, such as nonspecific back pain, is a popular lay recommendation. </a:t>
            </a:r>
            <a:endParaRPr lang="en-US" dirty="0" smtClean="0"/>
          </a:p>
          <a:p>
            <a:r>
              <a:rPr lang="en-US" dirty="0" smtClean="0"/>
              <a:t>These </a:t>
            </a:r>
            <a:r>
              <a:rPr lang="en-US" dirty="0"/>
              <a:t>range from hot water bottles, heat pads, and infrared lamps to ice packs. The Cochrane review identified nine trials that met their inclusion criteria (six trials involved heat; three trials involved cold therapy). </a:t>
            </a:r>
            <a:endParaRPr lang="en-US" dirty="0" smtClean="0"/>
          </a:p>
          <a:p>
            <a:r>
              <a:rPr lang="en-US" dirty="0" smtClean="0"/>
              <a:t>The </a:t>
            </a:r>
            <a:r>
              <a:rPr lang="en-US" dirty="0"/>
              <a:t>authors concluded that many of the studies were of poor methodological quality, but </a:t>
            </a:r>
            <a:r>
              <a:rPr lang="en-US" b="1" dirty="0"/>
              <a:t>evidence exists that continuous heat wrap therapy reduces pain and disability in the short term to a small extent. </a:t>
            </a:r>
            <a:endParaRPr lang="en-US" b="1" dirty="0" smtClean="0"/>
          </a:p>
          <a:p>
            <a:r>
              <a:rPr lang="en-US" dirty="0" smtClean="0"/>
              <a:t>No </a:t>
            </a:r>
            <a:r>
              <a:rPr lang="en-US" dirty="0"/>
              <a:t>conclusions could be drawn on </a:t>
            </a:r>
            <a:r>
              <a:rPr lang="en-US" b="1" dirty="0"/>
              <a:t>cold therapy due to the limited nature of the three trials reviewed</a:t>
            </a:r>
          </a:p>
        </p:txBody>
      </p:sp>
    </p:spTree>
    <p:extLst>
      <p:ext uri="{BB962C8B-B14F-4D97-AF65-F5344CB8AC3E}">
        <p14:creationId xmlns:p14="http://schemas.microsoft.com/office/powerpoint/2010/main" val="318566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8457"/>
            <a:ext cx="10515600" cy="5458506"/>
          </a:xfrm>
        </p:spPr>
        <p:txBody>
          <a:bodyPr>
            <a:normAutofit fontScale="92500" lnSpcReduction="20000"/>
          </a:bodyPr>
          <a:lstStyle/>
          <a:p>
            <a:r>
              <a:rPr lang="en-US" b="1" dirty="0">
                <a:solidFill>
                  <a:srgbClr val="FF0000"/>
                </a:solidFill>
              </a:rPr>
              <a:t>Tendons</a:t>
            </a:r>
            <a:r>
              <a:rPr lang="en-US" dirty="0">
                <a:solidFill>
                  <a:srgbClr val="FF0000"/>
                </a:solidFill>
              </a:rPr>
              <a:t> attach the end of the muscle to the bone </a:t>
            </a:r>
            <a:r>
              <a:rPr lang="en-US" dirty="0"/>
              <a:t>or another structure on which the muscle acts</a:t>
            </a:r>
            <a:r>
              <a:rPr lang="en-US" dirty="0" smtClean="0"/>
              <a:t>. </a:t>
            </a:r>
            <a:r>
              <a:rPr lang="en-US" dirty="0"/>
              <a:t>To perform such a function, tendons are composed of </a:t>
            </a:r>
            <a:r>
              <a:rPr lang="en-US" dirty="0">
                <a:solidFill>
                  <a:srgbClr val="FF0000"/>
                </a:solidFill>
              </a:rPr>
              <a:t>very dense fibrous tissue</a:t>
            </a:r>
            <a:r>
              <a:rPr lang="en-US" dirty="0"/>
              <a:t>. </a:t>
            </a:r>
            <a:r>
              <a:rPr lang="en-US" dirty="0" smtClean="0"/>
              <a:t>Joints </a:t>
            </a:r>
            <a:r>
              <a:rPr lang="en-US" dirty="0"/>
              <a:t>require </a:t>
            </a:r>
            <a:r>
              <a:rPr lang="en-US" dirty="0">
                <a:solidFill>
                  <a:srgbClr val="FF0000"/>
                </a:solidFill>
              </a:rPr>
              <a:t>additional stability and support</a:t>
            </a:r>
            <a:r>
              <a:rPr lang="en-US" dirty="0"/>
              <a:t>. </a:t>
            </a:r>
          </a:p>
          <a:p>
            <a:r>
              <a:rPr lang="en-US" dirty="0">
                <a:solidFill>
                  <a:srgbClr val="FF0000"/>
                </a:solidFill>
              </a:rPr>
              <a:t>Strong bands of fibrous tissue </a:t>
            </a:r>
            <a:r>
              <a:rPr lang="en-US" dirty="0"/>
              <a:t>known as</a:t>
            </a:r>
            <a:r>
              <a:rPr lang="en-US" dirty="0">
                <a:solidFill>
                  <a:srgbClr val="FF0000"/>
                </a:solidFill>
              </a:rPr>
              <a:t> </a:t>
            </a:r>
            <a:r>
              <a:rPr lang="en-US" b="1" dirty="0">
                <a:solidFill>
                  <a:srgbClr val="FF0000"/>
                </a:solidFill>
              </a:rPr>
              <a:t>ligaments</a:t>
            </a:r>
            <a:r>
              <a:rPr lang="en-US" dirty="0">
                <a:solidFill>
                  <a:srgbClr val="FF0000"/>
                </a:solidFill>
              </a:rPr>
              <a:t> </a:t>
            </a:r>
            <a:r>
              <a:rPr lang="en-US" dirty="0"/>
              <a:t>bind together </a:t>
            </a:r>
            <a:r>
              <a:rPr lang="en-US" dirty="0">
                <a:solidFill>
                  <a:srgbClr val="FF0000"/>
                </a:solidFill>
              </a:rPr>
              <a:t>bones entering a joint to provide this additional support and stability. </a:t>
            </a:r>
          </a:p>
          <a:p>
            <a:r>
              <a:rPr lang="en-US" dirty="0"/>
              <a:t>It is often </a:t>
            </a:r>
            <a:r>
              <a:rPr lang="en-US" dirty="0" smtClean="0">
                <a:solidFill>
                  <a:srgbClr val="FF0000"/>
                </a:solidFill>
              </a:rPr>
              <a:t>the integrity of the connecting structures that are damaged in a musculoskeletal injury. </a:t>
            </a:r>
          </a:p>
          <a:p>
            <a:r>
              <a:rPr lang="en-US" dirty="0" smtClean="0"/>
              <a:t>The simplified diagram of the medial aspect of the knee joint in </a:t>
            </a:r>
            <a:r>
              <a:rPr lang="en-US" b="1" dirty="0" smtClean="0"/>
              <a:t>Fig. 9.1 </a:t>
            </a:r>
            <a:r>
              <a:rPr lang="en-US" dirty="0" smtClean="0"/>
              <a:t>illustrates the relationship of the connective structures to the skeleton and musculature. </a:t>
            </a:r>
          </a:p>
          <a:p>
            <a:r>
              <a:rPr lang="en-US" dirty="0" smtClean="0"/>
              <a:t>The </a:t>
            </a:r>
            <a:r>
              <a:rPr lang="en-US" dirty="0"/>
              <a:t>knee joint is an example of a </a:t>
            </a:r>
            <a:r>
              <a:rPr lang="en-US" dirty="0">
                <a:solidFill>
                  <a:srgbClr val="FF0000"/>
                </a:solidFill>
              </a:rPr>
              <a:t>synovial joint</a:t>
            </a:r>
            <a:r>
              <a:rPr lang="en-US" dirty="0"/>
              <a:t>. </a:t>
            </a:r>
          </a:p>
          <a:p>
            <a:r>
              <a:rPr lang="en-US" dirty="0"/>
              <a:t>The femur, tibia, and fibula do not touch each other because they are covered with articular cartilage and separated by the synovial cavity. </a:t>
            </a:r>
          </a:p>
          <a:p>
            <a:r>
              <a:rPr lang="en-US" dirty="0"/>
              <a:t>The knee joint also contains </a:t>
            </a:r>
            <a:r>
              <a:rPr lang="en-US" dirty="0" err="1"/>
              <a:t>bursae</a:t>
            </a:r>
            <a:r>
              <a:rPr lang="en-US" dirty="0"/>
              <a:t>, small fluid sacs, that provide protection at points in the joint where friction or pressure is high. These can become inflamed, leading to bursitis.</a:t>
            </a:r>
          </a:p>
        </p:txBody>
      </p:sp>
    </p:spTree>
    <p:extLst>
      <p:ext uri="{BB962C8B-B14F-4D97-AF65-F5344CB8AC3E}">
        <p14:creationId xmlns:p14="http://schemas.microsoft.com/office/powerpoint/2010/main" val="8351672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14" y="0"/>
            <a:ext cx="12012386" cy="6727371"/>
          </a:xfrm>
        </p:spPr>
        <p:txBody>
          <a:bodyPr>
            <a:normAutofit fontScale="85000" lnSpcReduction="20000"/>
          </a:bodyPr>
          <a:lstStyle/>
          <a:p>
            <a:pPr marL="0" indent="0">
              <a:buNone/>
            </a:pPr>
            <a:r>
              <a:rPr lang="en-US" dirty="0">
                <a:solidFill>
                  <a:srgbClr val="FF0000"/>
                </a:solidFill>
              </a:rPr>
              <a:t>Herbal </a:t>
            </a:r>
            <a:r>
              <a:rPr lang="en-US" dirty="0" smtClean="0">
                <a:solidFill>
                  <a:srgbClr val="FF0000"/>
                </a:solidFill>
              </a:rPr>
              <a:t>remedies</a:t>
            </a:r>
          </a:p>
          <a:p>
            <a:r>
              <a:rPr lang="en-US" dirty="0" smtClean="0"/>
              <a:t> </a:t>
            </a:r>
            <a:r>
              <a:rPr lang="en-US" dirty="0"/>
              <a:t>Several herbal medicines are promoted as treatments for various types of pain, some of which have been tested for the relief of symptoms of LBP. </a:t>
            </a:r>
            <a:endParaRPr lang="en-US" dirty="0" smtClean="0"/>
          </a:p>
          <a:p>
            <a:r>
              <a:rPr lang="en-US" dirty="0" smtClean="0"/>
              <a:t>The </a:t>
            </a:r>
            <a:r>
              <a:rPr lang="en-US" dirty="0"/>
              <a:t>Cochrane review reported on five active constituents – </a:t>
            </a:r>
            <a:r>
              <a:rPr lang="en-US" dirty="0" err="1"/>
              <a:t>Harpagophytum</a:t>
            </a:r>
            <a:r>
              <a:rPr lang="en-US" dirty="0"/>
              <a:t> </a:t>
            </a:r>
            <a:r>
              <a:rPr lang="en-US" dirty="0" err="1"/>
              <a:t>procumbens</a:t>
            </a:r>
            <a:r>
              <a:rPr lang="en-US" dirty="0"/>
              <a:t> (devil’s claw), Salix alba (white willow bark), Capsicum </a:t>
            </a:r>
            <a:r>
              <a:rPr lang="en-US" dirty="0" err="1"/>
              <a:t>frutescens</a:t>
            </a:r>
            <a:r>
              <a:rPr lang="en-US" dirty="0"/>
              <a:t> (cayenne), </a:t>
            </a:r>
            <a:r>
              <a:rPr lang="en-US" dirty="0" err="1"/>
              <a:t>Solidago</a:t>
            </a:r>
            <a:r>
              <a:rPr lang="en-US" dirty="0"/>
              <a:t> </a:t>
            </a:r>
            <a:r>
              <a:rPr lang="en-US" dirty="0" err="1"/>
              <a:t>chilensis</a:t>
            </a:r>
            <a:r>
              <a:rPr lang="en-US" dirty="0"/>
              <a:t> (Brazilian arnica), and </a:t>
            </a:r>
            <a:r>
              <a:rPr lang="en-US" dirty="0" err="1"/>
              <a:t>Symphytum</a:t>
            </a:r>
            <a:r>
              <a:rPr lang="en-US" dirty="0"/>
              <a:t> </a:t>
            </a:r>
            <a:r>
              <a:rPr lang="en-US" dirty="0" err="1"/>
              <a:t>officinale</a:t>
            </a:r>
            <a:r>
              <a:rPr lang="en-US" dirty="0"/>
              <a:t> (comfrey root extract</a:t>
            </a:r>
            <a:r>
              <a:rPr lang="en-US" dirty="0" smtClean="0"/>
              <a:t>).</a:t>
            </a:r>
          </a:p>
          <a:p>
            <a:r>
              <a:rPr lang="en-US" dirty="0" smtClean="0"/>
              <a:t> </a:t>
            </a:r>
            <a:r>
              <a:rPr lang="en-US" dirty="0"/>
              <a:t>Devil’s claw (standardized daily dose of 50 or 100 mg </a:t>
            </a:r>
            <a:r>
              <a:rPr lang="en-US" dirty="0" err="1"/>
              <a:t>harpagoside</a:t>
            </a:r>
            <a:r>
              <a:rPr lang="en-US" dirty="0"/>
              <a:t>) reduced pain more than placebo, and a standardized daily dose of 60 mg was equally as effective as 12.5 mg of </a:t>
            </a:r>
            <a:r>
              <a:rPr lang="en-US" dirty="0" err="1"/>
              <a:t>rofecoxib</a:t>
            </a:r>
            <a:r>
              <a:rPr lang="en-US" dirty="0"/>
              <a:t> (now withdrawn from the market). </a:t>
            </a:r>
            <a:endParaRPr lang="en-US" dirty="0" smtClean="0"/>
          </a:p>
          <a:p>
            <a:r>
              <a:rPr lang="en-US" dirty="0" smtClean="0"/>
              <a:t>Similarly</a:t>
            </a:r>
            <a:r>
              <a:rPr lang="en-US" dirty="0"/>
              <a:t>, willow bark (standardized daily dose of 120 mg and 240 mg of </a:t>
            </a:r>
            <a:r>
              <a:rPr lang="en-US" dirty="0" err="1"/>
              <a:t>salicin</a:t>
            </a:r>
            <a:r>
              <a:rPr lang="en-US" dirty="0"/>
              <a:t>) was also more effective than placebo, and 240 mg of </a:t>
            </a:r>
            <a:r>
              <a:rPr lang="en-US" dirty="0" err="1"/>
              <a:t>salicin</a:t>
            </a:r>
            <a:r>
              <a:rPr lang="en-US" dirty="0"/>
              <a:t> was as effective as 12.5 mg of </a:t>
            </a:r>
            <a:r>
              <a:rPr lang="en-US" dirty="0" err="1"/>
              <a:t>rofecoxib</a:t>
            </a:r>
            <a:r>
              <a:rPr lang="en-US" dirty="0"/>
              <a:t>. </a:t>
            </a:r>
            <a:endParaRPr lang="en-US" dirty="0" smtClean="0"/>
          </a:p>
          <a:p>
            <a:r>
              <a:rPr lang="en-US" dirty="0" smtClean="0"/>
              <a:t>Cayenne </a:t>
            </a:r>
            <a:r>
              <a:rPr lang="en-US" dirty="0"/>
              <a:t>(as a cream or plaster) reduced pain more than placebo</a:t>
            </a:r>
            <a:r>
              <a:rPr lang="en-US" dirty="0" smtClean="0"/>
              <a:t>.</a:t>
            </a:r>
          </a:p>
          <a:p>
            <a:r>
              <a:rPr lang="en-US" dirty="0" smtClean="0"/>
              <a:t> </a:t>
            </a:r>
            <a:r>
              <a:rPr lang="en-US" dirty="0"/>
              <a:t>One trial of arnica (N ¼ 20) found very low-quality evidence of reduction in perception of pain and improved flexibility. </a:t>
            </a:r>
            <a:endParaRPr lang="en-US" dirty="0" smtClean="0"/>
          </a:p>
          <a:p>
            <a:r>
              <a:rPr lang="en-US" dirty="0" smtClean="0"/>
              <a:t>Likewise</a:t>
            </a:r>
            <a:r>
              <a:rPr lang="en-US" dirty="0"/>
              <a:t>, only one trial (N ¼ 120) examined comfrey root extract but found low-quality evidence. </a:t>
            </a:r>
            <a:endParaRPr lang="en-US" dirty="0" smtClean="0"/>
          </a:p>
          <a:p>
            <a:r>
              <a:rPr lang="en-US" dirty="0" smtClean="0"/>
              <a:t>The </a:t>
            </a:r>
            <a:r>
              <a:rPr lang="en-US" dirty="0"/>
              <a:t>authors concluded that the best evidence was for the use of cayenne</a:t>
            </a:r>
            <a:r>
              <a:rPr lang="en-US" dirty="0" smtClean="0"/>
              <a:t>.</a:t>
            </a:r>
          </a:p>
          <a:p>
            <a:r>
              <a:rPr lang="en-US" dirty="0" smtClean="0"/>
              <a:t> </a:t>
            </a:r>
            <a:r>
              <a:rPr lang="en-US" dirty="0"/>
              <a:t>It therefore appears that these products can be used as viable alternatives if conventional medicine has no effect.</a:t>
            </a:r>
          </a:p>
        </p:txBody>
      </p:sp>
    </p:spTree>
    <p:extLst>
      <p:ext uri="{BB962C8B-B14F-4D97-AF65-F5344CB8AC3E}">
        <p14:creationId xmlns:p14="http://schemas.microsoft.com/office/powerpoint/2010/main" val="3979661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1" y="212271"/>
            <a:ext cx="11756570" cy="6400799"/>
          </a:xfrm>
        </p:spPr>
        <p:txBody>
          <a:bodyPr>
            <a:normAutofit/>
          </a:bodyPr>
          <a:lstStyle/>
          <a:p>
            <a:pPr marL="0" indent="0">
              <a:buNone/>
            </a:pPr>
            <a:r>
              <a:rPr lang="en-US" dirty="0" smtClean="0">
                <a:solidFill>
                  <a:srgbClr val="FF0000"/>
                </a:solidFill>
              </a:rPr>
              <a:t>Acupuncture</a:t>
            </a:r>
          </a:p>
          <a:p>
            <a:r>
              <a:rPr lang="en-US" dirty="0" smtClean="0"/>
              <a:t> </a:t>
            </a:r>
            <a:r>
              <a:rPr lang="en-US" dirty="0"/>
              <a:t>The available evidence for acupuncture in acute LBP does not support its use, although, </a:t>
            </a:r>
            <a:r>
              <a:rPr lang="en-US" b="1" dirty="0"/>
              <a:t>if used in chronic back pain, acupuncture is more effective for pain relief than no treatment in the short term</a:t>
            </a:r>
            <a:r>
              <a:rPr lang="en-US" b="1" dirty="0" smtClean="0"/>
              <a:t>.</a:t>
            </a:r>
          </a:p>
          <a:p>
            <a:pPr marL="0" indent="0">
              <a:buNone/>
            </a:pPr>
            <a:r>
              <a:rPr lang="en-US" dirty="0" smtClean="0">
                <a:solidFill>
                  <a:srgbClr val="FF0000"/>
                </a:solidFill>
              </a:rPr>
              <a:t>Massage </a:t>
            </a:r>
            <a:r>
              <a:rPr lang="en-US" dirty="0">
                <a:solidFill>
                  <a:srgbClr val="FF0000"/>
                </a:solidFill>
              </a:rPr>
              <a:t>therapy </a:t>
            </a:r>
            <a:endParaRPr lang="en-US" dirty="0" smtClean="0">
              <a:solidFill>
                <a:srgbClr val="FF0000"/>
              </a:solidFill>
            </a:endParaRPr>
          </a:p>
          <a:p>
            <a:r>
              <a:rPr lang="en-US" dirty="0" smtClean="0"/>
              <a:t>Twenty-five </a:t>
            </a:r>
            <a:r>
              <a:rPr lang="en-US" dirty="0"/>
              <a:t>randomized control trials (RCTs; N ¼ 3096) were identified for the review, although all were considered to be of low quality (</a:t>
            </a:r>
            <a:r>
              <a:rPr lang="en-US" dirty="0" err="1"/>
              <a:t>Furlan</a:t>
            </a:r>
            <a:r>
              <a:rPr lang="en-US" dirty="0"/>
              <a:t> et al., 2015). </a:t>
            </a:r>
            <a:endParaRPr lang="en-US" dirty="0" smtClean="0"/>
          </a:p>
          <a:p>
            <a:r>
              <a:rPr lang="en-US" dirty="0" smtClean="0"/>
              <a:t>Only </a:t>
            </a:r>
            <a:r>
              <a:rPr lang="en-US" dirty="0"/>
              <a:t>one trial included participants with acute back pain; all others involved people with </a:t>
            </a:r>
            <a:r>
              <a:rPr lang="en-US" dirty="0" err="1"/>
              <a:t>subacute</a:t>
            </a:r>
            <a:r>
              <a:rPr lang="en-US" dirty="0"/>
              <a:t> or chronic back pain. </a:t>
            </a:r>
            <a:endParaRPr lang="en-US" dirty="0" smtClean="0"/>
          </a:p>
          <a:p>
            <a:r>
              <a:rPr lang="en-US" dirty="0" smtClean="0"/>
              <a:t>Findings </a:t>
            </a:r>
            <a:r>
              <a:rPr lang="en-US" dirty="0"/>
              <a:t>appear to show benefit compared to placebo in the short-term but not </a:t>
            </a:r>
            <a:r>
              <a:rPr lang="en-US" dirty="0" smtClean="0"/>
              <a:t>long term</a:t>
            </a:r>
            <a:r>
              <a:rPr lang="en-US" dirty="0"/>
              <a:t>. </a:t>
            </a:r>
            <a:endParaRPr lang="en-US" dirty="0" smtClean="0"/>
          </a:p>
          <a:p>
            <a:r>
              <a:rPr lang="en-US" dirty="0" smtClean="0"/>
              <a:t>However</a:t>
            </a:r>
            <a:r>
              <a:rPr lang="en-US" dirty="0"/>
              <a:t>, authors concluded </a:t>
            </a:r>
            <a:r>
              <a:rPr lang="en-US" b="1" dirty="0"/>
              <a:t>they had ‘little confidence’ that massage is an effective treatment for LBP.</a:t>
            </a:r>
          </a:p>
        </p:txBody>
      </p:sp>
    </p:spTree>
    <p:extLst>
      <p:ext uri="{BB962C8B-B14F-4D97-AF65-F5344CB8AC3E}">
        <p14:creationId xmlns:p14="http://schemas.microsoft.com/office/powerpoint/2010/main" val="2147945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11963400" cy="6629400"/>
          </a:xfrm>
        </p:spPr>
        <p:txBody>
          <a:bodyPr>
            <a:normAutofit fontScale="92500" lnSpcReduction="20000"/>
          </a:bodyPr>
          <a:lstStyle/>
          <a:p>
            <a:pPr marL="0" indent="0">
              <a:buNone/>
            </a:pPr>
            <a:r>
              <a:rPr lang="en-US" dirty="0">
                <a:solidFill>
                  <a:srgbClr val="FF0000"/>
                </a:solidFill>
              </a:rPr>
              <a:t>Glucosamine</a:t>
            </a:r>
            <a:r>
              <a:rPr lang="en-US" dirty="0"/>
              <a:t> </a:t>
            </a:r>
            <a:endParaRPr lang="en-US" dirty="0" smtClean="0"/>
          </a:p>
          <a:p>
            <a:r>
              <a:rPr lang="en-US" dirty="0" smtClean="0"/>
              <a:t>Although </a:t>
            </a:r>
            <a:r>
              <a:rPr lang="en-US" dirty="0"/>
              <a:t>glucosamine is not used for acute low back pain, it is widely advertised to the general public as a treatment for osteoarthritis</a:t>
            </a:r>
            <a:r>
              <a:rPr lang="en-US" dirty="0" smtClean="0"/>
              <a:t>.</a:t>
            </a:r>
          </a:p>
          <a:p>
            <a:r>
              <a:rPr lang="en-US" dirty="0" smtClean="0"/>
              <a:t> </a:t>
            </a:r>
            <a:r>
              <a:rPr lang="en-US" dirty="0"/>
              <a:t>Glucosamine is naturally found in the body, especially in cartilage, tendons and ligaments, and must be synthesized by the body because significant amounts are not found in the diet. </a:t>
            </a:r>
            <a:endParaRPr lang="en-US" dirty="0" smtClean="0"/>
          </a:p>
          <a:p>
            <a:r>
              <a:rPr lang="en-US" dirty="0" smtClean="0"/>
              <a:t>Its </a:t>
            </a:r>
            <a:r>
              <a:rPr lang="en-US" dirty="0"/>
              <a:t>active form, D-glucosamine, is used in the manufacture of glycosaminoglycan, a precursor to cartilage tissue. </a:t>
            </a:r>
            <a:endParaRPr lang="en-US" dirty="0" smtClean="0"/>
          </a:p>
          <a:p>
            <a:r>
              <a:rPr lang="en-US" b="1" dirty="0" smtClean="0"/>
              <a:t>Early </a:t>
            </a:r>
            <a:r>
              <a:rPr lang="en-US" b="1" dirty="0"/>
              <a:t>reviews of glucosamine reported </a:t>
            </a:r>
            <a:r>
              <a:rPr lang="en-US" b="1" dirty="0" err="1"/>
              <a:t>favourable</a:t>
            </a:r>
            <a:r>
              <a:rPr lang="en-US" b="1" dirty="0"/>
              <a:t> decreases in pain and increase in joint function. However</a:t>
            </a:r>
            <a:r>
              <a:rPr lang="en-US" dirty="0"/>
              <a:t>, a review by </a:t>
            </a:r>
            <a:r>
              <a:rPr lang="en-US" dirty="0" err="1"/>
              <a:t>Towheed</a:t>
            </a:r>
            <a:r>
              <a:rPr lang="en-US" dirty="0"/>
              <a:t> et al. (2005), including 20 studies with 2570 patients with osteoarthritis, found mixed results. </a:t>
            </a:r>
            <a:endParaRPr lang="en-US" dirty="0" smtClean="0"/>
          </a:p>
          <a:p>
            <a:r>
              <a:rPr lang="en-US" dirty="0" smtClean="0"/>
              <a:t>When </a:t>
            </a:r>
            <a:r>
              <a:rPr lang="en-US" dirty="0"/>
              <a:t>studies of sound methodological quality were used, the review failed to find any difference between glucosamine and placebo with regards to pain and changes in the Western Ontario and McMaster Osteoarthritis Index (WOMAC) function score. </a:t>
            </a:r>
            <a:endParaRPr lang="en-US" dirty="0" smtClean="0"/>
          </a:p>
          <a:p>
            <a:r>
              <a:rPr lang="en-US" dirty="0" smtClean="0"/>
              <a:t>It </a:t>
            </a:r>
            <a:r>
              <a:rPr lang="en-US" dirty="0"/>
              <a:t>still </a:t>
            </a:r>
            <a:r>
              <a:rPr lang="en-US" b="1" dirty="0"/>
              <a:t>remains uncertain whether the two salts of glucosamine available, </a:t>
            </a:r>
            <a:r>
              <a:rPr lang="en-US" b="1" dirty="0" err="1"/>
              <a:t>sulphate</a:t>
            </a:r>
            <a:r>
              <a:rPr lang="en-US" b="1" dirty="0"/>
              <a:t> and hydrochloride, are equally active</a:t>
            </a:r>
            <a:r>
              <a:rPr lang="en-US" b="1" dirty="0" smtClean="0"/>
              <a:t>.</a:t>
            </a:r>
          </a:p>
          <a:p>
            <a:r>
              <a:rPr lang="en-US" dirty="0" smtClean="0"/>
              <a:t> </a:t>
            </a:r>
            <a:r>
              <a:rPr lang="en-US" dirty="0"/>
              <a:t>Studies so far have also been </a:t>
            </a:r>
            <a:r>
              <a:rPr lang="en-US" b="1" dirty="0"/>
              <a:t>relatively short (2–3 months), and any long-term benefits are still uncertain. </a:t>
            </a:r>
          </a:p>
        </p:txBody>
      </p:sp>
    </p:spTree>
    <p:extLst>
      <p:ext uri="{BB962C8B-B14F-4D97-AF65-F5344CB8AC3E}">
        <p14:creationId xmlns:p14="http://schemas.microsoft.com/office/powerpoint/2010/main" val="2630686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5557" y="0"/>
            <a:ext cx="11674929" cy="6547757"/>
          </a:xfrm>
        </p:spPr>
        <p:txBody>
          <a:bodyPr/>
          <a:lstStyle/>
          <a:p>
            <a:pPr marL="0" indent="0">
              <a:buNone/>
            </a:pPr>
            <a:r>
              <a:rPr lang="en-US" dirty="0">
                <a:solidFill>
                  <a:srgbClr val="FF0000"/>
                </a:solidFill>
              </a:rPr>
              <a:t>Chondroitin</a:t>
            </a:r>
            <a:r>
              <a:rPr lang="en-US" dirty="0"/>
              <a:t> </a:t>
            </a:r>
            <a:endParaRPr lang="en-US" dirty="0" smtClean="0"/>
          </a:p>
          <a:p>
            <a:r>
              <a:rPr lang="en-US" dirty="0" smtClean="0"/>
              <a:t>Early </a:t>
            </a:r>
            <a:r>
              <a:rPr lang="en-US" dirty="0"/>
              <a:t>research into the benefit of chondroitin in reducing pain and improving functionality in people with osteoarthritis showed chondroitin to be beneficial. </a:t>
            </a:r>
            <a:endParaRPr lang="en-US" dirty="0" smtClean="0"/>
          </a:p>
          <a:p>
            <a:r>
              <a:rPr lang="en-US" dirty="0" smtClean="0"/>
              <a:t>Recent </a:t>
            </a:r>
            <a:r>
              <a:rPr lang="en-US" dirty="0"/>
              <a:t>research that involved larger trials has shown no significant benefit. </a:t>
            </a:r>
            <a:endParaRPr lang="en-US" dirty="0" smtClean="0"/>
          </a:p>
          <a:p>
            <a:r>
              <a:rPr lang="en-US" dirty="0" smtClean="0"/>
              <a:t>Based </a:t>
            </a:r>
            <a:r>
              <a:rPr lang="en-US" dirty="0"/>
              <a:t>on evidence, </a:t>
            </a:r>
            <a:r>
              <a:rPr lang="en-US" b="1" dirty="0"/>
              <a:t>current UK guidelines advise avoidance of glucosamine and chondroitin (NICE, 2014</a:t>
            </a:r>
            <a:r>
              <a:rPr lang="en-US" b="1" dirty="0" smtClean="0"/>
              <a:t>)</a:t>
            </a:r>
          </a:p>
          <a:p>
            <a:pPr marL="0" indent="0">
              <a:buNone/>
            </a:pPr>
            <a:r>
              <a:rPr lang="en-US" dirty="0">
                <a:solidFill>
                  <a:srgbClr val="FF0000"/>
                </a:solidFill>
              </a:rPr>
              <a:t>Arnica (Arnica </a:t>
            </a:r>
            <a:r>
              <a:rPr lang="en-US" dirty="0" err="1">
                <a:solidFill>
                  <a:srgbClr val="FF0000"/>
                </a:solidFill>
              </a:rPr>
              <a:t>montana</a:t>
            </a:r>
            <a:r>
              <a:rPr lang="en-US" dirty="0" smtClean="0">
                <a:solidFill>
                  <a:srgbClr val="FF0000"/>
                </a:solidFill>
              </a:rPr>
              <a:t>)</a:t>
            </a:r>
          </a:p>
          <a:p>
            <a:r>
              <a:rPr lang="en-US" dirty="0" smtClean="0"/>
              <a:t> </a:t>
            </a:r>
            <a:r>
              <a:rPr lang="en-US" dirty="0"/>
              <a:t>There are only limited studies with arnica, and these have shown mixed results, with it having little or no effect on bruising and swelling in soft tissue injuries. </a:t>
            </a:r>
            <a:endParaRPr lang="en-US" dirty="0" smtClean="0"/>
          </a:p>
          <a:p>
            <a:r>
              <a:rPr lang="en-US" dirty="0" smtClean="0"/>
              <a:t>Although </a:t>
            </a:r>
            <a:r>
              <a:rPr lang="en-US" dirty="0"/>
              <a:t>generally well tolerated, arnica has been reported to produce allergic reactions in some people (Natural Medicines Comprehensive Database, 2015).</a:t>
            </a:r>
          </a:p>
        </p:txBody>
      </p:sp>
    </p:spTree>
    <p:extLst>
      <p:ext uri="{BB962C8B-B14F-4D97-AF65-F5344CB8AC3E}">
        <p14:creationId xmlns:p14="http://schemas.microsoft.com/office/powerpoint/2010/main" val="3674283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13" y="0"/>
            <a:ext cx="11691257" cy="6629400"/>
          </a:xfrm>
        </p:spPr>
        <p:txBody>
          <a:bodyPr>
            <a:normAutofit fontScale="92500" lnSpcReduction="20000"/>
          </a:bodyPr>
          <a:lstStyle/>
          <a:p>
            <a:pPr marL="0" indent="0">
              <a:buNone/>
            </a:pPr>
            <a:r>
              <a:rPr lang="en-US" dirty="0" smtClean="0">
                <a:solidFill>
                  <a:srgbClr val="FF0000"/>
                </a:solidFill>
              </a:rPr>
              <a:t>Summary</a:t>
            </a:r>
          </a:p>
          <a:p>
            <a:r>
              <a:rPr lang="en-US" dirty="0" smtClean="0"/>
              <a:t> </a:t>
            </a:r>
            <a:r>
              <a:rPr lang="en-US" dirty="0"/>
              <a:t>Based on evidence, patients with acute LBP should be encouraged to keep active and be given a 7-day course of a systemic or topical NSAID unless contraindicated. If a complementary therapy is tried then cayenne has the best evidence</a:t>
            </a:r>
            <a:r>
              <a:rPr lang="en-US" dirty="0" smtClean="0"/>
              <a:t>.</a:t>
            </a:r>
          </a:p>
          <a:p>
            <a:pPr marL="0" indent="0">
              <a:buNone/>
            </a:pPr>
            <a:r>
              <a:rPr lang="en-US" dirty="0" err="1">
                <a:solidFill>
                  <a:srgbClr val="FF0000"/>
                </a:solidFill>
              </a:rPr>
              <a:t>Paracetamol</a:t>
            </a:r>
            <a:r>
              <a:rPr lang="en-US" dirty="0">
                <a:solidFill>
                  <a:srgbClr val="FF0000"/>
                </a:solidFill>
              </a:rPr>
              <a:t> </a:t>
            </a:r>
            <a:endParaRPr lang="en-US" dirty="0" smtClean="0">
              <a:solidFill>
                <a:srgbClr val="FF0000"/>
              </a:solidFill>
            </a:endParaRPr>
          </a:p>
          <a:p>
            <a:r>
              <a:rPr lang="en-US" dirty="0" err="1" smtClean="0"/>
              <a:t>Paracetamol</a:t>
            </a:r>
            <a:r>
              <a:rPr lang="en-US" dirty="0" smtClean="0"/>
              <a:t> </a:t>
            </a:r>
            <a:r>
              <a:rPr lang="en-US" dirty="0"/>
              <a:t>is the safest analgesic. It can be given to all patient groups, has no significant drug interactions, and side effects are very rare. Patients with LBP will benefit most from taking </a:t>
            </a:r>
            <a:r>
              <a:rPr lang="en-US" dirty="0" err="1"/>
              <a:t>paracetamol</a:t>
            </a:r>
            <a:r>
              <a:rPr lang="en-US" dirty="0"/>
              <a:t> regularly at its maximum dose of 4 g (eight tablets) per day. It is the drug of choice in pregnancy and </a:t>
            </a:r>
            <a:r>
              <a:rPr lang="en-US" dirty="0" smtClean="0"/>
              <a:t>breastfeeding</a:t>
            </a:r>
          </a:p>
          <a:p>
            <a:pPr marL="0" indent="0">
              <a:buNone/>
            </a:pPr>
            <a:r>
              <a:rPr lang="en-US" dirty="0">
                <a:solidFill>
                  <a:srgbClr val="FF0000"/>
                </a:solidFill>
              </a:rPr>
              <a:t>Aspirin </a:t>
            </a:r>
            <a:endParaRPr lang="en-US" dirty="0" smtClean="0">
              <a:solidFill>
                <a:srgbClr val="FF0000"/>
              </a:solidFill>
            </a:endParaRPr>
          </a:p>
          <a:p>
            <a:r>
              <a:rPr lang="en-US" dirty="0" smtClean="0"/>
              <a:t>Unlike </a:t>
            </a:r>
            <a:r>
              <a:rPr lang="en-US" dirty="0" err="1"/>
              <a:t>paracetamol</a:t>
            </a:r>
            <a:r>
              <a:rPr lang="en-US" dirty="0"/>
              <a:t>, aspirin is associated with problems in its use. Children younger than 16 years should avoid any products containing aspirin (although children with LBP should be referred). It can cause gastric irritation and is associated with gastric bleeds, especially in older adults. For this reason, aspirin should not be given to this patient group or any patient with a history of peptic ulcer. In a small minority of asthmatic patients, aspirin can precipitate shortness of breath, so any asthmatic who has previously had a hypersensitivity reaction to aspirin should not take it. It should be avoided in patients taking warfarin because bleeding time is increased. Aspirin is best avoided in pregnancy because adverse effects to the mother and </a:t>
            </a:r>
            <a:r>
              <a:rPr lang="en-US" dirty="0" err="1"/>
              <a:t>foetus</a:t>
            </a:r>
            <a:r>
              <a:rPr lang="en-US" dirty="0"/>
              <a:t> have been reported. It should also be avoided in breastfeeding</a:t>
            </a:r>
          </a:p>
        </p:txBody>
      </p:sp>
    </p:spTree>
    <p:extLst>
      <p:ext uri="{BB962C8B-B14F-4D97-AF65-F5344CB8AC3E}">
        <p14:creationId xmlns:p14="http://schemas.microsoft.com/office/powerpoint/2010/main" val="5860173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286" y="204716"/>
            <a:ext cx="12028714" cy="6538984"/>
          </a:xfrm>
        </p:spPr>
        <p:txBody>
          <a:bodyPr>
            <a:normAutofit fontScale="85000" lnSpcReduction="20000"/>
          </a:bodyPr>
          <a:lstStyle/>
          <a:p>
            <a:pPr marL="0" lvl="0" indent="0">
              <a:buNone/>
            </a:pPr>
            <a:r>
              <a:rPr lang="en-US" dirty="0" err="1">
                <a:solidFill>
                  <a:srgbClr val="FF0000"/>
                </a:solidFill>
              </a:rPr>
              <a:t>Nonsteroidal</a:t>
            </a:r>
            <a:r>
              <a:rPr lang="en-US" dirty="0">
                <a:solidFill>
                  <a:srgbClr val="FF0000"/>
                </a:solidFill>
              </a:rPr>
              <a:t> </a:t>
            </a:r>
            <a:r>
              <a:rPr lang="en-US" dirty="0" err="1">
                <a:solidFill>
                  <a:srgbClr val="FF0000"/>
                </a:solidFill>
              </a:rPr>
              <a:t>antiinflammatory</a:t>
            </a:r>
            <a:r>
              <a:rPr lang="en-US" dirty="0">
                <a:solidFill>
                  <a:srgbClr val="FF0000"/>
                </a:solidFill>
              </a:rPr>
              <a:t> drugs </a:t>
            </a:r>
            <a:endParaRPr lang="en-US" dirty="0" smtClean="0">
              <a:solidFill>
                <a:srgbClr val="FF0000"/>
              </a:solidFill>
            </a:endParaRPr>
          </a:p>
          <a:p>
            <a:pPr lvl="0"/>
            <a:r>
              <a:rPr lang="en-US" dirty="0" smtClean="0"/>
              <a:t>The </a:t>
            </a:r>
            <a:r>
              <a:rPr lang="en-US" dirty="0"/>
              <a:t>choice of oral OTC NSAIDs in the UK is limited to ibuprofen (naproxen is currently only licensed for period pain). </a:t>
            </a:r>
            <a:endParaRPr lang="en-US" dirty="0" smtClean="0"/>
          </a:p>
          <a:p>
            <a:pPr lvl="0"/>
            <a:r>
              <a:rPr lang="en-US" dirty="0" smtClean="0"/>
              <a:t>The </a:t>
            </a:r>
            <a:r>
              <a:rPr lang="en-US" dirty="0"/>
              <a:t>recommended dosage </a:t>
            </a:r>
            <a:r>
              <a:rPr lang="en-US" b="1" dirty="0"/>
              <a:t>of ibuprofen in adults is 200 to 400 mg (one or two tablets), three times a day, although most patients will need the higher dose of 400 mg, three times a day. </a:t>
            </a:r>
            <a:endParaRPr lang="en-US" b="1" dirty="0" smtClean="0"/>
          </a:p>
          <a:p>
            <a:pPr lvl="0"/>
            <a:r>
              <a:rPr lang="en-US" dirty="0" smtClean="0"/>
              <a:t>NSAIDs </a:t>
            </a:r>
            <a:r>
              <a:rPr lang="en-US" dirty="0"/>
              <a:t>are best avoided in certain patient groups, such </a:t>
            </a:r>
            <a:r>
              <a:rPr lang="en-US" b="1" dirty="0"/>
              <a:t>as older adults,</a:t>
            </a:r>
            <a:r>
              <a:rPr lang="en-US" dirty="0"/>
              <a:t> because they are more prone to gastrointestinal (GI) bleeds and have reduced renal function. </a:t>
            </a:r>
            <a:endParaRPr lang="en-US" dirty="0" smtClean="0"/>
          </a:p>
          <a:p>
            <a:pPr lvl="0"/>
            <a:r>
              <a:rPr lang="en-US" dirty="0" smtClean="0"/>
              <a:t>Patients </a:t>
            </a:r>
            <a:r>
              <a:rPr lang="en-US" dirty="0"/>
              <a:t>with a </a:t>
            </a:r>
            <a:r>
              <a:rPr lang="en-US" b="1" dirty="0"/>
              <a:t>history of peptic ulcers and asthmatics </a:t>
            </a:r>
            <a:r>
              <a:rPr lang="en-US" dirty="0"/>
              <a:t>who are hypersensitive to aspirin should also avoid NSAIDs</a:t>
            </a:r>
            <a:r>
              <a:rPr lang="en-US" dirty="0" smtClean="0"/>
              <a:t>.</a:t>
            </a:r>
          </a:p>
          <a:p>
            <a:pPr lvl="0"/>
            <a:r>
              <a:rPr lang="en-US" dirty="0" smtClean="0"/>
              <a:t> </a:t>
            </a:r>
            <a:r>
              <a:rPr lang="en-US" dirty="0"/>
              <a:t>NSAIDs </a:t>
            </a:r>
            <a:r>
              <a:rPr lang="en-US" b="1" dirty="0"/>
              <a:t>can be used in pregnancy but may delay </a:t>
            </a:r>
            <a:r>
              <a:rPr lang="en-US" b="1" dirty="0" err="1"/>
              <a:t>labour</a:t>
            </a:r>
            <a:r>
              <a:rPr lang="en-US" b="1" dirty="0"/>
              <a:t>; the use of NSAIDs, particularly in the last trimester, should be under medical supervision. They can be used in breastfeeding</a:t>
            </a:r>
            <a:r>
              <a:rPr lang="en-US" dirty="0" smtClean="0"/>
              <a:t>.</a:t>
            </a:r>
          </a:p>
          <a:p>
            <a:pPr lvl="0"/>
            <a:r>
              <a:rPr lang="en-US" dirty="0" smtClean="0"/>
              <a:t> </a:t>
            </a:r>
            <a:r>
              <a:rPr lang="en-US" dirty="0"/>
              <a:t>For most patients, </a:t>
            </a:r>
            <a:r>
              <a:rPr lang="en-US" b="1" dirty="0"/>
              <a:t>NSAIDs are well tolerated, although gastric irritation is a well-recognized side effect. </a:t>
            </a:r>
            <a:endParaRPr lang="en-US" b="1" dirty="0" smtClean="0"/>
          </a:p>
          <a:p>
            <a:pPr lvl="0"/>
            <a:r>
              <a:rPr lang="en-US" dirty="0" smtClean="0"/>
              <a:t>They </a:t>
            </a:r>
            <a:r>
              <a:rPr lang="en-US" dirty="0"/>
              <a:t>can interact with many medicines and, </a:t>
            </a:r>
            <a:r>
              <a:rPr lang="en-US" b="1" dirty="0"/>
              <a:t>although most of these interactions are not significant, NSAIDs can alter lithium levels so that where possible, an alternative analgesic should be recommended</a:t>
            </a:r>
            <a:r>
              <a:rPr lang="en-US" b="1" dirty="0" smtClean="0"/>
              <a:t>.</a:t>
            </a:r>
          </a:p>
          <a:p>
            <a:pPr lvl="0"/>
            <a:r>
              <a:rPr lang="en-US" dirty="0" smtClean="0"/>
              <a:t> </a:t>
            </a:r>
            <a:r>
              <a:rPr lang="en-US" dirty="0"/>
              <a:t>If an NSAID is given with lithium, the patient’s serum lithium level needs to be monitored more closely than normal</a:t>
            </a:r>
          </a:p>
        </p:txBody>
      </p:sp>
    </p:spTree>
    <p:extLst>
      <p:ext uri="{BB962C8B-B14F-4D97-AF65-F5344CB8AC3E}">
        <p14:creationId xmlns:p14="http://schemas.microsoft.com/office/powerpoint/2010/main" val="10615577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14" y="300250"/>
            <a:ext cx="11821886" cy="6280163"/>
          </a:xfrm>
        </p:spPr>
        <p:txBody>
          <a:bodyPr>
            <a:normAutofit lnSpcReduction="10000"/>
          </a:bodyPr>
          <a:lstStyle/>
          <a:p>
            <a:pPr marL="0" lvl="0" indent="0">
              <a:buNone/>
            </a:pPr>
            <a:r>
              <a:rPr lang="en-US" dirty="0">
                <a:solidFill>
                  <a:srgbClr val="FF0000"/>
                </a:solidFill>
              </a:rPr>
              <a:t>Topical NSAIDs </a:t>
            </a:r>
            <a:endParaRPr lang="en-US" dirty="0" smtClean="0">
              <a:solidFill>
                <a:srgbClr val="FF0000"/>
              </a:solidFill>
            </a:endParaRPr>
          </a:p>
          <a:p>
            <a:pPr lvl="0"/>
            <a:r>
              <a:rPr lang="en-US" dirty="0" smtClean="0"/>
              <a:t>Topical </a:t>
            </a:r>
            <a:r>
              <a:rPr lang="en-US" dirty="0"/>
              <a:t>NSAIDs provide an alternative to patients who should avoid systemic NSAID therapy. </a:t>
            </a:r>
            <a:endParaRPr lang="en-US" dirty="0" smtClean="0"/>
          </a:p>
          <a:p>
            <a:pPr lvl="0"/>
            <a:r>
              <a:rPr lang="en-US" dirty="0" smtClean="0"/>
              <a:t>They </a:t>
            </a:r>
            <a:r>
              <a:rPr lang="en-US" dirty="0"/>
              <a:t>have fewer side effects than systemic therapy, with the most commonly reported adverse events being skin reactions (</a:t>
            </a:r>
            <a:r>
              <a:rPr lang="en-US" dirty="0" err="1"/>
              <a:t>maculopapular</a:t>
            </a:r>
            <a:r>
              <a:rPr lang="en-US" dirty="0"/>
              <a:t> rash or itching) at the site of application</a:t>
            </a:r>
            <a:r>
              <a:rPr lang="en-US" dirty="0" smtClean="0"/>
              <a:t>.</a:t>
            </a:r>
          </a:p>
          <a:p>
            <a:pPr lvl="0"/>
            <a:r>
              <a:rPr lang="en-US" dirty="0" smtClean="0"/>
              <a:t> </a:t>
            </a:r>
            <a:r>
              <a:rPr lang="en-US" dirty="0"/>
              <a:t>GI side effects have been reported but are rare. Low plasma levels probably explain the low incidence of adverse systemic effects. </a:t>
            </a:r>
            <a:endParaRPr lang="en-US" dirty="0" smtClean="0"/>
          </a:p>
          <a:p>
            <a:pPr lvl="0"/>
            <a:r>
              <a:rPr lang="en-US" dirty="0" smtClean="0"/>
              <a:t>Most </a:t>
            </a:r>
            <a:r>
              <a:rPr lang="en-US" dirty="0"/>
              <a:t>manufacturers recommend avoiding use during pregnancy because of the same potential adverse effects as oral NSAIDs, although the risks should be generally far lower than with oral NSAIDs. </a:t>
            </a:r>
            <a:endParaRPr lang="en-US" dirty="0" smtClean="0"/>
          </a:p>
          <a:p>
            <a:pPr lvl="0"/>
            <a:r>
              <a:rPr lang="en-US" dirty="0" smtClean="0"/>
              <a:t>Topical </a:t>
            </a:r>
            <a:r>
              <a:rPr lang="en-US" dirty="0"/>
              <a:t>NSAIDs come in a range of formulations, including cream, gel, spray, and mousse. </a:t>
            </a:r>
            <a:endParaRPr lang="en-US" dirty="0" smtClean="0"/>
          </a:p>
          <a:p>
            <a:pPr lvl="0"/>
            <a:r>
              <a:rPr lang="en-US" dirty="0" smtClean="0"/>
              <a:t>Table </a:t>
            </a:r>
            <a:r>
              <a:rPr lang="en-US" dirty="0"/>
              <a:t>9.4 highlights all UK commercially available NSAIDs (as of October 2019) and summarizes their prescribing information. </a:t>
            </a:r>
          </a:p>
        </p:txBody>
      </p:sp>
    </p:spTree>
    <p:extLst>
      <p:ext uri="{BB962C8B-B14F-4D97-AF65-F5344CB8AC3E}">
        <p14:creationId xmlns:p14="http://schemas.microsoft.com/office/powerpoint/2010/main" val="726774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5557" y="436728"/>
            <a:ext cx="11495314" cy="5740235"/>
          </a:xfrm>
        </p:spPr>
        <p:txBody>
          <a:bodyPr/>
          <a:lstStyle/>
          <a:p>
            <a:pPr marL="0" lvl="0" indent="0">
              <a:buNone/>
            </a:pPr>
            <a:r>
              <a:rPr lang="en-US" dirty="0">
                <a:solidFill>
                  <a:srgbClr val="FF0000"/>
                </a:solidFill>
              </a:rPr>
              <a:t>Rubefacients </a:t>
            </a:r>
            <a:endParaRPr lang="en-US" dirty="0" smtClean="0">
              <a:solidFill>
                <a:srgbClr val="FF0000"/>
              </a:solidFill>
            </a:endParaRPr>
          </a:p>
          <a:p>
            <a:pPr lvl="0"/>
            <a:r>
              <a:rPr lang="en-US" dirty="0" smtClean="0"/>
              <a:t>Most </a:t>
            </a:r>
            <a:r>
              <a:rPr lang="en-US" dirty="0" err="1"/>
              <a:t>rubefacients</a:t>
            </a:r>
            <a:r>
              <a:rPr lang="en-US" dirty="0"/>
              <a:t> (e.g., Deep Heat, Radian B ranges) are only licensed for people older than 12 years, although there are a few that can be used from the age of 5 (e.g., Deep Heat range) or 6 years (e.g., Radian B Muscle Rub). </a:t>
            </a:r>
            <a:endParaRPr lang="en-US" dirty="0" smtClean="0"/>
          </a:p>
          <a:p>
            <a:pPr lvl="0"/>
            <a:r>
              <a:rPr lang="en-US" dirty="0" smtClean="0"/>
              <a:t>They </a:t>
            </a:r>
            <a:r>
              <a:rPr lang="en-US" dirty="0"/>
              <a:t>have no drug interactions, and side effects are localized to excessive irritation at the site of application. </a:t>
            </a:r>
            <a:endParaRPr lang="en-US" dirty="0" smtClean="0"/>
          </a:p>
          <a:p>
            <a:pPr lvl="0"/>
            <a:r>
              <a:rPr lang="en-US" dirty="0" smtClean="0"/>
              <a:t>Most </a:t>
            </a:r>
            <a:r>
              <a:rPr lang="en-US" dirty="0"/>
              <a:t>products contain two or more compounds, although most contain </a:t>
            </a:r>
            <a:r>
              <a:rPr lang="en-US" dirty="0" err="1"/>
              <a:t>nicotinates</a:t>
            </a:r>
            <a:r>
              <a:rPr lang="en-US" dirty="0"/>
              <a:t> and/or salicylates. </a:t>
            </a:r>
            <a:endParaRPr lang="en-US" dirty="0" smtClean="0"/>
          </a:p>
          <a:p>
            <a:pPr lvl="0"/>
            <a:r>
              <a:rPr lang="en-US" dirty="0" smtClean="0"/>
              <a:t>Other </a:t>
            </a:r>
            <a:r>
              <a:rPr lang="en-US" dirty="0"/>
              <a:t>compounds in </a:t>
            </a:r>
            <a:r>
              <a:rPr lang="en-US" dirty="0" err="1"/>
              <a:t>rubefacients</a:t>
            </a:r>
            <a:r>
              <a:rPr lang="en-US" dirty="0"/>
              <a:t> include menthol, camphor, capsaicin, and turpentine oil. They can be used in all patient groups.</a:t>
            </a:r>
          </a:p>
        </p:txBody>
      </p:sp>
    </p:spTree>
    <p:extLst>
      <p:ext uri="{BB962C8B-B14F-4D97-AF65-F5344CB8AC3E}">
        <p14:creationId xmlns:p14="http://schemas.microsoft.com/office/powerpoint/2010/main" val="2005178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077686" y="342901"/>
            <a:ext cx="6955971" cy="6074228"/>
          </a:xfrm>
          <a:prstGeom prst="rect">
            <a:avLst/>
          </a:prstGeom>
        </p:spPr>
      </p:pic>
    </p:spTree>
    <p:extLst>
      <p:ext uri="{BB962C8B-B14F-4D97-AF65-F5344CB8AC3E}">
        <p14:creationId xmlns:p14="http://schemas.microsoft.com/office/powerpoint/2010/main" val="407288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0871" y="212271"/>
            <a:ext cx="11185072" cy="6319158"/>
          </a:xfrm>
        </p:spPr>
        <p:txBody>
          <a:bodyPr>
            <a:normAutofit/>
          </a:bodyPr>
          <a:lstStyle/>
          <a:p>
            <a:pPr marL="0" indent="0">
              <a:buNone/>
            </a:pPr>
            <a:r>
              <a:rPr lang="en-US" sz="3200" dirty="0">
                <a:solidFill>
                  <a:srgbClr val="FF0000"/>
                </a:solidFill>
              </a:rPr>
              <a:t>History </a:t>
            </a:r>
            <a:r>
              <a:rPr lang="en-US" sz="3200" dirty="0" smtClean="0">
                <a:solidFill>
                  <a:srgbClr val="FF0000"/>
                </a:solidFill>
              </a:rPr>
              <a:t>taking</a:t>
            </a:r>
          </a:p>
          <a:p>
            <a:r>
              <a:rPr lang="en-US" sz="3200" dirty="0" smtClean="0"/>
              <a:t> </a:t>
            </a:r>
            <a:r>
              <a:rPr lang="en-US" sz="3200" dirty="0"/>
              <a:t>Obtaining an </a:t>
            </a:r>
            <a:r>
              <a:rPr lang="en-US" sz="3200" dirty="0">
                <a:solidFill>
                  <a:srgbClr val="FF0000"/>
                </a:solidFill>
              </a:rPr>
              <a:t>accurate history from the patient should provide enough information to determine whe</a:t>
            </a:r>
            <a:r>
              <a:rPr lang="en-US" sz="3200" dirty="0"/>
              <a:t>ther the injury is within the scope of a community pharmacist. </a:t>
            </a:r>
            <a:endParaRPr lang="en-US" sz="3200" dirty="0" smtClean="0"/>
          </a:p>
          <a:p>
            <a:r>
              <a:rPr lang="en-US" sz="3200" dirty="0" smtClean="0"/>
              <a:t>By </a:t>
            </a:r>
            <a:r>
              <a:rPr lang="en-US" sz="3200" dirty="0"/>
              <a:t>the very nature of </a:t>
            </a:r>
            <a:r>
              <a:rPr lang="en-US" sz="3200" dirty="0">
                <a:solidFill>
                  <a:srgbClr val="FF0000"/>
                </a:solidFill>
              </a:rPr>
              <a:t>acute musculoskeletal injuries</a:t>
            </a:r>
            <a:r>
              <a:rPr lang="en-US" sz="3200" dirty="0"/>
              <a:t>, if someone manages to come into the pharmacy, then the injury </a:t>
            </a:r>
            <a:r>
              <a:rPr lang="en-US" sz="3200" dirty="0">
                <a:solidFill>
                  <a:srgbClr val="FF0000"/>
                </a:solidFill>
              </a:rPr>
              <a:t>is unlikely to be serious</a:t>
            </a:r>
            <a:r>
              <a:rPr lang="en-US" sz="3200" dirty="0" smtClean="0">
                <a:solidFill>
                  <a:srgbClr val="FF0000"/>
                </a:solidFill>
              </a:rPr>
              <a:t>.</a:t>
            </a:r>
          </a:p>
          <a:p>
            <a:r>
              <a:rPr lang="en-US" sz="3200" dirty="0" smtClean="0"/>
              <a:t> </a:t>
            </a:r>
            <a:r>
              <a:rPr lang="en-US" sz="3200" dirty="0"/>
              <a:t>Information gathering should concentrate on </a:t>
            </a:r>
            <a:endParaRPr lang="en-US" sz="3200" dirty="0" smtClean="0"/>
          </a:p>
          <a:p>
            <a:pPr lvl="1"/>
            <a:r>
              <a:rPr lang="en-US" sz="2800" b="1" dirty="0" smtClean="0">
                <a:solidFill>
                  <a:srgbClr val="FF0000"/>
                </a:solidFill>
              </a:rPr>
              <a:t>when </a:t>
            </a:r>
            <a:r>
              <a:rPr lang="en-US" sz="2800" dirty="0"/>
              <a:t>the problem occurred, </a:t>
            </a:r>
            <a:endParaRPr lang="en-US" sz="2800" dirty="0" smtClean="0"/>
          </a:p>
          <a:p>
            <a:pPr lvl="1"/>
            <a:r>
              <a:rPr lang="en-US" sz="2800" b="1" dirty="0" smtClean="0">
                <a:solidFill>
                  <a:srgbClr val="FF0000"/>
                </a:solidFill>
              </a:rPr>
              <a:t>what </a:t>
            </a:r>
            <a:r>
              <a:rPr lang="en-US" sz="2800" b="1" dirty="0">
                <a:solidFill>
                  <a:srgbClr val="FF0000"/>
                </a:solidFill>
              </a:rPr>
              <a:t>precipitated it</a:t>
            </a:r>
            <a:r>
              <a:rPr lang="en-US" sz="2800" dirty="0"/>
              <a:t>, </a:t>
            </a:r>
            <a:endParaRPr lang="en-US" sz="2800" dirty="0" smtClean="0"/>
          </a:p>
          <a:p>
            <a:pPr lvl="1"/>
            <a:r>
              <a:rPr lang="en-US" sz="2800" dirty="0" smtClean="0"/>
              <a:t>the </a:t>
            </a:r>
            <a:r>
              <a:rPr lang="en-US" sz="2800" b="1" dirty="0">
                <a:solidFill>
                  <a:srgbClr val="FF0000"/>
                </a:solidFill>
              </a:rPr>
              <a:t>level of discomfort</a:t>
            </a:r>
            <a:r>
              <a:rPr lang="en-US" sz="2800" dirty="0"/>
              <a:t>, </a:t>
            </a:r>
            <a:endParaRPr lang="en-US" sz="2800" dirty="0" smtClean="0"/>
          </a:p>
          <a:p>
            <a:pPr lvl="1"/>
            <a:r>
              <a:rPr lang="en-US" sz="2800" dirty="0" smtClean="0"/>
              <a:t>any </a:t>
            </a:r>
            <a:r>
              <a:rPr lang="en-US" sz="2800" b="1" dirty="0">
                <a:solidFill>
                  <a:srgbClr val="FF0000"/>
                </a:solidFill>
              </a:rPr>
              <a:t>restriction in range of motion, </a:t>
            </a:r>
            <a:r>
              <a:rPr lang="en-US" sz="2800" dirty="0" smtClean="0"/>
              <a:t>and</a:t>
            </a:r>
          </a:p>
          <a:p>
            <a:pPr lvl="1"/>
            <a:r>
              <a:rPr lang="en-US" sz="2800" dirty="0" smtClean="0"/>
              <a:t> </a:t>
            </a:r>
            <a:r>
              <a:rPr lang="en-US" sz="2800" dirty="0"/>
              <a:t>whether the symptoms </a:t>
            </a:r>
            <a:r>
              <a:rPr lang="en-US" sz="2800" b="1" dirty="0">
                <a:solidFill>
                  <a:srgbClr val="FF0000"/>
                </a:solidFill>
              </a:rPr>
              <a:t>are worsening</a:t>
            </a:r>
            <a:r>
              <a:rPr lang="en-US" sz="2800" dirty="0"/>
              <a:t>.</a:t>
            </a:r>
            <a:endParaRPr lang="ar-IQ" sz="2800" dirty="0"/>
          </a:p>
        </p:txBody>
      </p:sp>
    </p:spTree>
    <p:extLst>
      <p:ext uri="{BB962C8B-B14F-4D97-AF65-F5344CB8AC3E}">
        <p14:creationId xmlns:p14="http://schemas.microsoft.com/office/powerpoint/2010/main" val="222248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229" y="212271"/>
            <a:ext cx="11511641" cy="6319158"/>
          </a:xfrm>
        </p:spPr>
        <p:txBody>
          <a:bodyPr/>
          <a:lstStyle/>
          <a:p>
            <a:pPr marL="0" indent="0">
              <a:buNone/>
            </a:pPr>
            <a:r>
              <a:rPr lang="en-US" dirty="0">
                <a:solidFill>
                  <a:srgbClr val="FF0000"/>
                </a:solidFill>
              </a:rPr>
              <a:t>Acute low back </a:t>
            </a:r>
            <a:r>
              <a:rPr lang="en-US" dirty="0" smtClean="0">
                <a:solidFill>
                  <a:srgbClr val="FF0000"/>
                </a:solidFill>
              </a:rPr>
              <a:t>pain</a:t>
            </a:r>
          </a:p>
          <a:p>
            <a:r>
              <a:rPr lang="en-US" dirty="0" smtClean="0"/>
              <a:t> </a:t>
            </a:r>
            <a:r>
              <a:rPr lang="en-US" dirty="0"/>
              <a:t>Background </a:t>
            </a:r>
            <a:endParaRPr lang="en-US" dirty="0" smtClean="0"/>
          </a:p>
          <a:p>
            <a:r>
              <a:rPr lang="en-US" dirty="0" smtClean="0"/>
              <a:t>Low </a:t>
            </a:r>
            <a:r>
              <a:rPr lang="en-US" dirty="0"/>
              <a:t>back pain is experienced in </a:t>
            </a:r>
            <a:r>
              <a:rPr lang="en-US" dirty="0">
                <a:solidFill>
                  <a:srgbClr val="FF0000"/>
                </a:solidFill>
              </a:rPr>
              <a:t>the lumbosacral area of the back, </a:t>
            </a:r>
            <a:r>
              <a:rPr lang="en-US" dirty="0"/>
              <a:t>between the </a:t>
            </a:r>
            <a:r>
              <a:rPr lang="en-US" dirty="0">
                <a:solidFill>
                  <a:srgbClr val="FF0000"/>
                </a:solidFill>
              </a:rPr>
              <a:t>bottom of the ribs and the top of the legs</a:t>
            </a:r>
            <a:r>
              <a:rPr lang="en-US" dirty="0"/>
              <a:t>. </a:t>
            </a:r>
            <a:endParaRPr lang="en-US" dirty="0" smtClean="0"/>
          </a:p>
          <a:p>
            <a:r>
              <a:rPr lang="en-US" b="1" dirty="0" smtClean="0">
                <a:solidFill>
                  <a:srgbClr val="FF0000"/>
                </a:solidFill>
              </a:rPr>
              <a:t>Acute </a:t>
            </a:r>
            <a:r>
              <a:rPr lang="en-US" b="1" dirty="0">
                <a:solidFill>
                  <a:srgbClr val="FF0000"/>
                </a:solidFill>
              </a:rPr>
              <a:t>back pain </a:t>
            </a:r>
            <a:r>
              <a:rPr lang="en-US" dirty="0"/>
              <a:t>is classified as </a:t>
            </a:r>
            <a:r>
              <a:rPr lang="en-US" b="1" dirty="0">
                <a:solidFill>
                  <a:srgbClr val="FF0000"/>
                </a:solidFill>
              </a:rPr>
              <a:t>episodes lasting 6 weeks or less </a:t>
            </a:r>
            <a:r>
              <a:rPr lang="en-US" dirty="0" smtClean="0"/>
              <a:t>and</a:t>
            </a:r>
          </a:p>
          <a:p>
            <a:r>
              <a:rPr lang="en-US" dirty="0" smtClean="0"/>
              <a:t> </a:t>
            </a:r>
            <a:r>
              <a:rPr lang="en-US" b="1" dirty="0">
                <a:solidFill>
                  <a:srgbClr val="FF0000"/>
                </a:solidFill>
              </a:rPr>
              <a:t>chronic if symptoms persist beyond 6 weeks</a:t>
            </a:r>
            <a:r>
              <a:rPr lang="en-US" b="1" dirty="0" smtClean="0">
                <a:solidFill>
                  <a:srgbClr val="FF0000"/>
                </a:solidFill>
              </a:rPr>
              <a:t>.</a:t>
            </a:r>
          </a:p>
          <a:p>
            <a:r>
              <a:rPr lang="en-US" dirty="0" smtClean="0"/>
              <a:t> </a:t>
            </a:r>
            <a:r>
              <a:rPr lang="en-US" b="1" dirty="0">
                <a:solidFill>
                  <a:srgbClr val="FF0000"/>
                </a:solidFill>
              </a:rPr>
              <a:t>Over 50% of patients </a:t>
            </a:r>
            <a:r>
              <a:rPr lang="en-US" dirty="0"/>
              <a:t>will be pain free within </a:t>
            </a:r>
            <a:r>
              <a:rPr lang="en-US" b="1" dirty="0">
                <a:solidFill>
                  <a:srgbClr val="FF0000"/>
                </a:solidFill>
              </a:rPr>
              <a:t>6 to 12 weeks, </a:t>
            </a:r>
            <a:endParaRPr lang="en-US" b="1" dirty="0" smtClean="0">
              <a:solidFill>
                <a:srgbClr val="FF0000"/>
              </a:solidFill>
            </a:endParaRPr>
          </a:p>
          <a:p>
            <a:r>
              <a:rPr lang="en-US" dirty="0" smtClean="0"/>
              <a:t>although </a:t>
            </a:r>
            <a:r>
              <a:rPr lang="en-US" dirty="0"/>
              <a:t>up to </a:t>
            </a:r>
            <a:r>
              <a:rPr lang="en-US" dirty="0">
                <a:solidFill>
                  <a:srgbClr val="FF0000"/>
                </a:solidFill>
              </a:rPr>
              <a:t>two thirds of patients </a:t>
            </a:r>
            <a:r>
              <a:rPr lang="en-US" dirty="0"/>
              <a:t>will have a recurrence </a:t>
            </a:r>
            <a:r>
              <a:rPr lang="en-US" dirty="0">
                <a:solidFill>
                  <a:srgbClr val="FF0000"/>
                </a:solidFill>
              </a:rPr>
              <a:t>within 1 year after initial onset.</a:t>
            </a:r>
            <a:endParaRPr lang="ar-IQ" dirty="0">
              <a:solidFill>
                <a:srgbClr val="FF0000"/>
              </a:solidFill>
            </a:endParaRPr>
          </a:p>
        </p:txBody>
      </p:sp>
    </p:spTree>
    <p:extLst>
      <p:ext uri="{BB962C8B-B14F-4D97-AF65-F5344CB8AC3E}">
        <p14:creationId xmlns:p14="http://schemas.microsoft.com/office/powerpoint/2010/main" val="1640225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2139"/>
            <a:ext cx="11473543" cy="6420303"/>
          </a:xfrm>
        </p:spPr>
        <p:txBody>
          <a:bodyPr>
            <a:normAutofit fontScale="77500" lnSpcReduction="20000"/>
          </a:bodyPr>
          <a:lstStyle/>
          <a:p>
            <a:pPr marL="0" indent="0">
              <a:buNone/>
            </a:pPr>
            <a:r>
              <a:rPr lang="en-US" sz="4100" dirty="0">
                <a:solidFill>
                  <a:srgbClr val="FF0000"/>
                </a:solidFill>
              </a:rPr>
              <a:t>Prevalence and epidemiology </a:t>
            </a:r>
            <a:endParaRPr lang="en-US" sz="4100" dirty="0" smtClean="0">
              <a:solidFill>
                <a:srgbClr val="FF0000"/>
              </a:solidFill>
            </a:endParaRPr>
          </a:p>
          <a:p>
            <a:r>
              <a:rPr lang="en-US" dirty="0" smtClean="0"/>
              <a:t>Low </a:t>
            </a:r>
            <a:r>
              <a:rPr lang="en-US" dirty="0"/>
              <a:t>back pain </a:t>
            </a:r>
            <a:r>
              <a:rPr lang="en-US" sz="4100" b="1" dirty="0">
                <a:solidFill>
                  <a:srgbClr val="FF0000"/>
                </a:solidFill>
              </a:rPr>
              <a:t>is common</a:t>
            </a:r>
            <a:r>
              <a:rPr lang="en-US" sz="4100" b="1" dirty="0" smtClean="0">
                <a:solidFill>
                  <a:srgbClr val="FF0000"/>
                </a:solidFill>
              </a:rPr>
              <a:t>.</a:t>
            </a:r>
          </a:p>
          <a:p>
            <a:r>
              <a:rPr lang="en-US" dirty="0" smtClean="0"/>
              <a:t> </a:t>
            </a:r>
            <a:r>
              <a:rPr lang="en-US" dirty="0"/>
              <a:t>For example, in the US it is the fifth most common reason that patients see a medical practitioner and, in the UK, 7% to 8% of all adult general practitioner (GP) consultations are for low back pain. </a:t>
            </a:r>
            <a:endParaRPr lang="en-US" dirty="0" smtClean="0"/>
          </a:p>
          <a:p>
            <a:r>
              <a:rPr lang="en-US" dirty="0" smtClean="0"/>
              <a:t>Back </a:t>
            </a:r>
            <a:r>
              <a:rPr lang="en-US" dirty="0"/>
              <a:t>pain is most common between </a:t>
            </a:r>
            <a:r>
              <a:rPr lang="en-US" dirty="0">
                <a:solidFill>
                  <a:srgbClr val="FF0000"/>
                </a:solidFill>
              </a:rPr>
              <a:t>the ages of 35 and 55 years</a:t>
            </a:r>
            <a:r>
              <a:rPr lang="en-US" dirty="0"/>
              <a:t>, with prevalence rates similar for men and women, </a:t>
            </a:r>
            <a:r>
              <a:rPr lang="en-US" b="1" dirty="0">
                <a:solidFill>
                  <a:srgbClr val="FF0000"/>
                </a:solidFill>
              </a:rPr>
              <a:t>although 50% to 90% of pregnant women </a:t>
            </a:r>
            <a:r>
              <a:rPr lang="en-US" dirty="0"/>
              <a:t>develop low back pain. </a:t>
            </a:r>
            <a:endParaRPr lang="en-US" dirty="0" smtClean="0"/>
          </a:p>
          <a:p>
            <a:r>
              <a:rPr lang="en-US" sz="3100" dirty="0" smtClean="0"/>
              <a:t>Studies </a:t>
            </a:r>
            <a:r>
              <a:rPr lang="en-US" sz="3100" dirty="0"/>
              <a:t>and statistical data have shown that in developed countries, </a:t>
            </a:r>
            <a:r>
              <a:rPr lang="en-US" sz="3100" dirty="0">
                <a:solidFill>
                  <a:srgbClr val="FF0000"/>
                </a:solidFill>
              </a:rPr>
              <a:t>60% to 90% of adults will experience an episode of low back pain at some point in their adult lives. </a:t>
            </a:r>
            <a:endParaRPr lang="en-US" sz="3100" dirty="0" smtClean="0">
              <a:solidFill>
                <a:srgbClr val="FF0000"/>
              </a:solidFill>
            </a:endParaRPr>
          </a:p>
          <a:p>
            <a:r>
              <a:rPr lang="en-US" sz="3100" dirty="0" smtClean="0"/>
              <a:t>Back </a:t>
            </a:r>
            <a:r>
              <a:rPr lang="en-US" sz="3100" dirty="0"/>
              <a:t>pain is most common in those with </a:t>
            </a:r>
            <a:r>
              <a:rPr lang="en-US" sz="3100" b="1" dirty="0">
                <a:solidFill>
                  <a:srgbClr val="FF0000"/>
                </a:solidFill>
              </a:rPr>
              <a:t>skilled manual, partly skilled, and unskilled jobs</a:t>
            </a:r>
            <a:r>
              <a:rPr lang="en-US" sz="3100" dirty="0"/>
              <a:t>. </a:t>
            </a:r>
            <a:endParaRPr lang="en-US" sz="3100" dirty="0" smtClean="0"/>
          </a:p>
          <a:p>
            <a:r>
              <a:rPr lang="en-US" sz="3100" dirty="0" smtClean="0">
                <a:solidFill>
                  <a:srgbClr val="FF0000"/>
                </a:solidFill>
              </a:rPr>
              <a:t>Occupational </a:t>
            </a:r>
            <a:r>
              <a:rPr lang="en-US" sz="3100" dirty="0">
                <a:solidFill>
                  <a:srgbClr val="FF0000"/>
                </a:solidFill>
              </a:rPr>
              <a:t>risk factors in developing back pain </a:t>
            </a:r>
            <a:r>
              <a:rPr lang="en-US" sz="3100" dirty="0"/>
              <a:t>include </a:t>
            </a:r>
            <a:endParaRPr lang="en-US" sz="3100" dirty="0" smtClean="0"/>
          </a:p>
          <a:p>
            <a:r>
              <a:rPr lang="en-US" sz="3100" dirty="0" smtClean="0"/>
              <a:t>those </a:t>
            </a:r>
            <a:r>
              <a:rPr lang="en-US" sz="3100" u="sng" dirty="0"/>
              <a:t>who perform heavy manual </a:t>
            </a:r>
            <a:r>
              <a:rPr lang="en-US" sz="3100" u="sng" dirty="0" err="1"/>
              <a:t>labour</a:t>
            </a:r>
            <a:r>
              <a:rPr lang="en-US" sz="3100" u="sng" dirty="0"/>
              <a:t>, frequent bending, twisting, and lifting </a:t>
            </a:r>
            <a:r>
              <a:rPr lang="en-US" sz="3100" dirty="0"/>
              <a:t>and people who </a:t>
            </a:r>
            <a:r>
              <a:rPr lang="en-US" sz="3100" u="sng" dirty="0">
                <a:solidFill>
                  <a:srgbClr val="FF0000"/>
                </a:solidFill>
              </a:rPr>
              <a:t>remain in static positions for long periods of time such as truck and car drivers who drive long distances each year. </a:t>
            </a:r>
            <a:endParaRPr lang="en-US" sz="3100" u="sng" dirty="0" smtClean="0">
              <a:solidFill>
                <a:srgbClr val="FF0000"/>
              </a:solidFill>
            </a:endParaRPr>
          </a:p>
          <a:p>
            <a:r>
              <a:rPr lang="en-US" sz="3100" dirty="0" smtClean="0"/>
              <a:t>Sports </a:t>
            </a:r>
            <a:r>
              <a:rPr lang="en-US" sz="3100" dirty="0"/>
              <a:t>that involve </a:t>
            </a:r>
            <a:r>
              <a:rPr lang="en-US" sz="3100" dirty="0">
                <a:solidFill>
                  <a:srgbClr val="FF0000"/>
                </a:solidFill>
              </a:rPr>
              <a:t>excessive twisting, such as golf and gymnastics</a:t>
            </a:r>
            <a:r>
              <a:rPr lang="en-US" sz="3100" dirty="0"/>
              <a:t>, can also lead to back pain</a:t>
            </a:r>
            <a:r>
              <a:rPr lang="en-US" sz="3100" dirty="0" smtClean="0"/>
              <a:t>.</a:t>
            </a:r>
          </a:p>
          <a:p>
            <a:r>
              <a:rPr lang="en-US" sz="3100" dirty="0" smtClean="0"/>
              <a:t> </a:t>
            </a:r>
            <a:r>
              <a:rPr lang="en-US" sz="3100" dirty="0"/>
              <a:t>Other risk factors include </a:t>
            </a:r>
            <a:r>
              <a:rPr lang="en-US" sz="3100" dirty="0">
                <a:solidFill>
                  <a:srgbClr val="FF0000"/>
                </a:solidFill>
              </a:rPr>
              <a:t>obesity and psychosocial causes </a:t>
            </a:r>
            <a:r>
              <a:rPr lang="en-US" sz="3100" dirty="0"/>
              <a:t>– for example, </a:t>
            </a:r>
            <a:r>
              <a:rPr lang="en-US" sz="3100" dirty="0">
                <a:solidFill>
                  <a:srgbClr val="FF0000"/>
                </a:solidFill>
              </a:rPr>
              <a:t>anxiety and depression</a:t>
            </a:r>
            <a:r>
              <a:rPr lang="en-US" dirty="0"/>
              <a:t>.</a:t>
            </a:r>
            <a:endParaRPr lang="ar-IQ" dirty="0"/>
          </a:p>
        </p:txBody>
      </p:sp>
    </p:spTree>
    <p:extLst>
      <p:ext uri="{BB962C8B-B14F-4D97-AF65-F5344CB8AC3E}">
        <p14:creationId xmlns:p14="http://schemas.microsoft.com/office/powerpoint/2010/main" val="560038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880" y="381000"/>
            <a:ext cx="11064240" cy="6339840"/>
          </a:xfrm>
        </p:spPr>
        <p:txBody>
          <a:bodyPr>
            <a:normAutofit/>
          </a:bodyPr>
          <a:lstStyle/>
          <a:p>
            <a:pPr marL="0" indent="0">
              <a:buNone/>
            </a:pPr>
            <a:r>
              <a:rPr lang="en-US" dirty="0" err="1" smtClean="0">
                <a:solidFill>
                  <a:srgbClr val="FF0000"/>
                </a:solidFill>
              </a:rPr>
              <a:t>Aetiology</a:t>
            </a:r>
            <a:endParaRPr lang="en-US" dirty="0" smtClean="0">
              <a:solidFill>
                <a:srgbClr val="FF0000"/>
              </a:solidFill>
            </a:endParaRPr>
          </a:p>
          <a:p>
            <a:r>
              <a:rPr lang="en-US" dirty="0" smtClean="0"/>
              <a:t> </a:t>
            </a:r>
            <a:r>
              <a:rPr lang="en-US" dirty="0"/>
              <a:t>Pain originates from the lumbosacral region and is often mechanical in origin (Fig. 9.2</a:t>
            </a:r>
            <a:r>
              <a:rPr lang="en-US" dirty="0" smtClean="0"/>
              <a:t>)</a:t>
            </a:r>
          </a:p>
          <a:p>
            <a:r>
              <a:rPr lang="en-US" dirty="0" smtClean="0"/>
              <a:t> </a:t>
            </a:r>
            <a:r>
              <a:rPr lang="en-US" dirty="0"/>
              <a:t>although </a:t>
            </a:r>
            <a:r>
              <a:rPr lang="en-US" b="1" dirty="0">
                <a:solidFill>
                  <a:srgbClr val="FF0000"/>
                </a:solidFill>
              </a:rPr>
              <a:t>in many cases an exact cause cannot be determined</a:t>
            </a:r>
            <a:r>
              <a:rPr lang="en-US" dirty="0"/>
              <a:t>, and it is often referred to as </a:t>
            </a:r>
            <a:r>
              <a:rPr lang="en-US" dirty="0">
                <a:solidFill>
                  <a:srgbClr val="FF0000"/>
                </a:solidFill>
              </a:rPr>
              <a:t>simple, nonspecific, or uncomplicated </a:t>
            </a:r>
            <a:r>
              <a:rPr lang="en-US" dirty="0"/>
              <a:t>low back pain</a:t>
            </a:r>
            <a:r>
              <a:rPr lang="en-US" dirty="0" smtClean="0"/>
              <a:t>.</a:t>
            </a:r>
          </a:p>
          <a:p>
            <a:endParaRPr lang="en-US" dirty="0" smtClean="0"/>
          </a:p>
          <a:p>
            <a:endParaRPr lang="en-US" dirty="0"/>
          </a:p>
        </p:txBody>
      </p:sp>
    </p:spTree>
    <p:extLst>
      <p:ext uri="{BB962C8B-B14F-4D97-AF65-F5344CB8AC3E}">
        <p14:creationId xmlns:p14="http://schemas.microsoft.com/office/powerpoint/2010/main" val="4162220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stretch>
            <a:fillRect/>
          </a:stretch>
        </p:blipFill>
        <p:spPr>
          <a:xfrm>
            <a:off x="1077686" y="642143"/>
            <a:ext cx="5976258" cy="5856627"/>
          </a:xfrm>
          <a:prstGeom prst="rect">
            <a:avLst/>
          </a:prstGeom>
        </p:spPr>
      </p:pic>
      <p:sp>
        <p:nvSpPr>
          <p:cNvPr id="2" name="Rectangle 1"/>
          <p:cNvSpPr/>
          <p:nvPr/>
        </p:nvSpPr>
        <p:spPr>
          <a:xfrm>
            <a:off x="6096000" y="1056892"/>
            <a:ext cx="6096000" cy="1569660"/>
          </a:xfrm>
          <a:prstGeom prst="rect">
            <a:avLst/>
          </a:prstGeom>
        </p:spPr>
        <p:txBody>
          <a:bodyPr>
            <a:spAutoFit/>
          </a:bodyPr>
          <a:lstStyle/>
          <a:p>
            <a:r>
              <a:rPr lang="en-US" sz="2400" dirty="0" smtClean="0"/>
              <a:t>Location and distribution of lower back pain – L4– L5, pain radiates down outer calf and onto the top of the foot; L5–S1, pain radiates to the outside and sole of the foot.</a:t>
            </a:r>
            <a:endParaRPr lang="ar-IQ" sz="2400" dirty="0"/>
          </a:p>
        </p:txBody>
      </p:sp>
      <p:pic>
        <p:nvPicPr>
          <p:cNvPr id="4" name="Picture 3"/>
          <p:cNvPicPr>
            <a:picLocks noChangeAspect="1"/>
          </p:cNvPicPr>
          <p:nvPr/>
        </p:nvPicPr>
        <p:blipFill>
          <a:blip r:embed="rId4"/>
          <a:stretch>
            <a:fillRect/>
          </a:stretch>
        </p:blipFill>
        <p:spPr>
          <a:xfrm>
            <a:off x="6645729" y="2626552"/>
            <a:ext cx="5045528" cy="4231448"/>
          </a:xfrm>
          <a:prstGeom prst="rect">
            <a:avLst/>
          </a:prstGeom>
        </p:spPr>
      </p:pic>
    </p:spTree>
    <p:extLst>
      <p:ext uri="{BB962C8B-B14F-4D97-AF65-F5344CB8AC3E}">
        <p14:creationId xmlns:p14="http://schemas.microsoft.com/office/powerpoint/2010/main" val="1349218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8820</TotalTime>
  <Words>4590</Words>
  <Application>Microsoft Office PowerPoint</Application>
  <PresentationFormat>Widescreen</PresentationFormat>
  <Paragraphs>262</Paragraphs>
  <Slides>37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Graves disease ophthalmopathy. (Reprinted with permission from Goodheart HP. Photoguide of Common Skin Disorders. 2nd ed. Philadelphia, PA: Lippincott Williams &amp; Wilkins; 2003.)</dc:title>
  <dc:creator>Ola</dc:creator>
  <cp:lastModifiedBy>acer</cp:lastModifiedBy>
  <cp:revision>886</cp:revision>
  <cp:lastPrinted>2017-02-16T19:55:59Z</cp:lastPrinted>
  <dcterms:created xsi:type="dcterms:W3CDTF">2015-01-30T14:39:06Z</dcterms:created>
  <dcterms:modified xsi:type="dcterms:W3CDTF">2022-12-21T22:48:42Z</dcterms:modified>
</cp:coreProperties>
</file>