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389" r:id="rId2"/>
    <p:sldId id="573" r:id="rId3"/>
    <p:sldId id="524" r:id="rId4"/>
    <p:sldId id="523" r:id="rId5"/>
    <p:sldId id="544" r:id="rId6"/>
    <p:sldId id="549" r:id="rId7"/>
    <p:sldId id="550" r:id="rId8"/>
    <p:sldId id="551" r:id="rId9"/>
    <p:sldId id="570" r:id="rId10"/>
    <p:sldId id="407" r:id="rId1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4338" autoAdjust="0"/>
    <p:restoredTop sz="79713" autoAdjust="0"/>
  </p:normalViewPr>
  <p:slideViewPr>
    <p:cSldViewPr snapToGrid="0">
      <p:cViewPr varScale="1">
        <p:scale>
          <a:sx n="59" d="100"/>
          <a:sy n="59" d="100"/>
        </p:scale>
        <p:origin x="798" y="72"/>
      </p:cViewPr>
      <p:guideLst/>
    </p:cSldViewPr>
  </p:slideViewPr>
  <p:notesTextViewPr>
    <p:cViewPr>
      <p:scale>
        <a:sx n="1" d="1"/>
        <a:sy n="1" d="1"/>
      </p:scale>
      <p:origin x="0" y="0"/>
    </p:cViewPr>
  </p:notesTextViewPr>
  <p:sorterViewPr>
    <p:cViewPr>
      <p:scale>
        <a:sx n="100" d="100"/>
        <a:sy n="100" d="100"/>
      </p:scale>
      <p:origin x="0" y="-234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GB"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37C2CBED-D191-4509-930F-A2531C0F478E}" type="datetimeFigureOut">
              <a:rPr lang="en-GB" smtClean="0"/>
              <a:t>13/01/2023</a:t>
            </a:fld>
            <a:endParaRPr lang="en-GB"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GB"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0366DC12-E7D5-4528-98B8-E98AA15171C3}" type="slidenum">
              <a:rPr lang="en-GB" smtClean="0"/>
              <a:t>‹#›</a:t>
            </a:fld>
            <a:endParaRPr lang="en-GB" dirty="0"/>
          </a:p>
        </p:txBody>
      </p:sp>
    </p:spTree>
    <p:extLst>
      <p:ext uri="{BB962C8B-B14F-4D97-AF65-F5344CB8AC3E}">
        <p14:creationId xmlns:p14="http://schemas.microsoft.com/office/powerpoint/2010/main" val="1548994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GB"/>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6E1E2EFC-27B2-40AF-B7A5-30552B3BB47E}" type="datetimeFigureOut">
              <a:rPr lang="en-GB" smtClean="0"/>
              <a:t>13/01/2023</a:t>
            </a:fld>
            <a:endParaRPr lang="en-GB"/>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GB"/>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GB"/>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357EC604-0B77-4396-8EEA-DD3A21DC425F}" type="slidenum">
              <a:rPr lang="en-GB" smtClean="0"/>
              <a:t>‹#›</a:t>
            </a:fld>
            <a:endParaRPr lang="en-GB"/>
          </a:p>
        </p:txBody>
      </p:sp>
    </p:spTree>
    <p:extLst>
      <p:ext uri="{BB962C8B-B14F-4D97-AF65-F5344CB8AC3E}">
        <p14:creationId xmlns:p14="http://schemas.microsoft.com/office/powerpoint/2010/main" val="36951786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Slide Number Placeholder 3"/>
          <p:cNvSpPr>
            <a:spLocks noGrp="1"/>
          </p:cNvSpPr>
          <p:nvPr>
            <p:ph type="sldNum" sz="quarter" idx="10"/>
          </p:nvPr>
        </p:nvSpPr>
        <p:spPr/>
        <p:txBody>
          <a:bodyPr/>
          <a:lstStyle/>
          <a:p>
            <a:fld id="{357EC604-0B77-4396-8EEA-DD3A21DC425F}" type="slidenum">
              <a:rPr lang="en-GB" smtClean="0"/>
              <a:t>1</a:t>
            </a:fld>
            <a:endParaRPr lang="en-GB"/>
          </a:p>
        </p:txBody>
      </p:sp>
    </p:spTree>
    <p:extLst>
      <p:ext uri="{BB962C8B-B14F-4D97-AF65-F5344CB8AC3E}">
        <p14:creationId xmlns:p14="http://schemas.microsoft.com/office/powerpoint/2010/main" val="36504985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Slide Number Placeholder 3"/>
          <p:cNvSpPr>
            <a:spLocks noGrp="1"/>
          </p:cNvSpPr>
          <p:nvPr>
            <p:ph type="sldNum" sz="quarter" idx="10"/>
          </p:nvPr>
        </p:nvSpPr>
        <p:spPr/>
        <p:txBody>
          <a:bodyPr/>
          <a:lstStyle/>
          <a:p>
            <a:fld id="{357EC604-0B77-4396-8EEA-DD3A21DC425F}" type="slidenum">
              <a:rPr lang="en-GB" smtClean="0"/>
              <a:t>7</a:t>
            </a:fld>
            <a:endParaRPr lang="en-GB"/>
          </a:p>
        </p:txBody>
      </p:sp>
    </p:spTree>
    <p:extLst>
      <p:ext uri="{BB962C8B-B14F-4D97-AF65-F5344CB8AC3E}">
        <p14:creationId xmlns:p14="http://schemas.microsoft.com/office/powerpoint/2010/main" val="8347247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58C5E9A-6A9E-4275-BA50-D0A999755BC2}" type="datetimeFigureOut">
              <a:rPr lang="en-GB" smtClean="0"/>
              <a:t>13/01/2023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0C7FBC7-D7B0-445E-BF5E-E09F78F3DE81}" type="slidenum">
              <a:rPr lang="en-GB" smtClean="0"/>
              <a:t>‹#›</a:t>
            </a:fld>
            <a:endParaRPr lang="en-GB" dirty="0"/>
          </a:p>
        </p:txBody>
      </p:sp>
    </p:spTree>
    <p:extLst>
      <p:ext uri="{BB962C8B-B14F-4D97-AF65-F5344CB8AC3E}">
        <p14:creationId xmlns:p14="http://schemas.microsoft.com/office/powerpoint/2010/main" val="3334518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58C5E9A-6A9E-4275-BA50-D0A999755BC2}" type="datetimeFigureOut">
              <a:rPr lang="en-GB" smtClean="0"/>
              <a:t>13/01/2023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0C7FBC7-D7B0-445E-BF5E-E09F78F3DE81}" type="slidenum">
              <a:rPr lang="en-GB" smtClean="0"/>
              <a:t>‹#›</a:t>
            </a:fld>
            <a:endParaRPr lang="en-GB" dirty="0"/>
          </a:p>
        </p:txBody>
      </p:sp>
    </p:spTree>
    <p:extLst>
      <p:ext uri="{BB962C8B-B14F-4D97-AF65-F5344CB8AC3E}">
        <p14:creationId xmlns:p14="http://schemas.microsoft.com/office/powerpoint/2010/main" val="41683853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58C5E9A-6A9E-4275-BA50-D0A999755BC2}" type="datetimeFigureOut">
              <a:rPr lang="en-GB" smtClean="0"/>
              <a:t>13/01/2023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0C7FBC7-D7B0-445E-BF5E-E09F78F3DE81}" type="slidenum">
              <a:rPr lang="en-GB" smtClean="0"/>
              <a:t>‹#›</a:t>
            </a:fld>
            <a:endParaRPr lang="en-GB" dirty="0"/>
          </a:p>
        </p:txBody>
      </p:sp>
    </p:spTree>
    <p:extLst>
      <p:ext uri="{BB962C8B-B14F-4D97-AF65-F5344CB8AC3E}">
        <p14:creationId xmlns:p14="http://schemas.microsoft.com/office/powerpoint/2010/main" val="6279765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58C5E9A-6A9E-4275-BA50-D0A999755BC2}" type="datetimeFigureOut">
              <a:rPr lang="en-GB" smtClean="0"/>
              <a:t>13/01/2023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0C7FBC7-D7B0-445E-BF5E-E09F78F3DE81}" type="slidenum">
              <a:rPr lang="en-GB" smtClean="0"/>
              <a:t>‹#›</a:t>
            </a:fld>
            <a:endParaRPr lang="en-GB" dirty="0"/>
          </a:p>
        </p:txBody>
      </p:sp>
    </p:spTree>
    <p:extLst>
      <p:ext uri="{BB962C8B-B14F-4D97-AF65-F5344CB8AC3E}">
        <p14:creationId xmlns:p14="http://schemas.microsoft.com/office/powerpoint/2010/main" val="3594542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8C5E9A-6A9E-4275-BA50-D0A999755BC2}" type="datetimeFigureOut">
              <a:rPr lang="en-GB" smtClean="0"/>
              <a:t>13/01/2023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0C7FBC7-D7B0-445E-BF5E-E09F78F3DE81}" type="slidenum">
              <a:rPr lang="en-GB" smtClean="0"/>
              <a:t>‹#›</a:t>
            </a:fld>
            <a:endParaRPr lang="en-GB" dirty="0"/>
          </a:p>
        </p:txBody>
      </p:sp>
    </p:spTree>
    <p:extLst>
      <p:ext uri="{BB962C8B-B14F-4D97-AF65-F5344CB8AC3E}">
        <p14:creationId xmlns:p14="http://schemas.microsoft.com/office/powerpoint/2010/main" val="40275586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58C5E9A-6A9E-4275-BA50-D0A999755BC2}" type="datetimeFigureOut">
              <a:rPr lang="en-GB" smtClean="0"/>
              <a:t>13/01/2023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0C7FBC7-D7B0-445E-BF5E-E09F78F3DE81}" type="slidenum">
              <a:rPr lang="en-GB" smtClean="0"/>
              <a:t>‹#›</a:t>
            </a:fld>
            <a:endParaRPr lang="en-GB" dirty="0"/>
          </a:p>
        </p:txBody>
      </p:sp>
    </p:spTree>
    <p:extLst>
      <p:ext uri="{BB962C8B-B14F-4D97-AF65-F5344CB8AC3E}">
        <p14:creationId xmlns:p14="http://schemas.microsoft.com/office/powerpoint/2010/main" val="42350786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358C5E9A-6A9E-4275-BA50-D0A999755BC2}" type="datetimeFigureOut">
              <a:rPr lang="en-GB" smtClean="0"/>
              <a:t>13/01/2023</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F0C7FBC7-D7B0-445E-BF5E-E09F78F3DE81}" type="slidenum">
              <a:rPr lang="en-GB" smtClean="0"/>
              <a:t>‹#›</a:t>
            </a:fld>
            <a:endParaRPr lang="en-GB" dirty="0"/>
          </a:p>
        </p:txBody>
      </p:sp>
    </p:spTree>
    <p:extLst>
      <p:ext uri="{BB962C8B-B14F-4D97-AF65-F5344CB8AC3E}">
        <p14:creationId xmlns:p14="http://schemas.microsoft.com/office/powerpoint/2010/main" val="2195005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358C5E9A-6A9E-4275-BA50-D0A999755BC2}" type="datetimeFigureOut">
              <a:rPr lang="en-GB" smtClean="0"/>
              <a:t>13/01/2023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F0C7FBC7-D7B0-445E-BF5E-E09F78F3DE81}" type="slidenum">
              <a:rPr lang="en-GB" smtClean="0"/>
              <a:t>‹#›</a:t>
            </a:fld>
            <a:endParaRPr lang="en-GB" dirty="0"/>
          </a:p>
        </p:txBody>
      </p:sp>
    </p:spTree>
    <p:extLst>
      <p:ext uri="{BB962C8B-B14F-4D97-AF65-F5344CB8AC3E}">
        <p14:creationId xmlns:p14="http://schemas.microsoft.com/office/powerpoint/2010/main" val="39866730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8C5E9A-6A9E-4275-BA50-D0A999755BC2}" type="datetimeFigureOut">
              <a:rPr lang="en-GB" smtClean="0"/>
              <a:t>13/01/2023</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F0C7FBC7-D7B0-445E-BF5E-E09F78F3DE81}" type="slidenum">
              <a:rPr lang="en-GB" smtClean="0"/>
              <a:t>‹#›</a:t>
            </a:fld>
            <a:endParaRPr lang="en-GB" dirty="0"/>
          </a:p>
        </p:txBody>
      </p:sp>
    </p:spTree>
    <p:extLst>
      <p:ext uri="{BB962C8B-B14F-4D97-AF65-F5344CB8AC3E}">
        <p14:creationId xmlns:p14="http://schemas.microsoft.com/office/powerpoint/2010/main" val="2152544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8C5E9A-6A9E-4275-BA50-D0A999755BC2}" type="datetimeFigureOut">
              <a:rPr lang="en-GB" smtClean="0"/>
              <a:t>13/01/2023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0C7FBC7-D7B0-445E-BF5E-E09F78F3DE81}" type="slidenum">
              <a:rPr lang="en-GB" smtClean="0"/>
              <a:t>‹#›</a:t>
            </a:fld>
            <a:endParaRPr lang="en-GB" dirty="0"/>
          </a:p>
        </p:txBody>
      </p:sp>
    </p:spTree>
    <p:extLst>
      <p:ext uri="{BB962C8B-B14F-4D97-AF65-F5344CB8AC3E}">
        <p14:creationId xmlns:p14="http://schemas.microsoft.com/office/powerpoint/2010/main" val="35779486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8C5E9A-6A9E-4275-BA50-D0A999755BC2}" type="datetimeFigureOut">
              <a:rPr lang="en-GB" smtClean="0"/>
              <a:t>13/01/2023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0C7FBC7-D7B0-445E-BF5E-E09F78F3DE81}" type="slidenum">
              <a:rPr lang="en-GB" smtClean="0"/>
              <a:t>‹#›</a:t>
            </a:fld>
            <a:endParaRPr lang="en-GB" dirty="0"/>
          </a:p>
        </p:txBody>
      </p:sp>
    </p:spTree>
    <p:extLst>
      <p:ext uri="{BB962C8B-B14F-4D97-AF65-F5344CB8AC3E}">
        <p14:creationId xmlns:p14="http://schemas.microsoft.com/office/powerpoint/2010/main" val="31204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8C5E9A-6A9E-4275-BA50-D0A999755BC2}" type="datetimeFigureOut">
              <a:rPr lang="en-GB" smtClean="0"/>
              <a:t>13/01/2023</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C7FBC7-D7B0-445E-BF5E-E09F78F3DE81}" type="slidenum">
              <a:rPr lang="en-GB" smtClean="0"/>
              <a:t>‹#›</a:t>
            </a:fld>
            <a:endParaRPr lang="en-GB" dirty="0"/>
          </a:p>
        </p:txBody>
      </p:sp>
    </p:spTree>
    <p:extLst>
      <p:ext uri="{BB962C8B-B14F-4D97-AF65-F5344CB8AC3E}">
        <p14:creationId xmlns:p14="http://schemas.microsoft.com/office/powerpoint/2010/main" val="25258090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472440"/>
            <a:ext cx="11506200" cy="5674043"/>
          </a:xfrm>
        </p:spPr>
        <p:txBody>
          <a:bodyPr>
            <a:normAutofit fontScale="25000" lnSpcReduction="20000"/>
          </a:bodyPr>
          <a:lstStyle/>
          <a:p>
            <a:endParaRPr lang="en-GB"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sz="3500"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sz="3500" b="1" dirty="0">
              <a:solidFill>
                <a:srgbClr val="0070C0"/>
              </a:solidFill>
              <a:latin typeface="Times New Roman" panose="02020603050405020304" pitchFamily="18" charset="0"/>
              <a:cs typeface="Times New Roman" panose="02020603050405020304" pitchFamily="18" charset="0"/>
            </a:endParaRPr>
          </a:p>
          <a:p>
            <a:pPr marL="0" indent="0">
              <a:buNone/>
            </a:pPr>
            <a:endParaRPr lang="en-GB" sz="3500"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sz="3500"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sz="3500"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sz="3500"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sz="3500"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sz="3500"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sz="3500"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sz="9600"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sz="9600" b="1" dirty="0" smtClean="0">
              <a:solidFill>
                <a:srgbClr val="0070C0"/>
              </a:solidFill>
              <a:latin typeface="Times New Roman" panose="02020603050405020304" pitchFamily="18" charset="0"/>
              <a:cs typeface="Times New Roman" panose="02020603050405020304" pitchFamily="18" charset="0"/>
            </a:endParaRPr>
          </a:p>
          <a:p>
            <a:pPr marL="0" indent="0">
              <a:buNone/>
            </a:pPr>
            <a:r>
              <a:rPr lang="en-GB" sz="9600" b="1" dirty="0" smtClean="0">
                <a:solidFill>
                  <a:srgbClr val="0070C0"/>
                </a:solidFill>
                <a:latin typeface="Times New Roman" panose="02020603050405020304" pitchFamily="18" charset="0"/>
                <a:cs typeface="Times New Roman" panose="02020603050405020304" pitchFamily="18" charset="0"/>
              </a:rPr>
              <a:t> Lecturer: Ola </a:t>
            </a:r>
            <a:r>
              <a:rPr lang="en-GB" sz="9600" b="1" dirty="0">
                <a:solidFill>
                  <a:srgbClr val="0070C0"/>
                </a:solidFill>
                <a:latin typeface="Times New Roman" panose="02020603050405020304" pitchFamily="18" charset="0"/>
                <a:cs typeface="Times New Roman" panose="02020603050405020304" pitchFamily="18" charset="0"/>
              </a:rPr>
              <a:t>Ali Nassr </a:t>
            </a:r>
            <a:endParaRPr lang="en-GB" sz="9600" b="1" dirty="0" smtClean="0">
              <a:solidFill>
                <a:srgbClr val="0070C0"/>
              </a:solidFill>
              <a:latin typeface="Times New Roman" panose="02020603050405020304" pitchFamily="18" charset="0"/>
              <a:cs typeface="Times New Roman" panose="02020603050405020304" pitchFamily="18" charset="0"/>
            </a:endParaRPr>
          </a:p>
          <a:p>
            <a:pPr marL="0" indent="0">
              <a:buNone/>
            </a:pPr>
            <a:r>
              <a:rPr lang="en-GB" sz="9600" b="1" dirty="0" smtClean="0">
                <a:solidFill>
                  <a:srgbClr val="0070C0"/>
                </a:solidFill>
                <a:latin typeface="Times New Roman" panose="02020603050405020304" pitchFamily="18" charset="0"/>
                <a:cs typeface="Times New Roman" panose="02020603050405020304" pitchFamily="18" charset="0"/>
              </a:rPr>
              <a:t>MSc Clinical Pharmacy </a:t>
            </a:r>
          </a:p>
          <a:p>
            <a:pPr marL="0" indent="0">
              <a:buNone/>
            </a:pPr>
            <a:r>
              <a:rPr lang="en-GB" sz="9600" b="1" dirty="0" smtClean="0">
                <a:solidFill>
                  <a:srgbClr val="0070C0"/>
                </a:solidFill>
                <a:latin typeface="Times New Roman" panose="02020603050405020304" pitchFamily="18" charset="0"/>
                <a:cs typeface="Times New Roman" panose="02020603050405020304" pitchFamily="18" charset="0"/>
              </a:rPr>
              <a:t>Strathclyde University</a:t>
            </a:r>
          </a:p>
          <a:p>
            <a:pPr marL="0" indent="0">
              <a:buNone/>
            </a:pPr>
            <a:r>
              <a:rPr lang="en-GB" sz="9600" b="1" dirty="0">
                <a:solidFill>
                  <a:srgbClr val="0070C0"/>
                </a:solidFill>
                <a:latin typeface="Times New Roman" panose="02020603050405020304" pitchFamily="18" charset="0"/>
                <a:cs typeface="Times New Roman" panose="02020603050405020304" pitchFamily="18" charset="0"/>
              </a:rPr>
              <a:t>12 Nov </a:t>
            </a:r>
            <a:r>
              <a:rPr lang="en-GB" sz="9600" b="1" dirty="0" smtClean="0">
                <a:solidFill>
                  <a:srgbClr val="0070C0"/>
                </a:solidFill>
                <a:latin typeface="Times New Roman" panose="02020603050405020304" pitchFamily="18" charset="0"/>
                <a:cs typeface="Times New Roman" panose="02020603050405020304" pitchFamily="18" charset="0"/>
              </a:rPr>
              <a:t>2015</a:t>
            </a:r>
          </a:p>
          <a:p>
            <a:pPr marL="0" indent="0">
              <a:buNone/>
            </a:pPr>
            <a:r>
              <a:rPr lang="en-GB" sz="9600" b="1" dirty="0">
                <a:solidFill>
                  <a:srgbClr val="0070C0"/>
                </a:solidFill>
                <a:latin typeface="Times New Roman" panose="02020603050405020304" pitchFamily="18" charset="0"/>
                <a:cs typeface="Times New Roman" panose="02020603050405020304" pitchFamily="18" charset="0"/>
              </a:rPr>
              <a:t>E-mail: </a:t>
            </a:r>
            <a:r>
              <a:rPr lang="en-GB" sz="9600" b="1" dirty="0" smtClean="0">
                <a:solidFill>
                  <a:srgbClr val="0070C0"/>
                </a:solidFill>
                <a:latin typeface="Times New Roman" panose="02020603050405020304" pitchFamily="18" charset="0"/>
                <a:cs typeface="Times New Roman" panose="02020603050405020304" pitchFamily="18" charset="0"/>
              </a:rPr>
              <a:t>ola.nassr@uomustansiriyah.edu.iq</a:t>
            </a:r>
            <a:endParaRPr lang="en-GB" sz="9600" b="1" dirty="0">
              <a:solidFill>
                <a:srgbClr val="0070C0"/>
              </a:solidFill>
              <a:latin typeface="Times New Roman" panose="02020603050405020304" pitchFamily="18" charset="0"/>
              <a:cs typeface="Times New Roman" panose="02020603050405020304" pitchFamily="18" charset="0"/>
            </a:endParaRPr>
          </a:p>
          <a:p>
            <a:pPr marL="0" indent="0">
              <a:buNone/>
            </a:pPr>
            <a:endParaRPr lang="en-GB" sz="7400" b="1" dirty="0">
              <a:solidFill>
                <a:srgbClr val="0070C0"/>
              </a:solidFill>
              <a:latin typeface="Times New Roman" panose="02020603050405020304" pitchFamily="18" charset="0"/>
              <a:cs typeface="Times New Roman" panose="02020603050405020304" pitchFamily="18" charset="0"/>
            </a:endParaRPr>
          </a:p>
          <a:p>
            <a:pPr marL="0" indent="0">
              <a:buNone/>
            </a:pPr>
            <a:r>
              <a:rPr lang="en-GB" sz="3500" b="1" dirty="0" smtClean="0">
                <a:solidFill>
                  <a:srgbClr val="0070C0"/>
                </a:solidFill>
                <a:latin typeface="Times New Roman" panose="02020603050405020304" pitchFamily="18" charset="0"/>
                <a:cs typeface="Times New Roman" panose="02020603050405020304" pitchFamily="18" charset="0"/>
              </a:rPr>
              <a:t>                   </a:t>
            </a:r>
            <a:endParaRPr lang="en-GB" sz="3500" b="1" dirty="0">
              <a:solidFill>
                <a:srgbClr val="0070C0"/>
              </a:solidFill>
              <a:latin typeface="Times New Roman" panose="02020603050405020304" pitchFamily="18" charset="0"/>
              <a:cs typeface="Times New Roman" panose="02020603050405020304" pitchFamily="18" charset="0"/>
            </a:endParaRPr>
          </a:p>
        </p:txBody>
      </p:sp>
      <p:pic>
        <p:nvPicPr>
          <p:cNvPr id="6" name="Picture 4" descr="Trees"/>
          <p:cNvPicPr>
            <a:picLocks noChangeAspect="1" noChangeArrowheads="1"/>
          </p:cNvPicPr>
          <p:nvPr/>
        </p:nvPicPr>
        <p:blipFill>
          <a:blip r:embed="rId3"/>
          <a:srcRect/>
          <a:stretch>
            <a:fillRect/>
          </a:stretch>
        </p:blipFill>
        <p:spPr bwMode="auto">
          <a:xfrm>
            <a:off x="685800" y="472440"/>
            <a:ext cx="9111343" cy="3069771"/>
          </a:xfrm>
          <a:prstGeom prst="rect">
            <a:avLst/>
          </a:prstGeom>
          <a:noFill/>
          <a:ln w="9525">
            <a:noFill/>
            <a:miter lim="800000"/>
            <a:headEnd/>
            <a:tailEnd/>
          </a:ln>
        </p:spPr>
      </p:pic>
    </p:spTree>
    <p:extLst>
      <p:ext uri="{BB962C8B-B14F-4D97-AF65-F5344CB8AC3E}">
        <p14:creationId xmlns:p14="http://schemas.microsoft.com/office/powerpoint/2010/main" val="41054075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3880" y="381000"/>
            <a:ext cx="11064240" cy="6339840"/>
          </a:xfrm>
        </p:spPr>
        <p:txBody>
          <a:bodyPr>
            <a:normAutofit/>
          </a:bodyPr>
          <a:lstStyle/>
          <a:p>
            <a:endParaRPr lang="en-US" dirty="0"/>
          </a:p>
          <a:p>
            <a:pPr marL="0" indent="0">
              <a:buNone/>
            </a:pPr>
            <a:endParaRPr lang="en-US" dirty="0" smtClean="0"/>
          </a:p>
          <a:p>
            <a:endParaRPr lang="en-US" dirty="0"/>
          </a:p>
        </p:txBody>
      </p:sp>
      <p:pic>
        <p:nvPicPr>
          <p:cNvPr id="2" name="Picture 1"/>
          <p:cNvPicPr>
            <a:picLocks noChangeAspect="1"/>
          </p:cNvPicPr>
          <p:nvPr/>
        </p:nvPicPr>
        <p:blipFill>
          <a:blip r:embed="rId2"/>
          <a:stretch>
            <a:fillRect/>
          </a:stretch>
        </p:blipFill>
        <p:spPr>
          <a:xfrm>
            <a:off x="1240971" y="381000"/>
            <a:ext cx="9372599" cy="5578929"/>
          </a:xfrm>
          <a:prstGeom prst="rect">
            <a:avLst/>
          </a:prstGeom>
        </p:spPr>
      </p:pic>
    </p:spTree>
    <p:extLst>
      <p:ext uri="{BB962C8B-B14F-4D97-AF65-F5344CB8AC3E}">
        <p14:creationId xmlns:p14="http://schemas.microsoft.com/office/powerpoint/2010/main" val="41622204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9214" y="1303111"/>
            <a:ext cx="10515600" cy="4351338"/>
          </a:xfrm>
        </p:spPr>
        <p:txBody>
          <a:bodyPr/>
          <a:lstStyle/>
          <a:p>
            <a:pPr marL="0" indent="0" algn="ctr">
              <a:buNone/>
            </a:pPr>
            <a:r>
              <a:rPr lang="en-US" dirty="0" smtClean="0">
                <a:solidFill>
                  <a:srgbClr val="FF0000"/>
                </a:solidFill>
              </a:rPr>
              <a:t>Motion sickness</a:t>
            </a:r>
            <a:endParaRPr lang="ar-IQ" dirty="0">
              <a:solidFill>
                <a:srgbClr val="FF0000"/>
              </a:solidFill>
            </a:endParaRPr>
          </a:p>
        </p:txBody>
      </p:sp>
    </p:spTree>
    <p:extLst>
      <p:ext uri="{BB962C8B-B14F-4D97-AF65-F5344CB8AC3E}">
        <p14:creationId xmlns:p14="http://schemas.microsoft.com/office/powerpoint/2010/main" val="2749583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61257"/>
            <a:ext cx="10515600" cy="5915706"/>
          </a:xfrm>
        </p:spPr>
        <p:txBody>
          <a:bodyPr>
            <a:normAutofit/>
          </a:bodyPr>
          <a:lstStyle/>
          <a:p>
            <a:pPr marL="0" indent="0">
              <a:buNone/>
            </a:pPr>
            <a:r>
              <a:rPr lang="en-US" b="1" dirty="0">
                <a:solidFill>
                  <a:srgbClr val="FF0000"/>
                </a:solidFill>
              </a:rPr>
              <a:t>Motion sickness and its prevention </a:t>
            </a:r>
            <a:endParaRPr lang="en-US" b="1" dirty="0" smtClean="0">
              <a:solidFill>
                <a:srgbClr val="FF0000"/>
              </a:solidFill>
            </a:endParaRPr>
          </a:p>
          <a:p>
            <a:r>
              <a:rPr lang="en-US" dirty="0" smtClean="0"/>
              <a:t>Motion </a:t>
            </a:r>
            <a:r>
              <a:rPr lang="en-US" dirty="0"/>
              <a:t>sickness is thought to be caused by a conflict of messages to the brain, where the vomiting </a:t>
            </a:r>
            <a:r>
              <a:rPr lang="en-US" dirty="0" err="1"/>
              <a:t>centre</a:t>
            </a:r>
            <a:r>
              <a:rPr lang="en-US" dirty="0"/>
              <a:t> receives information from the eyes, the GI tract and the vestibular system in the ear</a:t>
            </a:r>
            <a:r>
              <a:rPr lang="en-US" dirty="0" smtClean="0"/>
              <a:t>.</a:t>
            </a:r>
          </a:p>
          <a:p>
            <a:r>
              <a:rPr lang="en-US" dirty="0" smtClean="0"/>
              <a:t> </a:t>
            </a:r>
            <a:r>
              <a:rPr lang="en-US" dirty="0"/>
              <a:t>Symptoms of motion sickness include nausea and sometimes vomiting, pallor and cold sweats</a:t>
            </a:r>
            <a:r>
              <a:rPr lang="en-US" dirty="0" smtClean="0"/>
              <a:t>.</a:t>
            </a:r>
          </a:p>
          <a:p>
            <a:r>
              <a:rPr lang="en-US" dirty="0" smtClean="0"/>
              <a:t> </a:t>
            </a:r>
            <a:r>
              <a:rPr lang="en-US" dirty="0"/>
              <a:t>Parents commonly seek advice </a:t>
            </a:r>
            <a:r>
              <a:rPr lang="en-US" b="1" dirty="0"/>
              <a:t>about how to prevent motion sickness in children, in whom the problem is most common</a:t>
            </a:r>
            <a:r>
              <a:rPr lang="en-US" b="1" dirty="0" smtClean="0"/>
              <a:t>.</a:t>
            </a:r>
          </a:p>
          <a:p>
            <a:r>
              <a:rPr lang="en-US" dirty="0" smtClean="0"/>
              <a:t> </a:t>
            </a:r>
            <a:r>
              <a:rPr lang="en-US" dirty="0"/>
              <a:t>Any form of travel can produce symptoms, including air, sea and road</a:t>
            </a:r>
            <a:r>
              <a:rPr lang="en-US" dirty="0" smtClean="0"/>
              <a:t>.</a:t>
            </a:r>
          </a:p>
          <a:p>
            <a:r>
              <a:rPr lang="en-US" dirty="0" smtClean="0"/>
              <a:t> </a:t>
            </a:r>
            <a:r>
              <a:rPr lang="en-US" b="1" dirty="0"/>
              <a:t>Effective prophylactic treatments are </a:t>
            </a:r>
            <a:r>
              <a:rPr lang="en-US" dirty="0"/>
              <a:t>available OTC and can be selected to match the patient’s needs.</a:t>
            </a:r>
          </a:p>
        </p:txBody>
      </p:sp>
    </p:spTree>
    <p:extLst>
      <p:ext uri="{BB962C8B-B14F-4D97-AF65-F5344CB8AC3E}">
        <p14:creationId xmlns:p14="http://schemas.microsoft.com/office/powerpoint/2010/main" val="3204579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18457"/>
            <a:ext cx="10515600" cy="5458506"/>
          </a:xfrm>
        </p:spPr>
        <p:txBody>
          <a:bodyPr>
            <a:normAutofit/>
          </a:bodyPr>
          <a:lstStyle/>
          <a:p>
            <a:r>
              <a:rPr lang="en-US" b="1" dirty="0"/>
              <a:t>What you need to </a:t>
            </a:r>
            <a:r>
              <a:rPr lang="en-US" b="1" dirty="0" smtClean="0"/>
              <a:t>know</a:t>
            </a:r>
            <a:r>
              <a:rPr lang="en-US" dirty="0" smtClean="0"/>
              <a:t>: Age </a:t>
            </a:r>
            <a:r>
              <a:rPr lang="en-US" dirty="0"/>
              <a:t>Infant, child, adult Previous history Mode of travel: car, bus, air, ferry, etc. Length of journey </a:t>
            </a:r>
            <a:r>
              <a:rPr lang="en-US" dirty="0" smtClean="0"/>
              <a:t>Medication</a:t>
            </a:r>
          </a:p>
          <a:p>
            <a:r>
              <a:rPr lang="en-US" dirty="0"/>
              <a:t>Age </a:t>
            </a:r>
            <a:endParaRPr lang="en-US" dirty="0" smtClean="0"/>
          </a:p>
          <a:p>
            <a:r>
              <a:rPr lang="en-US" dirty="0" smtClean="0">
                <a:solidFill>
                  <a:srgbClr val="FF0000"/>
                </a:solidFill>
              </a:rPr>
              <a:t>Motion </a:t>
            </a:r>
            <a:r>
              <a:rPr lang="en-US" dirty="0">
                <a:solidFill>
                  <a:srgbClr val="FF0000"/>
                </a:solidFill>
              </a:rPr>
              <a:t>sickness is common in young children</a:t>
            </a:r>
            <a:r>
              <a:rPr lang="en-US" dirty="0"/>
              <a:t>. </a:t>
            </a:r>
            <a:endParaRPr lang="en-US" dirty="0" smtClean="0"/>
          </a:p>
          <a:p>
            <a:r>
              <a:rPr lang="en-US" dirty="0" smtClean="0"/>
              <a:t>Babies </a:t>
            </a:r>
            <a:r>
              <a:rPr lang="en-US" dirty="0"/>
              <a:t>and very young children up to 2 years seem to only rarely suffer from the problem and therefore do not usually require treatment. </a:t>
            </a:r>
            <a:endParaRPr lang="en-US" dirty="0" smtClean="0"/>
          </a:p>
          <a:p>
            <a:r>
              <a:rPr lang="en-US" dirty="0" smtClean="0"/>
              <a:t>The </a:t>
            </a:r>
            <a:r>
              <a:rPr lang="en-US" dirty="0"/>
              <a:t>incidence of motion sickness seems </a:t>
            </a:r>
            <a:r>
              <a:rPr lang="en-US" dirty="0">
                <a:solidFill>
                  <a:srgbClr val="FF0000"/>
                </a:solidFill>
              </a:rPr>
              <a:t>to greatly reduce with age, although some adults still experience symptoms, and </a:t>
            </a:r>
            <a:r>
              <a:rPr lang="en-US" dirty="0"/>
              <a:t>seasickness remains a problem for many</a:t>
            </a:r>
            <a:r>
              <a:rPr lang="en-US" dirty="0" smtClean="0"/>
              <a:t>.</a:t>
            </a:r>
          </a:p>
          <a:p>
            <a:endParaRPr lang="en-US" dirty="0"/>
          </a:p>
        </p:txBody>
      </p:sp>
    </p:spTree>
    <p:extLst>
      <p:ext uri="{BB962C8B-B14F-4D97-AF65-F5344CB8AC3E}">
        <p14:creationId xmlns:p14="http://schemas.microsoft.com/office/powerpoint/2010/main" val="8351672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26571"/>
            <a:ext cx="10515600" cy="5850392"/>
          </a:xfrm>
        </p:spPr>
        <p:txBody>
          <a:bodyPr>
            <a:normAutofit fontScale="85000" lnSpcReduction="20000"/>
          </a:bodyPr>
          <a:lstStyle/>
          <a:p>
            <a:r>
              <a:rPr lang="en-US" dirty="0"/>
              <a:t>Mode of </a:t>
            </a:r>
            <a:r>
              <a:rPr lang="en-US" dirty="0">
                <a:solidFill>
                  <a:srgbClr val="FF0000"/>
                </a:solidFill>
              </a:rPr>
              <a:t>travel/length of journey </a:t>
            </a:r>
          </a:p>
          <a:p>
            <a:r>
              <a:rPr lang="en-US" dirty="0" smtClean="0"/>
              <a:t>Details </a:t>
            </a:r>
            <a:r>
              <a:rPr lang="en-US" dirty="0"/>
              <a:t>of the journey to be undertaken are useful. </a:t>
            </a:r>
            <a:endParaRPr lang="en-US" dirty="0" smtClean="0"/>
          </a:p>
          <a:p>
            <a:r>
              <a:rPr lang="en-US" dirty="0" smtClean="0"/>
              <a:t>The </a:t>
            </a:r>
            <a:r>
              <a:rPr lang="en-US" dirty="0"/>
              <a:t>estimated length of time to be spent travelling will help the pharmacist in the selection of prophylactic treatment, since the </a:t>
            </a:r>
            <a:r>
              <a:rPr lang="en-US" b="1" dirty="0">
                <a:solidFill>
                  <a:srgbClr val="FF0000"/>
                </a:solidFill>
              </a:rPr>
              <a:t>length of action of available drugs </a:t>
            </a:r>
            <a:r>
              <a:rPr lang="en-US" dirty="0"/>
              <a:t>varies. </a:t>
            </a:r>
            <a:endParaRPr lang="en-US" dirty="0" smtClean="0"/>
          </a:p>
          <a:p>
            <a:r>
              <a:rPr lang="en-US" dirty="0" smtClean="0">
                <a:solidFill>
                  <a:srgbClr val="FF0000"/>
                </a:solidFill>
              </a:rPr>
              <a:t>Once </a:t>
            </a:r>
            <a:r>
              <a:rPr lang="en-US" dirty="0">
                <a:solidFill>
                  <a:srgbClr val="FF0000"/>
                </a:solidFill>
              </a:rPr>
              <a:t>vomiting starts, there is little that can be done, so any medicine recommended by the pharmacist must be taken in good time before the journey if it is to be effective. </a:t>
            </a:r>
            <a:endParaRPr lang="en-US" dirty="0" smtClean="0">
              <a:solidFill>
                <a:srgbClr val="FF0000"/>
              </a:solidFill>
            </a:endParaRPr>
          </a:p>
          <a:p>
            <a:r>
              <a:rPr lang="en-US" dirty="0" smtClean="0"/>
              <a:t>The </a:t>
            </a:r>
            <a:r>
              <a:rPr lang="en-US" dirty="0"/>
              <a:t>fact that it is important that the </a:t>
            </a:r>
            <a:r>
              <a:rPr lang="en-US" dirty="0">
                <a:solidFill>
                  <a:srgbClr val="FF0000"/>
                </a:solidFill>
              </a:rPr>
              <a:t>symptoms are prevented before they can gain a hold should be </a:t>
            </a:r>
            <a:r>
              <a:rPr lang="en-US" dirty="0" err="1">
                <a:solidFill>
                  <a:srgbClr val="FF0000"/>
                </a:solidFill>
              </a:rPr>
              <a:t>emphasised</a:t>
            </a:r>
            <a:r>
              <a:rPr lang="en-US" dirty="0">
                <a:solidFill>
                  <a:srgbClr val="FF0000"/>
                </a:solidFill>
              </a:rPr>
              <a:t> to the parents. </a:t>
            </a:r>
            <a:endParaRPr lang="en-US" dirty="0" smtClean="0">
              <a:solidFill>
                <a:srgbClr val="FF0000"/>
              </a:solidFill>
            </a:endParaRPr>
          </a:p>
          <a:p>
            <a:r>
              <a:rPr lang="en-US" dirty="0" smtClean="0"/>
              <a:t>If </a:t>
            </a:r>
            <a:r>
              <a:rPr lang="en-US" dirty="0"/>
              <a:t>it is a long journey, it may be necessary </a:t>
            </a:r>
            <a:r>
              <a:rPr lang="en-US" dirty="0">
                <a:solidFill>
                  <a:srgbClr val="FF0000"/>
                </a:solidFill>
              </a:rPr>
              <a:t>to repeat the dose while travelling, and the recommended dosage interval should be stressed. </a:t>
            </a:r>
            <a:endParaRPr lang="en-US" dirty="0" smtClean="0">
              <a:solidFill>
                <a:srgbClr val="FF0000"/>
              </a:solidFill>
            </a:endParaRPr>
          </a:p>
          <a:p>
            <a:r>
              <a:rPr lang="en-US" dirty="0" smtClean="0"/>
              <a:t>The </a:t>
            </a:r>
            <a:r>
              <a:rPr lang="en-US" dirty="0"/>
              <a:t>pharmacist can also offer useful general advice about reducing motion sickness according to the method of transport to be used. </a:t>
            </a:r>
            <a:endParaRPr lang="en-US" dirty="0" smtClean="0"/>
          </a:p>
          <a:p>
            <a:r>
              <a:rPr lang="en-US" dirty="0" smtClean="0"/>
              <a:t>For </a:t>
            </a:r>
            <a:r>
              <a:rPr lang="en-US" dirty="0"/>
              <a:t>example, </a:t>
            </a:r>
            <a:r>
              <a:rPr lang="en-US" dirty="0">
                <a:solidFill>
                  <a:srgbClr val="FF0000"/>
                </a:solidFill>
              </a:rPr>
              <a:t>keeping still, if possible by choosing a cabin or seat in the middle of a boat or plane, and using a pillow or headrest to help keep the head as still as possible. Children are less likely to feel or be sick if they can see out of the car, so appropriate</a:t>
            </a:r>
            <a:endParaRPr lang="ar-IQ" dirty="0">
              <a:solidFill>
                <a:srgbClr val="FF0000"/>
              </a:solidFill>
            </a:endParaRPr>
          </a:p>
        </p:txBody>
      </p:sp>
    </p:spTree>
    <p:extLst>
      <p:ext uri="{BB962C8B-B14F-4D97-AF65-F5344CB8AC3E}">
        <p14:creationId xmlns:p14="http://schemas.microsoft.com/office/powerpoint/2010/main" val="40728820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25928" y="421368"/>
            <a:ext cx="10515600" cy="4351338"/>
          </a:xfrm>
        </p:spPr>
        <p:txBody>
          <a:bodyPr>
            <a:noAutofit/>
          </a:bodyPr>
          <a:lstStyle/>
          <a:p>
            <a:r>
              <a:rPr lang="en-US" dirty="0">
                <a:solidFill>
                  <a:srgbClr val="FF0000"/>
                </a:solidFill>
              </a:rPr>
              <a:t>seats can be used to elevate the seating position </a:t>
            </a:r>
            <a:r>
              <a:rPr lang="en-US" dirty="0"/>
              <a:t>of small children. </a:t>
            </a:r>
            <a:endParaRPr lang="en-US" dirty="0" smtClean="0"/>
          </a:p>
          <a:p>
            <a:r>
              <a:rPr lang="en-US" dirty="0" smtClean="0"/>
              <a:t>This </a:t>
            </a:r>
            <a:r>
              <a:rPr lang="en-US" dirty="0"/>
              <a:t>seems to be effective in practice and is thought to be because it allows the child </a:t>
            </a:r>
            <a:r>
              <a:rPr lang="en-US" dirty="0">
                <a:solidFill>
                  <a:srgbClr val="FF0000"/>
                </a:solidFill>
              </a:rPr>
              <a:t>to see relatively still objects outside the car. </a:t>
            </a:r>
            <a:endParaRPr lang="en-US" dirty="0" smtClean="0">
              <a:solidFill>
                <a:srgbClr val="FF0000"/>
              </a:solidFill>
            </a:endParaRPr>
          </a:p>
          <a:p>
            <a:r>
              <a:rPr lang="en-US" dirty="0" smtClean="0"/>
              <a:t>This </a:t>
            </a:r>
            <a:r>
              <a:rPr lang="en-US" dirty="0"/>
              <a:t>ability to </a:t>
            </a:r>
            <a:r>
              <a:rPr lang="en-US" dirty="0">
                <a:solidFill>
                  <a:srgbClr val="FF0000"/>
                </a:solidFill>
              </a:rPr>
              <a:t>focus on such objects may help to settle the brain’s receipt of conflicting messages</a:t>
            </a:r>
            <a:r>
              <a:rPr lang="en-US" dirty="0" smtClean="0">
                <a:solidFill>
                  <a:srgbClr val="FF0000"/>
                </a:solidFill>
              </a:rPr>
              <a:t>.</a:t>
            </a:r>
          </a:p>
          <a:p>
            <a:r>
              <a:rPr lang="en-US" dirty="0" smtClean="0"/>
              <a:t> </a:t>
            </a:r>
            <a:r>
              <a:rPr lang="en-US" dirty="0"/>
              <a:t>For any method of travel, children are less likely to experience symptoms if they </a:t>
            </a:r>
            <a:r>
              <a:rPr lang="en-US" dirty="0">
                <a:solidFill>
                  <a:srgbClr val="FF0000"/>
                </a:solidFill>
              </a:rPr>
              <a:t>are kept calm and relaxed as much as possible. </a:t>
            </a:r>
            <a:endParaRPr lang="en-US" dirty="0" smtClean="0">
              <a:solidFill>
                <a:srgbClr val="FF0000"/>
              </a:solidFill>
            </a:endParaRPr>
          </a:p>
          <a:p>
            <a:r>
              <a:rPr lang="en-US" dirty="0" smtClean="0"/>
              <a:t>They </a:t>
            </a:r>
            <a:r>
              <a:rPr lang="en-US" dirty="0"/>
              <a:t>can be </a:t>
            </a:r>
            <a:r>
              <a:rPr lang="en-US" dirty="0">
                <a:solidFill>
                  <a:srgbClr val="FF0000"/>
                </a:solidFill>
              </a:rPr>
              <a:t>kept occupied by listening to music or playing games as they are therefore concentrating on something else. </a:t>
            </a:r>
            <a:endParaRPr lang="en-US" dirty="0" smtClean="0">
              <a:solidFill>
                <a:srgbClr val="FF0000"/>
              </a:solidFill>
            </a:endParaRPr>
          </a:p>
          <a:p>
            <a:r>
              <a:rPr lang="en-US" dirty="0" smtClean="0"/>
              <a:t>However</a:t>
            </a:r>
            <a:r>
              <a:rPr lang="en-US" dirty="0"/>
              <a:t>, again, it seems that </a:t>
            </a:r>
            <a:r>
              <a:rPr lang="en-US" dirty="0">
                <a:solidFill>
                  <a:srgbClr val="FF0000"/>
                </a:solidFill>
              </a:rPr>
              <a:t>looking outside at still objects remains helpful and that a simple game, for example, ‘I spy’, is better than reading in this respect. </a:t>
            </a:r>
            <a:r>
              <a:rPr lang="en-US" dirty="0"/>
              <a:t>In fact, for many travel sickness sufferers, reading or watching a movie exacerbates the feeling of nausea.</a:t>
            </a:r>
            <a:endParaRPr lang="ar-IQ" dirty="0"/>
          </a:p>
        </p:txBody>
      </p:sp>
    </p:spTree>
    <p:extLst>
      <p:ext uri="{BB962C8B-B14F-4D97-AF65-F5344CB8AC3E}">
        <p14:creationId xmlns:p14="http://schemas.microsoft.com/office/powerpoint/2010/main" val="22224824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6315" y="192768"/>
            <a:ext cx="10515600" cy="4351338"/>
          </a:xfrm>
        </p:spPr>
        <p:txBody>
          <a:bodyPr>
            <a:noAutofit/>
          </a:bodyPr>
          <a:lstStyle/>
          <a:p>
            <a:r>
              <a:rPr lang="en-US" sz="2400" dirty="0"/>
              <a:t>Prophylactic treatments for motion sickness, which can be bought OTC, are effective, and there is usually no need to refer patients to the doctor. </a:t>
            </a:r>
            <a:endParaRPr lang="en-US" sz="2400" dirty="0" smtClean="0"/>
          </a:p>
          <a:p>
            <a:r>
              <a:rPr lang="en-US" sz="2400" dirty="0" smtClean="0">
                <a:solidFill>
                  <a:srgbClr val="FF0000"/>
                </a:solidFill>
              </a:rPr>
              <a:t>Anticholinergic </a:t>
            </a:r>
            <a:r>
              <a:rPr lang="en-US" sz="2400" dirty="0">
                <a:solidFill>
                  <a:srgbClr val="FF0000"/>
                </a:solidFill>
              </a:rPr>
              <a:t>activity is thought to prevent motion sickness and forms the basis of treatment by anticholinergic agents </a:t>
            </a:r>
            <a:r>
              <a:rPr lang="en-US" sz="2400" dirty="0"/>
              <a:t>(e.g. </a:t>
            </a:r>
            <a:r>
              <a:rPr lang="en-US" sz="2400" dirty="0" err="1"/>
              <a:t>hyoscine</a:t>
            </a:r>
            <a:r>
              <a:rPr lang="en-US" sz="2400" dirty="0"/>
              <a:t>) and antihistamines, which have anticholinergic actions (e.g. </a:t>
            </a:r>
            <a:r>
              <a:rPr lang="en-US" sz="2400" dirty="0" err="1"/>
              <a:t>cinnarizine</a:t>
            </a:r>
            <a:r>
              <a:rPr lang="en-US" sz="2400" dirty="0"/>
              <a:t> and promethazine). </a:t>
            </a:r>
            <a:endParaRPr lang="en-US" sz="2400" dirty="0" smtClean="0"/>
          </a:p>
          <a:p>
            <a:r>
              <a:rPr lang="en-US" sz="2400" dirty="0" smtClean="0">
                <a:solidFill>
                  <a:srgbClr val="FF0000"/>
                </a:solidFill>
              </a:rPr>
              <a:t>Antihistamines </a:t>
            </a:r>
          </a:p>
          <a:p>
            <a:r>
              <a:rPr lang="en-US" sz="2400" dirty="0" smtClean="0"/>
              <a:t>Antihistamines </a:t>
            </a:r>
            <a:r>
              <a:rPr lang="en-US" sz="2400" dirty="0"/>
              <a:t>include </a:t>
            </a:r>
            <a:r>
              <a:rPr lang="en-US" sz="2400" dirty="0" err="1"/>
              <a:t>cinnarizine</a:t>
            </a:r>
            <a:r>
              <a:rPr lang="en-US" sz="2400" dirty="0"/>
              <a:t>, </a:t>
            </a:r>
            <a:r>
              <a:rPr lang="en-US" sz="2400" dirty="0" err="1"/>
              <a:t>meclozine</a:t>
            </a:r>
            <a:r>
              <a:rPr lang="en-US" sz="2400" dirty="0"/>
              <a:t> and promethazine</a:t>
            </a:r>
            <a:r>
              <a:rPr lang="en-US" sz="2400" dirty="0" smtClean="0"/>
              <a:t>.</a:t>
            </a:r>
          </a:p>
          <a:p>
            <a:r>
              <a:rPr lang="en-US" sz="2400" dirty="0" smtClean="0"/>
              <a:t> </a:t>
            </a:r>
            <a:r>
              <a:rPr lang="en-US" sz="2400" dirty="0"/>
              <a:t>Anticholinergic effects are thought to be responsible for the effectiveness of antihistamines in the prophylaxis of motion sickness</a:t>
            </a:r>
            <a:r>
              <a:rPr lang="en-US" sz="2400" dirty="0" smtClean="0"/>
              <a:t>.</a:t>
            </a:r>
          </a:p>
          <a:p>
            <a:r>
              <a:rPr lang="en-US" sz="2400" dirty="0" smtClean="0"/>
              <a:t> </a:t>
            </a:r>
            <a:r>
              <a:rPr lang="en-US" sz="2400" dirty="0"/>
              <a:t>All have the potential to cause drowsiness, and promethazine appears to be the most sedative. </a:t>
            </a:r>
            <a:endParaRPr lang="en-US" sz="2400" dirty="0" smtClean="0"/>
          </a:p>
          <a:p>
            <a:r>
              <a:rPr lang="en-US" sz="2400" dirty="0" err="1" smtClean="0"/>
              <a:t>Meclozine</a:t>
            </a:r>
            <a:r>
              <a:rPr lang="en-US" sz="2400" dirty="0" smtClean="0"/>
              <a:t> </a:t>
            </a:r>
            <a:r>
              <a:rPr lang="en-US" sz="2400" dirty="0"/>
              <a:t>and promethazine </a:t>
            </a:r>
            <a:r>
              <a:rPr lang="en-US" sz="2400" dirty="0" err="1"/>
              <a:t>theoclate</a:t>
            </a:r>
            <a:r>
              <a:rPr lang="en-US" sz="2400" dirty="0"/>
              <a:t> have long durations of action and are useful for long journeys since they need to be taken only once daily. </a:t>
            </a:r>
            <a:endParaRPr lang="en-US" sz="2400" dirty="0" smtClean="0"/>
          </a:p>
          <a:p>
            <a:r>
              <a:rPr lang="en-US" sz="2400" dirty="0" err="1" smtClean="0"/>
              <a:t>Cinnarizine</a:t>
            </a:r>
            <a:r>
              <a:rPr lang="en-US" sz="2400" dirty="0" smtClean="0"/>
              <a:t> </a:t>
            </a:r>
            <a:r>
              <a:rPr lang="en-US" sz="2400" dirty="0"/>
              <a:t>and promethazine </a:t>
            </a:r>
            <a:r>
              <a:rPr lang="en-US" sz="2400" dirty="0" err="1"/>
              <a:t>theoclate</a:t>
            </a:r>
            <a:r>
              <a:rPr lang="en-US" sz="2400" dirty="0"/>
              <a:t> are not recommended for children younger than 5 years, whereas </a:t>
            </a:r>
            <a:r>
              <a:rPr lang="en-US" sz="2400" dirty="0" err="1"/>
              <a:t>meclozine</a:t>
            </a:r>
            <a:r>
              <a:rPr lang="en-US" sz="2400" dirty="0"/>
              <a:t> can be given to those over 2 years. </a:t>
            </a:r>
            <a:endParaRPr lang="en-US" sz="2400" dirty="0" smtClean="0"/>
          </a:p>
          <a:p>
            <a:r>
              <a:rPr lang="en-US" sz="2400" dirty="0" smtClean="0"/>
              <a:t>The </a:t>
            </a:r>
            <a:r>
              <a:rPr lang="en-US" sz="2400" dirty="0"/>
              <a:t>manufacturers of products containing these drugs advise that they are best </a:t>
            </a:r>
            <a:r>
              <a:rPr lang="en-US" sz="2400" dirty="0">
                <a:solidFill>
                  <a:srgbClr val="FF0000"/>
                </a:solidFill>
              </a:rPr>
              <a:t>avoided during pregnancy</a:t>
            </a:r>
            <a:endParaRPr lang="ar-IQ" sz="2400" dirty="0">
              <a:solidFill>
                <a:srgbClr val="FF0000"/>
              </a:solidFill>
            </a:endParaRPr>
          </a:p>
        </p:txBody>
      </p:sp>
    </p:spTree>
    <p:extLst>
      <p:ext uri="{BB962C8B-B14F-4D97-AF65-F5344CB8AC3E}">
        <p14:creationId xmlns:p14="http://schemas.microsoft.com/office/powerpoint/2010/main" val="16402251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3028" y="0"/>
            <a:ext cx="10515600" cy="4351338"/>
          </a:xfrm>
        </p:spPr>
        <p:txBody>
          <a:bodyPr>
            <a:noAutofit/>
          </a:bodyPr>
          <a:lstStyle/>
          <a:p>
            <a:r>
              <a:rPr lang="en-US" dirty="0"/>
              <a:t>Anticholinergic agents </a:t>
            </a:r>
            <a:endParaRPr lang="en-US" dirty="0" smtClean="0"/>
          </a:p>
          <a:p>
            <a:r>
              <a:rPr lang="en-US" dirty="0" smtClean="0"/>
              <a:t>The </a:t>
            </a:r>
            <a:r>
              <a:rPr lang="en-US" dirty="0"/>
              <a:t>only anticholinergic used widely in the prevention of motion sickness is </a:t>
            </a:r>
            <a:r>
              <a:rPr lang="en-US" dirty="0" err="1">
                <a:solidFill>
                  <a:srgbClr val="FF0000"/>
                </a:solidFill>
              </a:rPr>
              <a:t>hyoscine</a:t>
            </a:r>
            <a:r>
              <a:rPr lang="en-US" dirty="0">
                <a:solidFill>
                  <a:srgbClr val="FF0000"/>
                </a:solidFill>
              </a:rPr>
              <a:t> </a:t>
            </a:r>
            <a:r>
              <a:rPr lang="en-US" dirty="0" err="1">
                <a:solidFill>
                  <a:srgbClr val="FF0000"/>
                </a:solidFill>
              </a:rPr>
              <a:t>hydrobromide</a:t>
            </a:r>
            <a:r>
              <a:rPr lang="en-US" dirty="0">
                <a:solidFill>
                  <a:srgbClr val="FF0000"/>
                </a:solidFill>
              </a:rPr>
              <a:t>, which can be given to children over 3 years</a:t>
            </a:r>
            <a:r>
              <a:rPr lang="en-US" dirty="0" smtClean="0">
                <a:solidFill>
                  <a:srgbClr val="FF0000"/>
                </a:solidFill>
              </a:rPr>
              <a:t>.</a:t>
            </a:r>
          </a:p>
          <a:p>
            <a:r>
              <a:rPr lang="en-US" dirty="0"/>
              <a:t>Anticholinergic drugs can cause </a:t>
            </a:r>
            <a:r>
              <a:rPr lang="en-US" dirty="0">
                <a:solidFill>
                  <a:srgbClr val="FF0000"/>
                </a:solidFill>
              </a:rPr>
              <a:t>drowsiness, blurred vision, dry mouth, constipation and urinary retention as side effects, although they are probably unlikely to do so at the doses used in OTC formulations for motion sickness. </a:t>
            </a:r>
            <a:endParaRPr lang="en-US" dirty="0" smtClean="0">
              <a:solidFill>
                <a:srgbClr val="FF0000"/>
              </a:solidFill>
            </a:endParaRPr>
          </a:p>
          <a:p>
            <a:r>
              <a:rPr lang="en-US" dirty="0" smtClean="0"/>
              <a:t>Children </a:t>
            </a:r>
            <a:r>
              <a:rPr lang="en-US" dirty="0"/>
              <a:t>could </a:t>
            </a:r>
            <a:r>
              <a:rPr lang="en-US" dirty="0">
                <a:solidFill>
                  <a:srgbClr val="FF0000"/>
                </a:solidFill>
              </a:rPr>
              <a:t>be given sweets to suck to counteract any drying of the mouth. </a:t>
            </a:r>
            <a:endParaRPr lang="en-US" dirty="0" smtClean="0">
              <a:solidFill>
                <a:srgbClr val="FF0000"/>
              </a:solidFill>
            </a:endParaRPr>
          </a:p>
          <a:p>
            <a:r>
              <a:rPr lang="en-US" dirty="0" err="1" smtClean="0"/>
              <a:t>Hyoscine</a:t>
            </a:r>
            <a:r>
              <a:rPr lang="en-US" dirty="0" smtClean="0"/>
              <a:t> </a:t>
            </a:r>
            <a:r>
              <a:rPr lang="en-US" dirty="0"/>
              <a:t>has a </a:t>
            </a:r>
            <a:r>
              <a:rPr lang="en-US" dirty="0">
                <a:solidFill>
                  <a:srgbClr val="FF0000"/>
                </a:solidFill>
              </a:rPr>
              <a:t>short duration of action (from 1 to 3 h). </a:t>
            </a:r>
            <a:endParaRPr lang="en-US" dirty="0" smtClean="0">
              <a:solidFill>
                <a:srgbClr val="FF0000"/>
              </a:solidFill>
            </a:endParaRPr>
          </a:p>
          <a:p>
            <a:r>
              <a:rPr lang="en-US" dirty="0" smtClean="0">
                <a:solidFill>
                  <a:srgbClr val="FF0000"/>
                </a:solidFill>
              </a:rPr>
              <a:t>It </a:t>
            </a:r>
            <a:r>
              <a:rPr lang="en-US" dirty="0">
                <a:solidFill>
                  <a:srgbClr val="FF0000"/>
                </a:solidFill>
              </a:rPr>
              <a:t>is therefore suitable for shorter journeys and should be given 20 min before the start of the journey. </a:t>
            </a:r>
            <a:endParaRPr lang="en-US" dirty="0" smtClean="0">
              <a:solidFill>
                <a:srgbClr val="FF0000"/>
              </a:solidFill>
            </a:endParaRPr>
          </a:p>
          <a:p>
            <a:r>
              <a:rPr lang="en-US" dirty="0" err="1" smtClean="0">
                <a:solidFill>
                  <a:srgbClr val="FF0000"/>
                </a:solidFill>
              </a:rPr>
              <a:t>Hyoscine</a:t>
            </a:r>
            <a:r>
              <a:rPr lang="en-US" dirty="0" smtClean="0">
                <a:solidFill>
                  <a:srgbClr val="FF0000"/>
                </a:solidFill>
              </a:rPr>
              <a:t> </a:t>
            </a:r>
            <a:r>
              <a:rPr lang="en-US" dirty="0">
                <a:solidFill>
                  <a:srgbClr val="FF0000"/>
                </a:solidFill>
              </a:rPr>
              <a:t>patches last much longer (up to 3 days) and may be useful for long journeys; they need to be applied 5–6 h before travelling for best effect. </a:t>
            </a:r>
            <a:endParaRPr lang="en-US" dirty="0" smtClean="0">
              <a:solidFill>
                <a:srgbClr val="FF0000"/>
              </a:solidFill>
            </a:endParaRPr>
          </a:p>
        </p:txBody>
      </p:sp>
    </p:spTree>
    <p:extLst>
      <p:ext uri="{BB962C8B-B14F-4D97-AF65-F5344CB8AC3E}">
        <p14:creationId xmlns:p14="http://schemas.microsoft.com/office/powerpoint/2010/main" val="5600387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61257"/>
            <a:ext cx="10515600" cy="5915706"/>
          </a:xfrm>
        </p:spPr>
        <p:txBody>
          <a:bodyPr/>
          <a:lstStyle/>
          <a:p>
            <a:r>
              <a:rPr lang="en-US" dirty="0"/>
              <a:t>Anticholinergic drugs and antihistamines with anticholinergic effects are </a:t>
            </a:r>
            <a:r>
              <a:rPr lang="en-US" dirty="0">
                <a:solidFill>
                  <a:srgbClr val="FF0000"/>
                </a:solidFill>
              </a:rPr>
              <a:t>best avoided in men with lower urinary tract symptoms </a:t>
            </a:r>
            <a:r>
              <a:rPr lang="en-US" dirty="0"/>
              <a:t>because of the possibility of urinary retention, and in people with </a:t>
            </a:r>
            <a:r>
              <a:rPr lang="en-US" dirty="0">
                <a:solidFill>
                  <a:srgbClr val="FF0000"/>
                </a:solidFill>
              </a:rPr>
              <a:t>glaucoma because the intraocular pressure might be increased.</a:t>
            </a:r>
          </a:p>
          <a:p>
            <a:r>
              <a:rPr lang="en-US" dirty="0"/>
              <a:t> Pharmacists should remember that </a:t>
            </a:r>
            <a:r>
              <a:rPr lang="en-US" dirty="0">
                <a:solidFill>
                  <a:srgbClr val="FF0000"/>
                </a:solidFill>
              </a:rPr>
              <a:t>side effects from anticholinergic agents are additive and may be increased in patients already taking drugs with anticholinergic effects, such as oxybutynin and other drugs used for urinary symptoms, tricyclic antidepressants (e.g. amitriptyline), </a:t>
            </a:r>
            <a:r>
              <a:rPr lang="en-US" dirty="0" err="1">
                <a:solidFill>
                  <a:srgbClr val="FF0000"/>
                </a:solidFill>
              </a:rPr>
              <a:t>butyrophenones</a:t>
            </a:r>
            <a:r>
              <a:rPr lang="en-US" dirty="0">
                <a:solidFill>
                  <a:srgbClr val="FF0000"/>
                </a:solidFill>
              </a:rPr>
              <a:t> (e.g. haloperidol) and </a:t>
            </a:r>
            <a:r>
              <a:rPr lang="en-US" dirty="0" err="1">
                <a:solidFill>
                  <a:srgbClr val="FF0000"/>
                </a:solidFill>
              </a:rPr>
              <a:t>phenothiazines</a:t>
            </a:r>
            <a:r>
              <a:rPr lang="en-US" dirty="0">
                <a:solidFill>
                  <a:srgbClr val="FF0000"/>
                </a:solidFill>
              </a:rPr>
              <a:t> (e.g. chlorpromazine).</a:t>
            </a:r>
          </a:p>
          <a:p>
            <a:r>
              <a:rPr lang="en-US" dirty="0"/>
              <a:t> It is therefore important for the pharmacist to determine the identity of any medicines currently being taken by the patient. </a:t>
            </a:r>
          </a:p>
          <a:p>
            <a:r>
              <a:rPr lang="en-US" dirty="0"/>
              <a:t>Table 2.2 </a:t>
            </a:r>
            <a:r>
              <a:rPr lang="en-US" dirty="0" err="1"/>
              <a:t>summarises</a:t>
            </a:r>
            <a:r>
              <a:rPr lang="en-US" dirty="0"/>
              <a:t> recommended doses and length of action for the treatments discussed.</a:t>
            </a:r>
            <a:endParaRPr lang="ar-IQ" dirty="0"/>
          </a:p>
        </p:txBody>
      </p:sp>
    </p:spTree>
    <p:extLst>
      <p:ext uri="{BB962C8B-B14F-4D97-AF65-F5344CB8AC3E}">
        <p14:creationId xmlns:p14="http://schemas.microsoft.com/office/powerpoint/2010/main" val="37606146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8856</TotalTime>
  <Words>1052</Words>
  <Application>Microsoft Office PowerPoint</Application>
  <PresentationFormat>Widescreen</PresentationFormat>
  <Paragraphs>70</Paragraphs>
  <Slides>10</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Graves disease ophthalmopathy. (Reprinted with permission from Goodheart HP. Photoguide of Common Skin Disorders. 2nd ed. Philadelphia, PA: Lippincott Williams &amp; Wilkins; 2003.)</dc:title>
  <dc:creator>Ola</dc:creator>
  <cp:lastModifiedBy>acer</cp:lastModifiedBy>
  <cp:revision>876</cp:revision>
  <cp:lastPrinted>2017-02-16T19:55:59Z</cp:lastPrinted>
  <dcterms:created xsi:type="dcterms:W3CDTF">2015-01-30T14:39:06Z</dcterms:created>
  <dcterms:modified xsi:type="dcterms:W3CDTF">2023-01-13T12:29:35Z</dcterms:modified>
</cp:coreProperties>
</file>