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89" r:id="rId2"/>
    <p:sldId id="571" r:id="rId3"/>
    <p:sldId id="491" r:id="rId4"/>
    <p:sldId id="492" r:id="rId5"/>
    <p:sldId id="493" r:id="rId6"/>
    <p:sldId id="494" r:id="rId7"/>
    <p:sldId id="496" r:id="rId8"/>
    <p:sldId id="498" r:id="rId9"/>
    <p:sldId id="499" r:id="rId10"/>
    <p:sldId id="542" r:id="rId11"/>
    <p:sldId id="513"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338" autoAdjust="0"/>
    <p:restoredTop sz="79713" autoAdjust="0"/>
  </p:normalViewPr>
  <p:slideViewPr>
    <p:cSldViewPr snapToGrid="0">
      <p:cViewPr varScale="1">
        <p:scale>
          <a:sx n="59" d="100"/>
          <a:sy n="59" d="100"/>
        </p:scale>
        <p:origin x="798" y="72"/>
      </p:cViewPr>
      <p:guideLst/>
    </p:cSldViewPr>
  </p:slideViewPr>
  <p:notesTextViewPr>
    <p:cViewPr>
      <p:scale>
        <a:sx n="1" d="1"/>
        <a:sy n="1" d="1"/>
      </p:scale>
      <p:origin x="0" y="0"/>
    </p:cViewPr>
  </p:notesTextViewPr>
  <p:sorterViewPr>
    <p:cViewPr>
      <p:scale>
        <a:sx n="100" d="100"/>
        <a:sy n="100" d="100"/>
      </p:scale>
      <p:origin x="0" y="-23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7C2CBED-D191-4509-930F-A2531C0F478E}" type="datetimeFigureOut">
              <a:rPr lang="en-GB" smtClean="0"/>
              <a:t>13/01/2023</a:t>
            </a:fld>
            <a:endParaRPr lang="en-GB"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366DC12-E7D5-4528-98B8-E98AA15171C3}" type="slidenum">
              <a:rPr lang="en-GB" smtClean="0"/>
              <a:t>‹#›</a:t>
            </a:fld>
            <a:endParaRPr lang="en-GB" dirty="0"/>
          </a:p>
        </p:txBody>
      </p:sp>
    </p:spTree>
    <p:extLst>
      <p:ext uri="{BB962C8B-B14F-4D97-AF65-F5344CB8AC3E}">
        <p14:creationId xmlns:p14="http://schemas.microsoft.com/office/powerpoint/2010/main" val="154899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1E2EFC-27B2-40AF-B7A5-30552B3BB47E}" type="datetimeFigureOut">
              <a:rPr lang="en-GB" smtClean="0"/>
              <a:t>13/01/2023</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7EC604-0B77-4396-8EEA-DD3A21DC425F}" type="slidenum">
              <a:rPr lang="en-GB" smtClean="0"/>
              <a:t>‹#›</a:t>
            </a:fld>
            <a:endParaRPr lang="en-GB"/>
          </a:p>
        </p:txBody>
      </p:sp>
    </p:spTree>
    <p:extLst>
      <p:ext uri="{BB962C8B-B14F-4D97-AF65-F5344CB8AC3E}">
        <p14:creationId xmlns:p14="http://schemas.microsoft.com/office/powerpoint/2010/main" val="369517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a:t>
            </a:fld>
            <a:endParaRPr lang="en-GB"/>
          </a:p>
        </p:txBody>
      </p:sp>
    </p:spTree>
    <p:extLst>
      <p:ext uri="{BB962C8B-B14F-4D97-AF65-F5344CB8AC3E}">
        <p14:creationId xmlns:p14="http://schemas.microsoft.com/office/powerpoint/2010/main" val="3650498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4</a:t>
            </a:fld>
            <a:endParaRPr lang="en-GB"/>
          </a:p>
        </p:txBody>
      </p:sp>
    </p:spTree>
    <p:extLst>
      <p:ext uri="{BB962C8B-B14F-4D97-AF65-F5344CB8AC3E}">
        <p14:creationId xmlns:p14="http://schemas.microsoft.com/office/powerpoint/2010/main" val="194071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5</a:t>
            </a:fld>
            <a:endParaRPr lang="en-GB"/>
          </a:p>
        </p:txBody>
      </p:sp>
    </p:spTree>
    <p:extLst>
      <p:ext uri="{BB962C8B-B14F-4D97-AF65-F5344CB8AC3E}">
        <p14:creationId xmlns:p14="http://schemas.microsoft.com/office/powerpoint/2010/main" val="3097482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6</a:t>
            </a:fld>
            <a:endParaRPr lang="en-GB"/>
          </a:p>
        </p:txBody>
      </p:sp>
    </p:spTree>
    <p:extLst>
      <p:ext uri="{BB962C8B-B14F-4D97-AF65-F5344CB8AC3E}">
        <p14:creationId xmlns:p14="http://schemas.microsoft.com/office/powerpoint/2010/main" val="2933437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334518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16838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627976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9454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027558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235078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9500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986673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5254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7794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1204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C5E9A-6A9E-4275-BA50-D0A999755BC2}" type="datetimeFigureOut">
              <a:rPr lang="en-GB" smtClean="0"/>
              <a:t>13/01/2023</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7FBC7-D7B0-445E-BF5E-E09F78F3DE81}" type="slidenum">
              <a:rPr lang="en-GB" smtClean="0"/>
              <a:t>‹#›</a:t>
            </a:fld>
            <a:endParaRPr lang="en-GB" dirty="0"/>
          </a:p>
        </p:txBody>
      </p:sp>
    </p:spTree>
    <p:extLst>
      <p:ext uri="{BB962C8B-B14F-4D97-AF65-F5344CB8AC3E}">
        <p14:creationId xmlns:p14="http://schemas.microsoft.com/office/powerpoint/2010/main" val="252580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2440"/>
            <a:ext cx="11506200" cy="5674043"/>
          </a:xfrm>
        </p:spPr>
        <p:txBody>
          <a:bodyPr>
            <a:normAutofit fontScale="25000" lnSpcReduction="20000"/>
          </a:bodyPr>
          <a:lstStyle/>
          <a:p>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 Lecturer: Ola </a:t>
            </a:r>
            <a:r>
              <a:rPr lang="en-GB" sz="9600" b="1" dirty="0">
                <a:solidFill>
                  <a:srgbClr val="0070C0"/>
                </a:solidFill>
                <a:latin typeface="Times New Roman" panose="02020603050405020304" pitchFamily="18" charset="0"/>
                <a:cs typeface="Times New Roman" panose="02020603050405020304" pitchFamily="18" charset="0"/>
              </a:rPr>
              <a:t>Ali Nassr </a:t>
            </a: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MSc Clinical Pharmacy </a:t>
            </a: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Strathclyde University</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12 Nov </a:t>
            </a:r>
            <a:r>
              <a:rPr lang="en-GB" sz="9600" b="1" dirty="0" smtClean="0">
                <a:solidFill>
                  <a:srgbClr val="0070C0"/>
                </a:solidFill>
                <a:latin typeface="Times New Roman" panose="02020603050405020304" pitchFamily="18" charset="0"/>
                <a:cs typeface="Times New Roman" panose="02020603050405020304" pitchFamily="18" charset="0"/>
              </a:rPr>
              <a:t>2015</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E-mail: </a:t>
            </a:r>
            <a:r>
              <a:rPr lang="en-GB" sz="9600" b="1" dirty="0" smtClean="0">
                <a:solidFill>
                  <a:srgbClr val="0070C0"/>
                </a:solidFill>
                <a:latin typeface="Times New Roman" panose="02020603050405020304" pitchFamily="18" charset="0"/>
                <a:cs typeface="Times New Roman" panose="02020603050405020304" pitchFamily="18" charset="0"/>
              </a:rPr>
              <a:t>ola.nassr@uomustansiriyah.edu.iq</a:t>
            </a:r>
            <a:endParaRPr lang="en-GB" sz="96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7400" b="1" dirty="0">
              <a:solidFill>
                <a:srgbClr val="0070C0"/>
              </a:solidFill>
              <a:latin typeface="Times New Roman" panose="02020603050405020304" pitchFamily="18" charset="0"/>
              <a:cs typeface="Times New Roman" panose="02020603050405020304" pitchFamily="18" charset="0"/>
            </a:endParaRPr>
          </a:p>
          <a:p>
            <a:pPr marL="0" indent="0">
              <a:buNone/>
            </a:pPr>
            <a:r>
              <a:rPr lang="en-GB" sz="3500" b="1" dirty="0" smtClean="0">
                <a:solidFill>
                  <a:srgbClr val="0070C0"/>
                </a:solidFill>
                <a:latin typeface="Times New Roman" panose="02020603050405020304" pitchFamily="18" charset="0"/>
                <a:cs typeface="Times New Roman" panose="02020603050405020304" pitchFamily="18" charset="0"/>
              </a:rPr>
              <a:t>                   </a:t>
            </a:r>
            <a:endParaRPr lang="en-GB" sz="3500" b="1" dirty="0">
              <a:solidFill>
                <a:srgbClr val="0070C0"/>
              </a:solidFill>
              <a:latin typeface="Times New Roman" panose="02020603050405020304" pitchFamily="18" charset="0"/>
              <a:cs typeface="Times New Roman" panose="02020603050405020304" pitchFamily="18" charset="0"/>
            </a:endParaRPr>
          </a:p>
        </p:txBody>
      </p:sp>
      <p:pic>
        <p:nvPicPr>
          <p:cNvPr id="6" name="Picture 4" descr="Trees"/>
          <p:cNvPicPr>
            <a:picLocks noChangeAspect="1" noChangeArrowheads="1"/>
          </p:cNvPicPr>
          <p:nvPr/>
        </p:nvPicPr>
        <p:blipFill>
          <a:blip r:embed="rId3"/>
          <a:srcRect/>
          <a:stretch>
            <a:fillRect/>
          </a:stretch>
        </p:blipFill>
        <p:spPr bwMode="auto">
          <a:xfrm>
            <a:off x="685800" y="472440"/>
            <a:ext cx="9111343" cy="3069771"/>
          </a:xfrm>
          <a:prstGeom prst="rect">
            <a:avLst/>
          </a:prstGeom>
          <a:noFill/>
          <a:ln w="9525">
            <a:noFill/>
            <a:miter lim="800000"/>
            <a:headEnd/>
            <a:tailEnd/>
          </a:ln>
        </p:spPr>
      </p:pic>
    </p:spTree>
    <p:extLst>
      <p:ext uri="{BB962C8B-B14F-4D97-AF65-F5344CB8AC3E}">
        <p14:creationId xmlns:p14="http://schemas.microsoft.com/office/powerpoint/2010/main" val="410540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384" y="0"/>
            <a:ext cx="11990615" cy="5834063"/>
          </a:xfrm>
        </p:spPr>
        <p:txBody>
          <a:bodyPr>
            <a:normAutofit fontScale="92500" lnSpcReduction="20000"/>
          </a:bodyPr>
          <a:lstStyle/>
          <a:p>
            <a:pPr marL="0" indent="0">
              <a:buNone/>
            </a:pPr>
            <a:r>
              <a:rPr lang="en-GB" b="1" dirty="0" smtClean="0"/>
              <a:t>Medication</a:t>
            </a:r>
          </a:p>
          <a:p>
            <a:pPr marL="0" indent="0">
              <a:buNone/>
            </a:pPr>
            <a:r>
              <a:rPr lang="en-US" b="1" dirty="0"/>
              <a:t>Diphenhydramine </a:t>
            </a:r>
            <a:endParaRPr lang="en-US" b="1" dirty="0" smtClean="0"/>
          </a:p>
          <a:p>
            <a:pPr marL="0" indent="0">
              <a:buNone/>
            </a:pPr>
            <a:r>
              <a:rPr lang="en-US" dirty="0" smtClean="0"/>
              <a:t>A </a:t>
            </a:r>
            <a:r>
              <a:rPr lang="en-US" dirty="0"/>
              <a:t>number of studies support the clinical effectiveness of DPH as a sleep aid. At doses of 50 mg, DPH has been shown to be consistently superior to placebo in inducing sleep and as effective as 60 mg of sodium pentobarbital </a:t>
            </a:r>
            <a:r>
              <a:rPr lang="en-US" dirty="0" smtClean="0"/>
              <a:t>and </a:t>
            </a:r>
            <a:r>
              <a:rPr lang="en-US" dirty="0"/>
              <a:t>15 mg of </a:t>
            </a:r>
            <a:r>
              <a:rPr lang="en-US" dirty="0" err="1" smtClean="0"/>
              <a:t>temazepam</a:t>
            </a:r>
            <a:r>
              <a:rPr lang="en-US" dirty="0" smtClean="0"/>
              <a:t>. Doses </a:t>
            </a:r>
            <a:r>
              <a:rPr lang="en-US" dirty="0"/>
              <a:t>higher than 50 mg of DPH do not produce statistically superior clinical effect, and nighttime doses should therefore not exceed this amount</a:t>
            </a:r>
            <a:r>
              <a:rPr lang="en-US" dirty="0" smtClean="0"/>
              <a:t>. It </a:t>
            </a:r>
            <a:r>
              <a:rPr lang="en-US" dirty="0"/>
              <a:t>appears to be most effective at shortening sleep onset time</a:t>
            </a:r>
            <a:r>
              <a:rPr lang="en-US" dirty="0" smtClean="0"/>
              <a:t>.</a:t>
            </a:r>
          </a:p>
          <a:p>
            <a:pPr marL="0" indent="0">
              <a:buNone/>
            </a:pPr>
            <a:r>
              <a:rPr lang="en-US" b="1" dirty="0"/>
              <a:t>Promethazine</a:t>
            </a:r>
            <a:r>
              <a:rPr lang="en-US" dirty="0"/>
              <a:t> </a:t>
            </a:r>
            <a:endParaRPr lang="en-US" dirty="0" smtClean="0"/>
          </a:p>
          <a:p>
            <a:pPr marL="0" indent="0">
              <a:buNone/>
            </a:pPr>
            <a:r>
              <a:rPr lang="en-US" dirty="0" smtClean="0"/>
              <a:t>Promethazine </a:t>
            </a:r>
            <a:r>
              <a:rPr lang="en-US" dirty="0"/>
              <a:t>is widely accepted to cause sedation when used for its licensed indications; however, few trials have investigated its use as a hypnotic. </a:t>
            </a:r>
            <a:endParaRPr lang="en-US" dirty="0" smtClean="0"/>
          </a:p>
          <a:p>
            <a:pPr marL="0" indent="0">
              <a:buNone/>
            </a:pPr>
            <a:r>
              <a:rPr lang="en-US" dirty="0"/>
              <a:t>Summary </a:t>
            </a:r>
            <a:endParaRPr lang="en-US" dirty="0" smtClean="0"/>
          </a:p>
          <a:p>
            <a:pPr marL="0" indent="0">
              <a:buNone/>
            </a:pPr>
            <a:r>
              <a:rPr lang="en-US" dirty="0" smtClean="0"/>
              <a:t>Of </a:t>
            </a:r>
            <a:r>
              <a:rPr lang="en-US" dirty="0"/>
              <a:t>the two sedating antihistamines, DPH has the stronger evidence base to substantiate its use as a hypnotic. It therefore seems prudent to use this as the treatment of choice. However, antihistamines are less effective than </a:t>
            </a:r>
            <a:r>
              <a:rPr lang="en-US" dirty="0" err="1"/>
              <a:t>gammaaminobutyric</a:t>
            </a:r>
            <a:r>
              <a:rPr lang="en-US" dirty="0"/>
              <a:t> acid A (GABAA) receptor hypnotics (e.g., the ‘z’ drugs available on prescription).</a:t>
            </a:r>
            <a:endParaRPr lang="en-US" dirty="0" smtClean="0"/>
          </a:p>
          <a:p>
            <a:pPr marL="0" indent="0">
              <a:buNone/>
            </a:pPr>
            <a:endParaRPr lang="en-GB" dirty="0" smtClean="0"/>
          </a:p>
          <a:p>
            <a:endParaRPr lang="en-US" dirty="0" smtClean="0"/>
          </a:p>
        </p:txBody>
      </p:sp>
    </p:spTree>
    <p:extLst>
      <p:ext uri="{BB962C8B-B14F-4D97-AF65-F5344CB8AC3E}">
        <p14:creationId xmlns:p14="http://schemas.microsoft.com/office/powerpoint/2010/main" val="4063876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3529"/>
            <a:ext cx="10515600" cy="5703434"/>
          </a:xfrm>
        </p:spPr>
        <p:txBody>
          <a:bodyPr>
            <a:normAutofit/>
          </a:bodyPr>
          <a:lstStyle/>
          <a:p>
            <a:pPr marL="0" indent="0">
              <a:buNone/>
            </a:pPr>
            <a:endParaRPr lang="ar-IQ" dirty="0"/>
          </a:p>
          <a:p>
            <a:pPr marL="0" indent="0">
              <a:buNone/>
            </a:pPr>
            <a:endParaRPr lang="en-US" dirty="0"/>
          </a:p>
        </p:txBody>
      </p:sp>
      <p:sp>
        <p:nvSpPr>
          <p:cNvPr id="4" name="Rectangle 3"/>
          <p:cNvSpPr/>
          <p:nvPr/>
        </p:nvSpPr>
        <p:spPr>
          <a:xfrm>
            <a:off x="0" y="0"/>
            <a:ext cx="12191999" cy="5878532"/>
          </a:xfrm>
          <a:prstGeom prst="rect">
            <a:avLst/>
          </a:prstGeom>
        </p:spPr>
        <p:txBody>
          <a:bodyPr wrap="square">
            <a:spAutoFit/>
          </a:bodyPr>
          <a:lstStyle/>
          <a:p>
            <a:r>
              <a:rPr lang="en-US" sz="2400" b="1" dirty="0">
                <a:solidFill>
                  <a:srgbClr val="FF0000"/>
                </a:solidFill>
              </a:rPr>
              <a:t>Complementary therapies </a:t>
            </a:r>
            <a:endParaRPr lang="en-US" sz="2400" dirty="0"/>
          </a:p>
          <a:p>
            <a:r>
              <a:rPr lang="en-US" sz="2400" dirty="0" smtClean="0"/>
              <a:t>These </a:t>
            </a:r>
            <a:r>
              <a:rPr lang="en-US" sz="2400" dirty="0"/>
              <a:t>products are used by a substantial number of patients as a self-care </a:t>
            </a:r>
            <a:r>
              <a:rPr lang="en-US" sz="2400" dirty="0" smtClean="0"/>
              <a:t>measure. </a:t>
            </a:r>
            <a:r>
              <a:rPr lang="en-US" sz="2400" dirty="0"/>
              <a:t>Herbal remedies containing hops, German chamomile, skullcap, wild lettuce, lavender, </a:t>
            </a:r>
            <a:r>
              <a:rPr lang="en-US" sz="2400" dirty="0" err="1"/>
              <a:t>passiflora</a:t>
            </a:r>
            <a:r>
              <a:rPr lang="en-US" sz="2400" dirty="0"/>
              <a:t> and valerian are available. However, there is little evidence to support their use. </a:t>
            </a:r>
          </a:p>
          <a:p>
            <a:r>
              <a:rPr lang="en-US" sz="2400" b="1" dirty="0" smtClean="0">
                <a:solidFill>
                  <a:srgbClr val="FF0000"/>
                </a:solidFill>
              </a:rPr>
              <a:t>Melatonin</a:t>
            </a:r>
          </a:p>
          <a:p>
            <a:r>
              <a:rPr lang="en-US" sz="2400" dirty="0" smtClean="0"/>
              <a:t> Melatonin is advocated for sleep disturbance, particularly associated with jet lag. A Cochrane review  found melatonin to be effective in reducing jet lag. The timing of the dose is critical. It has to be taken at bedtime after darkness has fallen on the first day of travel, then again in the same way on the second, and any subsequent day of travel. Once at the final destination, it should be taken for the following few days at the same time.</a:t>
            </a:r>
            <a:endParaRPr lang="en-US" sz="2400" dirty="0"/>
          </a:p>
          <a:p>
            <a:r>
              <a:rPr lang="en-US" sz="2000" b="1" dirty="0">
                <a:solidFill>
                  <a:srgbClr val="FF0000"/>
                </a:solidFill>
              </a:rPr>
              <a:t>Diphenhydramine</a:t>
            </a:r>
            <a:r>
              <a:rPr lang="en-US" sz="2000" dirty="0"/>
              <a:t> </a:t>
            </a:r>
            <a:endParaRPr lang="en-US" sz="2000" dirty="0" smtClean="0"/>
          </a:p>
          <a:p>
            <a:r>
              <a:rPr lang="en-US" sz="2000" dirty="0" smtClean="0"/>
              <a:t>Diphenhydramine is </a:t>
            </a:r>
            <a:r>
              <a:rPr lang="en-US" sz="2000" dirty="0"/>
              <a:t>licensed only for adults and children older than 16 years. The dose is 50 mg taken 20 minutes before going to bed. </a:t>
            </a:r>
            <a:endParaRPr lang="en-US" sz="2000" dirty="0" smtClean="0"/>
          </a:p>
          <a:p>
            <a:r>
              <a:rPr lang="en-US" sz="2000" b="1" dirty="0" smtClean="0">
                <a:solidFill>
                  <a:srgbClr val="FF0000"/>
                </a:solidFill>
              </a:rPr>
              <a:t> Promethazine</a:t>
            </a:r>
          </a:p>
          <a:p>
            <a:r>
              <a:rPr lang="en-US" sz="2000" dirty="0" smtClean="0"/>
              <a:t> </a:t>
            </a:r>
            <a:r>
              <a:rPr lang="en-US" sz="2000" dirty="0"/>
              <a:t>Proprietary brands of promethazine available to the public include </a:t>
            </a:r>
            <a:r>
              <a:rPr lang="en-US" sz="2000" dirty="0" err="1"/>
              <a:t>Sominex</a:t>
            </a:r>
            <a:r>
              <a:rPr lang="en-US" sz="2000" dirty="0"/>
              <a:t> (20 mg) and Phenergan (10 or 25 mg). Adults and children older than 16 years should take one tablet 1 hour before bedtime</a:t>
            </a:r>
            <a:r>
              <a:rPr lang="en-US" sz="2000" dirty="0" smtClean="0"/>
              <a:t>.</a:t>
            </a:r>
          </a:p>
          <a:p>
            <a:endParaRPr lang="ar-IQ" sz="1600" dirty="0"/>
          </a:p>
        </p:txBody>
      </p:sp>
    </p:spTree>
    <p:extLst>
      <p:ext uri="{BB962C8B-B14F-4D97-AF65-F5344CB8AC3E}">
        <p14:creationId xmlns:p14="http://schemas.microsoft.com/office/powerpoint/2010/main" val="2681237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9339"/>
            <a:ext cx="10515600" cy="4351338"/>
          </a:xfrm>
        </p:spPr>
        <p:txBody>
          <a:bodyPr/>
          <a:lstStyle/>
          <a:p>
            <a:pPr marL="0" indent="0" algn="ctr">
              <a:buNone/>
            </a:pPr>
            <a:r>
              <a:rPr lang="en-US" b="1" dirty="0" smtClean="0">
                <a:solidFill>
                  <a:srgbClr val="FF0000"/>
                </a:solidFill>
              </a:rPr>
              <a:t>Insomnia </a:t>
            </a:r>
            <a:endParaRPr lang="ar-IQ" b="1" dirty="0">
              <a:solidFill>
                <a:srgbClr val="FF0000"/>
              </a:solidFill>
            </a:endParaRPr>
          </a:p>
        </p:txBody>
      </p:sp>
    </p:spTree>
    <p:extLst>
      <p:ext uri="{BB962C8B-B14F-4D97-AF65-F5344CB8AC3E}">
        <p14:creationId xmlns:p14="http://schemas.microsoft.com/office/powerpoint/2010/main" val="1176951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929" y="228600"/>
            <a:ext cx="11707585" cy="6433457"/>
          </a:xfrm>
        </p:spPr>
        <p:txBody>
          <a:bodyPr>
            <a:normAutofit/>
          </a:bodyPr>
          <a:lstStyle/>
          <a:p>
            <a:pPr marL="0" indent="0">
              <a:buNone/>
            </a:pPr>
            <a:r>
              <a:rPr lang="en-US" dirty="0">
                <a:solidFill>
                  <a:srgbClr val="FF0000"/>
                </a:solidFill>
              </a:rPr>
              <a:t>Insomnia </a:t>
            </a:r>
            <a:endParaRPr lang="en-US" dirty="0" smtClean="0">
              <a:solidFill>
                <a:srgbClr val="FF0000"/>
              </a:solidFill>
            </a:endParaRPr>
          </a:p>
          <a:p>
            <a:r>
              <a:rPr lang="en-US" dirty="0" smtClean="0"/>
              <a:t>Insomnia </a:t>
            </a:r>
            <a:r>
              <a:rPr lang="en-US" dirty="0"/>
              <a:t>can be defined as </a:t>
            </a:r>
            <a:r>
              <a:rPr lang="en-US" dirty="0">
                <a:solidFill>
                  <a:srgbClr val="FF0000"/>
                </a:solidFill>
              </a:rPr>
              <a:t>difficulty initiating or maintaining sleep or early-morning awakening that leads to dissatisfaction with sleep quantity or quality</a:t>
            </a:r>
            <a:r>
              <a:rPr lang="en-US" dirty="0"/>
              <a:t>. </a:t>
            </a:r>
            <a:endParaRPr lang="en-US" dirty="0" smtClean="0"/>
          </a:p>
          <a:p>
            <a:r>
              <a:rPr lang="en-US" dirty="0" smtClean="0"/>
              <a:t>This </a:t>
            </a:r>
            <a:r>
              <a:rPr lang="en-US" dirty="0"/>
              <a:t>leads to impairment in, for example, </a:t>
            </a:r>
            <a:r>
              <a:rPr lang="en-US" b="1" dirty="0"/>
              <a:t>social and </a:t>
            </a:r>
            <a:r>
              <a:rPr lang="en-US" b="1" dirty="0" err="1"/>
              <a:t>behavioural</a:t>
            </a:r>
            <a:r>
              <a:rPr lang="en-US" b="1" dirty="0"/>
              <a:t> functioning, as well as causing significant distress</a:t>
            </a:r>
            <a:r>
              <a:rPr lang="en-US" b="1" dirty="0" smtClean="0"/>
              <a:t>.</a:t>
            </a:r>
          </a:p>
          <a:p>
            <a:r>
              <a:rPr lang="en-US" dirty="0" smtClean="0"/>
              <a:t>The </a:t>
            </a:r>
            <a:r>
              <a:rPr lang="en-US" dirty="0"/>
              <a:t>pharmacist can manage most patients with short-term insomnia; however, cases of </a:t>
            </a:r>
            <a:r>
              <a:rPr lang="en-US" b="1" dirty="0"/>
              <a:t>chronic insomnia are best referred </a:t>
            </a:r>
            <a:r>
              <a:rPr lang="en-US" dirty="0"/>
              <a:t>to the doctor, as there is usually an underlying cause. </a:t>
            </a:r>
            <a:endParaRPr lang="en-US" dirty="0" smtClean="0"/>
          </a:p>
          <a:p>
            <a:r>
              <a:rPr lang="en-US" dirty="0" smtClean="0"/>
              <a:t>Insomnia </a:t>
            </a:r>
            <a:r>
              <a:rPr lang="en-US" dirty="0"/>
              <a:t>is classified by its duration or likely duration: </a:t>
            </a:r>
            <a:r>
              <a:rPr lang="en-US" dirty="0">
                <a:solidFill>
                  <a:srgbClr val="FF0000"/>
                </a:solidFill>
              </a:rPr>
              <a:t>short term (between 1 and 4 weeks) and long term (&gt;4 weeks).</a:t>
            </a:r>
            <a:endParaRPr lang="ar-IQ" dirty="0">
              <a:solidFill>
                <a:srgbClr val="FF0000"/>
              </a:solidFill>
            </a:endParaRPr>
          </a:p>
        </p:txBody>
      </p:sp>
    </p:spTree>
    <p:extLst>
      <p:ext uri="{BB962C8B-B14F-4D97-AF65-F5344CB8AC3E}">
        <p14:creationId xmlns:p14="http://schemas.microsoft.com/office/powerpoint/2010/main" val="967151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6571"/>
            <a:ext cx="10515600" cy="5850392"/>
          </a:xfrm>
        </p:spPr>
        <p:txBody>
          <a:bodyPr>
            <a:normAutofit/>
          </a:bodyPr>
          <a:lstStyle/>
          <a:p>
            <a:pPr marL="0" indent="0">
              <a:buNone/>
            </a:pPr>
            <a:r>
              <a:rPr lang="en-US" dirty="0" err="1"/>
              <a:t>Aetiology</a:t>
            </a:r>
            <a:r>
              <a:rPr lang="en-US" dirty="0"/>
              <a:t> </a:t>
            </a:r>
            <a:endParaRPr lang="en-US" dirty="0" smtClean="0"/>
          </a:p>
          <a:p>
            <a:pPr marL="0" indent="0">
              <a:buNone/>
            </a:pPr>
            <a:r>
              <a:rPr lang="en-US" dirty="0" smtClean="0"/>
              <a:t>Sleep </a:t>
            </a:r>
            <a:r>
              <a:rPr lang="en-US" dirty="0"/>
              <a:t>is essential to allow the body to repair and restore brain and body tissues. </a:t>
            </a:r>
            <a:endParaRPr lang="en-US" dirty="0" smtClean="0"/>
          </a:p>
          <a:p>
            <a:pPr marL="0" indent="0">
              <a:buNone/>
            </a:pPr>
            <a:r>
              <a:rPr lang="en-US" dirty="0" smtClean="0"/>
              <a:t>The </a:t>
            </a:r>
            <a:r>
              <a:rPr lang="en-US" dirty="0"/>
              <a:t>mechanisms controlling sleep are complex and not yet fully understood but reflect disturbances of arousal and/or sleep-promoting systems in the brain. </a:t>
            </a:r>
            <a:r>
              <a:rPr lang="en-US" dirty="0" smtClean="0"/>
              <a:t>Insomnia </a:t>
            </a:r>
            <a:r>
              <a:rPr lang="en-US" dirty="0"/>
              <a:t>may be caused by any factor that increases activity in arousal systems or decreases activity in sleep systems</a:t>
            </a:r>
            <a:endParaRPr lang="ar-IQ" dirty="0"/>
          </a:p>
        </p:txBody>
      </p:sp>
    </p:spTree>
    <p:extLst>
      <p:ext uri="{BB962C8B-B14F-4D97-AF65-F5344CB8AC3E}">
        <p14:creationId xmlns:p14="http://schemas.microsoft.com/office/powerpoint/2010/main" val="2776674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653143" y="457200"/>
            <a:ext cx="11250386" cy="6221185"/>
          </a:xfrm>
          <a:prstGeom prst="rect">
            <a:avLst/>
          </a:prstGeom>
        </p:spPr>
      </p:pic>
    </p:spTree>
    <p:extLst>
      <p:ext uri="{BB962C8B-B14F-4D97-AF65-F5344CB8AC3E}">
        <p14:creationId xmlns:p14="http://schemas.microsoft.com/office/powerpoint/2010/main" val="1328130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9229"/>
            <a:ext cx="10515600" cy="5817734"/>
          </a:xfrm>
        </p:spPr>
        <p:txBody>
          <a:bodyPr>
            <a:normAutofit/>
          </a:bodyPr>
          <a:lstStyle/>
          <a:p>
            <a:endParaRPr lang="en-US" dirty="0"/>
          </a:p>
          <a:p>
            <a:pPr marL="0" indent="0">
              <a:buNone/>
            </a:pPr>
            <a:endParaRPr lang="ar-IQ" dirty="0"/>
          </a:p>
        </p:txBody>
      </p:sp>
      <p:pic>
        <p:nvPicPr>
          <p:cNvPr id="2" name="Picture 1"/>
          <p:cNvPicPr>
            <a:picLocks noChangeAspect="1"/>
          </p:cNvPicPr>
          <p:nvPr/>
        </p:nvPicPr>
        <p:blipFill>
          <a:blip r:embed="rId3"/>
          <a:stretch>
            <a:fillRect/>
          </a:stretch>
        </p:blipFill>
        <p:spPr>
          <a:xfrm>
            <a:off x="375556" y="359229"/>
            <a:ext cx="11462657" cy="6074228"/>
          </a:xfrm>
          <a:prstGeom prst="rect">
            <a:avLst/>
          </a:prstGeom>
        </p:spPr>
      </p:pic>
    </p:spTree>
    <p:extLst>
      <p:ext uri="{BB962C8B-B14F-4D97-AF65-F5344CB8AC3E}">
        <p14:creationId xmlns:p14="http://schemas.microsoft.com/office/powerpoint/2010/main" val="405836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3270" y="244928"/>
            <a:ext cx="11244943" cy="5997349"/>
          </a:xfrm>
        </p:spPr>
        <p:txBody>
          <a:bodyPr>
            <a:normAutofit lnSpcReduction="10000"/>
          </a:bodyPr>
          <a:lstStyle/>
          <a:p>
            <a:pPr marL="0" indent="0">
              <a:buNone/>
            </a:pPr>
            <a:r>
              <a:rPr lang="en-US" b="1" dirty="0">
                <a:solidFill>
                  <a:srgbClr val="FF0000"/>
                </a:solidFill>
              </a:rPr>
              <a:t>Conditions to </a:t>
            </a:r>
            <a:r>
              <a:rPr lang="en-US" b="1" dirty="0" smtClean="0">
                <a:solidFill>
                  <a:srgbClr val="FF0000"/>
                </a:solidFill>
              </a:rPr>
              <a:t>eliminate</a:t>
            </a:r>
          </a:p>
          <a:p>
            <a:pPr marL="0" indent="0">
              <a:buNone/>
            </a:pPr>
            <a:r>
              <a:rPr lang="en-US" dirty="0" smtClean="0"/>
              <a:t> </a:t>
            </a:r>
            <a:r>
              <a:rPr lang="en-US" dirty="0"/>
              <a:t>Insomnia in </a:t>
            </a:r>
            <a:r>
              <a:rPr lang="en-US" dirty="0" smtClean="0"/>
              <a:t>children</a:t>
            </a:r>
          </a:p>
          <a:p>
            <a:pPr marL="0" indent="0">
              <a:buNone/>
            </a:pPr>
            <a:r>
              <a:rPr lang="en-US" dirty="0" smtClean="0"/>
              <a:t> </a:t>
            </a:r>
            <a:r>
              <a:rPr lang="en-US" dirty="0"/>
              <a:t>Bedwetting is the most common sleep arousal disorder in children. If this is not the cause, then insomnia invariably stems from a </a:t>
            </a:r>
            <a:r>
              <a:rPr lang="en-US" dirty="0" err="1"/>
              <a:t>behavioural</a:t>
            </a:r>
            <a:r>
              <a:rPr lang="en-US" dirty="0"/>
              <a:t> problem, such as fear of the dark, insecurity or </a:t>
            </a:r>
            <a:r>
              <a:rPr lang="en-US" dirty="0" smtClean="0"/>
              <a:t>nightmares</a:t>
            </a:r>
            <a:endParaRPr lang="en-US" dirty="0" smtClean="0">
              <a:solidFill>
                <a:srgbClr val="FF0000"/>
              </a:solidFill>
            </a:endParaRPr>
          </a:p>
          <a:p>
            <a:pPr marL="0" indent="0">
              <a:buNone/>
            </a:pPr>
            <a:r>
              <a:rPr lang="en-US" dirty="0" smtClean="0">
                <a:solidFill>
                  <a:srgbClr val="FF0000"/>
                </a:solidFill>
              </a:rPr>
              <a:t>Medicine-induced </a:t>
            </a:r>
            <a:r>
              <a:rPr lang="en-US" dirty="0">
                <a:solidFill>
                  <a:srgbClr val="FF0000"/>
                </a:solidFill>
              </a:rPr>
              <a:t>insomnia </a:t>
            </a:r>
            <a:endParaRPr lang="en-US" dirty="0" smtClean="0">
              <a:solidFill>
                <a:srgbClr val="FF0000"/>
              </a:solidFill>
            </a:endParaRPr>
          </a:p>
          <a:p>
            <a:pPr marL="0" indent="0">
              <a:buNone/>
            </a:pPr>
            <a:r>
              <a:rPr lang="en-US" dirty="0" smtClean="0"/>
              <a:t>Medication </a:t>
            </a:r>
            <a:r>
              <a:rPr lang="en-US" dirty="0"/>
              <a:t>can cause insomnia (Table 5.7). The stimulant effects of caffeine (in chocolate, tea, coffee and cola drinks) should not be underestimated. Drinking four or more cups of coffee can cause insomnia in the average healthy adult. It is therefore advisable to instruct patients to avoid </a:t>
            </a:r>
            <a:r>
              <a:rPr lang="en-US" dirty="0" smtClean="0"/>
              <a:t>caffeine containing </a:t>
            </a:r>
            <a:r>
              <a:rPr lang="en-US" dirty="0"/>
              <a:t>products 6 hours before bedtime</a:t>
            </a:r>
            <a:r>
              <a:rPr lang="en-US" dirty="0" smtClean="0"/>
              <a:t>.</a:t>
            </a:r>
          </a:p>
          <a:p>
            <a:pPr marL="0" indent="0">
              <a:buNone/>
            </a:pPr>
            <a:r>
              <a:rPr lang="en-US" b="1" dirty="0"/>
              <a:t>Abruptly stopping some medications can also lead to insomnia. This is particularly seen with the long-term use of sedative drugs, such as benzodiazepines and tricyclic antidepressants. </a:t>
            </a:r>
            <a:endParaRPr lang="ar-IQ" b="1" dirty="0"/>
          </a:p>
          <a:p>
            <a:pPr marL="0" indent="0">
              <a:buNone/>
            </a:pPr>
            <a:endParaRPr lang="ar-IQ" dirty="0"/>
          </a:p>
        </p:txBody>
      </p:sp>
    </p:spTree>
    <p:extLst>
      <p:ext uri="{BB962C8B-B14F-4D97-AF65-F5344CB8AC3E}">
        <p14:creationId xmlns:p14="http://schemas.microsoft.com/office/powerpoint/2010/main" val="3443618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453243" y="130629"/>
            <a:ext cx="7511143" cy="6482442"/>
          </a:xfrm>
          <a:prstGeom prst="rect">
            <a:avLst/>
          </a:prstGeom>
        </p:spPr>
      </p:pic>
    </p:spTree>
    <p:extLst>
      <p:ext uri="{BB962C8B-B14F-4D97-AF65-F5344CB8AC3E}">
        <p14:creationId xmlns:p14="http://schemas.microsoft.com/office/powerpoint/2010/main" val="959467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506187" y="408214"/>
            <a:ext cx="6272212" cy="6074229"/>
          </a:xfrm>
          <a:prstGeom prst="rect">
            <a:avLst/>
          </a:prstGeom>
        </p:spPr>
      </p:pic>
    </p:spTree>
    <p:extLst>
      <p:ext uri="{BB962C8B-B14F-4D97-AF65-F5344CB8AC3E}">
        <p14:creationId xmlns:p14="http://schemas.microsoft.com/office/powerpoint/2010/main" val="2948574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8856</TotalTime>
  <Words>706</Words>
  <Application>Microsoft Office PowerPoint</Application>
  <PresentationFormat>Widescreen</PresentationFormat>
  <Paragraphs>55</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Graves disease ophthalmopathy. (Reprinted with permission from Goodheart HP. Photoguide of Common Skin Disorders. 2nd ed. Philadelphia, PA: Lippincott Williams &amp; Wilkins; 2003.)</dc:title>
  <dc:creator>Ola</dc:creator>
  <cp:lastModifiedBy>acer</cp:lastModifiedBy>
  <cp:revision>876</cp:revision>
  <cp:lastPrinted>2017-02-16T19:55:59Z</cp:lastPrinted>
  <dcterms:created xsi:type="dcterms:W3CDTF">2015-01-30T14:39:06Z</dcterms:created>
  <dcterms:modified xsi:type="dcterms:W3CDTF">2023-01-13T12:26:58Z</dcterms:modified>
</cp:coreProperties>
</file>