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9" r:id="rId2"/>
    <p:sldId id="572" r:id="rId3"/>
    <p:sldId id="515" r:id="rId4"/>
    <p:sldId id="516" r:id="rId5"/>
    <p:sldId id="505" r:id="rId6"/>
    <p:sldId id="517" r:id="rId7"/>
    <p:sldId id="519" r:id="rId8"/>
    <p:sldId id="518" r:id="rId9"/>
    <p:sldId id="522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338" autoAdjust="0"/>
    <p:restoredTop sz="79713" autoAdjust="0"/>
  </p:normalViewPr>
  <p:slideViewPr>
    <p:cSldViewPr snapToGrid="0">
      <p:cViewPr varScale="1">
        <p:scale>
          <a:sx n="59" d="100"/>
          <a:sy n="59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7C2CBED-D191-4509-930F-A2531C0F478E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66DC12-E7D5-4528-98B8-E98AA15171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99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1E2EFC-27B2-40AF-B7A5-30552B3BB47E}" type="datetimeFigureOut">
              <a:rPr lang="en-GB" smtClean="0"/>
              <a:t>13/01/2023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7EC604-0B77-4396-8EEA-DD3A21DC42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178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C604-0B77-4396-8EEA-DD3A21DC425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49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EC604-0B77-4396-8EEA-DD3A21DC425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993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51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38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97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54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55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07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00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67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54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94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0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C5E9A-6A9E-4275-BA50-D0A999755BC2}" type="datetimeFigureOut">
              <a:rPr lang="en-GB" smtClean="0"/>
              <a:t>13/01/2023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7FBC7-D7B0-445E-BF5E-E09F78F3DE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580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72440"/>
            <a:ext cx="11506200" cy="5674043"/>
          </a:xfrm>
        </p:spPr>
        <p:txBody>
          <a:bodyPr>
            <a:normAutofit fontScale="25000" lnSpcReduction="20000"/>
          </a:bodyPr>
          <a:lstStyle/>
          <a:p>
            <a:endParaRPr lang="en-GB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5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9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9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9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Lecturer: Ola </a:t>
            </a:r>
            <a:r>
              <a:rPr lang="en-GB" sz="9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 Nassr </a:t>
            </a:r>
            <a:endParaRPr lang="en-GB" sz="9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9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MSc Clinical Pharmacy </a:t>
            </a:r>
          </a:p>
          <a:p>
            <a:pPr marL="0" indent="0">
              <a:buNone/>
            </a:pPr>
            <a:r>
              <a:rPr lang="en-GB" sz="9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Strathclyde University</a:t>
            </a:r>
          </a:p>
          <a:p>
            <a:pPr marL="0" indent="0">
              <a:buNone/>
            </a:pPr>
            <a:r>
              <a:rPr lang="en-GB" sz="9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Nov </a:t>
            </a:r>
            <a:r>
              <a:rPr lang="en-GB" sz="9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  <a:p>
            <a:pPr marL="0" indent="0">
              <a:buNone/>
            </a:pPr>
            <a:r>
              <a:rPr lang="en-GB" sz="9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GB" sz="9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ola.nassr@uomustansiriyah.edu.iq</a:t>
            </a:r>
            <a:endParaRPr lang="en-GB" sz="9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7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5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en-GB" sz="35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Tre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72440"/>
            <a:ext cx="9111343" cy="30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540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228" y="82958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Nausea and vomiting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4075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424543"/>
            <a:ext cx="10951029" cy="5752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Aetiology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main mechanisms are involved in inducing nausea and </a:t>
            </a:r>
            <a:r>
              <a:rPr lang="en-US" b="1" dirty="0"/>
              <a:t>vomiting—neurological and peripheral. </a:t>
            </a:r>
            <a:endParaRPr lang="en-US" b="1" dirty="0" smtClean="0"/>
          </a:p>
          <a:p>
            <a:r>
              <a:rPr lang="en-US" dirty="0" smtClean="0"/>
              <a:t>Nausea </a:t>
            </a:r>
            <a:r>
              <a:rPr lang="en-US" dirty="0"/>
              <a:t>occurs because </a:t>
            </a:r>
            <a:r>
              <a:rPr lang="en-US" b="1" dirty="0"/>
              <a:t>activity in the vomiting </a:t>
            </a:r>
            <a:r>
              <a:rPr lang="en-US" b="1" dirty="0" err="1"/>
              <a:t>centre</a:t>
            </a:r>
            <a:r>
              <a:rPr lang="en-US" b="1" dirty="0"/>
              <a:t> </a:t>
            </a:r>
            <a:r>
              <a:rPr lang="en-US" dirty="0"/>
              <a:t>(located in the </a:t>
            </a:r>
            <a:r>
              <a:rPr lang="en-US" b="1" dirty="0"/>
              <a:t>medulla oblongata</a:t>
            </a:r>
            <a:r>
              <a:rPr lang="en-US" dirty="0"/>
              <a:t>) </a:t>
            </a:r>
            <a:r>
              <a:rPr lang="en-US" b="1" dirty="0"/>
              <a:t>increases. </a:t>
            </a:r>
            <a:endParaRPr lang="en-US" b="1" dirty="0" smtClean="0"/>
          </a:p>
          <a:p>
            <a:r>
              <a:rPr lang="en-US" dirty="0" smtClean="0"/>
              <a:t>Information </a:t>
            </a:r>
            <a:r>
              <a:rPr lang="en-US" dirty="0"/>
              <a:t>received from the receptor cells in the walls of the gastrointestinal tract and parts of the nervous system reach a threshold value that </a:t>
            </a:r>
            <a:r>
              <a:rPr lang="en-US" b="1" dirty="0"/>
              <a:t>induces the vomiting reflex. </a:t>
            </a:r>
            <a:endParaRPr lang="en-US" b="1" dirty="0" smtClean="0"/>
          </a:p>
          <a:p>
            <a:r>
              <a:rPr lang="en-US" dirty="0" smtClean="0"/>
              <a:t>Additionally</a:t>
            </a:r>
            <a:r>
              <a:rPr lang="en-US" dirty="0"/>
              <a:t>, further input is received at the vomiting </a:t>
            </a:r>
            <a:r>
              <a:rPr lang="en-US" dirty="0" err="1"/>
              <a:t>centre</a:t>
            </a:r>
            <a:r>
              <a:rPr lang="en-US" dirty="0"/>
              <a:t> from an area known as the </a:t>
            </a:r>
            <a:r>
              <a:rPr lang="en-US" b="1" dirty="0"/>
              <a:t>chemoreceptor trigger zone. </a:t>
            </a:r>
            <a:endParaRPr lang="en-US" b="1" dirty="0" smtClean="0"/>
          </a:p>
          <a:p>
            <a:r>
              <a:rPr lang="en-US" dirty="0" smtClean="0"/>
              <a:t>This </a:t>
            </a:r>
            <a:r>
              <a:rPr lang="en-US" dirty="0"/>
              <a:t>is highly </a:t>
            </a:r>
            <a:r>
              <a:rPr lang="en-US" b="1" dirty="0"/>
              <a:t>sensitive to certain circulating chemicals</a:t>
            </a:r>
            <a:r>
              <a:rPr lang="en-US" dirty="0"/>
              <a:t>; for example, substances released by damaged tissues as a result of bacterial infection.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1960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258" y="424543"/>
            <a:ext cx="10515600" cy="5568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Arriving at a differential </a:t>
            </a:r>
            <a:r>
              <a:rPr lang="en-US" dirty="0" smtClean="0"/>
              <a:t>diagnosis</a:t>
            </a:r>
          </a:p>
          <a:p>
            <a:r>
              <a:rPr lang="en-US" dirty="0" smtClean="0"/>
              <a:t> </a:t>
            </a:r>
            <a:r>
              <a:rPr lang="en-US" dirty="0"/>
              <a:t>Nausea and/or vomiting are common symptoms of many disorders, including </a:t>
            </a:r>
            <a:r>
              <a:rPr lang="en-US" b="1" dirty="0"/>
              <a:t>infection, acute alcohol ingestion, anxiety, severe pain and labyrinth and cardiovascular causes. </a:t>
            </a:r>
            <a:endParaRPr lang="en-US" b="1" dirty="0" smtClean="0"/>
          </a:p>
          <a:p>
            <a:r>
              <a:rPr lang="en-US" dirty="0"/>
              <a:t>Symptoms </a:t>
            </a:r>
            <a:r>
              <a:rPr lang="en-US" i="1" dirty="0"/>
              <a:t>rarely occur in isolation, and other symptoms are usually present to help aid in the differential diagnosis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Most cases will have a </a:t>
            </a:r>
            <a:r>
              <a:rPr lang="en-US" b="1" dirty="0"/>
              <a:t>gastrointestinal origin, with viral gastroenteritis and food poisoning </a:t>
            </a:r>
            <a:r>
              <a:rPr lang="en-US" dirty="0"/>
              <a:t>being the most common acute cause in all age groups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Questioning the patient about associated symptoms should be made to eliminate other conditions (Table 5.10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7225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529" y="195943"/>
            <a:ext cx="11544299" cy="598102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Nausea and </a:t>
            </a:r>
            <a:r>
              <a:rPr lang="en-GB" b="1" dirty="0" smtClean="0">
                <a:solidFill>
                  <a:srgbClr val="FF0000"/>
                </a:solidFill>
              </a:rPr>
              <a:t>vomiting</a:t>
            </a:r>
          </a:p>
          <a:p>
            <a:pPr marL="0" indent="0">
              <a:buNone/>
            </a:pPr>
            <a:endParaRPr lang="ar-IQ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86" y="849086"/>
            <a:ext cx="11740242" cy="532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48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6700" y="-1"/>
            <a:ext cx="11734800" cy="65967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Conditions to eliminate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Gastritis </a:t>
            </a:r>
            <a:r>
              <a:rPr lang="en-US" dirty="0" err="1" smtClean="0"/>
              <a:t>Gastritis</a:t>
            </a:r>
            <a:r>
              <a:rPr lang="en-US" dirty="0" smtClean="0"/>
              <a:t> </a:t>
            </a:r>
            <a:r>
              <a:rPr lang="en-US" dirty="0"/>
              <a:t>is often alcohol- or medicine-induced and can present </a:t>
            </a:r>
            <a:r>
              <a:rPr lang="en-US" b="1" dirty="0"/>
              <a:t>as acute or chronic nausea and vomiting.</a:t>
            </a:r>
            <a:r>
              <a:rPr lang="en-US" dirty="0"/>
              <a:t> </a:t>
            </a:r>
            <a:r>
              <a:rPr lang="en-US" b="1" dirty="0"/>
              <a:t>Epigastric pain </a:t>
            </a:r>
            <a:r>
              <a:rPr lang="en-US" dirty="0"/>
              <a:t>is usually present. For further information on </a:t>
            </a:r>
            <a:r>
              <a:rPr lang="en-US" dirty="0" smtClean="0"/>
              <a:t>gastritis.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/>
              <a:t>Nausea and vomiting associated with headaches</a:t>
            </a:r>
            <a:r>
              <a:rPr lang="en-US" dirty="0"/>
              <a:t> </a:t>
            </a:r>
            <a:r>
              <a:rPr lang="en-US" dirty="0" smtClean="0"/>
              <a:t>Vomiting </a:t>
            </a:r>
            <a:r>
              <a:rPr lang="en-US" dirty="0"/>
              <a:t>and especially nausea are common symptoms in patients who suffer from migraines. However, other causes of headache, such as raised intracranial pressure, can also cause nausea and vomiting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Nausea and vomiting 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b="1" dirty="0"/>
              <a:t>neonates (</a:t>
            </a:r>
            <a:r>
              <a:rPr lang="en-US" dirty="0"/>
              <a:t>up to 1 month old) Vomiting in neonates should always be referred because it suggests some form </a:t>
            </a:r>
            <a:r>
              <a:rPr lang="en-US" b="1" dirty="0"/>
              <a:t>of congenital </a:t>
            </a:r>
            <a:r>
              <a:rPr lang="en-US" b="1" dirty="0" smtClean="0"/>
              <a:t>disorder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children (1 to 12 years old) </a:t>
            </a:r>
          </a:p>
          <a:p>
            <a:pPr lvl="1"/>
            <a:r>
              <a:rPr lang="en-US" dirty="0" smtClean="0"/>
              <a:t>Children </a:t>
            </a:r>
            <a:r>
              <a:rPr lang="en-US" dirty="0"/>
              <a:t>under 12 years old who experience </a:t>
            </a:r>
            <a:r>
              <a:rPr lang="en-US" b="1" dirty="0"/>
              <a:t>nausea and vomiting will usually have gastroenteritis, fever, or otitis media.</a:t>
            </a:r>
            <a:r>
              <a:rPr lang="en-US" dirty="0"/>
              <a:t> In most cases, the conditions are </a:t>
            </a:r>
            <a:r>
              <a:rPr lang="en-US" b="1" dirty="0"/>
              <a:t>self-limiting, </a:t>
            </a:r>
            <a:r>
              <a:rPr lang="en-US" dirty="0"/>
              <a:t>and medication designed to reduce pain and temperature (analgesia) and replace fluid (oral rehydration therapy) will help resolve symptoms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Pregnancy </a:t>
            </a:r>
            <a:r>
              <a:rPr lang="en-US" dirty="0" err="1"/>
              <a:t>Pregnancy</a:t>
            </a:r>
            <a:r>
              <a:rPr lang="en-US" dirty="0"/>
              <a:t> should always be considered in women of childbearing age if nausea and vomiting occur in the absence of other symptoms. Sickness affects more than 50% of women, tends to be worse in the early morning, and peaks at 9 weeks’ gestation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Excess alcohol </a:t>
            </a:r>
            <a:r>
              <a:rPr lang="en-GB" dirty="0" smtClean="0"/>
              <a:t>consumption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Medicine-induced nausea and vomiting</a:t>
            </a:r>
            <a:endParaRPr lang="en-US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9889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424543"/>
            <a:ext cx="11032671" cy="57524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Many medications can cause nausea and vomiting.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Frequently </a:t>
            </a:r>
            <a:r>
              <a:rPr lang="en-US" dirty="0"/>
              <a:t>implicated medicines are </a:t>
            </a:r>
            <a:r>
              <a:rPr lang="en-US" dirty="0" err="1"/>
              <a:t>cytotoxics</a:t>
            </a:r>
            <a:r>
              <a:rPr lang="en-US" dirty="0"/>
              <a:t>, opiates, iron</a:t>
            </a:r>
            <a:r>
              <a:rPr lang="en-US" dirty="0" smtClean="0"/>
              <a:t>, </a:t>
            </a:r>
            <a:r>
              <a:rPr lang="en-GB" dirty="0"/>
              <a:t>antibiotics, </a:t>
            </a:r>
            <a:r>
              <a:rPr lang="en-GB" dirty="0" err="1"/>
              <a:t>nonsteroidal</a:t>
            </a:r>
            <a:r>
              <a:rPr lang="en-GB" dirty="0"/>
              <a:t> </a:t>
            </a:r>
            <a:r>
              <a:rPr lang="en-GB" dirty="0" err="1"/>
              <a:t>antiinflammatory</a:t>
            </a:r>
            <a:r>
              <a:rPr lang="en-GB" dirty="0"/>
              <a:t> drugs (NSAIDs), potassium supplements, selective serotonin reuptake inhibitors (SSRIs), nicotine gum (ingestion of nicotine rather than buccal absorption), theophylline and digoxin toxicity.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If </a:t>
            </a:r>
            <a:r>
              <a:rPr lang="en-GB" dirty="0"/>
              <a:t>medication is suspected then the pharmacist should contact the prescriber to discuss alternative treatment options. </a:t>
            </a:r>
            <a:endParaRPr lang="en-GB" dirty="0" smtClean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17981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307067"/>
            <a:ext cx="11484429" cy="6306003"/>
          </a:xfrm>
        </p:spPr>
        <p:txBody>
          <a:bodyPr>
            <a:normAutofit/>
          </a:bodyPr>
          <a:lstStyle/>
          <a:p>
            <a:endParaRPr lang="ar-IQ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0" y="307067"/>
            <a:ext cx="11484429" cy="630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25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191987"/>
            <a:ext cx="11293928" cy="347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10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8856</TotalTime>
  <Words>515</Words>
  <Application>Microsoft Office PowerPoint</Application>
  <PresentationFormat>Widescreen</PresentationFormat>
  <Paragraphs>49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Graves disease ophthalmopathy. (Reprinted with permission from Goodheart HP. Photoguide of Common Skin Disorders. 2nd ed. Philadelphia, PA: Lippincott Williams &amp; Wilkins; 2003.)</dc:title>
  <dc:creator>Ola</dc:creator>
  <cp:lastModifiedBy>acer</cp:lastModifiedBy>
  <cp:revision>876</cp:revision>
  <cp:lastPrinted>2017-02-16T19:55:59Z</cp:lastPrinted>
  <dcterms:created xsi:type="dcterms:W3CDTF">2015-01-30T14:39:06Z</dcterms:created>
  <dcterms:modified xsi:type="dcterms:W3CDTF">2023-01-13T12:28:31Z</dcterms:modified>
</cp:coreProperties>
</file>