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389" r:id="rId2"/>
    <p:sldId id="565" r:id="rId3"/>
    <p:sldId id="566" r:id="rId4"/>
    <p:sldId id="567" r:id="rId5"/>
    <p:sldId id="568" r:id="rId6"/>
    <p:sldId id="569" r:id="rId7"/>
    <p:sldId id="540" r:id="rId8"/>
    <p:sldId id="445" r:id="rId9"/>
    <p:sldId id="448" r:id="rId10"/>
    <p:sldId id="531" r:id="rId11"/>
    <p:sldId id="449" r:id="rId12"/>
    <p:sldId id="450" r:id="rId13"/>
    <p:sldId id="452" r:id="rId14"/>
    <p:sldId id="455" r:id="rId15"/>
    <p:sldId id="457" r:id="rId16"/>
    <p:sldId id="462" r:id="rId17"/>
    <p:sldId id="541" r:id="rId18"/>
    <p:sldId id="545" r:id="rId19"/>
    <p:sldId id="548" r:id="rId20"/>
    <p:sldId id="464" r:id="rId21"/>
    <p:sldId id="465" r:id="rId22"/>
    <p:sldId id="466" r:id="rId23"/>
    <p:sldId id="468" r:id="rId24"/>
    <p:sldId id="471" r:id="rId25"/>
    <p:sldId id="476" r:id="rId26"/>
    <p:sldId id="478" r:id="rId27"/>
    <p:sldId id="482" r:id="rId28"/>
    <p:sldId id="483" r:id="rId29"/>
    <p:sldId id="484" r:id="rId30"/>
    <p:sldId id="489" r:id="rId31"/>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4338" autoAdjust="0"/>
    <p:restoredTop sz="79713" autoAdjust="0"/>
  </p:normalViewPr>
  <p:slideViewPr>
    <p:cSldViewPr snapToGrid="0">
      <p:cViewPr varScale="1">
        <p:scale>
          <a:sx n="59" d="100"/>
          <a:sy n="59" d="100"/>
        </p:scale>
        <p:origin x="798" y="72"/>
      </p:cViewPr>
      <p:guideLst/>
    </p:cSldViewPr>
  </p:slideViewPr>
  <p:notesTextViewPr>
    <p:cViewPr>
      <p:scale>
        <a:sx n="1" d="1"/>
        <a:sy n="1" d="1"/>
      </p:scale>
      <p:origin x="0" y="0"/>
    </p:cViewPr>
  </p:notesTextViewPr>
  <p:sorterViewPr>
    <p:cViewPr>
      <p:scale>
        <a:sx n="100" d="100"/>
        <a:sy n="100" d="100"/>
      </p:scale>
      <p:origin x="0" y="-10728"/>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dirty="0"/>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37C2CBED-D191-4509-930F-A2531C0F478E}" type="datetimeFigureOut">
              <a:rPr lang="en-GB" smtClean="0"/>
              <a:t>13/01/2023</a:t>
            </a:fld>
            <a:endParaRPr lang="en-GB" dirty="0"/>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dirty="0"/>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0366DC12-E7D5-4528-98B8-E98AA15171C3}" type="slidenum">
              <a:rPr lang="en-GB" smtClean="0"/>
              <a:t>‹#›</a:t>
            </a:fld>
            <a:endParaRPr lang="en-GB" dirty="0"/>
          </a:p>
        </p:txBody>
      </p:sp>
    </p:spTree>
    <p:extLst>
      <p:ext uri="{BB962C8B-B14F-4D97-AF65-F5344CB8AC3E}">
        <p14:creationId xmlns:p14="http://schemas.microsoft.com/office/powerpoint/2010/main" val="1548994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GB"/>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E1E2EFC-27B2-40AF-B7A5-30552B3BB47E}" type="datetimeFigureOut">
              <a:rPr lang="en-GB" smtClean="0"/>
              <a:t>13/01/2023</a:t>
            </a:fld>
            <a:endParaRPr lang="en-GB"/>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GB"/>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GB"/>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57EC604-0B77-4396-8EEA-DD3A21DC425F}" type="slidenum">
              <a:rPr lang="en-GB" smtClean="0"/>
              <a:t>‹#›</a:t>
            </a:fld>
            <a:endParaRPr lang="en-GB"/>
          </a:p>
        </p:txBody>
      </p:sp>
    </p:spTree>
    <p:extLst>
      <p:ext uri="{BB962C8B-B14F-4D97-AF65-F5344CB8AC3E}">
        <p14:creationId xmlns:p14="http://schemas.microsoft.com/office/powerpoint/2010/main" val="3695178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a:t>
            </a:fld>
            <a:endParaRPr lang="en-GB"/>
          </a:p>
        </p:txBody>
      </p:sp>
    </p:spTree>
    <p:extLst>
      <p:ext uri="{BB962C8B-B14F-4D97-AF65-F5344CB8AC3E}">
        <p14:creationId xmlns:p14="http://schemas.microsoft.com/office/powerpoint/2010/main" val="365049854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20</a:t>
            </a:fld>
            <a:endParaRPr lang="en-GB"/>
          </a:p>
        </p:txBody>
      </p:sp>
    </p:spTree>
    <p:extLst>
      <p:ext uri="{BB962C8B-B14F-4D97-AF65-F5344CB8AC3E}">
        <p14:creationId xmlns:p14="http://schemas.microsoft.com/office/powerpoint/2010/main" val="37838491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24</a:t>
            </a:fld>
            <a:endParaRPr lang="en-GB"/>
          </a:p>
        </p:txBody>
      </p:sp>
    </p:spTree>
    <p:extLst>
      <p:ext uri="{BB962C8B-B14F-4D97-AF65-F5344CB8AC3E}">
        <p14:creationId xmlns:p14="http://schemas.microsoft.com/office/powerpoint/2010/main" val="26956805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26</a:t>
            </a:fld>
            <a:endParaRPr lang="en-GB"/>
          </a:p>
        </p:txBody>
      </p:sp>
    </p:spTree>
    <p:extLst>
      <p:ext uri="{BB962C8B-B14F-4D97-AF65-F5344CB8AC3E}">
        <p14:creationId xmlns:p14="http://schemas.microsoft.com/office/powerpoint/2010/main" val="32206593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27</a:t>
            </a:fld>
            <a:endParaRPr lang="en-GB"/>
          </a:p>
        </p:txBody>
      </p:sp>
    </p:spTree>
    <p:extLst>
      <p:ext uri="{BB962C8B-B14F-4D97-AF65-F5344CB8AC3E}">
        <p14:creationId xmlns:p14="http://schemas.microsoft.com/office/powerpoint/2010/main" val="24215992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29</a:t>
            </a:fld>
            <a:endParaRPr lang="en-GB"/>
          </a:p>
        </p:txBody>
      </p:sp>
    </p:spTree>
    <p:extLst>
      <p:ext uri="{BB962C8B-B14F-4D97-AF65-F5344CB8AC3E}">
        <p14:creationId xmlns:p14="http://schemas.microsoft.com/office/powerpoint/2010/main" val="2097555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7</a:t>
            </a:fld>
            <a:endParaRPr lang="en-GB"/>
          </a:p>
        </p:txBody>
      </p:sp>
    </p:spTree>
    <p:extLst>
      <p:ext uri="{BB962C8B-B14F-4D97-AF65-F5344CB8AC3E}">
        <p14:creationId xmlns:p14="http://schemas.microsoft.com/office/powerpoint/2010/main" val="17532966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8</a:t>
            </a:fld>
            <a:endParaRPr lang="en-GB"/>
          </a:p>
        </p:txBody>
      </p:sp>
    </p:spTree>
    <p:extLst>
      <p:ext uri="{BB962C8B-B14F-4D97-AF65-F5344CB8AC3E}">
        <p14:creationId xmlns:p14="http://schemas.microsoft.com/office/powerpoint/2010/main" val="19775971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9</a:t>
            </a:fld>
            <a:endParaRPr lang="en-GB"/>
          </a:p>
        </p:txBody>
      </p:sp>
    </p:spTree>
    <p:extLst>
      <p:ext uri="{BB962C8B-B14F-4D97-AF65-F5344CB8AC3E}">
        <p14:creationId xmlns:p14="http://schemas.microsoft.com/office/powerpoint/2010/main" val="2001537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11</a:t>
            </a:fld>
            <a:endParaRPr lang="en-GB"/>
          </a:p>
        </p:txBody>
      </p:sp>
    </p:spTree>
    <p:extLst>
      <p:ext uri="{BB962C8B-B14F-4D97-AF65-F5344CB8AC3E}">
        <p14:creationId xmlns:p14="http://schemas.microsoft.com/office/powerpoint/2010/main" val="42505929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14</a:t>
            </a:fld>
            <a:endParaRPr lang="en-GB"/>
          </a:p>
        </p:txBody>
      </p:sp>
    </p:spTree>
    <p:extLst>
      <p:ext uri="{BB962C8B-B14F-4D97-AF65-F5344CB8AC3E}">
        <p14:creationId xmlns:p14="http://schemas.microsoft.com/office/powerpoint/2010/main" val="30291793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17</a:t>
            </a:fld>
            <a:endParaRPr lang="en-GB"/>
          </a:p>
        </p:txBody>
      </p:sp>
    </p:spTree>
    <p:extLst>
      <p:ext uri="{BB962C8B-B14F-4D97-AF65-F5344CB8AC3E}">
        <p14:creationId xmlns:p14="http://schemas.microsoft.com/office/powerpoint/2010/main" val="19941209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18</a:t>
            </a:fld>
            <a:endParaRPr lang="en-GB"/>
          </a:p>
        </p:txBody>
      </p:sp>
    </p:spTree>
    <p:extLst>
      <p:ext uri="{BB962C8B-B14F-4D97-AF65-F5344CB8AC3E}">
        <p14:creationId xmlns:p14="http://schemas.microsoft.com/office/powerpoint/2010/main" val="13975334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IQ" dirty="0"/>
          </a:p>
        </p:txBody>
      </p:sp>
      <p:sp>
        <p:nvSpPr>
          <p:cNvPr id="4" name="Slide Number Placeholder 3"/>
          <p:cNvSpPr>
            <a:spLocks noGrp="1"/>
          </p:cNvSpPr>
          <p:nvPr>
            <p:ph type="sldNum" sz="quarter" idx="10"/>
          </p:nvPr>
        </p:nvSpPr>
        <p:spPr/>
        <p:txBody>
          <a:bodyPr/>
          <a:lstStyle/>
          <a:p>
            <a:fld id="{357EC604-0B77-4396-8EEA-DD3A21DC425F}" type="slidenum">
              <a:rPr lang="en-GB" smtClean="0"/>
              <a:t>19</a:t>
            </a:fld>
            <a:endParaRPr lang="en-GB"/>
          </a:p>
        </p:txBody>
      </p:sp>
    </p:spTree>
    <p:extLst>
      <p:ext uri="{BB962C8B-B14F-4D97-AF65-F5344CB8AC3E}">
        <p14:creationId xmlns:p14="http://schemas.microsoft.com/office/powerpoint/2010/main" val="35187728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334518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168385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627976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5945426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0275586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42350786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2195005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9866730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21525445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5779486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8C5E9A-6A9E-4275-BA50-D0A999755BC2}" type="datetimeFigureOut">
              <a:rPr lang="en-GB" smtClean="0"/>
              <a:t>13/01/2023</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F0C7FBC7-D7B0-445E-BF5E-E09F78F3DE81}" type="slidenum">
              <a:rPr lang="en-GB" smtClean="0"/>
              <a:t>‹#›</a:t>
            </a:fld>
            <a:endParaRPr lang="en-GB" dirty="0"/>
          </a:p>
        </p:txBody>
      </p:sp>
    </p:spTree>
    <p:extLst>
      <p:ext uri="{BB962C8B-B14F-4D97-AF65-F5344CB8AC3E}">
        <p14:creationId xmlns:p14="http://schemas.microsoft.com/office/powerpoint/2010/main" val="31204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58C5E9A-6A9E-4275-BA50-D0A999755BC2}" type="datetimeFigureOut">
              <a:rPr lang="en-GB" smtClean="0"/>
              <a:t>13/01/2023</a:t>
            </a:fld>
            <a:endParaRPr lang="en-GB"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C7FBC7-D7B0-445E-BF5E-E09F78F3DE81}" type="slidenum">
              <a:rPr lang="en-GB" smtClean="0"/>
              <a:t>‹#›</a:t>
            </a:fld>
            <a:endParaRPr lang="en-GB" dirty="0"/>
          </a:p>
        </p:txBody>
      </p:sp>
    </p:spTree>
    <p:extLst>
      <p:ext uri="{BB962C8B-B14F-4D97-AF65-F5344CB8AC3E}">
        <p14:creationId xmlns:p14="http://schemas.microsoft.com/office/powerpoint/2010/main" val="2525809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472440"/>
            <a:ext cx="11506200" cy="5674043"/>
          </a:xfrm>
        </p:spPr>
        <p:txBody>
          <a:bodyPr>
            <a:normAutofit fontScale="25000" lnSpcReduction="20000"/>
          </a:bodyPr>
          <a:lstStyle/>
          <a:p>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35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9600" b="1" dirty="0" smtClean="0">
              <a:solidFill>
                <a:srgbClr val="0070C0"/>
              </a:solidFill>
              <a:latin typeface="Times New Roman" panose="02020603050405020304" pitchFamily="18" charset="0"/>
              <a:cs typeface="Times New Roman" panose="02020603050405020304" pitchFamily="18" charset="0"/>
            </a:endParaRPr>
          </a:p>
          <a:p>
            <a:pPr marL="0" indent="0">
              <a:buNone/>
            </a:pPr>
            <a:endParaRPr lang="en-GB" sz="9600" b="1"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 Lecturer: Ola </a:t>
            </a:r>
            <a:r>
              <a:rPr lang="en-GB" sz="9600" b="1" dirty="0">
                <a:solidFill>
                  <a:srgbClr val="0070C0"/>
                </a:solidFill>
                <a:latin typeface="Times New Roman" panose="02020603050405020304" pitchFamily="18" charset="0"/>
                <a:cs typeface="Times New Roman" panose="02020603050405020304" pitchFamily="18" charset="0"/>
              </a:rPr>
              <a:t>Ali Nassr </a:t>
            </a:r>
            <a:endParaRPr lang="en-GB" sz="9600" b="1" dirty="0" smtClean="0">
              <a:solidFill>
                <a:srgbClr val="0070C0"/>
              </a:solidFill>
              <a:latin typeface="Times New Roman" panose="02020603050405020304" pitchFamily="18" charset="0"/>
              <a:cs typeface="Times New Roman" panose="02020603050405020304" pitchFamily="18" charset="0"/>
            </a:endParaRP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MSc Clinical Pharmacy </a:t>
            </a:r>
          </a:p>
          <a:p>
            <a:pPr marL="0" indent="0">
              <a:buNone/>
            </a:pPr>
            <a:r>
              <a:rPr lang="en-GB" sz="9600" b="1" dirty="0" smtClean="0">
                <a:solidFill>
                  <a:srgbClr val="0070C0"/>
                </a:solidFill>
                <a:latin typeface="Times New Roman" panose="02020603050405020304" pitchFamily="18" charset="0"/>
                <a:cs typeface="Times New Roman" panose="02020603050405020304" pitchFamily="18" charset="0"/>
              </a:rPr>
              <a:t>Strathclyde University</a:t>
            </a:r>
          </a:p>
          <a:p>
            <a:pPr marL="0" indent="0">
              <a:buNone/>
            </a:pPr>
            <a:r>
              <a:rPr lang="en-GB" sz="9600" b="1" dirty="0">
                <a:solidFill>
                  <a:srgbClr val="0070C0"/>
                </a:solidFill>
                <a:latin typeface="Times New Roman" panose="02020603050405020304" pitchFamily="18" charset="0"/>
                <a:cs typeface="Times New Roman" panose="02020603050405020304" pitchFamily="18" charset="0"/>
              </a:rPr>
              <a:t>12 Nov </a:t>
            </a:r>
            <a:r>
              <a:rPr lang="en-GB" sz="9600" b="1" dirty="0" smtClean="0">
                <a:solidFill>
                  <a:srgbClr val="0070C0"/>
                </a:solidFill>
                <a:latin typeface="Times New Roman" panose="02020603050405020304" pitchFamily="18" charset="0"/>
                <a:cs typeface="Times New Roman" panose="02020603050405020304" pitchFamily="18" charset="0"/>
              </a:rPr>
              <a:t>2015</a:t>
            </a:r>
          </a:p>
          <a:p>
            <a:pPr marL="0" indent="0">
              <a:buNone/>
            </a:pPr>
            <a:r>
              <a:rPr lang="en-GB" sz="9600" b="1" dirty="0">
                <a:solidFill>
                  <a:srgbClr val="0070C0"/>
                </a:solidFill>
                <a:latin typeface="Times New Roman" panose="02020603050405020304" pitchFamily="18" charset="0"/>
                <a:cs typeface="Times New Roman" panose="02020603050405020304" pitchFamily="18" charset="0"/>
              </a:rPr>
              <a:t>E-mail: </a:t>
            </a:r>
            <a:r>
              <a:rPr lang="en-GB" sz="9600" b="1" dirty="0" smtClean="0">
                <a:solidFill>
                  <a:srgbClr val="0070C0"/>
                </a:solidFill>
                <a:latin typeface="Times New Roman" panose="02020603050405020304" pitchFamily="18" charset="0"/>
                <a:cs typeface="Times New Roman" panose="02020603050405020304" pitchFamily="18" charset="0"/>
              </a:rPr>
              <a:t>ola.nassr@uomustansiriyah.edu.iq</a:t>
            </a:r>
            <a:endParaRPr lang="en-GB" sz="9600" b="1" dirty="0">
              <a:solidFill>
                <a:srgbClr val="0070C0"/>
              </a:solidFill>
              <a:latin typeface="Times New Roman" panose="02020603050405020304" pitchFamily="18" charset="0"/>
              <a:cs typeface="Times New Roman" panose="02020603050405020304" pitchFamily="18" charset="0"/>
            </a:endParaRPr>
          </a:p>
          <a:p>
            <a:pPr marL="0" indent="0">
              <a:buNone/>
            </a:pPr>
            <a:endParaRPr lang="en-GB" sz="7400" b="1" dirty="0">
              <a:solidFill>
                <a:srgbClr val="0070C0"/>
              </a:solidFill>
              <a:latin typeface="Times New Roman" panose="02020603050405020304" pitchFamily="18" charset="0"/>
              <a:cs typeface="Times New Roman" panose="02020603050405020304" pitchFamily="18" charset="0"/>
            </a:endParaRPr>
          </a:p>
          <a:p>
            <a:pPr marL="0" indent="0">
              <a:buNone/>
            </a:pPr>
            <a:r>
              <a:rPr lang="en-GB" sz="3500" b="1" dirty="0" smtClean="0">
                <a:solidFill>
                  <a:srgbClr val="0070C0"/>
                </a:solidFill>
                <a:latin typeface="Times New Roman" panose="02020603050405020304" pitchFamily="18" charset="0"/>
                <a:cs typeface="Times New Roman" panose="02020603050405020304" pitchFamily="18" charset="0"/>
              </a:rPr>
              <a:t>                   </a:t>
            </a:r>
            <a:endParaRPr lang="en-GB" sz="3500" b="1" dirty="0">
              <a:solidFill>
                <a:srgbClr val="0070C0"/>
              </a:solidFill>
              <a:latin typeface="Times New Roman" panose="02020603050405020304" pitchFamily="18" charset="0"/>
              <a:cs typeface="Times New Roman" panose="02020603050405020304" pitchFamily="18" charset="0"/>
            </a:endParaRPr>
          </a:p>
        </p:txBody>
      </p:sp>
      <p:pic>
        <p:nvPicPr>
          <p:cNvPr id="6" name="Picture 4" descr="Trees"/>
          <p:cNvPicPr>
            <a:picLocks noChangeAspect="1" noChangeArrowheads="1"/>
          </p:cNvPicPr>
          <p:nvPr/>
        </p:nvPicPr>
        <p:blipFill>
          <a:blip r:embed="rId3"/>
          <a:srcRect/>
          <a:stretch>
            <a:fillRect/>
          </a:stretch>
        </p:blipFill>
        <p:spPr bwMode="auto">
          <a:xfrm>
            <a:off x="685800" y="472440"/>
            <a:ext cx="9111343" cy="3069771"/>
          </a:xfrm>
          <a:prstGeom prst="rect">
            <a:avLst/>
          </a:prstGeom>
          <a:noFill/>
          <a:ln w="9525">
            <a:noFill/>
            <a:miter lim="800000"/>
            <a:headEnd/>
            <a:tailEnd/>
          </a:ln>
        </p:spPr>
      </p:pic>
    </p:spTree>
    <p:extLst>
      <p:ext uri="{BB962C8B-B14F-4D97-AF65-F5344CB8AC3E}">
        <p14:creationId xmlns:p14="http://schemas.microsoft.com/office/powerpoint/2010/main" val="4105407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571500" y="342900"/>
            <a:ext cx="9388929" cy="5910943"/>
          </a:xfrm>
          <a:prstGeom prst="rect">
            <a:avLst/>
          </a:prstGeom>
        </p:spPr>
      </p:pic>
    </p:spTree>
    <p:extLst>
      <p:ext uri="{BB962C8B-B14F-4D97-AF65-F5344CB8AC3E}">
        <p14:creationId xmlns:p14="http://schemas.microsoft.com/office/powerpoint/2010/main" val="4128639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63286" y="204716"/>
            <a:ext cx="11190514" cy="6653284"/>
          </a:xfrm>
        </p:spPr>
        <p:txBody>
          <a:bodyPr>
            <a:normAutofit fontScale="77500" lnSpcReduction="20000"/>
          </a:bodyPr>
          <a:lstStyle/>
          <a:p>
            <a:pPr marL="0" indent="0">
              <a:buNone/>
            </a:pPr>
            <a:r>
              <a:rPr lang="en-US" b="1" dirty="0" smtClean="0">
                <a:solidFill>
                  <a:srgbClr val="FF0000"/>
                </a:solidFill>
              </a:rPr>
              <a:t>Tension-type headache</a:t>
            </a:r>
          </a:p>
          <a:p>
            <a:r>
              <a:rPr lang="en-US" dirty="0" smtClean="0"/>
              <a:t> </a:t>
            </a:r>
            <a:r>
              <a:rPr lang="en-US" b="1" dirty="0"/>
              <a:t>Tension-type headaches </a:t>
            </a:r>
            <a:r>
              <a:rPr lang="en-US" dirty="0"/>
              <a:t>can be classed as </a:t>
            </a:r>
            <a:r>
              <a:rPr lang="en-US" b="1" dirty="0"/>
              <a:t>either episodic or chronic</a:t>
            </a:r>
            <a:r>
              <a:rPr lang="en-US" dirty="0"/>
              <a:t>. </a:t>
            </a:r>
            <a:endParaRPr lang="en-US" dirty="0" smtClean="0"/>
          </a:p>
          <a:p>
            <a:r>
              <a:rPr lang="en-US" b="1" dirty="0" smtClean="0"/>
              <a:t>Episodic </a:t>
            </a:r>
            <a:r>
              <a:rPr lang="en-US" b="1" dirty="0"/>
              <a:t>tension-type headache </a:t>
            </a:r>
            <a:r>
              <a:rPr lang="en-US" dirty="0"/>
              <a:t>can be further subdivided into </a:t>
            </a:r>
            <a:r>
              <a:rPr lang="en-US" b="1" dirty="0"/>
              <a:t>infrequent and frequent forms</a:t>
            </a:r>
            <a:r>
              <a:rPr lang="en-US" dirty="0"/>
              <a:t>. </a:t>
            </a:r>
            <a:endParaRPr lang="en-US" dirty="0" smtClean="0"/>
          </a:p>
          <a:p>
            <a:r>
              <a:rPr lang="en-US" b="1" dirty="0" smtClean="0"/>
              <a:t>Most </a:t>
            </a:r>
            <a:r>
              <a:rPr lang="en-US" b="1" dirty="0"/>
              <a:t>patients </a:t>
            </a:r>
            <a:r>
              <a:rPr lang="en-US" dirty="0"/>
              <a:t>will present to the pharmacist with the </a:t>
            </a:r>
            <a:r>
              <a:rPr lang="en-US" dirty="0">
                <a:solidFill>
                  <a:srgbClr val="FF0000"/>
                </a:solidFill>
              </a:rPr>
              <a:t>infrequent episodic form</a:t>
            </a:r>
            <a:r>
              <a:rPr lang="en-US" dirty="0"/>
              <a:t>; that is, they occur </a:t>
            </a:r>
            <a:r>
              <a:rPr lang="en-US" b="1" dirty="0"/>
              <a:t>less than once per month. </a:t>
            </a:r>
            <a:endParaRPr lang="en-US" b="1" dirty="0" smtClean="0"/>
          </a:p>
          <a:p>
            <a:r>
              <a:rPr lang="en-US" dirty="0" smtClean="0"/>
              <a:t>Headaches </a:t>
            </a:r>
            <a:r>
              <a:rPr lang="en-US" b="1" dirty="0">
                <a:solidFill>
                  <a:srgbClr val="FF0000"/>
                </a:solidFill>
              </a:rPr>
              <a:t>last from 30 minutes to up to 7 days in duration. </a:t>
            </a:r>
            <a:endParaRPr lang="en-US" b="1" dirty="0" smtClean="0">
              <a:solidFill>
                <a:srgbClr val="FF0000"/>
              </a:solidFill>
            </a:endParaRPr>
          </a:p>
          <a:p>
            <a:r>
              <a:rPr lang="en-US" dirty="0" smtClean="0"/>
              <a:t>Pain </a:t>
            </a:r>
            <a:r>
              <a:rPr lang="en-US" dirty="0"/>
              <a:t>is </a:t>
            </a:r>
            <a:r>
              <a:rPr lang="en-US" b="1" dirty="0" err="1"/>
              <a:t>bifrontal</a:t>
            </a:r>
            <a:r>
              <a:rPr lang="en-US" b="1" dirty="0"/>
              <a:t> or </a:t>
            </a:r>
            <a:r>
              <a:rPr lang="en-US" b="1" dirty="0" err="1"/>
              <a:t>bioccipital</a:t>
            </a:r>
            <a:r>
              <a:rPr lang="en-US" b="1" dirty="0"/>
              <a:t>, generalized and </a:t>
            </a:r>
            <a:r>
              <a:rPr lang="en-US" b="1" dirty="0" smtClean="0"/>
              <a:t>non throbbing </a:t>
            </a:r>
            <a:r>
              <a:rPr lang="en-US" b="1" dirty="0"/>
              <a:t>(Fig. 5.1). </a:t>
            </a:r>
            <a:endParaRPr lang="en-US" b="1" dirty="0" smtClean="0"/>
          </a:p>
          <a:p>
            <a:r>
              <a:rPr lang="en-US" dirty="0" smtClean="0"/>
              <a:t>The </a:t>
            </a:r>
            <a:r>
              <a:rPr lang="en-US" dirty="0"/>
              <a:t>patient might describe the pain as a </a:t>
            </a:r>
            <a:r>
              <a:rPr lang="en-US" b="1" dirty="0"/>
              <a:t>tightness or a weight pressing down on the head. </a:t>
            </a:r>
            <a:endParaRPr lang="en-US" b="1" dirty="0" smtClean="0"/>
          </a:p>
          <a:p>
            <a:r>
              <a:rPr lang="en-US" dirty="0" smtClean="0"/>
              <a:t>The </a:t>
            </a:r>
            <a:r>
              <a:rPr lang="en-US" dirty="0"/>
              <a:t>pain is </a:t>
            </a:r>
            <a:r>
              <a:rPr lang="en-US" b="1" dirty="0"/>
              <a:t>gradual in onset </a:t>
            </a:r>
            <a:r>
              <a:rPr lang="en-US" dirty="0"/>
              <a:t>and tends to </a:t>
            </a:r>
            <a:r>
              <a:rPr lang="en-US" b="1" dirty="0"/>
              <a:t>worsen progressively throughout the day</a:t>
            </a:r>
            <a:r>
              <a:rPr lang="en-US" dirty="0" smtClean="0"/>
              <a:t>.</a:t>
            </a:r>
          </a:p>
          <a:p>
            <a:r>
              <a:rPr lang="en-US" dirty="0" smtClean="0"/>
              <a:t> Pain is </a:t>
            </a:r>
            <a:r>
              <a:rPr lang="en-US" b="1" dirty="0" smtClean="0"/>
              <a:t>normally mild </a:t>
            </a:r>
            <a:r>
              <a:rPr lang="en-US" b="1" dirty="0"/>
              <a:t>to moderate </a:t>
            </a:r>
            <a:r>
              <a:rPr lang="en-US" dirty="0"/>
              <a:t>and is not aggravated by movement, although it is often </a:t>
            </a:r>
            <a:r>
              <a:rPr lang="en-US" b="1" dirty="0"/>
              <a:t>worse under pressure or stress</a:t>
            </a:r>
            <a:r>
              <a:rPr lang="en-US" dirty="0"/>
              <a:t>. </a:t>
            </a:r>
            <a:endParaRPr lang="en-US" dirty="0" smtClean="0"/>
          </a:p>
          <a:p>
            <a:r>
              <a:rPr lang="en-US" b="1" dirty="0" smtClean="0"/>
              <a:t>Nausea </a:t>
            </a:r>
            <a:r>
              <a:rPr lang="en-US" b="1" dirty="0"/>
              <a:t>and vomiting are not associated </a:t>
            </a:r>
            <a:r>
              <a:rPr lang="en-US" dirty="0"/>
              <a:t>with tension-type headache, and it </a:t>
            </a:r>
            <a:r>
              <a:rPr lang="en-US" b="1" dirty="0"/>
              <a:t>rarely causes photophobia or </a:t>
            </a:r>
            <a:r>
              <a:rPr lang="en-US" b="1" dirty="0" err="1"/>
              <a:t>phonophobia</a:t>
            </a:r>
            <a:r>
              <a:rPr lang="en-US" b="1" dirty="0"/>
              <a:t>. </a:t>
            </a:r>
            <a:endParaRPr lang="en-US" b="1" dirty="0" smtClean="0"/>
          </a:p>
          <a:p>
            <a:r>
              <a:rPr lang="en-US" dirty="0" smtClean="0"/>
              <a:t>Overall</a:t>
            </a:r>
            <a:r>
              <a:rPr lang="en-US" dirty="0"/>
              <a:t>, the headache </a:t>
            </a:r>
            <a:r>
              <a:rPr lang="en-US" b="1" dirty="0"/>
              <a:t>has a limited impact on the individual, although he or she might have tried OTC medication without complete symptom resolution or say that the headaches are becoming more frequent</a:t>
            </a:r>
            <a:r>
              <a:rPr lang="en-US" b="1" dirty="0" smtClean="0"/>
              <a:t>.</a:t>
            </a:r>
          </a:p>
          <a:p>
            <a:r>
              <a:rPr lang="en-US" dirty="0"/>
              <a:t>Patients who </a:t>
            </a:r>
            <a:r>
              <a:rPr lang="en-US" dirty="0">
                <a:solidFill>
                  <a:srgbClr val="FF0000"/>
                </a:solidFill>
              </a:rPr>
              <a:t>have frequent episodic tension-type headaches </a:t>
            </a:r>
            <a:r>
              <a:rPr lang="en-US" dirty="0"/>
              <a:t>suffer </a:t>
            </a:r>
            <a:r>
              <a:rPr lang="en-US" b="1" dirty="0"/>
              <a:t>more frequent headaches (more than monthly episodes) and, over </a:t>
            </a:r>
            <a:r>
              <a:rPr lang="en-US" b="1" dirty="0" smtClean="0"/>
              <a:t>time</a:t>
            </a:r>
            <a:r>
              <a:rPr lang="en-US" b="1" dirty="0"/>
              <a:t>, these can develop into chronic tension-type headache. </a:t>
            </a:r>
            <a:r>
              <a:rPr lang="en-US" dirty="0"/>
              <a:t>Headaches occur </a:t>
            </a:r>
            <a:r>
              <a:rPr lang="en-US" b="1" dirty="0" smtClean="0"/>
              <a:t>on at least 10 episodes per month and might be daily, lasting for at least 3 months.</a:t>
            </a:r>
            <a:r>
              <a:rPr lang="en-US" dirty="0" smtClean="0"/>
              <a:t> These </a:t>
            </a:r>
            <a:r>
              <a:rPr lang="en-US" dirty="0"/>
              <a:t>types of headaches can severely affect the </a:t>
            </a:r>
            <a:r>
              <a:rPr lang="en-US" b="1" dirty="0"/>
              <a:t>patient’s quality of life and should not be managed by the community pharmacist.</a:t>
            </a:r>
          </a:p>
          <a:p>
            <a:endParaRPr lang="en-US" dirty="0"/>
          </a:p>
        </p:txBody>
      </p:sp>
    </p:spTree>
    <p:extLst>
      <p:ext uri="{BB962C8B-B14F-4D97-AF65-F5344CB8AC3E}">
        <p14:creationId xmlns:p14="http://schemas.microsoft.com/office/powerpoint/2010/main" val="30055799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 y="0"/>
            <a:ext cx="11789228" cy="6743700"/>
          </a:xfrm>
        </p:spPr>
        <p:txBody>
          <a:bodyPr>
            <a:normAutofit fontScale="92500" lnSpcReduction="20000"/>
          </a:bodyPr>
          <a:lstStyle/>
          <a:p>
            <a:pPr marL="0" indent="0">
              <a:buNone/>
            </a:pPr>
            <a:r>
              <a:rPr lang="en-US" dirty="0">
                <a:solidFill>
                  <a:srgbClr val="FF0000"/>
                </a:solidFill>
              </a:rPr>
              <a:t>Migraine </a:t>
            </a:r>
            <a:endParaRPr lang="en-US" dirty="0" smtClean="0">
              <a:solidFill>
                <a:srgbClr val="FF0000"/>
              </a:solidFill>
            </a:endParaRPr>
          </a:p>
          <a:p>
            <a:r>
              <a:rPr lang="en-US" dirty="0" smtClean="0"/>
              <a:t>Migraines </a:t>
            </a:r>
            <a:r>
              <a:rPr lang="en-US" dirty="0"/>
              <a:t>are </a:t>
            </a:r>
            <a:r>
              <a:rPr lang="en-US" dirty="0">
                <a:solidFill>
                  <a:srgbClr val="FF0000"/>
                </a:solidFill>
              </a:rPr>
              <a:t>rare over the age of 50 </a:t>
            </a:r>
            <a:r>
              <a:rPr lang="en-US" dirty="0"/>
              <a:t>and anyone in this age group presenting for the first time with migraine-like symptoms should be referred to the doctor to eliminate secondary causes of headache. </a:t>
            </a:r>
            <a:r>
              <a:rPr lang="en-US" dirty="0" smtClean="0"/>
              <a:t>If </a:t>
            </a:r>
            <a:r>
              <a:rPr lang="en-US" dirty="0"/>
              <a:t>this </a:t>
            </a:r>
            <a:r>
              <a:rPr lang="en-US" dirty="0">
                <a:solidFill>
                  <a:srgbClr val="FF0000"/>
                </a:solidFill>
              </a:rPr>
              <a:t>is not their first attack</a:t>
            </a:r>
            <a:r>
              <a:rPr lang="en-US" dirty="0"/>
              <a:t>, they will normally have a </a:t>
            </a:r>
            <a:r>
              <a:rPr lang="en-US" dirty="0">
                <a:solidFill>
                  <a:srgbClr val="FF0000"/>
                </a:solidFill>
              </a:rPr>
              <a:t>history of recurrent </a:t>
            </a:r>
            <a:r>
              <a:rPr lang="en-US" dirty="0"/>
              <a:t>and episodic attacks of headache. </a:t>
            </a:r>
            <a:endParaRPr lang="en-US" dirty="0" smtClean="0"/>
          </a:p>
          <a:p>
            <a:r>
              <a:rPr lang="en-US" dirty="0" smtClean="0"/>
              <a:t>Attacks </a:t>
            </a:r>
            <a:r>
              <a:rPr lang="en-US" dirty="0">
                <a:solidFill>
                  <a:srgbClr val="FF0000"/>
                </a:solidFill>
              </a:rPr>
              <a:t>last anywhere from 4 to 72 hours. </a:t>
            </a:r>
            <a:r>
              <a:rPr lang="en-US" dirty="0" smtClean="0"/>
              <a:t>The </a:t>
            </a:r>
            <a:r>
              <a:rPr lang="en-US" dirty="0"/>
              <a:t>average length of an attack is 24 hours. </a:t>
            </a:r>
            <a:endParaRPr lang="en-US" dirty="0" smtClean="0"/>
          </a:p>
          <a:p>
            <a:r>
              <a:rPr lang="en-US" dirty="0" smtClean="0"/>
              <a:t>The </a:t>
            </a:r>
            <a:r>
              <a:rPr lang="en-US" dirty="0"/>
              <a:t>IHS classification recognizes several subtypes of migraine, but the two major subtypes are migraine with </a:t>
            </a:r>
            <a:r>
              <a:rPr lang="en-US" b="1" dirty="0"/>
              <a:t>aura (classic migraine) and migraine without aura (common migraine). </a:t>
            </a:r>
            <a:endParaRPr lang="en-US" b="1" dirty="0" smtClean="0"/>
          </a:p>
          <a:p>
            <a:r>
              <a:rPr lang="en-US" dirty="0" smtClean="0"/>
              <a:t>A </a:t>
            </a:r>
            <a:r>
              <a:rPr lang="en-US" dirty="0"/>
              <a:t>migraine attack can be divided into </a:t>
            </a:r>
            <a:r>
              <a:rPr lang="en-US" b="1" dirty="0"/>
              <a:t>three phases: </a:t>
            </a:r>
            <a:endParaRPr lang="en-US" b="1" dirty="0" smtClean="0"/>
          </a:p>
          <a:p>
            <a:pPr marL="0" indent="0">
              <a:buNone/>
            </a:pPr>
            <a:r>
              <a:rPr lang="en-US" dirty="0" smtClean="0"/>
              <a:t>• </a:t>
            </a:r>
            <a:r>
              <a:rPr lang="en-US" b="1" dirty="0"/>
              <a:t>Phase one</a:t>
            </a:r>
            <a:r>
              <a:rPr lang="en-US" dirty="0"/>
              <a:t>: </a:t>
            </a:r>
            <a:r>
              <a:rPr lang="en-US" b="1" dirty="0"/>
              <a:t>Premonitory phase</a:t>
            </a:r>
            <a:r>
              <a:rPr lang="en-US" dirty="0"/>
              <a:t>, which can occur </a:t>
            </a:r>
            <a:r>
              <a:rPr lang="en-US" dirty="0">
                <a:solidFill>
                  <a:srgbClr val="FF0000"/>
                </a:solidFill>
              </a:rPr>
              <a:t>hours or possibly a couple of days before the headache. </a:t>
            </a:r>
            <a:r>
              <a:rPr lang="en-US" dirty="0"/>
              <a:t>The patient might complain of a change in </a:t>
            </a:r>
            <a:r>
              <a:rPr lang="en-US" b="1" dirty="0"/>
              <a:t>mood or notice a change in </a:t>
            </a:r>
            <a:r>
              <a:rPr lang="en-US" b="1" dirty="0" err="1"/>
              <a:t>behaviour</a:t>
            </a:r>
            <a:r>
              <a:rPr lang="en-US" b="1" dirty="0"/>
              <a:t>. Feelings of well-being, yawning, poor concentration and food cravings </a:t>
            </a:r>
            <a:r>
              <a:rPr lang="en-US" dirty="0"/>
              <a:t>have been reported. These prodromal features are highly individual but are relatively consistent to each patient. </a:t>
            </a:r>
            <a:r>
              <a:rPr lang="en-US" b="1" dirty="0"/>
              <a:t>Identification of triggers is sometimes possible </a:t>
            </a:r>
            <a:r>
              <a:rPr lang="en-US" dirty="0"/>
              <a:t>(Table 5.4). </a:t>
            </a:r>
            <a:endParaRPr lang="en-US" dirty="0" smtClean="0"/>
          </a:p>
          <a:p>
            <a:r>
              <a:rPr lang="en-US" b="1" dirty="0" smtClean="0"/>
              <a:t>Phase </a:t>
            </a:r>
            <a:r>
              <a:rPr lang="en-US" b="1" dirty="0"/>
              <a:t>two</a:t>
            </a:r>
            <a:r>
              <a:rPr lang="en-US" dirty="0"/>
              <a:t>: Headache </a:t>
            </a:r>
            <a:r>
              <a:rPr lang="en-US" b="1" dirty="0"/>
              <a:t>with or without </a:t>
            </a:r>
            <a:r>
              <a:rPr lang="en-US" dirty="0"/>
              <a:t>aura</a:t>
            </a:r>
            <a:r>
              <a:rPr lang="en-US" dirty="0" smtClean="0"/>
              <a:t>.</a:t>
            </a:r>
          </a:p>
          <a:p>
            <a:r>
              <a:rPr lang="en-US" b="1" dirty="0"/>
              <a:t>Phase three</a:t>
            </a:r>
            <a:r>
              <a:rPr lang="en-US" dirty="0"/>
              <a:t>: </a:t>
            </a:r>
            <a:r>
              <a:rPr lang="en-US" b="1" dirty="0"/>
              <a:t>Resolution phase</a:t>
            </a:r>
            <a:r>
              <a:rPr lang="en-US" dirty="0"/>
              <a:t>, as </a:t>
            </a:r>
            <a:r>
              <a:rPr lang="en-US" b="1" dirty="0"/>
              <a:t>the headache subsides</a:t>
            </a:r>
            <a:r>
              <a:rPr lang="en-US" dirty="0"/>
              <a:t>; The patient can feel lethargic, tired and drained before recovery, which </a:t>
            </a:r>
            <a:r>
              <a:rPr lang="en-US" b="1" dirty="0"/>
              <a:t>might take several hours</a:t>
            </a:r>
            <a:r>
              <a:rPr lang="en-US" dirty="0"/>
              <a:t>.</a:t>
            </a:r>
            <a:endParaRPr lang="ar-IQ" dirty="0"/>
          </a:p>
        </p:txBody>
      </p:sp>
    </p:spTree>
    <p:extLst>
      <p:ext uri="{BB962C8B-B14F-4D97-AF65-F5344CB8AC3E}">
        <p14:creationId xmlns:p14="http://schemas.microsoft.com/office/powerpoint/2010/main" val="9477214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2367643" y="-114300"/>
            <a:ext cx="7098166" cy="6858000"/>
          </a:xfrm>
          <a:prstGeom prst="rect">
            <a:avLst/>
          </a:prstGeom>
        </p:spPr>
      </p:pic>
    </p:spTree>
    <p:extLst>
      <p:ext uri="{BB962C8B-B14F-4D97-AF65-F5344CB8AC3E}">
        <p14:creationId xmlns:p14="http://schemas.microsoft.com/office/powerpoint/2010/main" val="72042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12191999" cy="6857999"/>
          </a:xfrm>
        </p:spPr>
        <p:txBody>
          <a:bodyPr>
            <a:normAutofit fontScale="92500" lnSpcReduction="20000"/>
          </a:bodyPr>
          <a:lstStyle/>
          <a:p>
            <a:pPr marL="0" indent="0">
              <a:buNone/>
            </a:pPr>
            <a:r>
              <a:rPr lang="en-US" dirty="0" smtClean="0">
                <a:solidFill>
                  <a:srgbClr val="FF0000"/>
                </a:solidFill>
              </a:rPr>
              <a:t>Headache </a:t>
            </a:r>
            <a:r>
              <a:rPr lang="en-US" dirty="0">
                <a:solidFill>
                  <a:srgbClr val="FF0000"/>
                </a:solidFill>
              </a:rPr>
              <a:t>with aura (classic migraine) </a:t>
            </a:r>
            <a:endParaRPr lang="en-US" dirty="0" smtClean="0">
              <a:solidFill>
                <a:srgbClr val="FF0000"/>
              </a:solidFill>
            </a:endParaRPr>
          </a:p>
          <a:p>
            <a:r>
              <a:rPr lang="en-US" dirty="0" smtClean="0"/>
              <a:t>This </a:t>
            </a:r>
            <a:r>
              <a:rPr lang="en-US" dirty="0"/>
              <a:t>accounts for </a:t>
            </a:r>
            <a:r>
              <a:rPr lang="en-US" b="1" dirty="0"/>
              <a:t>less than 25% of migraine cases</a:t>
            </a:r>
            <a:r>
              <a:rPr lang="en-US" dirty="0"/>
              <a:t>. </a:t>
            </a:r>
            <a:endParaRPr lang="en-US" dirty="0" smtClean="0"/>
          </a:p>
          <a:p>
            <a:r>
              <a:rPr lang="en-US" dirty="0" smtClean="0"/>
              <a:t>The </a:t>
            </a:r>
            <a:r>
              <a:rPr lang="en-US" dirty="0"/>
              <a:t>aura, which is fully reversible, develops </a:t>
            </a:r>
            <a:r>
              <a:rPr lang="en-US" b="1" dirty="0"/>
              <a:t>over 5 to 20 minutes and can last for up to 1 hour</a:t>
            </a:r>
            <a:r>
              <a:rPr lang="en-US" b="1" dirty="0" smtClean="0"/>
              <a:t>.</a:t>
            </a:r>
          </a:p>
          <a:p>
            <a:r>
              <a:rPr lang="en-US" dirty="0" smtClean="0"/>
              <a:t> </a:t>
            </a:r>
            <a:r>
              <a:rPr lang="en-US" dirty="0"/>
              <a:t>It can be </a:t>
            </a:r>
            <a:r>
              <a:rPr lang="en-US" b="1" dirty="0"/>
              <a:t>visual </a:t>
            </a:r>
            <a:r>
              <a:rPr lang="en-US" dirty="0"/>
              <a:t>(accounts for </a:t>
            </a:r>
            <a:r>
              <a:rPr lang="en-US" b="1" dirty="0"/>
              <a:t>90% of </a:t>
            </a:r>
            <a:r>
              <a:rPr lang="en-US" dirty="0"/>
              <a:t>auras experienced) or </a:t>
            </a:r>
            <a:r>
              <a:rPr lang="en-US" b="1" dirty="0"/>
              <a:t>neurological</a:t>
            </a:r>
            <a:r>
              <a:rPr lang="en-US" dirty="0"/>
              <a:t>. </a:t>
            </a:r>
            <a:endParaRPr lang="en-US" dirty="0" smtClean="0"/>
          </a:p>
          <a:p>
            <a:pPr lvl="1"/>
            <a:r>
              <a:rPr lang="en-US" b="1" dirty="0" smtClean="0"/>
              <a:t>Visual </a:t>
            </a:r>
            <a:r>
              <a:rPr lang="en-US" b="1" dirty="0"/>
              <a:t>auras </a:t>
            </a:r>
            <a:r>
              <a:rPr lang="en-US" dirty="0"/>
              <a:t>can take </a:t>
            </a:r>
            <a:r>
              <a:rPr lang="en-US" b="1" dirty="0"/>
              <a:t>many forms</a:t>
            </a:r>
            <a:r>
              <a:rPr lang="en-US" dirty="0"/>
              <a:t>, such as </a:t>
            </a:r>
            <a:r>
              <a:rPr lang="en-US" dirty="0" err="1"/>
              <a:t>scotomas</a:t>
            </a:r>
            <a:r>
              <a:rPr lang="en-US" dirty="0"/>
              <a:t> (blind spots), fortification spectra (zigzag lines) or flashing and flickering lights. </a:t>
            </a:r>
            <a:endParaRPr lang="en-US" dirty="0" smtClean="0"/>
          </a:p>
          <a:p>
            <a:pPr lvl="1"/>
            <a:r>
              <a:rPr lang="en-US" b="1" dirty="0" smtClean="0"/>
              <a:t>Neurological </a:t>
            </a:r>
            <a:r>
              <a:rPr lang="en-US" b="1" dirty="0"/>
              <a:t>auras </a:t>
            </a:r>
            <a:r>
              <a:rPr lang="en-US" dirty="0"/>
              <a:t>(pins and needles) typically start in </a:t>
            </a:r>
            <a:r>
              <a:rPr lang="en-US" b="1" dirty="0"/>
              <a:t>the hand, migrating up the arm before jumping </a:t>
            </a:r>
            <a:r>
              <a:rPr lang="en-US" b="1" dirty="0" smtClean="0"/>
              <a:t>to </a:t>
            </a:r>
            <a:r>
              <a:rPr lang="en-US" b="1" dirty="0"/>
              <a:t>the face and lips. </a:t>
            </a:r>
            <a:endParaRPr lang="en-US" b="1" dirty="0" smtClean="0"/>
          </a:p>
          <a:p>
            <a:r>
              <a:rPr lang="en-US" dirty="0" smtClean="0"/>
              <a:t>Within </a:t>
            </a:r>
            <a:r>
              <a:rPr lang="en-US" b="1" dirty="0"/>
              <a:t>60 minutes of the aura ending, the headache usually occurs</a:t>
            </a:r>
            <a:r>
              <a:rPr lang="en-US" dirty="0"/>
              <a:t>. </a:t>
            </a:r>
            <a:endParaRPr lang="en-US" dirty="0" smtClean="0"/>
          </a:p>
          <a:p>
            <a:pPr marL="514350" indent="-514350">
              <a:buFont typeface="+mj-lt"/>
              <a:buAutoNum type="arabicPeriod"/>
            </a:pPr>
            <a:r>
              <a:rPr lang="en-US" dirty="0" smtClean="0"/>
              <a:t>Pain </a:t>
            </a:r>
            <a:r>
              <a:rPr lang="en-US" dirty="0"/>
              <a:t>is </a:t>
            </a:r>
            <a:r>
              <a:rPr lang="en-US" b="1" dirty="0"/>
              <a:t>unilateral, throbbing and moderate to severe. </a:t>
            </a:r>
            <a:endParaRPr lang="en-US" b="1" dirty="0" smtClean="0"/>
          </a:p>
          <a:p>
            <a:pPr marL="514350" indent="-514350">
              <a:buFont typeface="+mj-lt"/>
              <a:buAutoNum type="arabicPeriod"/>
            </a:pPr>
            <a:r>
              <a:rPr lang="en-US" dirty="0" smtClean="0"/>
              <a:t>Sometimes </a:t>
            </a:r>
            <a:r>
              <a:rPr lang="en-US" dirty="0"/>
              <a:t>the </a:t>
            </a:r>
            <a:r>
              <a:rPr lang="en-US" b="1" dirty="0"/>
              <a:t>pain becomes more </a:t>
            </a:r>
            <a:r>
              <a:rPr lang="en-US" b="1" dirty="0" err="1"/>
              <a:t>generalised</a:t>
            </a:r>
            <a:r>
              <a:rPr lang="en-US" b="1" dirty="0"/>
              <a:t> and diffuse</a:t>
            </a:r>
            <a:r>
              <a:rPr lang="en-US" b="1" dirty="0" smtClean="0"/>
              <a:t>.</a:t>
            </a:r>
          </a:p>
          <a:p>
            <a:pPr marL="514350" indent="-514350">
              <a:buFont typeface="+mj-lt"/>
              <a:buAutoNum type="arabicPeriod"/>
            </a:pPr>
            <a:r>
              <a:rPr lang="en-US" b="1" dirty="0" smtClean="0"/>
              <a:t> </a:t>
            </a:r>
            <a:r>
              <a:rPr lang="en-US" b="1" dirty="0"/>
              <a:t>Physical activity and movement tend to intensify the pain</a:t>
            </a:r>
            <a:r>
              <a:rPr lang="en-US" b="1" dirty="0" smtClean="0"/>
              <a:t>.</a:t>
            </a:r>
          </a:p>
          <a:p>
            <a:pPr marL="514350" indent="-514350">
              <a:buFont typeface="+mj-lt"/>
              <a:buAutoNum type="arabicPeriod"/>
            </a:pPr>
            <a:r>
              <a:rPr lang="en-US" dirty="0" smtClean="0"/>
              <a:t> </a:t>
            </a:r>
            <a:r>
              <a:rPr lang="en-US" b="1" dirty="0"/>
              <a:t>Nausea affects almost all patients </a:t>
            </a:r>
            <a:r>
              <a:rPr lang="en-US" dirty="0" smtClean="0"/>
              <a:t>but </a:t>
            </a:r>
            <a:r>
              <a:rPr lang="en-US" b="1" dirty="0" smtClean="0"/>
              <a:t>less than one-third will vomit</a:t>
            </a:r>
            <a:r>
              <a:rPr lang="en-US" dirty="0" smtClean="0"/>
              <a:t>.</a:t>
            </a:r>
          </a:p>
          <a:p>
            <a:pPr marL="514350" indent="-514350">
              <a:buFont typeface="+mj-lt"/>
              <a:buAutoNum type="arabicPeriod"/>
            </a:pPr>
            <a:r>
              <a:rPr lang="en-US" dirty="0" smtClean="0"/>
              <a:t> </a:t>
            </a:r>
            <a:r>
              <a:rPr lang="en-US" dirty="0"/>
              <a:t>Photophobia and </a:t>
            </a:r>
            <a:r>
              <a:rPr lang="en-US" dirty="0" err="1"/>
              <a:t>phonophobia</a:t>
            </a:r>
            <a:r>
              <a:rPr lang="en-US" dirty="0"/>
              <a:t> often mean that patients will </a:t>
            </a:r>
            <a:r>
              <a:rPr lang="en-US" b="1" dirty="0"/>
              <a:t>seek out a dark quiet room to relieve their symptoms. </a:t>
            </a:r>
            <a:endParaRPr lang="en-US" b="1" dirty="0" smtClean="0"/>
          </a:p>
          <a:p>
            <a:pPr marL="514350" indent="-514350">
              <a:buFont typeface="+mj-lt"/>
              <a:buAutoNum type="arabicPeriod"/>
            </a:pPr>
            <a:r>
              <a:rPr lang="en-US" dirty="0" smtClean="0"/>
              <a:t>The </a:t>
            </a:r>
            <a:r>
              <a:rPr lang="en-US" dirty="0"/>
              <a:t>patient might also suffer from </a:t>
            </a:r>
            <a:r>
              <a:rPr lang="en-US" b="1" dirty="0"/>
              <a:t>fatigue, find concentrating difficult, and be irritable.</a:t>
            </a:r>
            <a:endParaRPr lang="ar-IQ" b="1" dirty="0"/>
          </a:p>
        </p:txBody>
      </p:sp>
    </p:spTree>
    <p:extLst>
      <p:ext uri="{BB962C8B-B14F-4D97-AF65-F5344CB8AC3E}">
        <p14:creationId xmlns:p14="http://schemas.microsoft.com/office/powerpoint/2010/main" val="18797798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599" y="114300"/>
            <a:ext cx="11805557" cy="6743700"/>
          </a:xfrm>
        </p:spPr>
        <p:txBody>
          <a:bodyPr>
            <a:normAutofit/>
          </a:bodyPr>
          <a:lstStyle/>
          <a:p>
            <a:pPr marL="0" indent="0">
              <a:buNone/>
            </a:pPr>
            <a:r>
              <a:rPr lang="en-US" b="1" dirty="0">
                <a:solidFill>
                  <a:srgbClr val="FF0000"/>
                </a:solidFill>
              </a:rPr>
              <a:t>Headache without aura (common migraine) </a:t>
            </a:r>
            <a:endParaRPr lang="en-US" b="1" dirty="0" smtClean="0">
              <a:solidFill>
                <a:srgbClr val="FF0000"/>
              </a:solidFill>
            </a:endParaRPr>
          </a:p>
          <a:p>
            <a:r>
              <a:rPr lang="en-US" dirty="0" smtClean="0"/>
              <a:t>The </a:t>
            </a:r>
            <a:r>
              <a:rPr lang="en-US" dirty="0"/>
              <a:t>remaining </a:t>
            </a:r>
            <a:r>
              <a:rPr lang="en-US" b="1" dirty="0"/>
              <a:t>75% of sufferers do not experience an aura </a:t>
            </a:r>
            <a:r>
              <a:rPr lang="en-US" dirty="0"/>
              <a:t>but do suffer from all other symptoms, as described above</a:t>
            </a:r>
            <a:r>
              <a:rPr lang="en-US" dirty="0" smtClean="0"/>
              <a:t>.</a:t>
            </a:r>
          </a:p>
          <a:p>
            <a:pPr marL="0" indent="0">
              <a:buNone/>
            </a:pPr>
            <a:r>
              <a:rPr lang="en-US" dirty="0">
                <a:solidFill>
                  <a:srgbClr val="FF0000"/>
                </a:solidFill>
              </a:rPr>
              <a:t>Other likely causes of headache </a:t>
            </a:r>
            <a:endParaRPr lang="en-US" dirty="0" smtClean="0">
              <a:solidFill>
                <a:srgbClr val="FF0000"/>
              </a:solidFill>
            </a:endParaRPr>
          </a:p>
          <a:p>
            <a:r>
              <a:rPr lang="en-US" dirty="0" smtClean="0"/>
              <a:t>Eye strain</a:t>
            </a:r>
          </a:p>
          <a:p>
            <a:pPr marL="0" indent="0">
              <a:buNone/>
            </a:pPr>
            <a:r>
              <a:rPr lang="en-US" dirty="0" smtClean="0"/>
              <a:t> </a:t>
            </a:r>
            <a:r>
              <a:rPr lang="en-US" dirty="0"/>
              <a:t>People who perform prolonged close work – for example, visual display unit (VDU) operators – can suffer from </a:t>
            </a:r>
            <a:r>
              <a:rPr lang="en-US" b="1" dirty="0"/>
              <a:t>frontal-aching headache</a:t>
            </a:r>
            <a:r>
              <a:rPr lang="en-US" dirty="0"/>
              <a:t>. In the first case, patients should be referred to an optician for a </a:t>
            </a:r>
            <a:r>
              <a:rPr lang="en-US" b="1" dirty="0"/>
              <a:t>routine eye check. </a:t>
            </a:r>
            <a:endParaRPr lang="en-US" b="1" dirty="0" smtClean="0"/>
          </a:p>
          <a:p>
            <a:r>
              <a:rPr lang="en-US" b="1" dirty="0" smtClean="0"/>
              <a:t>Sinusitis </a:t>
            </a:r>
          </a:p>
          <a:p>
            <a:pPr marL="0" indent="0">
              <a:buNone/>
            </a:pPr>
            <a:r>
              <a:rPr lang="en-US" dirty="0" smtClean="0"/>
              <a:t>The </a:t>
            </a:r>
            <a:r>
              <a:rPr lang="en-US" dirty="0"/>
              <a:t>pain tends to be relatively </a:t>
            </a:r>
            <a:r>
              <a:rPr lang="en-US" b="1" dirty="0"/>
              <a:t>localised, usually orbital, unilateral, and dull. </a:t>
            </a:r>
            <a:r>
              <a:rPr lang="en-US" dirty="0" smtClean="0"/>
              <a:t>A </a:t>
            </a:r>
            <a:r>
              <a:rPr lang="en-US" dirty="0"/>
              <a:t>course of </a:t>
            </a:r>
            <a:r>
              <a:rPr lang="en-US" b="1" dirty="0"/>
              <a:t>decongestants c</a:t>
            </a:r>
            <a:r>
              <a:rPr lang="en-US" dirty="0"/>
              <a:t>ould be tried, but if treatment failure occurs, referral to the doctor for </a:t>
            </a:r>
            <a:r>
              <a:rPr lang="en-US" b="1" dirty="0"/>
              <a:t>possible antibiotic therapy </a:t>
            </a:r>
            <a:r>
              <a:rPr lang="en-US" dirty="0"/>
              <a:t>would be appropriate.</a:t>
            </a:r>
            <a:endParaRPr lang="ar-IQ" dirty="0"/>
          </a:p>
        </p:txBody>
      </p:sp>
    </p:spTree>
    <p:extLst>
      <p:ext uri="{BB962C8B-B14F-4D97-AF65-F5344CB8AC3E}">
        <p14:creationId xmlns:p14="http://schemas.microsoft.com/office/powerpoint/2010/main" val="27319884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6957" y="326570"/>
            <a:ext cx="11740243" cy="6531429"/>
          </a:xfrm>
        </p:spPr>
        <p:txBody>
          <a:bodyPr>
            <a:normAutofit fontScale="92500" lnSpcReduction="20000"/>
          </a:bodyPr>
          <a:lstStyle/>
          <a:p>
            <a:pPr marL="0" indent="0">
              <a:buNone/>
            </a:pPr>
            <a:r>
              <a:rPr lang="en-US" b="1" dirty="0"/>
              <a:t>Unlikely causes </a:t>
            </a:r>
            <a:endParaRPr lang="en-US" b="1" dirty="0" smtClean="0"/>
          </a:p>
          <a:p>
            <a:pPr marL="0" indent="0">
              <a:buNone/>
            </a:pPr>
            <a:r>
              <a:rPr lang="en-US" dirty="0" smtClean="0">
                <a:solidFill>
                  <a:srgbClr val="FF0000"/>
                </a:solidFill>
              </a:rPr>
              <a:t>1.Cluster headache</a:t>
            </a:r>
          </a:p>
          <a:p>
            <a:r>
              <a:rPr lang="en-US" dirty="0" smtClean="0"/>
              <a:t> Typically</a:t>
            </a:r>
            <a:r>
              <a:rPr lang="en-US" dirty="0"/>
              <a:t>, the headache occurs at </a:t>
            </a:r>
            <a:r>
              <a:rPr lang="en-US" b="1" dirty="0"/>
              <a:t>the same time each day </a:t>
            </a:r>
            <a:r>
              <a:rPr lang="en-US" dirty="0"/>
              <a:t>with </a:t>
            </a:r>
            <a:r>
              <a:rPr lang="en-US" dirty="0">
                <a:solidFill>
                  <a:srgbClr val="FF0000"/>
                </a:solidFill>
              </a:rPr>
              <a:t>abrupt onset and lasts between 10 minutes and 3 hours, with 50% of patients experiencing nighttime symptoms. </a:t>
            </a:r>
            <a:endParaRPr lang="en-US" dirty="0" smtClean="0">
              <a:solidFill>
                <a:srgbClr val="FF0000"/>
              </a:solidFill>
            </a:endParaRPr>
          </a:p>
          <a:p>
            <a:r>
              <a:rPr lang="en-US" dirty="0" smtClean="0"/>
              <a:t>Patients </a:t>
            </a:r>
            <a:r>
              <a:rPr lang="en-US" dirty="0"/>
              <a:t>are </a:t>
            </a:r>
            <a:r>
              <a:rPr lang="en-US" dirty="0">
                <a:solidFill>
                  <a:srgbClr val="FF0000"/>
                </a:solidFill>
              </a:rPr>
              <a:t>awoken 2 to 3 hours after falling asleep</a:t>
            </a:r>
            <a:r>
              <a:rPr lang="en-US" dirty="0"/>
              <a:t>, with </a:t>
            </a:r>
            <a:r>
              <a:rPr lang="en-US" b="1" dirty="0"/>
              <a:t>very intense, unilateral, orbital-boring pain. </a:t>
            </a:r>
            <a:endParaRPr lang="en-US" b="1" dirty="0" smtClean="0"/>
          </a:p>
          <a:p>
            <a:r>
              <a:rPr lang="en-US" dirty="0" smtClean="0"/>
              <a:t>Additionally</a:t>
            </a:r>
            <a:r>
              <a:rPr lang="en-US" dirty="0"/>
              <a:t>, </a:t>
            </a:r>
            <a:r>
              <a:rPr lang="en-US" b="1" dirty="0" err="1"/>
              <a:t>conjunctival</a:t>
            </a:r>
            <a:r>
              <a:rPr lang="en-US" b="1" dirty="0"/>
              <a:t> redness, lacrimation and nasal congestion </a:t>
            </a:r>
            <a:r>
              <a:rPr lang="en-US" dirty="0"/>
              <a:t>(which laterally becomes watery) are observed on </a:t>
            </a:r>
            <a:r>
              <a:rPr lang="en-US" b="1" dirty="0"/>
              <a:t>the pain side of the head. </a:t>
            </a:r>
            <a:endParaRPr lang="en-US" b="1" dirty="0" smtClean="0"/>
          </a:p>
          <a:p>
            <a:r>
              <a:rPr lang="en-US" b="1" dirty="0" smtClean="0"/>
              <a:t>Facial </a:t>
            </a:r>
            <a:r>
              <a:rPr lang="en-US" b="1" dirty="0"/>
              <a:t>flushing and sweating </a:t>
            </a:r>
            <a:r>
              <a:rPr lang="en-US" dirty="0"/>
              <a:t>are common. </a:t>
            </a:r>
            <a:endParaRPr lang="en-US" dirty="0" smtClean="0"/>
          </a:p>
          <a:p>
            <a:r>
              <a:rPr lang="en-US" dirty="0" smtClean="0"/>
              <a:t>Patients </a:t>
            </a:r>
            <a:r>
              <a:rPr lang="en-US" dirty="0"/>
              <a:t>tend to be </a:t>
            </a:r>
            <a:r>
              <a:rPr lang="en-US" b="1" dirty="0"/>
              <a:t>restless and irritable and often pace the floor. </a:t>
            </a:r>
            <a:endParaRPr lang="en-US" b="1" dirty="0" smtClean="0"/>
          </a:p>
          <a:p>
            <a:r>
              <a:rPr lang="en-US" dirty="0" smtClean="0"/>
              <a:t>The </a:t>
            </a:r>
            <a:r>
              <a:rPr lang="en-US" dirty="0"/>
              <a:t>condition is characterized by periods of </a:t>
            </a:r>
            <a:r>
              <a:rPr lang="en-US" b="1" dirty="0"/>
              <a:t>acute attacks, typically lasting a number of weeks to a few months, with sufferers experiencing between one and three attacks per day. </a:t>
            </a:r>
            <a:r>
              <a:rPr lang="en-US" dirty="0" smtClean="0"/>
              <a:t>This </a:t>
            </a:r>
            <a:r>
              <a:rPr lang="en-US" dirty="0"/>
              <a:t>is then followed by periods of </a:t>
            </a:r>
            <a:r>
              <a:rPr lang="en-US" b="1" dirty="0"/>
              <a:t>remission, which can last months or years. </a:t>
            </a:r>
            <a:endParaRPr lang="en-US" b="1" dirty="0" smtClean="0"/>
          </a:p>
          <a:p>
            <a:r>
              <a:rPr lang="en-US" dirty="0" smtClean="0"/>
              <a:t>During </a:t>
            </a:r>
            <a:r>
              <a:rPr lang="en-US" dirty="0"/>
              <a:t>acute phases, alcohol can trigger an attack. </a:t>
            </a:r>
            <a:endParaRPr lang="en-US" dirty="0" smtClean="0"/>
          </a:p>
          <a:p>
            <a:r>
              <a:rPr lang="en-US" dirty="0" smtClean="0"/>
              <a:t>Nausea </a:t>
            </a:r>
            <a:r>
              <a:rPr lang="en-US" dirty="0"/>
              <a:t>is </a:t>
            </a:r>
            <a:r>
              <a:rPr lang="en-US" b="1" dirty="0"/>
              <a:t>usually absent, and a family history is uncommon</a:t>
            </a:r>
            <a:r>
              <a:rPr lang="en-US" b="1" dirty="0" smtClean="0"/>
              <a:t>.</a:t>
            </a:r>
          </a:p>
          <a:p>
            <a:r>
              <a:rPr lang="en-US" dirty="0" smtClean="0"/>
              <a:t> </a:t>
            </a:r>
            <a:r>
              <a:rPr lang="en-US" dirty="0"/>
              <a:t>Referral is required because </a:t>
            </a:r>
            <a:r>
              <a:rPr lang="en-US" b="1" dirty="0">
                <a:solidFill>
                  <a:srgbClr val="FF0000"/>
                </a:solidFill>
              </a:rPr>
              <a:t>subcutaneous </a:t>
            </a:r>
            <a:r>
              <a:rPr lang="en-US" b="1" dirty="0" err="1">
                <a:solidFill>
                  <a:srgbClr val="FF0000"/>
                </a:solidFill>
              </a:rPr>
              <a:t>sumatriptan</a:t>
            </a:r>
            <a:r>
              <a:rPr lang="en-US" b="1" dirty="0">
                <a:solidFill>
                  <a:srgbClr val="FF0000"/>
                </a:solidFill>
              </a:rPr>
              <a:t> is required.</a:t>
            </a:r>
            <a:endParaRPr lang="ar-IQ" b="1" dirty="0">
              <a:solidFill>
                <a:srgbClr val="FF0000"/>
              </a:solidFill>
            </a:endParaRPr>
          </a:p>
        </p:txBody>
      </p:sp>
    </p:spTree>
    <p:extLst>
      <p:ext uri="{BB962C8B-B14F-4D97-AF65-F5344CB8AC3E}">
        <p14:creationId xmlns:p14="http://schemas.microsoft.com/office/powerpoint/2010/main" val="31131221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2271" y="0"/>
            <a:ext cx="11838215" cy="6580414"/>
          </a:xfrm>
        </p:spPr>
        <p:txBody>
          <a:bodyPr>
            <a:normAutofit/>
          </a:bodyPr>
          <a:lstStyle/>
          <a:p>
            <a:pPr marL="0" indent="0">
              <a:buNone/>
            </a:pPr>
            <a:r>
              <a:rPr lang="en-US" dirty="0" smtClean="0">
                <a:solidFill>
                  <a:srgbClr val="FF0000"/>
                </a:solidFill>
              </a:rPr>
              <a:t>2.Medication-overuse headache</a:t>
            </a:r>
          </a:p>
          <a:p>
            <a:r>
              <a:rPr lang="en-US" dirty="0" smtClean="0"/>
              <a:t> </a:t>
            </a:r>
            <a:r>
              <a:rPr lang="en-US" dirty="0"/>
              <a:t>Patients with long-standing symptoms of headache who regularly use medicines to treat pain can develop </a:t>
            </a:r>
            <a:r>
              <a:rPr lang="en-US" dirty="0" smtClean="0"/>
              <a:t>medication overuse </a:t>
            </a:r>
            <a:r>
              <a:rPr lang="en-US" dirty="0"/>
              <a:t>headache</a:t>
            </a:r>
            <a:r>
              <a:rPr lang="en-US" dirty="0" smtClean="0"/>
              <a:t>.</a:t>
            </a:r>
          </a:p>
          <a:p>
            <a:r>
              <a:rPr lang="en-US" dirty="0" smtClean="0"/>
              <a:t> </a:t>
            </a:r>
            <a:r>
              <a:rPr lang="en-US" b="1" dirty="0"/>
              <a:t>Pain receptors (nociceptors) instead of being switched off when analgesics are taken, are in fact switched on. </a:t>
            </a:r>
            <a:endParaRPr lang="en-US" b="1" dirty="0" smtClean="0"/>
          </a:p>
          <a:p>
            <a:r>
              <a:rPr lang="en-US" dirty="0" smtClean="0"/>
              <a:t>The </a:t>
            </a:r>
            <a:r>
              <a:rPr lang="en-US" dirty="0"/>
              <a:t>consequence is a cycle where patients take more and more painkillers that are stronger and stronger to control the pain. </a:t>
            </a:r>
            <a:endParaRPr lang="en-US" dirty="0" smtClean="0"/>
          </a:p>
          <a:p>
            <a:r>
              <a:rPr lang="en-US" dirty="0" smtClean="0"/>
              <a:t>Patients </a:t>
            </a:r>
            <a:r>
              <a:rPr lang="en-US" dirty="0"/>
              <a:t>will experience </a:t>
            </a:r>
            <a:r>
              <a:rPr lang="en-US" b="1" dirty="0"/>
              <a:t>daily or near-daily headaches described as dull and nagging. </a:t>
            </a:r>
            <a:endParaRPr lang="en-US" b="1" dirty="0" smtClean="0"/>
          </a:p>
          <a:p>
            <a:r>
              <a:rPr lang="en-US" dirty="0" smtClean="0"/>
              <a:t>Obviously</a:t>
            </a:r>
            <a:r>
              <a:rPr lang="en-US" dirty="0"/>
              <a:t>, in these cases, a </a:t>
            </a:r>
            <a:r>
              <a:rPr lang="en-US" b="1" dirty="0"/>
              <a:t>medication history is essential and should prompt the pharmacist to refer the patient to the doctor. </a:t>
            </a:r>
            <a:endParaRPr lang="en-US" b="1" dirty="0" smtClean="0"/>
          </a:p>
          <a:p>
            <a:r>
              <a:rPr lang="en-US" dirty="0" smtClean="0"/>
              <a:t>Treatment </a:t>
            </a:r>
            <a:r>
              <a:rPr lang="en-US" b="1" dirty="0"/>
              <a:t>is to stop all analgesia for a number of weeks</a:t>
            </a:r>
            <a:r>
              <a:rPr lang="en-US" dirty="0"/>
              <a:t>, which requires careful planning. </a:t>
            </a:r>
            <a:endParaRPr lang="en-US" dirty="0" smtClean="0"/>
          </a:p>
          <a:p>
            <a:r>
              <a:rPr lang="en-US" dirty="0" smtClean="0"/>
              <a:t>Symptoms </a:t>
            </a:r>
            <a:r>
              <a:rPr lang="en-US" dirty="0"/>
              <a:t>usually </a:t>
            </a:r>
            <a:r>
              <a:rPr lang="en-US" b="1" dirty="0"/>
              <a:t>resolve within 2 months of withdrawing the medication</a:t>
            </a:r>
            <a:r>
              <a:rPr lang="en-US" dirty="0"/>
              <a:t>.</a:t>
            </a:r>
            <a:endParaRPr lang="ar-IQ" dirty="0"/>
          </a:p>
        </p:txBody>
      </p:sp>
    </p:spTree>
    <p:extLst>
      <p:ext uri="{BB962C8B-B14F-4D97-AF65-F5344CB8AC3E}">
        <p14:creationId xmlns:p14="http://schemas.microsoft.com/office/powerpoint/2010/main" val="37703552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93914" y="244928"/>
            <a:ext cx="11898086" cy="6613071"/>
          </a:xfrm>
        </p:spPr>
        <p:txBody>
          <a:bodyPr>
            <a:normAutofit/>
          </a:bodyPr>
          <a:lstStyle/>
          <a:p>
            <a:pPr marL="0" indent="0">
              <a:buNone/>
            </a:pPr>
            <a:r>
              <a:rPr lang="en-US" dirty="0" smtClean="0">
                <a:solidFill>
                  <a:srgbClr val="FF0000"/>
                </a:solidFill>
              </a:rPr>
              <a:t>3.Temporal </a:t>
            </a:r>
            <a:r>
              <a:rPr lang="en-US" dirty="0">
                <a:solidFill>
                  <a:srgbClr val="FF0000"/>
                </a:solidFill>
              </a:rPr>
              <a:t>arteritis (giant cell arteritis) </a:t>
            </a:r>
            <a:endParaRPr lang="en-US" dirty="0" smtClean="0">
              <a:solidFill>
                <a:srgbClr val="FF0000"/>
              </a:solidFill>
            </a:endParaRPr>
          </a:p>
          <a:p>
            <a:r>
              <a:rPr lang="en-US" dirty="0" smtClean="0"/>
              <a:t>The </a:t>
            </a:r>
            <a:r>
              <a:rPr lang="en-US" dirty="0"/>
              <a:t>temporal arteries that run </a:t>
            </a:r>
            <a:r>
              <a:rPr lang="en-US" b="1" dirty="0"/>
              <a:t>vertically up the sides of the head</a:t>
            </a:r>
            <a:r>
              <a:rPr lang="en-US" dirty="0"/>
              <a:t>, just </a:t>
            </a:r>
            <a:r>
              <a:rPr lang="en-US" dirty="0">
                <a:solidFill>
                  <a:srgbClr val="FF0000"/>
                </a:solidFill>
              </a:rPr>
              <a:t>in front </a:t>
            </a:r>
            <a:r>
              <a:rPr lang="en-US" b="1" dirty="0">
                <a:solidFill>
                  <a:srgbClr val="FF0000"/>
                </a:solidFill>
              </a:rPr>
              <a:t>of the ears, can become inflamed</a:t>
            </a:r>
            <a:r>
              <a:rPr lang="en-US" b="1" dirty="0" smtClean="0">
                <a:solidFill>
                  <a:srgbClr val="FF0000"/>
                </a:solidFill>
              </a:rPr>
              <a:t>.</a:t>
            </a:r>
          </a:p>
          <a:p>
            <a:r>
              <a:rPr lang="en-US" dirty="0" smtClean="0"/>
              <a:t> </a:t>
            </a:r>
            <a:r>
              <a:rPr lang="en-US" b="1" dirty="0"/>
              <a:t>Unilateral pain is experienced, and the person generally feels unwell, with </a:t>
            </a:r>
            <a:r>
              <a:rPr lang="en-US" b="1" dirty="0">
                <a:solidFill>
                  <a:srgbClr val="FF0000"/>
                </a:solidFill>
              </a:rPr>
              <a:t>fever, </a:t>
            </a:r>
            <a:r>
              <a:rPr lang="en-US" b="1" dirty="0"/>
              <a:t>myalgia and general malaise</a:t>
            </a:r>
            <a:r>
              <a:rPr lang="en-US" b="1" dirty="0" smtClean="0"/>
              <a:t>.</a:t>
            </a:r>
          </a:p>
          <a:p>
            <a:r>
              <a:rPr lang="en-US" b="1" dirty="0" smtClean="0"/>
              <a:t> </a:t>
            </a:r>
            <a:r>
              <a:rPr lang="en-US" b="1" dirty="0"/>
              <a:t>Scalp tenderness is seen about 50% of patients. </a:t>
            </a:r>
            <a:endParaRPr lang="en-US" b="1" dirty="0" smtClean="0"/>
          </a:p>
          <a:p>
            <a:r>
              <a:rPr lang="en-US" dirty="0" smtClean="0"/>
              <a:t>It </a:t>
            </a:r>
            <a:r>
              <a:rPr lang="en-US" dirty="0"/>
              <a:t>is most commonly seen </a:t>
            </a:r>
            <a:r>
              <a:rPr lang="en-US" b="1" dirty="0"/>
              <a:t>in </a:t>
            </a:r>
            <a:r>
              <a:rPr lang="en-US" b="1" dirty="0">
                <a:solidFill>
                  <a:srgbClr val="FF0000"/>
                </a:solidFill>
              </a:rPr>
              <a:t>older</a:t>
            </a:r>
            <a:r>
              <a:rPr lang="en-US" b="1" dirty="0"/>
              <a:t> </a:t>
            </a:r>
            <a:r>
              <a:rPr lang="en-US" dirty="0"/>
              <a:t>white populations and is three times more common in women</a:t>
            </a:r>
            <a:r>
              <a:rPr lang="en-US" dirty="0" smtClean="0"/>
              <a:t>.</a:t>
            </a:r>
          </a:p>
          <a:p>
            <a:r>
              <a:rPr lang="en-US" dirty="0" smtClean="0"/>
              <a:t> </a:t>
            </a:r>
            <a:r>
              <a:rPr lang="en-US" dirty="0"/>
              <a:t>Prompt treatment with </a:t>
            </a:r>
            <a:r>
              <a:rPr lang="en-US" b="1" dirty="0"/>
              <a:t>oral corticosteroids is required because the retinal artery can become compromised, leading to blindness. Urgent referral is needed.</a:t>
            </a:r>
            <a:endParaRPr lang="ar-IQ" b="1" dirty="0"/>
          </a:p>
        </p:txBody>
      </p:sp>
    </p:spTree>
    <p:extLst>
      <p:ext uri="{BB962C8B-B14F-4D97-AF65-F5344CB8AC3E}">
        <p14:creationId xmlns:p14="http://schemas.microsoft.com/office/powerpoint/2010/main" val="254020899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6571" y="81643"/>
            <a:ext cx="11495315" cy="6400800"/>
          </a:xfrm>
        </p:spPr>
        <p:txBody>
          <a:bodyPr>
            <a:normAutofit/>
          </a:bodyPr>
          <a:lstStyle/>
          <a:p>
            <a:pPr marL="0" indent="0">
              <a:buNone/>
            </a:pPr>
            <a:r>
              <a:rPr lang="en-US" dirty="0" smtClean="0">
                <a:solidFill>
                  <a:srgbClr val="FF0000"/>
                </a:solidFill>
              </a:rPr>
              <a:t>4.Trigeminal neuralgia</a:t>
            </a:r>
          </a:p>
          <a:p>
            <a:r>
              <a:rPr lang="en-US" dirty="0" smtClean="0"/>
              <a:t> </a:t>
            </a:r>
            <a:r>
              <a:rPr lang="en-US" dirty="0"/>
              <a:t>Pain follows the </a:t>
            </a:r>
            <a:r>
              <a:rPr lang="en-US" b="1" dirty="0"/>
              <a:t>course of the second</a:t>
            </a:r>
            <a:r>
              <a:rPr lang="en-US" dirty="0"/>
              <a:t> (maxillary; supplying the cheeks) or </a:t>
            </a:r>
            <a:r>
              <a:rPr lang="en-US" b="1" dirty="0"/>
              <a:t>third (</a:t>
            </a:r>
            <a:r>
              <a:rPr lang="en-US" dirty="0"/>
              <a:t>mandibular; supplying the chin, lower lip, and lower cheek) </a:t>
            </a:r>
            <a:r>
              <a:rPr lang="en-US" b="1" dirty="0"/>
              <a:t>division of the nerve, leading to pain experienced in the cheek, jaws, lips or gums. </a:t>
            </a:r>
            <a:endParaRPr lang="en-US" b="1" dirty="0" smtClean="0"/>
          </a:p>
          <a:p>
            <a:r>
              <a:rPr lang="en-US" dirty="0" smtClean="0"/>
              <a:t>Pain </a:t>
            </a:r>
            <a:r>
              <a:rPr lang="en-US" dirty="0"/>
              <a:t>is </a:t>
            </a:r>
            <a:r>
              <a:rPr lang="en-US" b="1" dirty="0"/>
              <a:t>short lived, usually lasting from a few seconds to a couple of minutes</a:t>
            </a:r>
            <a:r>
              <a:rPr lang="en-US" dirty="0" smtClean="0"/>
              <a:t>.</a:t>
            </a:r>
          </a:p>
          <a:p>
            <a:r>
              <a:rPr lang="en-US" dirty="0" smtClean="0"/>
              <a:t> </a:t>
            </a:r>
            <a:r>
              <a:rPr lang="en-US" dirty="0"/>
              <a:t>Pain is severe and lancing (electric shock–like) and is almost always unilateral</a:t>
            </a:r>
            <a:r>
              <a:rPr lang="en-US" dirty="0" smtClean="0"/>
              <a:t>.</a:t>
            </a:r>
          </a:p>
          <a:p>
            <a:r>
              <a:rPr lang="en-US" dirty="0" smtClean="0"/>
              <a:t> </a:t>
            </a:r>
            <a:r>
              <a:rPr lang="en-US" dirty="0"/>
              <a:t>The person may </a:t>
            </a:r>
            <a:r>
              <a:rPr lang="en-US" dirty="0" smtClean="0"/>
              <a:t>experience </a:t>
            </a:r>
            <a:r>
              <a:rPr lang="en-US" b="1" dirty="0" smtClean="0"/>
              <a:t>many attacks a day, although the events are episodic and may remit for weeks or months before returning</a:t>
            </a:r>
            <a:r>
              <a:rPr lang="en-US" dirty="0" smtClean="0"/>
              <a:t>.</a:t>
            </a:r>
          </a:p>
          <a:p>
            <a:r>
              <a:rPr lang="en-US" dirty="0" smtClean="0"/>
              <a:t> </a:t>
            </a:r>
            <a:r>
              <a:rPr lang="en-US" dirty="0"/>
              <a:t>It is </a:t>
            </a:r>
            <a:r>
              <a:rPr lang="en-US" dirty="0" smtClean="0"/>
              <a:t>more </a:t>
            </a:r>
            <a:r>
              <a:rPr lang="en-US" dirty="0"/>
              <a:t>common in women than in men and </a:t>
            </a:r>
            <a:r>
              <a:rPr lang="en-US" b="1" dirty="0"/>
              <a:t>rarely seen before the age of 40 years.</a:t>
            </a:r>
            <a:endParaRPr lang="ar-IQ" b="1" dirty="0">
              <a:solidFill>
                <a:srgbClr val="FF0000"/>
              </a:solidFill>
            </a:endParaRPr>
          </a:p>
        </p:txBody>
      </p:sp>
    </p:spTree>
    <p:extLst>
      <p:ext uri="{BB962C8B-B14F-4D97-AF65-F5344CB8AC3E}">
        <p14:creationId xmlns:p14="http://schemas.microsoft.com/office/powerpoint/2010/main" val="3650292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199" y="277586"/>
            <a:ext cx="10951029" cy="6188528"/>
          </a:xfrm>
        </p:spPr>
        <p:txBody>
          <a:bodyPr/>
          <a:lstStyle/>
          <a:p>
            <a:pPr marL="0" indent="0">
              <a:buNone/>
            </a:pPr>
            <a:r>
              <a:rPr lang="en-US" dirty="0">
                <a:solidFill>
                  <a:srgbClr val="FF0000"/>
                </a:solidFill>
              </a:rPr>
              <a:t>Headache </a:t>
            </a:r>
            <a:endParaRPr lang="en-US" dirty="0" smtClean="0">
              <a:solidFill>
                <a:srgbClr val="FF0000"/>
              </a:solidFill>
            </a:endParaRPr>
          </a:p>
          <a:p>
            <a:pPr marL="0" indent="0">
              <a:buNone/>
            </a:pPr>
            <a:r>
              <a:rPr lang="en-US" dirty="0" smtClean="0"/>
              <a:t>Headache </a:t>
            </a:r>
            <a:r>
              <a:rPr lang="en-US" dirty="0"/>
              <a:t>is </a:t>
            </a:r>
            <a:r>
              <a:rPr lang="en-US" dirty="0">
                <a:solidFill>
                  <a:srgbClr val="FF0000"/>
                </a:solidFill>
              </a:rPr>
              <a:t>not a disease state or condition </a:t>
            </a:r>
            <a:r>
              <a:rPr lang="en-US" dirty="0"/>
              <a:t>but rather a symptom, of which there are many causes. </a:t>
            </a:r>
            <a:endParaRPr lang="en-US" dirty="0" smtClean="0"/>
          </a:p>
          <a:p>
            <a:r>
              <a:rPr lang="en-US" dirty="0" smtClean="0"/>
              <a:t>Headache </a:t>
            </a:r>
            <a:r>
              <a:rPr lang="en-US" dirty="0"/>
              <a:t>can be the </a:t>
            </a:r>
            <a:r>
              <a:rPr lang="en-US" dirty="0">
                <a:solidFill>
                  <a:srgbClr val="FF0000"/>
                </a:solidFill>
              </a:rPr>
              <a:t>major presenting complaint</a:t>
            </a:r>
            <a:r>
              <a:rPr lang="en-US" dirty="0"/>
              <a:t>; for example, in migraine, cluster, and tension-type headaches – or one of many symptoms; for example, in an </a:t>
            </a:r>
            <a:r>
              <a:rPr lang="en-US" dirty="0">
                <a:solidFill>
                  <a:srgbClr val="FF0000"/>
                </a:solidFill>
              </a:rPr>
              <a:t>upper respiratory tract infection. </a:t>
            </a:r>
            <a:endParaRPr lang="en-US" dirty="0" smtClean="0">
              <a:solidFill>
                <a:srgbClr val="FF0000"/>
              </a:solidFill>
            </a:endParaRPr>
          </a:p>
          <a:p>
            <a:endParaRPr lang="en-US" dirty="0" smtClean="0">
              <a:solidFill>
                <a:srgbClr val="FF0000"/>
              </a:solidFill>
            </a:endParaRPr>
          </a:p>
        </p:txBody>
      </p:sp>
      <p:pic>
        <p:nvPicPr>
          <p:cNvPr id="4" name="Picture 3"/>
          <p:cNvPicPr>
            <a:picLocks noChangeAspect="1"/>
          </p:cNvPicPr>
          <p:nvPr/>
        </p:nvPicPr>
        <p:blipFill>
          <a:blip r:embed="rId2"/>
          <a:stretch>
            <a:fillRect/>
          </a:stretch>
        </p:blipFill>
        <p:spPr>
          <a:xfrm>
            <a:off x="1632857" y="3151414"/>
            <a:ext cx="7315199" cy="3461657"/>
          </a:xfrm>
          <a:prstGeom prst="rect">
            <a:avLst/>
          </a:prstGeom>
        </p:spPr>
      </p:pic>
    </p:spTree>
    <p:extLst>
      <p:ext uri="{BB962C8B-B14F-4D97-AF65-F5344CB8AC3E}">
        <p14:creationId xmlns:p14="http://schemas.microsoft.com/office/powerpoint/2010/main" val="39080386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2271" y="0"/>
            <a:ext cx="11979729" cy="6858000"/>
          </a:xfrm>
        </p:spPr>
        <p:txBody>
          <a:bodyPr>
            <a:normAutofit/>
          </a:bodyPr>
          <a:lstStyle/>
          <a:p>
            <a:pPr marL="0" indent="0">
              <a:buNone/>
            </a:pPr>
            <a:r>
              <a:rPr lang="en-US" dirty="0" smtClean="0">
                <a:solidFill>
                  <a:srgbClr val="FF0000"/>
                </a:solidFill>
              </a:rPr>
              <a:t>5.Depression </a:t>
            </a:r>
          </a:p>
          <a:p>
            <a:r>
              <a:rPr lang="en-US" dirty="0" smtClean="0"/>
              <a:t>A </a:t>
            </a:r>
            <a:r>
              <a:rPr lang="en-US" dirty="0"/>
              <a:t>symptom of depression can </a:t>
            </a:r>
            <a:r>
              <a:rPr lang="en-US" dirty="0">
                <a:solidFill>
                  <a:srgbClr val="FF0000"/>
                </a:solidFill>
              </a:rPr>
              <a:t>be tension-type headaches. </a:t>
            </a:r>
            <a:endParaRPr lang="en-US" dirty="0" smtClean="0">
              <a:solidFill>
                <a:srgbClr val="FF0000"/>
              </a:solidFill>
            </a:endParaRPr>
          </a:p>
          <a:p>
            <a:r>
              <a:rPr lang="en-US" dirty="0" smtClean="0"/>
              <a:t>However</a:t>
            </a:r>
            <a:r>
              <a:rPr lang="en-US" dirty="0"/>
              <a:t>, other more prominent symptoms should be present. </a:t>
            </a:r>
            <a:endParaRPr lang="en-US" dirty="0" smtClean="0"/>
          </a:p>
          <a:p>
            <a:r>
              <a:rPr lang="en-US" dirty="0" smtClean="0"/>
              <a:t>The </a:t>
            </a:r>
            <a:r>
              <a:rPr lang="en-US" dirty="0"/>
              <a:t>Diagnostic and Statistical Manual of Mental Disorders (DSM-5) criteria are often used to aid a diagnosis of depression. </a:t>
            </a:r>
            <a:endParaRPr lang="en-US" dirty="0" smtClean="0"/>
          </a:p>
          <a:p>
            <a:r>
              <a:rPr lang="en-US" dirty="0" smtClean="0"/>
              <a:t>The </a:t>
            </a:r>
            <a:r>
              <a:rPr lang="en-US" dirty="0"/>
              <a:t>pharmacist should check for a </a:t>
            </a:r>
            <a:r>
              <a:rPr lang="en-US" dirty="0">
                <a:solidFill>
                  <a:srgbClr val="FF0000"/>
                </a:solidFill>
              </a:rPr>
              <a:t>loss of interest or pleasure in activities, fatigue, inability to concentrate, loss of appetite, weight loss, sleep disturbances and constipation</a:t>
            </a:r>
            <a:r>
              <a:rPr lang="en-US" dirty="0" smtClean="0">
                <a:solidFill>
                  <a:srgbClr val="FF0000"/>
                </a:solidFill>
              </a:rPr>
              <a:t>.</a:t>
            </a:r>
          </a:p>
          <a:p>
            <a:r>
              <a:rPr lang="en-US" dirty="0" smtClean="0"/>
              <a:t> </a:t>
            </a:r>
            <a:r>
              <a:rPr lang="en-US" dirty="0"/>
              <a:t>If the patient exhibits some of these features (especially loss of interest in doing things and feeling down and hopeless), referral to the doctor is necessary. Recent changes to the patient’s social circumstances might also support your differential diagnosis.</a:t>
            </a:r>
            <a:endParaRPr lang="ar-IQ" sz="2800" dirty="0">
              <a:cs typeface="+mj-cs"/>
            </a:endParaRPr>
          </a:p>
        </p:txBody>
      </p:sp>
    </p:spTree>
    <p:extLst>
      <p:ext uri="{BB962C8B-B14F-4D97-AF65-F5344CB8AC3E}">
        <p14:creationId xmlns:p14="http://schemas.microsoft.com/office/powerpoint/2010/main" val="4228696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4285" y="0"/>
            <a:ext cx="10515600" cy="6013677"/>
          </a:xfrm>
        </p:spPr>
        <p:txBody>
          <a:bodyPr/>
          <a:lstStyle/>
          <a:p>
            <a:pPr marL="0" indent="0">
              <a:buNone/>
            </a:pPr>
            <a:r>
              <a:rPr lang="en-US" dirty="0">
                <a:solidFill>
                  <a:srgbClr val="FF0000"/>
                </a:solidFill>
              </a:rPr>
              <a:t>Very unlikely causes </a:t>
            </a:r>
            <a:endParaRPr lang="en-US" dirty="0" smtClean="0">
              <a:solidFill>
                <a:srgbClr val="FF0000"/>
              </a:solidFill>
            </a:endParaRPr>
          </a:p>
          <a:p>
            <a:pPr marL="514350" indent="-514350">
              <a:buFont typeface="+mj-lt"/>
              <a:buAutoNum type="arabicPeriod"/>
            </a:pPr>
            <a:r>
              <a:rPr lang="en-US" dirty="0" smtClean="0">
                <a:solidFill>
                  <a:srgbClr val="FF0000"/>
                </a:solidFill>
              </a:rPr>
              <a:t>Glaucoma  (red, </a:t>
            </a:r>
            <a:r>
              <a:rPr lang="en-US" dirty="0" err="1" smtClean="0">
                <a:solidFill>
                  <a:srgbClr val="FF0000"/>
                </a:solidFill>
              </a:rPr>
              <a:t>pain,cloudy</a:t>
            </a:r>
            <a:r>
              <a:rPr lang="en-US" dirty="0" smtClean="0">
                <a:solidFill>
                  <a:srgbClr val="FF0000"/>
                </a:solidFill>
              </a:rPr>
              <a:t>)</a:t>
            </a:r>
          </a:p>
          <a:p>
            <a:pPr marL="514350" indent="-514350">
              <a:buFont typeface="+mj-lt"/>
              <a:buAutoNum type="arabicPeriod"/>
            </a:pPr>
            <a:r>
              <a:rPr lang="en-GB" dirty="0" smtClean="0">
                <a:solidFill>
                  <a:srgbClr val="FF0000"/>
                </a:solidFill>
              </a:rPr>
              <a:t>Meningitis (fever)</a:t>
            </a:r>
          </a:p>
          <a:p>
            <a:pPr marL="514350" indent="-514350">
              <a:buFont typeface="+mj-lt"/>
              <a:buAutoNum type="arabicPeriod"/>
            </a:pPr>
            <a:r>
              <a:rPr lang="en-US" dirty="0">
                <a:solidFill>
                  <a:srgbClr val="FF0000"/>
                </a:solidFill>
              </a:rPr>
              <a:t>Subarachnoid </a:t>
            </a:r>
            <a:r>
              <a:rPr lang="en-US" dirty="0" err="1">
                <a:solidFill>
                  <a:srgbClr val="FF0000"/>
                </a:solidFill>
              </a:rPr>
              <a:t>haemorrhage</a:t>
            </a:r>
            <a:r>
              <a:rPr lang="en-US" dirty="0">
                <a:solidFill>
                  <a:srgbClr val="FF0000"/>
                </a:solidFill>
              </a:rPr>
              <a:t> </a:t>
            </a:r>
            <a:endParaRPr lang="en-US" dirty="0" smtClean="0">
              <a:solidFill>
                <a:srgbClr val="FF0000"/>
              </a:solidFill>
            </a:endParaRPr>
          </a:p>
          <a:p>
            <a:r>
              <a:rPr lang="en-US" dirty="0" smtClean="0"/>
              <a:t>The </a:t>
            </a:r>
            <a:r>
              <a:rPr lang="en-US" dirty="0"/>
              <a:t>patient will experience an incapacitating headache with very intense severe pain, located in the occipital region. </a:t>
            </a:r>
            <a:endParaRPr lang="en-US" dirty="0" smtClean="0"/>
          </a:p>
          <a:p>
            <a:r>
              <a:rPr lang="en-US" dirty="0" smtClean="0"/>
              <a:t>Nausea </a:t>
            </a:r>
            <a:r>
              <a:rPr lang="en-US" dirty="0"/>
              <a:t>and vomiting are often present, and a decreased lack of consciousness is prominent. </a:t>
            </a:r>
            <a:endParaRPr lang="en-US" dirty="0" smtClean="0"/>
          </a:p>
          <a:p>
            <a:r>
              <a:rPr lang="en-US" dirty="0" smtClean="0"/>
              <a:t>Patients </a:t>
            </a:r>
            <a:r>
              <a:rPr lang="en-US" dirty="0"/>
              <a:t>often describe the headache as the worst headache they have ever had. </a:t>
            </a:r>
            <a:endParaRPr lang="en-US" dirty="0" smtClean="0"/>
          </a:p>
          <a:p>
            <a:r>
              <a:rPr lang="en-US" dirty="0" smtClean="0"/>
              <a:t>It </a:t>
            </a:r>
            <a:r>
              <a:rPr lang="en-US" dirty="0"/>
              <a:t>is extremely unlikely that a patient would present in the pharmacy with such </a:t>
            </a:r>
            <a:r>
              <a:rPr lang="en-US" dirty="0" smtClean="0"/>
              <a:t>symptoms</a:t>
            </a:r>
          </a:p>
          <a:p>
            <a:pPr marL="0" indent="0">
              <a:buNone/>
            </a:pPr>
            <a:endParaRPr lang="en-US" dirty="0" smtClean="0"/>
          </a:p>
          <a:p>
            <a:endParaRPr lang="en-US" dirty="0" smtClean="0"/>
          </a:p>
        </p:txBody>
      </p:sp>
    </p:spTree>
    <p:extLst>
      <p:ext uri="{BB962C8B-B14F-4D97-AF65-F5344CB8AC3E}">
        <p14:creationId xmlns:p14="http://schemas.microsoft.com/office/powerpoint/2010/main" val="31733470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p:cNvPicPr>
            <a:picLocks noGrp="1" noChangeAspect="1"/>
          </p:cNvPicPr>
          <p:nvPr>
            <p:ph idx="1"/>
          </p:nvPr>
        </p:nvPicPr>
        <p:blipFill>
          <a:blip r:embed="rId2"/>
          <a:stretch>
            <a:fillRect/>
          </a:stretch>
        </p:blipFill>
        <p:spPr>
          <a:xfrm>
            <a:off x="686480" y="253206"/>
            <a:ext cx="7983991" cy="5559765"/>
          </a:xfrm>
          <a:prstGeom prst="rect">
            <a:avLst/>
          </a:prstGeom>
        </p:spPr>
      </p:pic>
    </p:spTree>
    <p:extLst>
      <p:ext uri="{BB962C8B-B14F-4D97-AF65-F5344CB8AC3E}">
        <p14:creationId xmlns:p14="http://schemas.microsoft.com/office/powerpoint/2010/main" val="3604076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963386" y="457200"/>
            <a:ext cx="8131627" cy="5878286"/>
          </a:xfrm>
          <a:prstGeom prst="rect">
            <a:avLst/>
          </a:prstGeom>
        </p:spPr>
      </p:pic>
    </p:spTree>
    <p:extLst>
      <p:ext uri="{BB962C8B-B14F-4D97-AF65-F5344CB8AC3E}">
        <p14:creationId xmlns:p14="http://schemas.microsoft.com/office/powerpoint/2010/main" val="18313676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60615" y="342899"/>
            <a:ext cx="10515600" cy="5834063"/>
          </a:xfrm>
        </p:spPr>
        <p:txBody>
          <a:bodyPr>
            <a:normAutofit lnSpcReduction="10000"/>
          </a:bodyPr>
          <a:lstStyle/>
          <a:p>
            <a:pPr marL="0" indent="0">
              <a:buNone/>
            </a:pPr>
            <a:r>
              <a:rPr lang="en-GB" dirty="0" smtClean="0"/>
              <a:t>1.Migraleve</a:t>
            </a:r>
          </a:p>
          <a:p>
            <a:pPr marL="0" indent="0">
              <a:buNone/>
            </a:pPr>
            <a:r>
              <a:rPr lang="en-GB" dirty="0" smtClean="0"/>
              <a:t> </a:t>
            </a:r>
            <a:r>
              <a:rPr lang="en-GB" dirty="0" err="1"/>
              <a:t>Migraleve</a:t>
            </a:r>
            <a:r>
              <a:rPr lang="en-GB" dirty="0"/>
              <a:t> is available as </a:t>
            </a:r>
            <a:r>
              <a:rPr lang="en-GB" dirty="0" err="1"/>
              <a:t>Migraleve</a:t>
            </a:r>
            <a:r>
              <a:rPr lang="en-GB" dirty="0"/>
              <a:t> Pink tablets, which contain a </a:t>
            </a:r>
            <a:r>
              <a:rPr lang="en-GB" dirty="0" err="1">
                <a:solidFill>
                  <a:srgbClr val="FF0000"/>
                </a:solidFill>
              </a:rPr>
              <a:t>paracetamol</a:t>
            </a:r>
            <a:r>
              <a:rPr lang="en-GB" dirty="0">
                <a:solidFill>
                  <a:srgbClr val="FF0000"/>
                </a:solidFill>
              </a:rPr>
              <a:t>-codeine combination (500/8 mg) plus </a:t>
            </a:r>
            <a:r>
              <a:rPr lang="en-GB" dirty="0" err="1">
                <a:solidFill>
                  <a:srgbClr val="FF0000"/>
                </a:solidFill>
              </a:rPr>
              <a:t>buclizine</a:t>
            </a:r>
            <a:r>
              <a:rPr lang="en-GB" dirty="0"/>
              <a:t>, 6.25 mg, or </a:t>
            </a:r>
            <a:r>
              <a:rPr lang="en-GB" dirty="0" err="1"/>
              <a:t>Migraleve</a:t>
            </a:r>
            <a:r>
              <a:rPr lang="en-GB" dirty="0"/>
              <a:t> Yellow tablets, which contain only the analgesic combination</a:t>
            </a:r>
            <a:r>
              <a:rPr lang="en-GB" dirty="0" smtClean="0"/>
              <a:t>.</a:t>
            </a:r>
          </a:p>
          <a:p>
            <a:pPr marL="0" indent="0">
              <a:buNone/>
            </a:pPr>
            <a:r>
              <a:rPr lang="en-GB" dirty="0" smtClean="0"/>
              <a:t>2.</a:t>
            </a:r>
            <a:r>
              <a:rPr lang="en-US" dirty="0"/>
              <a:t> </a:t>
            </a:r>
            <a:r>
              <a:rPr lang="en-US" dirty="0" err="1"/>
              <a:t>Midrid</a:t>
            </a:r>
            <a:r>
              <a:rPr lang="en-US" dirty="0"/>
              <a:t> </a:t>
            </a:r>
            <a:endParaRPr lang="en-US" dirty="0" smtClean="0"/>
          </a:p>
          <a:p>
            <a:pPr marL="0" indent="0">
              <a:buNone/>
            </a:pPr>
            <a:r>
              <a:rPr lang="en-US" dirty="0" err="1" smtClean="0"/>
              <a:t>Midrid</a:t>
            </a:r>
            <a:r>
              <a:rPr lang="en-US" dirty="0" smtClean="0"/>
              <a:t> </a:t>
            </a:r>
            <a:r>
              <a:rPr lang="en-US" dirty="0"/>
              <a:t>capsules contain </a:t>
            </a:r>
            <a:r>
              <a:rPr lang="en-US" dirty="0">
                <a:solidFill>
                  <a:srgbClr val="FF0000"/>
                </a:solidFill>
              </a:rPr>
              <a:t>isometheptene </a:t>
            </a:r>
            <a:r>
              <a:rPr lang="en-US" dirty="0" err="1">
                <a:solidFill>
                  <a:srgbClr val="FF0000"/>
                </a:solidFill>
              </a:rPr>
              <a:t>mucate</a:t>
            </a:r>
            <a:r>
              <a:rPr lang="en-US" dirty="0">
                <a:solidFill>
                  <a:srgbClr val="FF0000"/>
                </a:solidFill>
              </a:rPr>
              <a:t>, 65 mg, and </a:t>
            </a:r>
            <a:r>
              <a:rPr lang="en-US" dirty="0" err="1">
                <a:solidFill>
                  <a:srgbClr val="FF0000"/>
                </a:solidFill>
              </a:rPr>
              <a:t>paracetamol</a:t>
            </a:r>
            <a:r>
              <a:rPr lang="en-US" dirty="0">
                <a:solidFill>
                  <a:srgbClr val="FF0000"/>
                </a:solidFill>
              </a:rPr>
              <a:t>, 325 mg. </a:t>
            </a:r>
            <a:endParaRPr lang="en-US" dirty="0" smtClean="0">
              <a:solidFill>
                <a:srgbClr val="FF0000"/>
              </a:solidFill>
            </a:endParaRPr>
          </a:p>
          <a:p>
            <a:pPr marL="0" indent="0">
              <a:buNone/>
            </a:pPr>
            <a:r>
              <a:rPr lang="en-US" dirty="0" smtClean="0"/>
              <a:t>3.Prochlorperazine </a:t>
            </a:r>
            <a:r>
              <a:rPr lang="en-US" dirty="0"/>
              <a:t>(</a:t>
            </a:r>
            <a:r>
              <a:rPr lang="en-US" dirty="0" err="1"/>
              <a:t>Buccastem</a:t>
            </a:r>
            <a:r>
              <a:rPr lang="en-US" dirty="0"/>
              <a:t> M) </a:t>
            </a:r>
            <a:endParaRPr lang="en-US" dirty="0" smtClean="0"/>
          </a:p>
          <a:p>
            <a:pPr marL="0" indent="0">
              <a:buNone/>
            </a:pPr>
            <a:r>
              <a:rPr lang="en-US" dirty="0" err="1" smtClean="0"/>
              <a:t>Prochlorperazine</a:t>
            </a:r>
            <a:r>
              <a:rPr lang="en-US" dirty="0" smtClean="0"/>
              <a:t> </a:t>
            </a:r>
            <a:r>
              <a:rPr lang="en-US" dirty="0"/>
              <a:t>has been found to be a </a:t>
            </a:r>
            <a:r>
              <a:rPr lang="en-US" dirty="0">
                <a:solidFill>
                  <a:srgbClr val="FF0000"/>
                </a:solidFill>
              </a:rPr>
              <a:t>potent antiemetic in a number of conditions, including migraine. It works by blocking dopamine receptors found in the chemoreceptor trigger zone. It is administered via the buccal mucosa, and therefore patients will need to be counselled on correct administration.</a:t>
            </a:r>
            <a:endParaRPr lang="ar-IQ" dirty="0">
              <a:solidFill>
                <a:srgbClr val="FF0000"/>
              </a:solidFill>
            </a:endParaRPr>
          </a:p>
        </p:txBody>
      </p:sp>
    </p:spTree>
    <p:extLst>
      <p:ext uri="{BB962C8B-B14F-4D97-AF65-F5344CB8AC3E}">
        <p14:creationId xmlns:p14="http://schemas.microsoft.com/office/powerpoint/2010/main" val="284644307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89215" y="669471"/>
            <a:ext cx="10515600" cy="5850392"/>
          </a:xfrm>
        </p:spPr>
        <p:txBody>
          <a:bodyPr/>
          <a:lstStyle/>
          <a:p>
            <a:pPr marL="0" indent="0">
              <a:buNone/>
            </a:pPr>
            <a:r>
              <a:rPr lang="en-US" dirty="0" smtClean="0"/>
              <a:t>4. </a:t>
            </a:r>
            <a:r>
              <a:rPr lang="en-US" dirty="0" err="1" smtClean="0"/>
              <a:t>Sumatriptan</a:t>
            </a:r>
            <a:r>
              <a:rPr lang="en-US" dirty="0" smtClean="0"/>
              <a:t> </a:t>
            </a:r>
          </a:p>
          <a:p>
            <a:r>
              <a:rPr lang="en-US" dirty="0" err="1" smtClean="0"/>
              <a:t>Sumatriptan</a:t>
            </a:r>
            <a:r>
              <a:rPr lang="en-US" dirty="0" smtClean="0"/>
              <a:t> </a:t>
            </a:r>
            <a:r>
              <a:rPr lang="en-US" dirty="0"/>
              <a:t>was the first </a:t>
            </a:r>
            <a:r>
              <a:rPr lang="en-US" dirty="0" err="1"/>
              <a:t>triptan</a:t>
            </a:r>
            <a:r>
              <a:rPr lang="en-US" dirty="0"/>
              <a:t> to be marketed in the UK and, subsequently, deregulated to OTC status. </a:t>
            </a:r>
            <a:endParaRPr lang="en-US" dirty="0" smtClean="0"/>
          </a:p>
          <a:p>
            <a:r>
              <a:rPr lang="en-US" dirty="0" err="1" smtClean="0"/>
              <a:t>Triptans</a:t>
            </a:r>
            <a:r>
              <a:rPr lang="en-US" dirty="0" smtClean="0"/>
              <a:t> </a:t>
            </a:r>
            <a:r>
              <a:rPr lang="en-US" dirty="0"/>
              <a:t>are </a:t>
            </a:r>
            <a:r>
              <a:rPr lang="en-US" b="1" dirty="0"/>
              <a:t>5-HT1 agonists </a:t>
            </a:r>
            <a:r>
              <a:rPr lang="en-US" dirty="0"/>
              <a:t>and stimulate 5-HT1B and 5-HT1D receptors. </a:t>
            </a:r>
            <a:endParaRPr lang="en-US" dirty="0" smtClean="0"/>
          </a:p>
          <a:p>
            <a:r>
              <a:rPr lang="en-US" dirty="0" err="1" smtClean="0"/>
              <a:t>Triptans</a:t>
            </a:r>
            <a:r>
              <a:rPr lang="en-US" dirty="0" smtClean="0"/>
              <a:t> </a:t>
            </a:r>
            <a:r>
              <a:rPr lang="en-US" dirty="0"/>
              <a:t>cause </a:t>
            </a:r>
            <a:r>
              <a:rPr lang="en-US" b="1" dirty="0">
                <a:solidFill>
                  <a:srgbClr val="FF0000"/>
                </a:solidFill>
              </a:rPr>
              <a:t>constriction of the cranial blood vessels, stop the release of inflammatory neurotransmitters at the trigeminal nerve synapses, and reduce pain signal transmission</a:t>
            </a:r>
            <a:r>
              <a:rPr lang="en-US" dirty="0" smtClean="0"/>
              <a:t>.</a:t>
            </a:r>
          </a:p>
        </p:txBody>
      </p:sp>
    </p:spTree>
    <p:extLst>
      <p:ext uri="{BB962C8B-B14F-4D97-AF65-F5344CB8AC3E}">
        <p14:creationId xmlns:p14="http://schemas.microsoft.com/office/powerpoint/2010/main" val="17623608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3"/>
          <a:stretch>
            <a:fillRect/>
          </a:stretch>
        </p:blipFill>
        <p:spPr>
          <a:xfrm>
            <a:off x="391887" y="130629"/>
            <a:ext cx="11478984" cy="6727371"/>
          </a:xfrm>
          <a:prstGeom prst="rect">
            <a:avLst/>
          </a:prstGeom>
        </p:spPr>
      </p:pic>
    </p:spTree>
    <p:extLst>
      <p:ext uri="{BB962C8B-B14F-4D97-AF65-F5344CB8AC3E}">
        <p14:creationId xmlns:p14="http://schemas.microsoft.com/office/powerpoint/2010/main" val="4121451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3"/>
          <a:stretch>
            <a:fillRect/>
          </a:stretch>
        </p:blipFill>
        <p:spPr>
          <a:xfrm>
            <a:off x="130628" y="277585"/>
            <a:ext cx="12191999" cy="4116955"/>
          </a:xfrm>
          <a:prstGeom prst="rect">
            <a:avLst/>
          </a:prstGeom>
        </p:spPr>
      </p:pic>
    </p:spTree>
    <p:extLst>
      <p:ext uri="{BB962C8B-B14F-4D97-AF65-F5344CB8AC3E}">
        <p14:creationId xmlns:p14="http://schemas.microsoft.com/office/powerpoint/2010/main" val="31542406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2"/>
          <a:stretch>
            <a:fillRect/>
          </a:stretch>
        </p:blipFill>
        <p:spPr>
          <a:xfrm>
            <a:off x="391886" y="261257"/>
            <a:ext cx="11511643" cy="6139543"/>
          </a:xfrm>
          <a:prstGeom prst="rect">
            <a:avLst/>
          </a:prstGeom>
        </p:spPr>
      </p:pic>
    </p:spTree>
    <p:extLst>
      <p:ext uri="{BB962C8B-B14F-4D97-AF65-F5344CB8AC3E}">
        <p14:creationId xmlns:p14="http://schemas.microsoft.com/office/powerpoint/2010/main" val="21982901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6557" y="816429"/>
            <a:ext cx="11097986" cy="5801406"/>
          </a:xfrm>
        </p:spPr>
        <p:txBody>
          <a:bodyPr/>
          <a:lstStyle/>
          <a:p>
            <a:pPr marL="0" indent="0">
              <a:buNone/>
            </a:pPr>
            <a:r>
              <a:rPr lang="en-US" dirty="0" err="1" smtClean="0">
                <a:solidFill>
                  <a:srgbClr val="FF0000"/>
                </a:solidFill>
              </a:rPr>
              <a:t>Midrid</a:t>
            </a:r>
            <a:endParaRPr lang="en-US" dirty="0" smtClean="0">
              <a:solidFill>
                <a:srgbClr val="FF0000"/>
              </a:solidFill>
            </a:endParaRPr>
          </a:p>
          <a:p>
            <a:r>
              <a:rPr lang="en-US" dirty="0" smtClean="0"/>
              <a:t> </a:t>
            </a:r>
            <a:r>
              <a:rPr lang="en-US" dirty="0" err="1"/>
              <a:t>Midrid</a:t>
            </a:r>
            <a:r>
              <a:rPr lang="en-US" dirty="0"/>
              <a:t> is licensed for use only in adults</a:t>
            </a:r>
            <a:r>
              <a:rPr lang="en-US" dirty="0" smtClean="0"/>
              <a:t>.</a:t>
            </a:r>
          </a:p>
          <a:p>
            <a:r>
              <a:rPr lang="en-US" dirty="0" smtClean="0"/>
              <a:t> </a:t>
            </a:r>
            <a:r>
              <a:rPr lang="en-US" dirty="0"/>
              <a:t>The dosage is </a:t>
            </a:r>
            <a:r>
              <a:rPr lang="en-US" dirty="0">
                <a:solidFill>
                  <a:srgbClr val="FF0000"/>
                </a:solidFill>
              </a:rPr>
              <a:t>two capsules at the start of an attack, followed by one capsule every hour until relief is obtained</a:t>
            </a:r>
            <a:r>
              <a:rPr lang="en-US" dirty="0"/>
              <a:t>. </a:t>
            </a:r>
            <a:endParaRPr lang="en-US" dirty="0" smtClean="0"/>
          </a:p>
          <a:p>
            <a:r>
              <a:rPr lang="en-US" dirty="0" smtClean="0"/>
              <a:t>A </a:t>
            </a:r>
            <a:r>
              <a:rPr lang="en-US" dirty="0"/>
              <a:t>maximum of </a:t>
            </a:r>
            <a:r>
              <a:rPr lang="en-US" dirty="0">
                <a:solidFill>
                  <a:srgbClr val="FF0000"/>
                </a:solidFill>
              </a:rPr>
              <a:t>five capsules can be taken in a 12-hour period</a:t>
            </a:r>
            <a:r>
              <a:rPr lang="en-US" dirty="0"/>
              <a:t>. It is a sympathomimetic agent and, like decongestants, it interacts with monoamine oxidase inhibitors (MAOIs), which might lead to fatal hypertensive crisis. </a:t>
            </a:r>
            <a:endParaRPr lang="en-US" dirty="0" smtClean="0"/>
          </a:p>
          <a:p>
            <a:r>
              <a:rPr lang="en-US" dirty="0" smtClean="0"/>
              <a:t>It </a:t>
            </a:r>
            <a:r>
              <a:rPr lang="en-US" dirty="0"/>
              <a:t>can also </a:t>
            </a:r>
            <a:r>
              <a:rPr lang="en-US" dirty="0">
                <a:solidFill>
                  <a:srgbClr val="FF0000"/>
                </a:solidFill>
              </a:rPr>
              <a:t>affect diabetes and hypertension control</a:t>
            </a:r>
            <a:r>
              <a:rPr lang="en-US" dirty="0"/>
              <a:t>. Side effects reported with </a:t>
            </a:r>
            <a:r>
              <a:rPr lang="en-US" dirty="0" err="1"/>
              <a:t>Midrid</a:t>
            </a:r>
            <a:r>
              <a:rPr lang="en-US" dirty="0"/>
              <a:t> include transient rashes and other allergic reactions. </a:t>
            </a:r>
            <a:r>
              <a:rPr lang="en-US" dirty="0" err="1"/>
              <a:t>Midrid</a:t>
            </a:r>
            <a:r>
              <a:rPr lang="en-US" dirty="0"/>
              <a:t> is best </a:t>
            </a:r>
            <a:r>
              <a:rPr lang="en-US" dirty="0">
                <a:solidFill>
                  <a:srgbClr val="FF0000"/>
                </a:solidFill>
              </a:rPr>
              <a:t>avoided in pregnancy and breastfeeding due to lack of data.</a:t>
            </a:r>
          </a:p>
        </p:txBody>
      </p:sp>
    </p:spTree>
    <p:extLst>
      <p:ext uri="{BB962C8B-B14F-4D97-AF65-F5344CB8AC3E}">
        <p14:creationId xmlns:p14="http://schemas.microsoft.com/office/powerpoint/2010/main" val="15648294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42899" y="339725"/>
            <a:ext cx="11527971" cy="6257018"/>
          </a:xfrm>
        </p:spPr>
        <p:txBody>
          <a:bodyPr>
            <a:normAutofit/>
          </a:bodyPr>
          <a:lstStyle/>
          <a:p>
            <a:pPr marL="0" indent="0">
              <a:buNone/>
            </a:pPr>
            <a:r>
              <a:rPr lang="en-US" b="1" dirty="0">
                <a:solidFill>
                  <a:srgbClr val="FF0000"/>
                </a:solidFill>
              </a:rPr>
              <a:t>Headache classification </a:t>
            </a:r>
            <a:endParaRPr lang="en-US" b="1" dirty="0" smtClean="0">
              <a:solidFill>
                <a:srgbClr val="FF0000"/>
              </a:solidFill>
            </a:endParaRPr>
          </a:p>
          <a:p>
            <a:r>
              <a:rPr lang="en-US" dirty="0" smtClean="0"/>
              <a:t>The </a:t>
            </a:r>
            <a:r>
              <a:rPr lang="en-US" dirty="0"/>
              <a:t>International Headache Society (IHS) classification is now almost universally </a:t>
            </a:r>
            <a:r>
              <a:rPr lang="en-US" dirty="0" smtClean="0"/>
              <a:t>accepted</a:t>
            </a:r>
          </a:p>
          <a:p>
            <a:r>
              <a:rPr lang="en-US" dirty="0" smtClean="0"/>
              <a:t>The </a:t>
            </a:r>
            <a:r>
              <a:rPr lang="en-US" dirty="0"/>
              <a:t>system first distinguishes between primary and secondary headache disorders. </a:t>
            </a:r>
            <a:endParaRPr lang="en-US" dirty="0" smtClean="0"/>
          </a:p>
          <a:p>
            <a:r>
              <a:rPr lang="en-US" dirty="0" smtClean="0"/>
              <a:t>This </a:t>
            </a:r>
            <a:r>
              <a:rPr lang="en-US" dirty="0"/>
              <a:t>is useful to the community pharmacist because any secondary headache disorder is symptomatic of an underlying cause and would normally require referral. </a:t>
            </a:r>
            <a:endParaRPr lang="en-US" dirty="0" smtClean="0"/>
          </a:p>
        </p:txBody>
      </p:sp>
    </p:spTree>
    <p:extLst>
      <p:ext uri="{BB962C8B-B14F-4D97-AF65-F5344CB8AC3E}">
        <p14:creationId xmlns:p14="http://schemas.microsoft.com/office/powerpoint/2010/main" val="1852766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5943" y="0"/>
            <a:ext cx="11996057" cy="6858000"/>
          </a:xfrm>
        </p:spPr>
        <p:txBody>
          <a:bodyPr>
            <a:normAutofit fontScale="77500" lnSpcReduction="20000"/>
          </a:bodyPr>
          <a:lstStyle/>
          <a:p>
            <a:pPr marL="0" indent="0">
              <a:buNone/>
            </a:pPr>
            <a:r>
              <a:rPr lang="en-US" dirty="0" err="1">
                <a:solidFill>
                  <a:srgbClr val="FF0000"/>
                </a:solidFill>
              </a:rPr>
              <a:t>Sumatriptan</a:t>
            </a:r>
            <a:r>
              <a:rPr lang="en-US" dirty="0">
                <a:solidFill>
                  <a:srgbClr val="FF0000"/>
                </a:solidFill>
              </a:rPr>
              <a:t> </a:t>
            </a:r>
            <a:endParaRPr lang="en-US" dirty="0" smtClean="0">
              <a:solidFill>
                <a:srgbClr val="FF0000"/>
              </a:solidFill>
            </a:endParaRPr>
          </a:p>
          <a:p>
            <a:r>
              <a:rPr lang="en-US" dirty="0" smtClean="0"/>
              <a:t>Patients </a:t>
            </a:r>
            <a:r>
              <a:rPr lang="en-US" b="1" dirty="0"/>
              <a:t>over the age of 18, but younger than 65, should take a single tablet of </a:t>
            </a:r>
            <a:r>
              <a:rPr lang="en-US" b="1" dirty="0" err="1"/>
              <a:t>sumatriptan</a:t>
            </a:r>
            <a:r>
              <a:rPr lang="en-US" b="1" dirty="0"/>
              <a:t> (</a:t>
            </a:r>
            <a:r>
              <a:rPr lang="en-US" b="1" dirty="0" err="1"/>
              <a:t>Migraitan</a:t>
            </a:r>
            <a:r>
              <a:rPr lang="en-US" b="1" dirty="0"/>
              <a:t>; 50 mg) as soon as possible after the onset of the headache. </a:t>
            </a:r>
            <a:endParaRPr lang="en-US" b="1" dirty="0" smtClean="0"/>
          </a:p>
          <a:p>
            <a:r>
              <a:rPr lang="en-US" dirty="0" smtClean="0"/>
              <a:t>If </a:t>
            </a:r>
            <a:r>
              <a:rPr lang="en-US" dirty="0"/>
              <a:t>the headache </a:t>
            </a:r>
            <a:r>
              <a:rPr lang="en-US" b="1" dirty="0"/>
              <a:t>clears and then recurs, a second tablet can be taken, provided there was a response to the first tablet and more than 2 hours have elapsed between the first and second tablets</a:t>
            </a:r>
            <a:r>
              <a:rPr lang="en-US" dirty="0"/>
              <a:t>. </a:t>
            </a:r>
            <a:endParaRPr lang="en-US" dirty="0" smtClean="0"/>
          </a:p>
          <a:p>
            <a:r>
              <a:rPr lang="en-US" b="1" dirty="0" smtClean="0"/>
              <a:t>No </a:t>
            </a:r>
            <a:r>
              <a:rPr lang="en-US" b="1" dirty="0"/>
              <a:t>more than 100 mg can be taken during any 24-hour period</a:t>
            </a:r>
            <a:r>
              <a:rPr lang="en-US" dirty="0"/>
              <a:t>. If there is no response to the first tablet, a second tablet should not be taken for the same attack. </a:t>
            </a:r>
            <a:endParaRPr lang="en-US" dirty="0" smtClean="0"/>
          </a:p>
          <a:p>
            <a:r>
              <a:rPr lang="en-US" dirty="0" err="1" smtClean="0"/>
              <a:t>Sumatriptan</a:t>
            </a:r>
            <a:r>
              <a:rPr lang="en-US" dirty="0" smtClean="0"/>
              <a:t> </a:t>
            </a:r>
            <a:r>
              <a:rPr lang="en-US" dirty="0"/>
              <a:t>is associated with a well-recognized side effect profile, with the most common adverse events being </a:t>
            </a:r>
            <a:r>
              <a:rPr lang="en-US" b="1" dirty="0"/>
              <a:t>dizziness, drowsiness, tingling, feeling warm, flushed or weak, sensation of heaviness in any part of the body, shortness of breath, and pressure in the throat, neck, chest and arms or legs</a:t>
            </a:r>
            <a:r>
              <a:rPr lang="en-US" b="1" dirty="0" smtClean="0"/>
              <a:t>.</a:t>
            </a:r>
          </a:p>
          <a:p>
            <a:r>
              <a:rPr lang="en-US" b="1" dirty="0" smtClean="0"/>
              <a:t> </a:t>
            </a:r>
            <a:r>
              <a:rPr lang="en-US" b="1" dirty="0" err="1"/>
              <a:t>Triptans</a:t>
            </a:r>
            <a:r>
              <a:rPr lang="en-US" b="1" dirty="0"/>
              <a:t> are associated with rare cases of cardiac disorders and therefore, to allow wider availability</a:t>
            </a:r>
            <a:r>
              <a:rPr lang="en-US" dirty="0"/>
              <a:t> via OTC sales, the warnings associated with prescription use have become contraindications. </a:t>
            </a:r>
            <a:endParaRPr lang="en-US" dirty="0" smtClean="0"/>
          </a:p>
          <a:p>
            <a:r>
              <a:rPr lang="en-US" dirty="0" smtClean="0"/>
              <a:t>Those </a:t>
            </a:r>
            <a:r>
              <a:rPr lang="en-US" dirty="0"/>
              <a:t>patients </a:t>
            </a:r>
            <a:r>
              <a:rPr lang="en-US" b="1" dirty="0"/>
              <a:t>ineligible for OTC use are as follows: </a:t>
            </a:r>
            <a:endParaRPr lang="en-US" b="1" dirty="0" smtClean="0"/>
          </a:p>
          <a:p>
            <a:pPr marL="0" indent="0">
              <a:buNone/>
            </a:pPr>
            <a:r>
              <a:rPr lang="en-US" dirty="0" smtClean="0"/>
              <a:t>• </a:t>
            </a:r>
            <a:r>
              <a:rPr lang="en-US" dirty="0"/>
              <a:t>A previous myocardial infarction, </a:t>
            </a:r>
            <a:r>
              <a:rPr lang="en-US" dirty="0" err="1"/>
              <a:t>ischaemic</a:t>
            </a:r>
            <a:r>
              <a:rPr lang="en-US" dirty="0"/>
              <a:t> heart disease, peripheral vascular disease, cardiac arrhythmias, and history of transient </a:t>
            </a:r>
            <a:r>
              <a:rPr lang="en-US" dirty="0" err="1"/>
              <a:t>ischaemic</a:t>
            </a:r>
            <a:r>
              <a:rPr lang="en-US" dirty="0"/>
              <a:t> attack and </a:t>
            </a:r>
            <a:r>
              <a:rPr lang="en-US" dirty="0" smtClean="0"/>
              <a:t>stroke</a:t>
            </a:r>
          </a:p>
          <a:p>
            <a:pPr marL="0" indent="0">
              <a:buNone/>
            </a:pPr>
            <a:r>
              <a:rPr lang="en-US" dirty="0" smtClean="0"/>
              <a:t> </a:t>
            </a:r>
            <a:r>
              <a:rPr lang="en-US" dirty="0"/>
              <a:t>• Known hypertension • History of seizures • Hepatic and renal impairment • Atypical migraines </a:t>
            </a:r>
            <a:endParaRPr lang="en-US" dirty="0" smtClean="0"/>
          </a:p>
          <a:p>
            <a:pPr marL="0" indent="0">
              <a:buNone/>
            </a:pPr>
            <a:r>
              <a:rPr lang="en-US" dirty="0" smtClean="0"/>
              <a:t>• used </a:t>
            </a:r>
            <a:r>
              <a:rPr lang="en-US" dirty="0"/>
              <a:t>safely in the first trimester of pregnancy, and breastfeeding can be continued providing that 12 hours have elapsed since taking the dose. </a:t>
            </a:r>
            <a:endParaRPr lang="en-US" dirty="0" smtClean="0"/>
          </a:p>
          <a:p>
            <a:pPr marL="0" indent="0">
              <a:buNone/>
            </a:pPr>
            <a:r>
              <a:rPr lang="en-US" dirty="0" smtClean="0"/>
              <a:t>Given </a:t>
            </a:r>
            <a:r>
              <a:rPr lang="en-US" dirty="0"/>
              <a:t>that </a:t>
            </a:r>
            <a:r>
              <a:rPr lang="en-US" dirty="0" err="1"/>
              <a:t>triptans</a:t>
            </a:r>
            <a:r>
              <a:rPr lang="en-US" dirty="0"/>
              <a:t> are not given continuously, and that the drug has poor bioavailability (14%), the amount of </a:t>
            </a:r>
            <a:r>
              <a:rPr lang="en-US" dirty="0" err="1"/>
              <a:t>sumatriptan</a:t>
            </a:r>
            <a:r>
              <a:rPr lang="en-US" dirty="0"/>
              <a:t> that reaches the infant’s circulation is expected to be very low (&lt;1%).</a:t>
            </a:r>
            <a:endParaRPr lang="ar-IQ" dirty="0"/>
          </a:p>
        </p:txBody>
      </p:sp>
    </p:spTree>
    <p:extLst>
      <p:ext uri="{BB962C8B-B14F-4D97-AF65-F5344CB8AC3E}">
        <p14:creationId xmlns:p14="http://schemas.microsoft.com/office/powerpoint/2010/main" val="23064412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stretch>
            <a:fillRect/>
          </a:stretch>
        </p:blipFill>
        <p:spPr>
          <a:xfrm>
            <a:off x="0" y="0"/>
            <a:ext cx="12191999" cy="6857999"/>
          </a:xfrm>
          <a:prstGeom prst="rect">
            <a:avLst/>
          </a:prstGeom>
        </p:spPr>
      </p:pic>
    </p:spTree>
    <p:extLst>
      <p:ext uri="{BB962C8B-B14F-4D97-AF65-F5344CB8AC3E}">
        <p14:creationId xmlns:p14="http://schemas.microsoft.com/office/powerpoint/2010/main" val="12051724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46957"/>
            <a:ext cx="11658601" cy="6482443"/>
          </a:xfrm>
        </p:spPr>
        <p:txBody>
          <a:bodyPr>
            <a:normAutofit lnSpcReduction="10000"/>
          </a:bodyPr>
          <a:lstStyle/>
          <a:p>
            <a:pPr marL="0" indent="0">
              <a:buNone/>
            </a:pPr>
            <a:r>
              <a:rPr lang="en-US" b="1" dirty="0"/>
              <a:t>Prevalence and epidemiology </a:t>
            </a:r>
            <a:endParaRPr lang="en-US" b="1" dirty="0" smtClean="0"/>
          </a:p>
          <a:p>
            <a:r>
              <a:rPr lang="en-US" dirty="0" smtClean="0"/>
              <a:t>It </a:t>
            </a:r>
            <a:r>
              <a:rPr lang="en-US" dirty="0"/>
              <a:t>has been estimated that up to 80% to 90% of the population will experience one or more headaches per year. </a:t>
            </a:r>
            <a:endParaRPr lang="en-US" dirty="0" smtClean="0"/>
          </a:p>
          <a:p>
            <a:r>
              <a:rPr lang="en-US" sz="3200" b="1" dirty="0" smtClean="0">
                <a:solidFill>
                  <a:srgbClr val="FF0000"/>
                </a:solidFill>
              </a:rPr>
              <a:t>Tension-type </a:t>
            </a:r>
            <a:r>
              <a:rPr lang="en-US" sz="3200" b="1" dirty="0">
                <a:solidFill>
                  <a:srgbClr val="FF0000"/>
                </a:solidFill>
              </a:rPr>
              <a:t>headache </a:t>
            </a:r>
            <a:r>
              <a:rPr lang="en-US" sz="3200" dirty="0"/>
              <a:t>has been reported to affect between </a:t>
            </a:r>
            <a:r>
              <a:rPr lang="en-US" sz="3200" b="1" dirty="0"/>
              <a:t>30% and 80% </a:t>
            </a:r>
            <a:r>
              <a:rPr lang="en-US" sz="3200" dirty="0"/>
              <a:t>of </a:t>
            </a:r>
            <a:r>
              <a:rPr lang="en-US" sz="3200" dirty="0" smtClean="0"/>
              <a:t>people, </a:t>
            </a:r>
            <a:r>
              <a:rPr lang="en-US" sz="3200" dirty="0"/>
              <a:t>with age prevalence peaking between </a:t>
            </a:r>
            <a:r>
              <a:rPr lang="en-US" sz="3200" dirty="0">
                <a:solidFill>
                  <a:srgbClr val="FF0000"/>
                </a:solidFill>
              </a:rPr>
              <a:t>20 to 40 years</a:t>
            </a:r>
            <a:r>
              <a:rPr lang="en-US" sz="3200" dirty="0" smtClean="0">
                <a:solidFill>
                  <a:srgbClr val="FF0000"/>
                </a:solidFill>
              </a:rPr>
              <a:t>.</a:t>
            </a:r>
          </a:p>
          <a:p>
            <a:r>
              <a:rPr lang="en-US" sz="3200" b="1" dirty="0">
                <a:solidFill>
                  <a:srgbClr val="FF0000"/>
                </a:solidFill>
              </a:rPr>
              <a:t>Migraine </a:t>
            </a:r>
            <a:r>
              <a:rPr lang="en-US" sz="3200" dirty="0">
                <a:solidFill>
                  <a:srgbClr val="FF0000"/>
                </a:solidFill>
              </a:rPr>
              <a:t>affects 15% to 20% of </a:t>
            </a:r>
            <a:r>
              <a:rPr lang="en-US" sz="3200" b="1" dirty="0">
                <a:solidFill>
                  <a:srgbClr val="FF0000"/>
                </a:solidFill>
              </a:rPr>
              <a:t>women</a:t>
            </a:r>
            <a:r>
              <a:rPr lang="en-US" sz="3200" dirty="0">
                <a:solidFill>
                  <a:srgbClr val="FF0000"/>
                </a:solidFill>
              </a:rPr>
              <a:t> </a:t>
            </a:r>
            <a:r>
              <a:rPr lang="en-US" sz="3200" dirty="0"/>
              <a:t>and is approximately </a:t>
            </a:r>
            <a:r>
              <a:rPr lang="en-US" sz="3200" dirty="0">
                <a:solidFill>
                  <a:srgbClr val="FF0000"/>
                </a:solidFill>
              </a:rPr>
              <a:t>two to three times more common than in men. </a:t>
            </a:r>
            <a:r>
              <a:rPr lang="en-US" sz="3200" dirty="0" smtClean="0"/>
              <a:t>The </a:t>
            </a:r>
            <a:r>
              <a:rPr lang="en-US" sz="3200" dirty="0"/>
              <a:t>peak onset for a person to have their first attack is </a:t>
            </a:r>
            <a:r>
              <a:rPr lang="en-US" sz="3200" b="1" dirty="0"/>
              <a:t>in adolescence or as a young adult </a:t>
            </a:r>
            <a:r>
              <a:rPr lang="en-US" sz="3200" dirty="0"/>
              <a:t>(mean age of onset for men, 14 years; for women, 18 years</a:t>
            </a:r>
            <a:r>
              <a:rPr lang="en-US" sz="3200" dirty="0" smtClean="0"/>
              <a:t>).</a:t>
            </a:r>
          </a:p>
          <a:p>
            <a:r>
              <a:rPr lang="en-US" sz="3200" dirty="0" smtClean="0"/>
              <a:t> </a:t>
            </a:r>
            <a:r>
              <a:rPr lang="en-US" sz="3200" b="1" dirty="0">
                <a:solidFill>
                  <a:srgbClr val="FF0000"/>
                </a:solidFill>
              </a:rPr>
              <a:t>Conversely, cluster headache </a:t>
            </a:r>
            <a:r>
              <a:rPr lang="en-US" sz="3200" dirty="0"/>
              <a:t>is more common in </a:t>
            </a:r>
            <a:r>
              <a:rPr lang="en-US" sz="3200" dirty="0">
                <a:solidFill>
                  <a:srgbClr val="FF0000"/>
                </a:solidFill>
              </a:rPr>
              <a:t>men</a:t>
            </a:r>
            <a:r>
              <a:rPr lang="en-US" sz="3200" dirty="0"/>
              <a:t>; episodic cluster headache, which accounts for 90% of cases, is about </a:t>
            </a:r>
            <a:r>
              <a:rPr lang="en-US" sz="3200" dirty="0">
                <a:solidFill>
                  <a:srgbClr val="FF0000"/>
                </a:solidFill>
              </a:rPr>
              <a:t>four times more common and chronic cases 15 times more common in men than women. </a:t>
            </a:r>
            <a:r>
              <a:rPr lang="en-US" sz="3200" dirty="0"/>
              <a:t>Age of onset is usually from </a:t>
            </a:r>
            <a:r>
              <a:rPr lang="en-US" sz="3200" dirty="0">
                <a:solidFill>
                  <a:srgbClr val="FF0000"/>
                </a:solidFill>
              </a:rPr>
              <a:t>20 to 40 years</a:t>
            </a:r>
            <a:endParaRPr lang="ar-IQ" sz="3200" dirty="0">
              <a:solidFill>
                <a:srgbClr val="FF0000"/>
              </a:solidFill>
            </a:endParaRPr>
          </a:p>
        </p:txBody>
      </p:sp>
    </p:spTree>
    <p:extLst>
      <p:ext uri="{BB962C8B-B14F-4D97-AF65-F5344CB8AC3E}">
        <p14:creationId xmlns:p14="http://schemas.microsoft.com/office/powerpoint/2010/main" val="3367610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9229" y="359229"/>
            <a:ext cx="11495313" cy="5817734"/>
          </a:xfrm>
        </p:spPr>
        <p:txBody>
          <a:bodyPr>
            <a:normAutofit fontScale="92500" lnSpcReduction="10000"/>
          </a:bodyPr>
          <a:lstStyle/>
          <a:p>
            <a:r>
              <a:rPr lang="en-US" dirty="0"/>
              <a:t>Considering headache affects almost everyone, the </a:t>
            </a:r>
            <a:r>
              <a:rPr lang="en-US" b="1" dirty="0"/>
              <a:t>mechanisms that cause headache are still poorly understood</a:t>
            </a:r>
            <a:r>
              <a:rPr lang="en-US" b="1" dirty="0" smtClean="0"/>
              <a:t>.</a:t>
            </a:r>
            <a:r>
              <a:rPr lang="en-US" dirty="0" smtClean="0"/>
              <a:t> </a:t>
            </a:r>
            <a:r>
              <a:rPr lang="en-US" b="1" dirty="0">
                <a:solidFill>
                  <a:srgbClr val="FF0000"/>
                </a:solidFill>
              </a:rPr>
              <a:t>Pain control systems</a:t>
            </a:r>
            <a:r>
              <a:rPr lang="en-US" b="1" dirty="0"/>
              <a:t> modulate headaches of all types, </a:t>
            </a:r>
            <a:r>
              <a:rPr lang="en-US" b="1" dirty="0">
                <a:solidFill>
                  <a:srgbClr val="FF0000"/>
                </a:solidFill>
              </a:rPr>
              <a:t>independent of the cause. </a:t>
            </a:r>
            <a:endParaRPr lang="en-US" b="1" dirty="0" smtClean="0">
              <a:solidFill>
                <a:srgbClr val="FF0000"/>
              </a:solidFill>
            </a:endParaRPr>
          </a:p>
          <a:p>
            <a:r>
              <a:rPr lang="en-US" dirty="0" smtClean="0">
                <a:solidFill>
                  <a:srgbClr val="FF0000"/>
                </a:solidFill>
              </a:rPr>
              <a:t>Tension-type </a:t>
            </a:r>
            <a:r>
              <a:rPr lang="en-US" dirty="0">
                <a:solidFill>
                  <a:srgbClr val="FF0000"/>
                </a:solidFill>
              </a:rPr>
              <a:t>headache </a:t>
            </a:r>
            <a:r>
              <a:rPr lang="en-US" dirty="0"/>
              <a:t>is commonly referred to as </a:t>
            </a:r>
            <a:r>
              <a:rPr lang="en-US" b="1" dirty="0"/>
              <a:t>muscle contraction headache </a:t>
            </a:r>
            <a:r>
              <a:rPr lang="en-US" dirty="0" smtClean="0"/>
              <a:t>often </a:t>
            </a:r>
            <a:r>
              <a:rPr lang="en-US" b="1" dirty="0"/>
              <a:t>exacerbated by stress</a:t>
            </a:r>
            <a:r>
              <a:rPr lang="en-US" dirty="0"/>
              <a:t>. However, similar muscle contraction is noted in migraine sufferers, and this theory has </a:t>
            </a:r>
            <a:r>
              <a:rPr lang="en-US" b="1" dirty="0"/>
              <a:t>now fallen out of </a:t>
            </a:r>
            <a:r>
              <a:rPr lang="en-US" b="1" dirty="0" err="1"/>
              <a:t>favour</a:t>
            </a:r>
            <a:r>
              <a:rPr lang="en-US" b="1" dirty="0"/>
              <a:t>. </a:t>
            </a:r>
            <a:r>
              <a:rPr lang="en-US" dirty="0"/>
              <a:t>Consequently, no current theory for tension-type headache is </a:t>
            </a:r>
            <a:r>
              <a:rPr lang="en-US" dirty="0" smtClean="0"/>
              <a:t>endorsed</a:t>
            </a:r>
            <a:r>
              <a:rPr lang="en-US" dirty="0"/>
              <a:t>, but recent studies suggest a </a:t>
            </a:r>
            <a:r>
              <a:rPr lang="en-US" b="1" dirty="0"/>
              <a:t>neurobiological basis. </a:t>
            </a:r>
            <a:endParaRPr lang="en-US" b="1" dirty="0" smtClean="0"/>
          </a:p>
          <a:p>
            <a:r>
              <a:rPr lang="en-US" dirty="0" smtClean="0"/>
              <a:t>Traditionally</a:t>
            </a:r>
            <a:r>
              <a:rPr lang="en-US" dirty="0"/>
              <a:t>, </a:t>
            </a:r>
            <a:r>
              <a:rPr lang="en-US" dirty="0">
                <a:solidFill>
                  <a:srgbClr val="FF0000"/>
                </a:solidFill>
              </a:rPr>
              <a:t>migraine</a:t>
            </a:r>
            <a:r>
              <a:rPr lang="en-US" dirty="0"/>
              <a:t> was thought to be a result of </a:t>
            </a:r>
            <a:r>
              <a:rPr lang="en-US" b="1" dirty="0"/>
              <a:t>abnormal dilation of cerebral blood vessels</a:t>
            </a:r>
            <a:r>
              <a:rPr lang="en-US" dirty="0"/>
              <a:t>, but this vascular theory </a:t>
            </a:r>
            <a:r>
              <a:rPr lang="en-US" b="1" dirty="0"/>
              <a:t>cannot explain all migraine symptoms</a:t>
            </a:r>
            <a:r>
              <a:rPr lang="en-US" dirty="0"/>
              <a:t>. The </a:t>
            </a:r>
            <a:r>
              <a:rPr lang="en-US" b="1" dirty="0"/>
              <a:t>use of 5-HT1 agonists</a:t>
            </a:r>
            <a:r>
              <a:rPr lang="en-US" dirty="0"/>
              <a:t> to reduce and stop migraine attacks suggests some </a:t>
            </a:r>
            <a:r>
              <a:rPr lang="en-US" b="1" dirty="0"/>
              <a:t>neurochemical pathophysiology</a:t>
            </a:r>
            <a:r>
              <a:rPr lang="en-US" dirty="0"/>
              <a:t>. </a:t>
            </a:r>
            <a:endParaRPr lang="en-US" dirty="0" smtClean="0"/>
          </a:p>
          <a:p>
            <a:r>
              <a:rPr lang="en-US" b="1" dirty="0" smtClean="0"/>
              <a:t>Migraine </a:t>
            </a:r>
            <a:r>
              <a:rPr lang="en-US" b="1" dirty="0"/>
              <a:t>is therefore probably a combination of vascular and neurochemical changes, the neurovascular hypothesis. </a:t>
            </a:r>
            <a:r>
              <a:rPr lang="en-US" dirty="0"/>
              <a:t>Migraine also appears to have a </a:t>
            </a:r>
            <a:r>
              <a:rPr lang="en-US" b="1" dirty="0"/>
              <a:t>genetic component,</a:t>
            </a:r>
            <a:r>
              <a:rPr lang="en-US" dirty="0"/>
              <a:t> with about </a:t>
            </a:r>
            <a:r>
              <a:rPr lang="en-US" b="1" dirty="0"/>
              <a:t>70% of patients </a:t>
            </a:r>
            <a:r>
              <a:rPr lang="en-US" dirty="0"/>
              <a:t>having a first-degree relative with a history of migraine.</a:t>
            </a:r>
            <a:endParaRPr lang="ar-IQ" dirty="0"/>
          </a:p>
        </p:txBody>
      </p:sp>
    </p:spTree>
    <p:extLst>
      <p:ext uri="{BB962C8B-B14F-4D97-AF65-F5344CB8AC3E}">
        <p14:creationId xmlns:p14="http://schemas.microsoft.com/office/powerpoint/2010/main" val="10605778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3"/>
          <a:stretch>
            <a:fillRect/>
          </a:stretch>
        </p:blipFill>
        <p:spPr>
          <a:xfrm>
            <a:off x="146958" y="244930"/>
            <a:ext cx="11707586" cy="6384470"/>
          </a:xfrm>
          <a:prstGeom prst="rect">
            <a:avLst/>
          </a:prstGeom>
        </p:spPr>
      </p:pic>
    </p:spTree>
    <p:extLst>
      <p:ext uri="{BB962C8B-B14F-4D97-AF65-F5344CB8AC3E}">
        <p14:creationId xmlns:p14="http://schemas.microsoft.com/office/powerpoint/2010/main" val="3267015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Content Placeholder 1"/>
          <p:cNvPicPr>
            <a:picLocks noGrp="1" noChangeAspect="1"/>
          </p:cNvPicPr>
          <p:nvPr>
            <p:ph idx="1"/>
          </p:nvPr>
        </p:nvPicPr>
        <p:blipFill>
          <a:blip r:embed="rId3"/>
          <a:stretch>
            <a:fillRect/>
          </a:stretch>
        </p:blipFill>
        <p:spPr>
          <a:xfrm>
            <a:off x="391887" y="244929"/>
            <a:ext cx="10989128" cy="6204857"/>
          </a:xfrm>
          <a:prstGeom prst="rect">
            <a:avLst/>
          </a:prstGeom>
        </p:spPr>
      </p:pic>
    </p:spTree>
    <p:extLst>
      <p:ext uri="{BB962C8B-B14F-4D97-AF65-F5344CB8AC3E}">
        <p14:creationId xmlns:p14="http://schemas.microsoft.com/office/powerpoint/2010/main" val="42279072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6557" y="514959"/>
            <a:ext cx="10515600" cy="5972247"/>
          </a:xfrm>
        </p:spPr>
        <p:txBody>
          <a:bodyPr>
            <a:normAutofit/>
          </a:bodyPr>
          <a:lstStyle/>
          <a:p>
            <a:r>
              <a:rPr lang="en-US" dirty="0" smtClean="0"/>
              <a:t>pharmacist </a:t>
            </a:r>
            <a:r>
              <a:rPr lang="en-US" dirty="0"/>
              <a:t>should also enquire about the person’s social history because social factors </a:t>
            </a:r>
            <a:r>
              <a:rPr lang="en-US" b="1" dirty="0"/>
              <a:t>– mainly stress </a:t>
            </a:r>
            <a:r>
              <a:rPr lang="en-US" dirty="0"/>
              <a:t>– play a significant role in headache. </a:t>
            </a:r>
            <a:endParaRPr lang="en-US" dirty="0" smtClean="0"/>
          </a:p>
          <a:p>
            <a:r>
              <a:rPr lang="en-US" dirty="0" smtClean="0"/>
              <a:t>Ask </a:t>
            </a:r>
            <a:r>
              <a:rPr lang="en-US" dirty="0"/>
              <a:t>about the </a:t>
            </a:r>
            <a:r>
              <a:rPr lang="en-US" b="1" dirty="0"/>
              <a:t>person’s work and family status </a:t>
            </a:r>
            <a:r>
              <a:rPr lang="en-US" dirty="0"/>
              <a:t>to determine whether the person is suffering from greater levels of stress than normal</a:t>
            </a:r>
            <a:r>
              <a:rPr lang="en-US" dirty="0" smtClean="0"/>
              <a:t>.</a:t>
            </a:r>
          </a:p>
          <a:p>
            <a:pPr marL="0" indent="0">
              <a:buNone/>
            </a:pPr>
            <a:r>
              <a:rPr lang="en-US" dirty="0">
                <a:solidFill>
                  <a:srgbClr val="FF0000"/>
                </a:solidFill>
              </a:rPr>
              <a:t>Clinical features of </a:t>
            </a:r>
            <a:r>
              <a:rPr lang="en-US" dirty="0" smtClean="0">
                <a:solidFill>
                  <a:srgbClr val="FF0000"/>
                </a:solidFill>
              </a:rPr>
              <a:t>headache</a:t>
            </a:r>
          </a:p>
          <a:p>
            <a:r>
              <a:rPr lang="en-US" dirty="0" smtClean="0"/>
              <a:t> </a:t>
            </a:r>
            <a:r>
              <a:rPr lang="en-US" dirty="0"/>
              <a:t>In a community pharmacy, the overwhelming majority of patients </a:t>
            </a:r>
            <a:r>
              <a:rPr lang="en-US" b="1" dirty="0"/>
              <a:t>(80%–90%)</a:t>
            </a:r>
            <a:r>
              <a:rPr lang="en-US" dirty="0"/>
              <a:t> will present with a </a:t>
            </a:r>
            <a:r>
              <a:rPr lang="en-US" b="1" dirty="0"/>
              <a:t>tension-type headache</a:t>
            </a:r>
            <a:r>
              <a:rPr lang="en-US" dirty="0"/>
              <a:t>. </a:t>
            </a:r>
            <a:endParaRPr lang="en-US" dirty="0" smtClean="0"/>
          </a:p>
          <a:p>
            <a:r>
              <a:rPr lang="en-US" dirty="0" smtClean="0"/>
              <a:t>A </a:t>
            </a:r>
            <a:r>
              <a:rPr lang="en-US" dirty="0"/>
              <a:t>further </a:t>
            </a:r>
            <a:r>
              <a:rPr lang="en-US" b="1" dirty="0"/>
              <a:t>10% will have migraine. </a:t>
            </a:r>
            <a:endParaRPr lang="en-US" b="1" dirty="0" smtClean="0"/>
          </a:p>
          <a:p>
            <a:r>
              <a:rPr lang="en-US" b="1" dirty="0" smtClean="0"/>
              <a:t>Very </a:t>
            </a:r>
            <a:r>
              <a:rPr lang="en-US" b="1" dirty="0"/>
              <a:t>few will have other primary </a:t>
            </a:r>
            <a:r>
              <a:rPr lang="en-US" dirty="0"/>
              <a:t>headache disorders, </a:t>
            </a:r>
            <a:r>
              <a:rPr lang="en-US" dirty="0" smtClean="0"/>
              <a:t>and</a:t>
            </a:r>
          </a:p>
          <a:p>
            <a:r>
              <a:rPr lang="en-US" dirty="0" smtClean="0"/>
              <a:t> </a:t>
            </a:r>
            <a:r>
              <a:rPr lang="en-US" b="1" dirty="0"/>
              <a:t>fewer still will have a secondary headache disorder </a:t>
            </a:r>
            <a:r>
              <a:rPr lang="en-US" dirty="0"/>
              <a:t>(see Tables 5.1 and 5.2).</a:t>
            </a:r>
            <a:endParaRPr lang="en-US" dirty="0" smtClean="0"/>
          </a:p>
          <a:p>
            <a:pPr marL="0" indent="0">
              <a:buNone/>
            </a:pPr>
            <a:endParaRPr lang="en-US" dirty="0"/>
          </a:p>
        </p:txBody>
      </p:sp>
    </p:spTree>
    <p:extLst>
      <p:ext uri="{BB962C8B-B14F-4D97-AF65-F5344CB8AC3E}">
        <p14:creationId xmlns:p14="http://schemas.microsoft.com/office/powerpoint/2010/main" val="5515576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8856</TotalTime>
  <Words>2735</Words>
  <Application>Microsoft Office PowerPoint</Application>
  <PresentationFormat>Widescreen</PresentationFormat>
  <Paragraphs>169</Paragraphs>
  <Slides>30</Slides>
  <Notes>14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Calibri Light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Graves disease ophthalmopathy. (Reprinted with permission from Goodheart HP. Photoguide of Common Skin Disorders. 2nd ed. Philadelphia, PA: Lippincott Williams &amp; Wilkins; 2003.)</dc:title>
  <dc:creator>Ola</dc:creator>
  <cp:lastModifiedBy>acer</cp:lastModifiedBy>
  <cp:revision>876</cp:revision>
  <cp:lastPrinted>2017-02-16T19:55:59Z</cp:lastPrinted>
  <dcterms:created xsi:type="dcterms:W3CDTF">2015-01-30T14:39:06Z</dcterms:created>
  <dcterms:modified xsi:type="dcterms:W3CDTF">2023-01-13T12:25:35Z</dcterms:modified>
</cp:coreProperties>
</file>