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312" r:id="rId4"/>
    <p:sldId id="336" r:id="rId5"/>
    <p:sldId id="337" r:id="rId6"/>
    <p:sldId id="338" r:id="rId7"/>
    <p:sldId id="339" r:id="rId8"/>
    <p:sldId id="340" r:id="rId9"/>
    <p:sldId id="341" r:id="rId10"/>
    <p:sldId id="342" r:id="rId11"/>
    <p:sldId id="343" r:id="rId12"/>
    <p:sldId id="314" r:id="rId13"/>
    <p:sldId id="345" r:id="rId14"/>
    <p:sldId id="346" r:id="rId15"/>
    <p:sldId id="347" r:id="rId16"/>
    <p:sldId id="356" r:id="rId17"/>
    <p:sldId id="291" r:id="rId18"/>
    <p:sldId id="293" r:id="rId19"/>
    <p:sldId id="348" r:id="rId20"/>
    <p:sldId id="349" r:id="rId21"/>
    <p:sldId id="350" r:id="rId22"/>
    <p:sldId id="344" r:id="rId23"/>
    <p:sldId id="351" r:id="rId24"/>
    <p:sldId id="352" r:id="rId25"/>
    <p:sldId id="354" r:id="rId26"/>
    <p:sldId id="353" r:id="rId27"/>
    <p:sldId id="355"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12/27/2022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117128"/>
          </a:xfrm>
        </p:spPr>
        <p:txBody>
          <a:bodyPr>
            <a:normAutofit/>
          </a:bodyPr>
          <a:lstStyle/>
          <a:p>
            <a:pPr>
              <a:lnSpc>
                <a:spcPct val="115000"/>
              </a:lnSpc>
              <a:spcBef>
                <a:spcPts val="0"/>
              </a:spcBef>
            </a:pPr>
            <a: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t>Dosing of Drugs in Renal </a:t>
            </a:r>
            <a:r>
              <a:rPr lang="en-US" b="1">
                <a:solidFill>
                  <a:srgbClr val="0070C0"/>
                </a:solidFill>
                <a:latin typeface="Gill Sans MT" panose="020B0502020104020203" pitchFamily="34" charset="0"/>
                <a:ea typeface="Calibri" panose="020F0502020204030204" pitchFamily="34" charset="0"/>
                <a:cs typeface="Arial" panose="020B0604020202020204" pitchFamily="34" charset="0"/>
              </a:rPr>
              <a:t>Failure II</a:t>
            </a:r>
            <a:endPar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24000" y="4973781"/>
            <a:ext cx="9144000" cy="1343891"/>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Why does the dose of ceftazidime in G.G. have to be adjusted because of her hemodialysis when this drug has such a large therapeutic window?</a:t>
            </a:r>
            <a:endParaRPr lang="en-US" baseline="300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8560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9709"/>
            <a:ext cx="10515600" cy="1371600"/>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61309"/>
            <a:ext cx="10515600" cy="46966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only 21% of ceftazidime is protein bound and its Vd is 0.2 L/kg, it should be readily removed by hemodialysis.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mean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dialysis clearance of ceftazidime is 55 mL/minute</a:t>
            </a:r>
            <a:r>
              <a:rPr lang="en-US" dirty="0">
                <a:latin typeface="Times New Roman" panose="02020603050405020304" pitchFamily="18" charset="0"/>
                <a:ea typeface="Calibri" panose="020F0502020204030204" pitchFamily="34" charset="0"/>
                <a:cs typeface="Arial" panose="020B0604020202020204" pitchFamily="34" charset="0"/>
              </a:rPr>
              <a:t>, with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55% </a:t>
            </a:r>
            <a:r>
              <a:rPr lang="en-US" dirty="0">
                <a:latin typeface="Times New Roman" panose="02020603050405020304" pitchFamily="18" charset="0"/>
                <a:ea typeface="Calibri" panose="020F0502020204030204" pitchFamily="34" charset="0"/>
                <a:cs typeface="Arial" panose="020B0604020202020204" pitchFamily="34" charset="0"/>
              </a:rPr>
              <a:t>of the drug removed during 4 hours of conventional hemodialysis.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supplemental dose of ceftazidime should be given to G.G. after each hemodialysis session to maintain a therapeutic concentration.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Half of the daily ceftazidime dose should be administered after each dialysis session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baseline="300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1638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Protein Binding</a:t>
            </a: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R.S., a 24-year-old man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ESRD </a:t>
            </a:r>
            <a:r>
              <a:rPr lang="en-US" dirty="0">
                <a:latin typeface="Times New Roman" panose="02020603050405020304" pitchFamily="18" charset="0"/>
                <a:ea typeface="Calibri" panose="020F0502020204030204" pitchFamily="34" charset="0"/>
                <a:cs typeface="Arial" panose="020B0604020202020204" pitchFamily="34" charset="0"/>
              </a:rPr>
              <a:t>from rapidly progressive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glomerulonephritis</a:t>
            </a:r>
            <a:r>
              <a:rPr lang="en-US" dirty="0">
                <a:latin typeface="Times New Roman" panose="02020603050405020304" pitchFamily="18" charset="0"/>
                <a:ea typeface="Calibri" panose="020F0502020204030204" pitchFamily="34" charset="0"/>
                <a:cs typeface="Arial" panose="020B0604020202020204" pitchFamily="34" charset="0"/>
              </a:rPr>
              <a:t>, is treated by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hemodialysis three times weekly</a:t>
            </a:r>
            <a:r>
              <a:rPr lang="en-US" dirty="0">
                <a:latin typeface="Times New Roman" panose="02020603050405020304" pitchFamily="18" charset="0"/>
                <a:ea typeface="Calibri" panose="020F0502020204030204" pitchFamily="34" charset="0"/>
                <a:cs typeface="Arial" panose="020B0604020202020204" pitchFamily="34" charset="0"/>
              </a:rPr>
              <a:t>. He has a 7-year history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generalized tonic-clonic seizures </a:t>
            </a:r>
            <a:r>
              <a:rPr lang="en-US" dirty="0">
                <a:latin typeface="Times New Roman" panose="02020603050405020304" pitchFamily="18" charset="0"/>
                <a:ea typeface="Calibri" panose="020F0502020204030204" pitchFamily="34" charset="0"/>
                <a:cs typeface="Arial" panose="020B0604020202020204" pitchFamily="34" charset="0"/>
              </a:rPr>
              <a:t>and has been treated with phenytoin. He presents to the ED after having had a seizure lasting about 5 minutes. His mother states that he ran out of phenytoin 4 weeks ago.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5345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620983"/>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Protein Binding</a:t>
            </a:r>
          </a:p>
        </p:txBody>
      </p:sp>
      <p:sp>
        <p:nvSpPr>
          <p:cNvPr id="3" name="Content Placeholder 2"/>
          <p:cNvSpPr>
            <a:spLocks noGrp="1"/>
          </p:cNvSpPr>
          <p:nvPr>
            <p:ph idx="1"/>
          </p:nvPr>
        </p:nvSpPr>
        <p:spPr>
          <a:xfrm>
            <a:off x="838200" y="1620983"/>
            <a:ext cx="10515600" cy="5237017"/>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his plasma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phenytoin concentration </a:t>
            </a:r>
            <a:r>
              <a:rPr lang="en-US" dirty="0">
                <a:latin typeface="Times New Roman" panose="02020603050405020304" pitchFamily="18" charset="0"/>
                <a:ea typeface="Calibri" panose="020F0502020204030204" pitchFamily="34" charset="0"/>
                <a:cs typeface="Arial" panose="020B0604020202020204" pitchFamily="34" charset="0"/>
              </a:rPr>
              <a:t>on admission was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less than 2.5 mg/L</a:t>
            </a:r>
            <a:r>
              <a:rPr lang="en-US" dirty="0">
                <a:latin typeface="Times New Roman" panose="02020603050405020304" pitchFamily="18" charset="0"/>
                <a:ea typeface="Calibri" panose="020F0502020204030204" pitchFamily="34" charset="0"/>
                <a:cs typeface="Arial" panose="020B0604020202020204" pitchFamily="34" charset="0"/>
              </a:rPr>
              <a:t>, R.S. is given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IV loading dose of phenytoin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15 mg/kg in 30 minutes</a:t>
            </a:r>
            <a:r>
              <a:rPr lang="en-US" dirty="0">
                <a:latin typeface="Times New Roman" panose="02020603050405020304" pitchFamily="18" charset="0"/>
                <a:ea typeface="Calibri" panose="020F0502020204030204" pitchFamily="34" charset="0"/>
                <a:cs typeface="Arial" panose="020B0604020202020204" pitchFamily="34" charset="0"/>
              </a:rPr>
              <a:t>. Additional admission laboratory work includes the following:</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SCr,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8.6 mg/dL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BUN,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110 mg/dL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5.4 mEq/L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Calcium, 9 mg/dL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Albumin,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2.9 g/dL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Eight hours after administration of phenytoin,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his level is 5 mg/L</a:t>
            </a:r>
            <a:r>
              <a:rPr lang="en-US" dirty="0">
                <a:latin typeface="Times New Roman" panose="02020603050405020304" pitchFamily="18" charset="0"/>
                <a:ea typeface="Calibri" panose="020F0502020204030204" pitchFamily="34" charset="0"/>
                <a:cs typeface="Arial" panose="020B0604020202020204" pitchFamily="34" charset="0"/>
              </a:rPr>
              <a:t>. Is this level subtherapeutic?</a:t>
            </a:r>
          </a:p>
        </p:txBody>
      </p:sp>
    </p:spTree>
    <p:extLst>
      <p:ext uri="{BB962C8B-B14F-4D97-AF65-F5344CB8AC3E}">
        <p14:creationId xmlns:p14="http://schemas.microsoft.com/office/powerpoint/2010/main" val="3823356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2727"/>
            <a:ext cx="10515600" cy="1094509"/>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925782"/>
            <a:ext cx="10515600" cy="493221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R.S. has severe renal disease, which will affect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total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bound</a:t>
            </a:r>
            <a:r>
              <a:rPr lang="en-US" dirty="0">
                <a:latin typeface="Times New Roman" panose="02020603050405020304" pitchFamily="18" charset="0"/>
                <a:ea typeface="Calibri" panose="020F0502020204030204" pitchFamily="34" charset="0"/>
                <a:cs typeface="Arial" panose="020B0604020202020204" pitchFamily="34" charset="0"/>
              </a:rPr>
              <a:t> plus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free</a:t>
            </a:r>
            <a:r>
              <a:rPr lang="en-US" dirty="0">
                <a:latin typeface="Times New Roman" panose="02020603050405020304" pitchFamily="18" charset="0"/>
                <a:ea typeface="Calibri" panose="020F0502020204030204" pitchFamily="34" charset="0"/>
                <a:cs typeface="Arial" panose="020B0604020202020204" pitchFamily="34" charset="0"/>
              </a:rPr>
              <a:t>) phenytoin concentration achieved and how this concentration is interpreted.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Decreased </a:t>
            </a:r>
            <a:r>
              <a:rPr lang="en-US" dirty="0">
                <a:latin typeface="Times New Roman" panose="02020603050405020304" pitchFamily="18" charset="0"/>
                <a:ea typeface="Calibri" panose="020F0502020204030204" pitchFamily="34" charset="0"/>
                <a:cs typeface="Arial" panose="020B0604020202020204" pitchFamily="34" charset="0"/>
              </a:rPr>
              <a:t>plasma protein binding will result in lower measured total phenytoin concentrations, and the calculated apparent Vd may increase.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patients with normal renal function, approximately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90% of the measured phenytoin is bound to albumin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is free</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free fraction </a:t>
            </a:r>
            <a:r>
              <a:rPr lang="en-US" dirty="0">
                <a:latin typeface="Times New Roman" panose="02020603050405020304" pitchFamily="18" charset="0"/>
                <a:ea typeface="Calibri" panose="020F0502020204030204" pitchFamily="34" charset="0"/>
                <a:cs typeface="Arial" panose="020B0604020202020204" pitchFamily="34" charset="0"/>
              </a:rPr>
              <a:t>of phenytoin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increased to about 20% to 25%in patients with uremia</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9168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4727"/>
            <a:ext cx="10515600" cy="1454727"/>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909454"/>
            <a:ext cx="10515600" cy="394854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the free fraction for phenytoin is increased in patients with uremia,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lower plasma concentrations will produce therapeutic effects </a:t>
            </a:r>
            <a:r>
              <a:rPr lang="en-US" dirty="0">
                <a:latin typeface="Times New Roman" panose="02020603050405020304" pitchFamily="18" charset="0"/>
                <a:ea typeface="Calibri" panose="020F0502020204030204" pitchFamily="34" charset="0"/>
                <a:cs typeface="Arial" panose="020B0604020202020204" pitchFamily="34" charset="0"/>
              </a:rPr>
              <a:t>that will be equivalent to those produced by higher phenytoin concentrations in patients with normal renal function.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Phenytoin </a:t>
            </a:r>
            <a:r>
              <a:rPr lang="en-US" dirty="0">
                <a:latin typeface="Times New Roman" panose="02020603050405020304" pitchFamily="18" charset="0"/>
                <a:ea typeface="Calibri" panose="020F0502020204030204" pitchFamily="34" charset="0"/>
                <a:cs typeface="Arial" panose="020B0604020202020204" pitchFamily="34" charset="0"/>
              </a:rPr>
              <a:t>is an acidic drug that is bound primarily to albumin.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3177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873"/>
            <a:ext cx="10515600" cy="1523999"/>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02872"/>
            <a:ext cx="10515600" cy="4655129"/>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number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mechanisms</a:t>
            </a:r>
            <a:r>
              <a:rPr lang="en-US" dirty="0">
                <a:latin typeface="Times New Roman" panose="02020603050405020304" pitchFamily="18" charset="0"/>
                <a:ea typeface="Calibri" panose="020F0502020204030204" pitchFamily="34" charset="0"/>
                <a:cs typeface="Arial" panose="020B0604020202020204" pitchFamily="34" charset="0"/>
              </a:rPr>
              <a:t> have been proposed that account for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decreased binding</a:t>
            </a:r>
            <a:r>
              <a:rPr lang="en-US" dirty="0">
                <a:latin typeface="Times New Roman" panose="02020603050405020304" pitchFamily="18" charset="0"/>
                <a:ea typeface="Calibri" panose="020F0502020204030204" pitchFamily="34" charset="0"/>
                <a:cs typeface="Arial" panose="020B0604020202020204" pitchFamily="34" charset="0"/>
              </a:rPr>
              <a:t>, including (a) decreased albumin concentration, (b) accumulation of uremic byproducts that displace acidic drugs from their binding sites, and (c) alteration in the conformation or structure of albumin in uremic patients, resulting in a reduced number of binding sites or decreased affinity for drugs.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Other </a:t>
            </a:r>
            <a:r>
              <a:rPr lang="en-US" dirty="0">
                <a:latin typeface="Times New Roman" panose="02020603050405020304" pitchFamily="18" charset="0"/>
                <a:ea typeface="Calibri" panose="020F0502020204030204" pitchFamily="34" charset="0"/>
                <a:cs typeface="Arial" panose="020B0604020202020204" pitchFamily="34" charset="0"/>
              </a:rPr>
              <a:t>acidic drugs with altered protein binding in renal disease are listed in Table 9-1.</a:t>
            </a:r>
          </a:p>
        </p:txBody>
      </p:sp>
    </p:spTree>
    <p:extLst>
      <p:ext uri="{BB962C8B-B14F-4D97-AF65-F5344CB8AC3E}">
        <p14:creationId xmlns:p14="http://schemas.microsoft.com/office/powerpoint/2010/main" val="216910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432473" cy="1177636"/>
          </a:xfrm>
        </p:spPr>
        <p:txBody>
          <a:bodyPr>
            <a:noAutofit/>
          </a:bodyPr>
          <a:lstStyle/>
          <a:p>
            <a:pPr algn="just">
              <a:lnSpc>
                <a:spcPct val="115000"/>
              </a:lnSpc>
              <a:spcBef>
                <a:spcPts val="0"/>
              </a:spcBef>
            </a:pP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9-1: Plasma Protein Binding (%) of Acidic Drugs in Renal Failure.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5341668"/>
              </p:ext>
            </p:extLst>
          </p:nvPr>
        </p:nvGraphicFramePr>
        <p:xfrm>
          <a:off x="1330035" y="1177632"/>
          <a:ext cx="9601201" cy="5680368"/>
        </p:xfrm>
        <a:graphic>
          <a:graphicData uri="http://schemas.openxmlformats.org/drawingml/2006/table">
            <a:tbl>
              <a:tblPr firstRow="1" firstCol="1" bandRow="1">
                <a:tableStyleId>{5C22544A-7EE6-4342-B048-85BDC9FD1C3A}</a:tableStyleId>
              </a:tblPr>
              <a:tblGrid>
                <a:gridCol w="3199649">
                  <a:extLst>
                    <a:ext uri="{9D8B030D-6E8A-4147-A177-3AD203B41FA5}">
                      <a16:colId xmlns:a16="http://schemas.microsoft.com/office/drawing/2014/main" val="3264519931"/>
                    </a:ext>
                  </a:extLst>
                </a:gridCol>
                <a:gridCol w="3200776">
                  <a:extLst>
                    <a:ext uri="{9D8B030D-6E8A-4147-A177-3AD203B41FA5}">
                      <a16:colId xmlns:a16="http://schemas.microsoft.com/office/drawing/2014/main" val="3239307814"/>
                    </a:ext>
                  </a:extLst>
                </a:gridCol>
                <a:gridCol w="3200776">
                  <a:extLst>
                    <a:ext uri="{9D8B030D-6E8A-4147-A177-3AD203B41FA5}">
                      <a16:colId xmlns:a16="http://schemas.microsoft.com/office/drawing/2014/main" val="845794635"/>
                    </a:ext>
                  </a:extLst>
                </a:gridCol>
              </a:tblGrid>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Drug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Normal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Renal Failure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8798463"/>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Cefazolin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85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8401860"/>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Cefoxitin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73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326866"/>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Clofibrate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97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0551256"/>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Diazoxide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1260164"/>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Furosemide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96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548080"/>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Pentobarbital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66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59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7907876"/>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Phenytoin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88–93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74–84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4861862"/>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Salicylate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87–97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74–84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3956841"/>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Sulfamethoxazole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66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3707321"/>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Valproic acid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92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1943941"/>
                  </a:ext>
                </a:extLst>
              </a:tr>
              <a:tr h="473364">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Warfarin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99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98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3849843"/>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09" y="5902036"/>
            <a:ext cx="10238509" cy="955964"/>
          </a:xfrm>
        </p:spPr>
        <p:txBody>
          <a:bodyPr>
            <a:noAutofit/>
          </a:bodyPr>
          <a:lstStyle/>
          <a:p>
            <a:pPr algn="just">
              <a:lnSpc>
                <a:spcPct val="115000"/>
              </a:lnSpc>
              <a:spcBef>
                <a:spcPts val="0"/>
              </a:spcBef>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Figure 9-1: Plasma phenytoin concentrations in uremic (○) and nonuremic (●) patients after 250 mg of intravenous (IV) phenytoin.</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9189" y="0"/>
            <a:ext cx="7344347" cy="5902036"/>
          </a:xfrm>
          <a:prstGeom prst="rect">
            <a:avLst/>
          </a:prstGeom>
          <a:noFill/>
          <a:ln>
            <a:noFill/>
          </a:ln>
        </p:spPr>
      </p:pic>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7418"/>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817418"/>
                <a:ext cx="10515600" cy="6040583"/>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following equation should be used to correct for R.S.’s altered binding owing to his renal dysfunction and hypoalbuminemia:</a:t>
                </a:r>
              </a:p>
              <a:p>
                <a:pPr marL="0" indent="0" algn="ctr">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ea typeface="Calibri" panose="020F0502020204030204" pitchFamily="34" charset="0"/>
                          <a:cs typeface="Times New Roman" panose="02020603050405020304" pitchFamily="18" charset="0"/>
                        </a:rPr>
                        <m:t>Cp</m:t>
                      </m:r>
                      <m:r>
                        <m:rPr>
                          <m:sty m:val="p"/>
                        </m:rPr>
                        <a:rPr lang="en-US" baseline="-30000">
                          <a:latin typeface="Cambria Math" panose="02040503050406030204" pitchFamily="18" charset="0"/>
                          <a:ea typeface="Calibri" panose="020F0502020204030204" pitchFamily="34" charset="0"/>
                          <a:cs typeface="Times New Roman" panose="02020603050405020304" pitchFamily="18" charset="0"/>
                        </a:rPr>
                        <m:t>Normal</m:t>
                      </m:r>
                      <m:r>
                        <a:rPr lang="en-US" baseline="-30000">
                          <a:latin typeface="Cambria Math" panose="02040503050406030204" pitchFamily="18" charset="0"/>
                          <a:ea typeface="Calibri" panose="020F0502020204030204" pitchFamily="34" charset="0"/>
                          <a:cs typeface="Times New Roman" panose="02020603050405020304" pitchFamily="18" charset="0"/>
                        </a:rPr>
                        <m:t> </m:t>
                      </m:r>
                      <m:r>
                        <m:rPr>
                          <m:sty m:val="p"/>
                        </m:rPr>
                        <a:rPr lang="en-US" baseline="-30000">
                          <a:latin typeface="Cambria Math" panose="02040503050406030204" pitchFamily="18" charset="0"/>
                          <a:ea typeface="Calibri" panose="020F0502020204030204" pitchFamily="34" charset="0"/>
                          <a:cs typeface="Times New Roman" panose="02020603050405020304" pitchFamily="18" charset="0"/>
                        </a:rPr>
                        <m:t>Binding</m:t>
                      </m:r>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a:latin typeface="Cambria Math" panose="02040503050406030204" pitchFamily="18" charset="0"/>
                              <a:ea typeface="Calibri" panose="020F0502020204030204" pitchFamily="34" charset="0"/>
                              <a:cs typeface="Cambria Math" panose="02040503050406030204" pitchFamily="18" charset="0"/>
                            </a:rPr>
                            <m:t>Cp</m:t>
                          </m:r>
                          <m:r>
                            <a:rPr lang="en-US" i="1">
                              <a:latin typeface="Cambria Math" panose="02040503050406030204" pitchFamily="18" charset="0"/>
                              <a:ea typeface="Calibri" panose="020F0502020204030204" pitchFamily="34" charset="0"/>
                              <a:cs typeface="Cambria Math" panose="02040503050406030204" pitchFamily="18" charset="0"/>
                            </a:rPr>
                            <m:t>′</m:t>
                          </m:r>
                        </m:num>
                        <m:den>
                          <m:d>
                            <m:dPr>
                              <m:ctrlPr>
                                <a:rPr lang="en-US" i="1">
                                  <a:latin typeface="Cambria Math" panose="02040503050406030204" pitchFamily="18" charset="0"/>
                                  <a:ea typeface="Calibri" panose="020F0502020204030204" pitchFamily="34" charset="0"/>
                                  <a:cs typeface="Cambria Math" panose="02040503050406030204" pitchFamily="18" charset="0"/>
                                </a:rPr>
                              </m:ctrlPr>
                            </m:dPr>
                            <m:e>
                              <m:r>
                                <a:rPr lang="en-US">
                                  <a:latin typeface="Cambria Math" panose="02040503050406030204" pitchFamily="18" charset="0"/>
                                  <a:ea typeface="Calibri" panose="020F0502020204030204" pitchFamily="34" charset="0"/>
                                  <a:cs typeface="Cambria Math" panose="02040503050406030204" pitchFamily="18" charset="0"/>
                                </a:rPr>
                                <m:t>0.48</m:t>
                              </m:r>
                            </m:e>
                          </m:d>
                          <m:d>
                            <m:dPr>
                              <m:ctrlPr>
                                <a:rPr lang="en-US" i="1">
                                  <a:latin typeface="Cambria Math" panose="02040503050406030204" pitchFamily="18" charset="0"/>
                                  <a:ea typeface="Calibri" panose="020F0502020204030204" pitchFamily="34" charset="0"/>
                                  <a:cs typeface="Cambria Math" panose="02040503050406030204" pitchFamily="18" charset="0"/>
                                </a:rPr>
                              </m:ctrlPr>
                            </m:dPr>
                            <m:e>
                              <m:r>
                                <a:rPr lang="en-US">
                                  <a:latin typeface="Cambria Math" panose="02040503050406030204" pitchFamily="18" charset="0"/>
                                  <a:ea typeface="Calibri" panose="020F0502020204030204" pitchFamily="34" charset="0"/>
                                  <a:cs typeface="Cambria Math" panose="02040503050406030204" pitchFamily="18" charset="0"/>
                                </a:rPr>
                                <m:t>1</m:t>
                              </m:r>
                              <m:r>
                                <a:rPr lang="en-US" i="1">
                                  <a:latin typeface="Cambria Math" panose="02040503050406030204" pitchFamily="18" charset="0"/>
                                  <a:ea typeface="Calibri" panose="020F0502020204030204" pitchFamily="34" charset="0"/>
                                  <a:cs typeface="Cambria Math" panose="02040503050406030204" pitchFamily="18" charset="0"/>
                                </a:rPr>
                                <m:t>−</m:t>
                              </m:r>
                              <m:r>
                                <m:rPr>
                                  <m:sty m:val="p"/>
                                </m:rPr>
                                <a:rPr lang="en-US">
                                  <a:latin typeface="Cambria Math" panose="02040503050406030204" pitchFamily="18" charset="0"/>
                                  <a:ea typeface="Calibri" panose="020F0502020204030204" pitchFamily="34" charset="0"/>
                                  <a:cs typeface="Cambria Math" panose="02040503050406030204" pitchFamily="18" charset="0"/>
                                </a:rPr>
                                <m:t>α</m:t>
                              </m:r>
                            </m:e>
                          </m:d>
                          <m:d>
                            <m:dPr>
                              <m:ctrlPr>
                                <a:rPr lang="en-US" i="1">
                                  <a:latin typeface="Cambria Math" panose="02040503050406030204" pitchFamily="18" charset="0"/>
                                  <a:ea typeface="Calibri" panose="020F0502020204030204" pitchFamily="34" charset="0"/>
                                  <a:cs typeface="Cambria Math" panose="02040503050406030204" pitchFamily="18" charset="0"/>
                                </a:rPr>
                              </m:ctrlPr>
                            </m:dPr>
                            <m:e>
                              <m:f>
                                <m:fPr>
                                  <m:ctrlPr>
                                    <a:rPr lang="en-US" i="1">
                                      <a:latin typeface="Cambria Math" panose="02040503050406030204" pitchFamily="18" charset="0"/>
                                      <a:ea typeface="Calibri" panose="020F0502020204030204" pitchFamily="34" charset="0"/>
                                      <a:cs typeface="Cambria Math" panose="02040503050406030204" pitchFamily="18" charset="0"/>
                                    </a:rPr>
                                  </m:ctrlPr>
                                </m:fPr>
                                <m:num>
                                  <m:sSup>
                                    <m:sSupPr>
                                      <m:ctrlPr>
                                        <a:rPr lang="en-US" i="1">
                                          <a:latin typeface="Cambria Math" panose="02040503050406030204" pitchFamily="18" charset="0"/>
                                          <a:ea typeface="Calibri" panose="020F0502020204030204" pitchFamily="34" charset="0"/>
                                          <a:cs typeface="Cambria Math" panose="02040503050406030204" pitchFamily="18" charset="0"/>
                                        </a:rPr>
                                      </m:ctrlPr>
                                    </m:sSupPr>
                                    <m:e>
                                      <m:r>
                                        <m:rPr>
                                          <m:sty m:val="p"/>
                                        </m:rPr>
                                        <a:rPr lang="en-US">
                                          <a:latin typeface="Cambria Math" panose="02040503050406030204" pitchFamily="18" charset="0"/>
                                          <a:ea typeface="Calibri" panose="020F0502020204030204" pitchFamily="34" charset="0"/>
                                          <a:cs typeface="Cambria Math" panose="02040503050406030204" pitchFamily="18" charset="0"/>
                                        </a:rPr>
                                        <m:t>P</m:t>
                                      </m:r>
                                    </m:e>
                                    <m:sup>
                                      <m:r>
                                        <a:rPr lang="en-US" i="1">
                                          <a:latin typeface="Cambria Math" panose="02040503050406030204" pitchFamily="18" charset="0"/>
                                          <a:ea typeface="Calibri" panose="020F0502020204030204" pitchFamily="34" charset="0"/>
                                          <a:cs typeface="Cambria Math" panose="02040503050406030204" pitchFamily="18" charset="0"/>
                                        </a:rPr>
                                        <m:t>′</m:t>
                                      </m:r>
                                    </m:sup>
                                  </m:sSup>
                                </m:num>
                                <m:den>
                                  <m:r>
                                    <m:rPr>
                                      <m:sty m:val="p"/>
                                    </m:rPr>
                                    <a:rPr lang="en-US">
                                      <a:latin typeface="Cambria Math" panose="02040503050406030204" pitchFamily="18" charset="0"/>
                                      <a:ea typeface="Calibri" panose="020F0502020204030204" pitchFamily="34" charset="0"/>
                                      <a:cs typeface="Cambria Math" panose="02040503050406030204" pitchFamily="18" charset="0"/>
                                    </a:rPr>
                                    <m:t>P</m:t>
                                  </m:r>
                                  <m:r>
                                    <m:rPr>
                                      <m:sty m:val="p"/>
                                    </m:rPr>
                                    <a:rPr lang="en-US" baseline="-30000">
                                      <a:latin typeface="Cambria Math" panose="02040503050406030204" pitchFamily="18" charset="0"/>
                                      <a:ea typeface="Calibri" panose="020F0502020204030204" pitchFamily="34" charset="0"/>
                                      <a:cs typeface="Cambria Math" panose="02040503050406030204" pitchFamily="18" charset="0"/>
                                    </a:rPr>
                                    <m:t>NL</m:t>
                                  </m:r>
                                </m:den>
                              </m:f>
                            </m:e>
                          </m:d>
                          <m:r>
                            <a:rPr lang="en-US" i="1">
                              <a:latin typeface="Cambria Math" panose="02040503050406030204" pitchFamily="18" charset="0"/>
                              <a:ea typeface="Calibri" panose="020F0502020204030204" pitchFamily="34" charset="0"/>
                              <a:cs typeface="Cambria Math" panose="02040503050406030204" pitchFamily="18" charset="0"/>
                            </a:rPr>
                            <m:t>+ </m:t>
                          </m:r>
                          <m:r>
                            <a:rPr lang="en-US" i="1">
                              <a:latin typeface="Cambria Math" panose="02040503050406030204" pitchFamily="18" charset="0"/>
                              <a:ea typeface="Calibri" panose="020F0502020204030204" pitchFamily="34" charset="0"/>
                              <a:cs typeface="Cambria Math" panose="02040503050406030204" pitchFamily="18" charset="0"/>
                            </a:rPr>
                            <m:t>𝛼</m:t>
                          </m:r>
                        </m:den>
                      </m:f>
                      <m:r>
                        <a:rPr lang="en-US" i="1">
                          <a:latin typeface="Cambria Math" panose="02040503050406030204" pitchFamily="18" charset="0"/>
                          <a:ea typeface="Calibri" panose="020F0502020204030204" pitchFamily="34" charset="0"/>
                          <a:cs typeface="Cambria Math" panose="02040503050406030204" pitchFamily="18" charset="0"/>
                        </a:rPr>
                        <m:t> </m:t>
                      </m:r>
                    </m:oMath>
                  </m:oMathPara>
                </a14:m>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Cp' is the measured plasma concentration reported by the laboratory, and Cp</a:t>
                </a:r>
                <a:r>
                  <a:rPr lang="en-US" baseline="-30000" dirty="0">
                    <a:latin typeface="Times New Roman" panose="02020603050405020304" pitchFamily="18" charset="0"/>
                    <a:ea typeface="Calibri" panose="020F0502020204030204" pitchFamily="34" charset="0"/>
                    <a:cs typeface="Arial" panose="020B0604020202020204" pitchFamily="34" charset="0"/>
                  </a:rPr>
                  <a:t>Normal Binding </a:t>
                </a:r>
                <a:r>
                  <a:rPr lang="en-US" dirty="0">
                    <a:latin typeface="Times New Roman" panose="02020603050405020304" pitchFamily="18" charset="0"/>
                    <a:ea typeface="Calibri" panose="020F0502020204030204" pitchFamily="34" charset="0"/>
                    <a:cs typeface="Arial" panose="020B0604020202020204" pitchFamily="34" charset="0"/>
                  </a:rPr>
                  <a:t>is the corrected plasma concentration that would be seen if the patient had normal renal function and normal albumin. Alpha (α) is the normal free fraction (0.1), P' is the patient’s serum albumin, and P</a:t>
                </a:r>
                <a:r>
                  <a:rPr lang="en-US" baseline="-30000" dirty="0">
                    <a:latin typeface="Times New Roman" panose="02020603050405020304" pitchFamily="18" charset="0"/>
                    <a:ea typeface="Calibri" panose="020F0502020204030204" pitchFamily="34" charset="0"/>
                    <a:cs typeface="Arial" panose="020B0604020202020204" pitchFamily="34" charset="0"/>
                  </a:rPr>
                  <a:t>NL</a:t>
                </a:r>
                <a:r>
                  <a:rPr lang="en-US" dirty="0">
                    <a:latin typeface="Times New Roman" panose="02020603050405020304" pitchFamily="18" charset="0"/>
                    <a:ea typeface="Calibri" panose="020F0502020204030204" pitchFamily="34" charset="0"/>
                    <a:cs typeface="Arial" panose="020B0604020202020204" pitchFamily="34" charset="0"/>
                  </a:rPr>
                  <a:t> is normal albumin (4.4 g/dL). The factor 0.48 was derived from patients on hemodialysis and represents the decreased affinity of phenytoin for albumin.</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817418"/>
                <a:ext cx="10515600" cy="6040583"/>
              </a:xfrm>
              <a:blipFill>
                <a:blip r:embed="rId2"/>
                <a:stretch>
                  <a:fillRect l="-1217" t="-605" r="-1159"/>
                </a:stretch>
              </a:blipFill>
            </p:spPr>
            <p:txBody>
              <a:bodyPr/>
              <a:lstStyle/>
              <a:p>
                <a:r>
                  <a:rPr lang="en-US">
                    <a:noFill/>
                  </a:rPr>
                  <a:t> </a:t>
                </a:r>
              </a:p>
            </p:txBody>
          </p:sp>
        </mc:Fallback>
      </mc:AlternateContent>
    </p:spTree>
    <p:extLst>
      <p:ext uri="{BB962C8B-B14F-4D97-AF65-F5344CB8AC3E}">
        <p14:creationId xmlns:p14="http://schemas.microsoft.com/office/powerpoint/2010/main" val="217383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8364"/>
            <a:ext cx="10515600" cy="2202871"/>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rPr>
              <a:t>Effect of </a:t>
            </a:r>
            <a:r>
              <a:rPr lang="en-US" sz="4000" b="1" dirty="0" smtClean="0">
                <a:solidFill>
                  <a:srgbClr val="0070C0"/>
                </a:solidFill>
                <a:latin typeface="Times New Roman" panose="02020603050405020304" pitchFamily="18" charset="0"/>
                <a:ea typeface="Calibri" panose="020F0502020204030204" pitchFamily="34" charset="0"/>
              </a:rPr>
              <a:t>Hemodialysis</a:t>
            </a:r>
            <a:r>
              <a:rPr lang="en-US" sz="4000" b="1" dirty="0">
                <a:solidFill>
                  <a:srgbClr val="0070C0"/>
                </a:solidFill>
                <a:latin typeface="Times New Roman" panose="02020603050405020304" pitchFamily="18" charset="0"/>
                <a:ea typeface="Calibri" panose="020F0502020204030204" pitchFamily="34" charset="0"/>
              </a:rPr>
              <a:t/>
            </a:r>
            <a:br>
              <a:rPr lang="en-US" sz="4000" b="1" dirty="0">
                <a:solidFill>
                  <a:srgbClr val="0070C0"/>
                </a:solidFill>
                <a:latin typeface="Times New Roman" panose="02020603050405020304" pitchFamily="18" charset="0"/>
                <a:ea typeface="Calibri" panose="020F0502020204030204" pitchFamily="34" charset="0"/>
              </a:rPr>
            </a:br>
            <a:r>
              <a:rPr lang="en-US" sz="4000" b="1" dirty="0">
                <a:solidFill>
                  <a:srgbClr val="0070C0"/>
                </a:solidFill>
                <a:latin typeface="Times New Roman" panose="02020603050405020304" pitchFamily="18" charset="0"/>
                <a:ea typeface="Calibri" panose="020F0502020204030204" pitchFamily="34" charset="0"/>
              </a:rPr>
              <a:t>Conventional Dialysis</a:t>
            </a:r>
            <a:br>
              <a:rPr lang="en-US" sz="4000" b="1" dirty="0">
                <a:solidFill>
                  <a:srgbClr val="0070C0"/>
                </a:solidFill>
                <a:latin typeface="Times New Roman" panose="02020603050405020304" pitchFamily="18" charset="0"/>
                <a:ea typeface="Calibri" panose="020F0502020204030204" pitchFamily="34" charset="0"/>
              </a:rPr>
            </a:br>
            <a:r>
              <a:rPr lang="en-US" sz="4000" dirty="0">
                <a:solidFill>
                  <a:srgbClr val="0070C0"/>
                </a:solidFill>
                <a:latin typeface="Times New Roman" panose="02020603050405020304" pitchFamily="18" charset="0"/>
                <a:ea typeface="Calibri" panose="020F0502020204030204" pitchFamily="34" charset="0"/>
              </a:rPr>
              <a:t>Gentamicin</a:t>
            </a:r>
            <a:r>
              <a:rPr lang="en-US" sz="4000" b="1" dirty="0">
                <a:solidFill>
                  <a:srgbClr val="0070C0"/>
                </a:solidFill>
                <a:latin typeface="Times New Roman" panose="02020603050405020304" pitchFamily="18" charset="0"/>
                <a:ea typeface="Calibri" panose="020F0502020204030204" pitchFamily="34" charset="0"/>
              </a:rPr>
              <a:t/>
            </a:r>
            <a:br>
              <a:rPr lang="en-US" sz="4000" b="1" dirty="0">
                <a:solidFill>
                  <a:srgbClr val="0070C0"/>
                </a:solidFill>
                <a:latin typeface="Times New Roman" panose="02020603050405020304" pitchFamily="18" charset="0"/>
                <a:ea typeface="Calibri" panose="020F050202020403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311236"/>
            <a:ext cx="10515600" cy="3546764"/>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G.G</a:t>
            </a:r>
            <a:r>
              <a:rPr lang="en-US" dirty="0">
                <a:latin typeface="Times New Roman" panose="02020603050405020304" pitchFamily="18" charset="0"/>
                <a:ea typeface="Calibri" panose="020F0502020204030204" pitchFamily="34" charset="0"/>
                <a:cs typeface="Arial" panose="020B0604020202020204" pitchFamily="34" charset="0"/>
              </a:rPr>
              <a:t>.’s renal function continues to deteriorate to the extent that she requires hemodialysis. What additional alterations in her gentamicin dosing regimen are necessary when she is having dialysis?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5523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R.S., a total plasma phenytoin concentration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 mg/L is comparable to 13 mg/L in a patient without renal failure</a:t>
            </a:r>
            <a:r>
              <a:rPr lang="en-US" dirty="0">
                <a:latin typeface="Times New Roman" panose="02020603050405020304" pitchFamily="18" charset="0"/>
                <a:ea typeface="Calibri" panose="020F0502020204030204" pitchFamily="34" charset="0"/>
                <a:cs typeface="Arial" panose="020B0604020202020204" pitchFamily="34" charset="0"/>
              </a:rPr>
              <a:t>. Because this falls within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phenytoin’s therapeutic range of 10 to 20 mg/L</a:t>
            </a:r>
            <a:r>
              <a:rPr lang="en-US" dirty="0">
                <a:latin typeface="Times New Roman" panose="02020603050405020304" pitchFamily="18" charset="0"/>
                <a:ea typeface="Calibri" panose="020F0502020204030204" pitchFamily="34" charset="0"/>
                <a:cs typeface="Arial" panose="020B0604020202020204" pitchFamily="34" charset="0"/>
              </a:rPr>
              <a:t>, his measured level is not subtherapeutic.</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8707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799"/>
            <a:ext cx="10515600" cy="1385455"/>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Phenytoin</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690255"/>
                <a:ext cx="10515600" cy="516774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factor 0.48 </a:t>
                </a:r>
                <a:r>
                  <a:rPr lang="en-US" dirty="0">
                    <a:latin typeface="Times New Roman" panose="02020603050405020304" pitchFamily="18" charset="0"/>
                    <a:ea typeface="Calibri" panose="020F0502020204030204" pitchFamily="34" charset="0"/>
                    <a:cs typeface="Arial" panose="020B0604020202020204" pitchFamily="34" charset="0"/>
                  </a:rPr>
                  <a:t>should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used only </a:t>
                </a:r>
                <a:r>
                  <a:rPr lang="en-US" dirty="0">
                    <a:latin typeface="Times New Roman" panose="02020603050405020304" pitchFamily="18" charset="0"/>
                    <a:ea typeface="Calibri" panose="020F0502020204030204" pitchFamily="34" charset="0"/>
                    <a:cs typeface="Arial" panose="020B0604020202020204" pitchFamily="34" charset="0"/>
                  </a:rPr>
                  <a:t>to estimate changes in protein binding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patients with ESRD receiving hemodialysis</a:t>
                </a:r>
                <a:r>
                  <a:rPr lang="en-US" dirty="0">
                    <a:latin typeface="Times New Roman" panose="02020603050405020304" pitchFamily="18" charset="0"/>
                    <a:ea typeface="Calibri" panose="020F0502020204030204" pitchFamily="34" charset="0"/>
                    <a:cs typeface="Arial" panose="020B0604020202020204" pitchFamily="34" charset="0"/>
                  </a:rPr>
                  <a:t>. Data for patients with moderate renal disease are limited, and it is unclear what changes exist in the binding of phenytoin to albumin.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patients with normal or moderate renal impairment</a:t>
                </a:r>
                <a:r>
                  <a:rPr lang="en-US" dirty="0">
                    <a:latin typeface="Times New Roman" panose="02020603050405020304" pitchFamily="18" charset="0"/>
                    <a:ea typeface="Calibri" panose="020F0502020204030204" pitchFamily="34" charset="0"/>
                    <a:cs typeface="Arial" panose="020B0604020202020204" pitchFamily="34" charset="0"/>
                  </a:rPr>
                  <a:t>, the following equation should be used only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if the serum albumin is low</a:t>
                </a:r>
                <a:r>
                  <a:rPr lang="en-US" dirty="0">
                    <a:latin typeface="Times New Roman" panose="02020603050405020304" pitchFamily="18" charset="0"/>
                    <a:ea typeface="Calibri" panose="020F0502020204030204" pitchFamily="34" charset="0"/>
                    <a:cs typeface="Arial" panose="020B0604020202020204" pitchFamily="34" charset="0"/>
                  </a:rPr>
                  <a:t>; the factor 0.48 should be omitted: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14:m>
                  <m:oMath xmlns:m="http://schemas.openxmlformats.org/officeDocument/2006/math">
                    <m:r>
                      <m:rPr>
                        <m:sty m:val="p"/>
                      </m:rPr>
                      <a:rPr lang="en-US" sz="3600">
                        <a:latin typeface="Cambria Math" panose="02040503050406030204" pitchFamily="18" charset="0"/>
                        <a:ea typeface="Calibri" panose="020F0502020204030204" pitchFamily="34" charset="0"/>
                        <a:cs typeface="Times New Roman" panose="02020603050405020304" pitchFamily="18" charset="0"/>
                      </a:rPr>
                      <m:t>Cp</m:t>
                    </m:r>
                    <m:r>
                      <m:rPr>
                        <m:sty m:val="p"/>
                      </m:rPr>
                      <a:rPr lang="en-US" sz="3600" baseline="-30000">
                        <a:latin typeface="Cambria Math" panose="02040503050406030204" pitchFamily="18" charset="0"/>
                        <a:ea typeface="Calibri" panose="020F0502020204030204" pitchFamily="34" charset="0"/>
                        <a:cs typeface="Times New Roman" panose="02020603050405020304" pitchFamily="18" charset="0"/>
                      </a:rPr>
                      <m:t>Normal</m:t>
                    </m:r>
                    <m:r>
                      <a:rPr lang="en-US" sz="3600" baseline="-30000">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3600" baseline="-30000">
                        <a:latin typeface="Cambria Math" panose="02040503050406030204" pitchFamily="18" charset="0"/>
                        <a:ea typeface="Calibri" panose="020F0502020204030204" pitchFamily="34" charset="0"/>
                        <a:cs typeface="Times New Roman" panose="02020603050405020304" pitchFamily="18" charset="0"/>
                      </a:rPr>
                      <m:t>Binding</m:t>
                    </m:r>
                    <m:r>
                      <a:rPr lang="en-US" sz="3600" i="1">
                        <a:latin typeface="Cambria Math" panose="02040503050406030204" pitchFamily="18" charset="0"/>
                        <a:ea typeface="Calibri" panose="020F0502020204030204" pitchFamily="34" charset="0"/>
                        <a:cs typeface="Times New Roman" panose="02020603050405020304" pitchFamily="18" charset="0"/>
                      </a:rPr>
                      <m:t>= </m:t>
                    </m:r>
                    <m:f>
                      <m:fPr>
                        <m:ctrlPr>
                          <a:rPr lang="en-US" sz="3600" i="1">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sz="3600">
                            <a:latin typeface="Cambria Math" panose="02040503050406030204" pitchFamily="18" charset="0"/>
                            <a:ea typeface="Calibri" panose="020F0502020204030204" pitchFamily="34" charset="0"/>
                            <a:cs typeface="Times New Roman" panose="02020603050405020304" pitchFamily="18" charset="0"/>
                          </a:rPr>
                          <m:t>Cp</m:t>
                        </m:r>
                        <m:r>
                          <a:rPr lang="en-US" sz="3600" i="1" baseline="30000">
                            <a:latin typeface="Cambria Math" panose="02040503050406030204" pitchFamily="18" charset="0"/>
                            <a:ea typeface="Calibri" panose="020F0502020204030204" pitchFamily="34" charset="0"/>
                            <a:cs typeface="Times New Roman" panose="02020603050405020304" pitchFamily="18" charset="0"/>
                          </a:rPr>
                          <m:t>′</m:t>
                        </m:r>
                      </m:num>
                      <m:den>
                        <m:d>
                          <m:dPr>
                            <m:ctrlPr>
                              <a:rPr lang="en-US" sz="3600" i="1">
                                <a:latin typeface="Cambria Math" panose="02040503050406030204" pitchFamily="18" charset="0"/>
                                <a:ea typeface="Calibri" panose="020F0502020204030204" pitchFamily="34" charset="0"/>
                                <a:cs typeface="Times New Roman" panose="02020603050405020304" pitchFamily="18" charset="0"/>
                              </a:rPr>
                            </m:ctrlPr>
                          </m:dPr>
                          <m:e>
                            <m:r>
                              <a:rPr lang="en-US" sz="3600">
                                <a:latin typeface="Cambria Math" panose="02040503050406030204" pitchFamily="18" charset="0"/>
                                <a:ea typeface="Calibri" panose="020F0502020204030204" pitchFamily="34" charset="0"/>
                                <a:cs typeface="Times New Roman" panose="02020603050405020304" pitchFamily="18" charset="0"/>
                              </a:rPr>
                              <m:t>1</m:t>
                            </m:r>
                            <m:r>
                              <a:rPr lang="en-US" sz="3600" i="1">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3600">
                                <a:latin typeface="Cambria Math" panose="02040503050406030204" pitchFamily="18" charset="0"/>
                                <a:ea typeface="Calibri" panose="020F0502020204030204" pitchFamily="34" charset="0"/>
                                <a:cs typeface="Times New Roman" panose="02020603050405020304" pitchFamily="18" charset="0"/>
                              </a:rPr>
                              <m:t>α</m:t>
                            </m:r>
                          </m:e>
                        </m:d>
                        <m:d>
                          <m:dPr>
                            <m:ctrlPr>
                              <a:rPr lang="en-US" sz="3600" i="1">
                                <a:latin typeface="Cambria Math" panose="02040503050406030204" pitchFamily="18" charset="0"/>
                                <a:ea typeface="Calibri" panose="020F0502020204030204" pitchFamily="34" charset="0"/>
                                <a:cs typeface="Times New Roman" panose="02020603050405020304" pitchFamily="18" charset="0"/>
                              </a:rPr>
                            </m:ctrlPr>
                          </m:dPr>
                          <m:e>
                            <m:f>
                              <m:fPr>
                                <m:ctrlPr>
                                  <a:rPr lang="en-US" sz="36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US" sz="36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en-US" sz="3600">
                                        <a:latin typeface="Cambria Math" panose="02040503050406030204" pitchFamily="18" charset="0"/>
                                        <a:ea typeface="Calibri" panose="020F0502020204030204" pitchFamily="34" charset="0"/>
                                        <a:cs typeface="Times New Roman" panose="02020603050405020304" pitchFamily="18" charset="0"/>
                                      </a:rPr>
                                      <m:t>P</m:t>
                                    </m:r>
                                  </m:e>
                                  <m:sup>
                                    <m:r>
                                      <a:rPr lang="en-US" sz="3600" i="1">
                                        <a:latin typeface="Cambria Math" panose="02040503050406030204" pitchFamily="18" charset="0"/>
                                        <a:ea typeface="Calibri" panose="020F0502020204030204" pitchFamily="34" charset="0"/>
                                        <a:cs typeface="Times New Roman" panose="02020603050405020304" pitchFamily="18" charset="0"/>
                                      </a:rPr>
                                      <m:t>′</m:t>
                                    </m:r>
                                  </m:sup>
                                </m:sSup>
                              </m:num>
                              <m:den>
                                <m:r>
                                  <m:rPr>
                                    <m:sty m:val="p"/>
                                  </m:rPr>
                                  <a:rPr lang="en-US" sz="3600">
                                    <a:latin typeface="Cambria Math" panose="02040503050406030204" pitchFamily="18" charset="0"/>
                                    <a:ea typeface="Calibri" panose="020F0502020204030204" pitchFamily="34" charset="0"/>
                                    <a:cs typeface="Times New Roman" panose="02020603050405020304" pitchFamily="18" charset="0"/>
                                  </a:rPr>
                                  <m:t>P</m:t>
                                </m:r>
                                <m:r>
                                  <m:rPr>
                                    <m:sty m:val="p"/>
                                  </m:rPr>
                                  <a:rPr lang="en-US" sz="3600" baseline="-30000">
                                    <a:latin typeface="Cambria Math" panose="02040503050406030204" pitchFamily="18" charset="0"/>
                                    <a:ea typeface="Calibri" panose="020F0502020204030204" pitchFamily="34" charset="0"/>
                                    <a:cs typeface="Times New Roman" panose="02020603050405020304" pitchFamily="18" charset="0"/>
                                  </a:rPr>
                                  <m:t>NL</m:t>
                                </m:r>
                              </m:den>
                            </m:f>
                          </m:e>
                        </m:d>
                        <m:r>
                          <a:rPr lang="en-US" sz="3600" i="1">
                            <a:latin typeface="Cambria Math" panose="02040503050406030204" pitchFamily="18" charset="0"/>
                            <a:ea typeface="Calibri" panose="020F0502020204030204" pitchFamily="34" charset="0"/>
                            <a:cs typeface="Times New Roman" panose="02020603050405020304" pitchFamily="18" charset="0"/>
                          </a:rPr>
                          <m:t>+ </m:t>
                        </m:r>
                        <m:r>
                          <a:rPr lang="en-US" sz="3600" i="1">
                            <a:latin typeface="Cambria Math" panose="02040503050406030204" pitchFamily="18" charset="0"/>
                            <a:ea typeface="Calibri" panose="020F0502020204030204" pitchFamily="34" charset="0"/>
                            <a:cs typeface="Times New Roman" panose="02020603050405020304" pitchFamily="18" charset="0"/>
                          </a:rPr>
                          <m:t>𝛼</m:t>
                        </m:r>
                      </m:den>
                    </m:f>
                  </m:oMath>
                </a14:m>
                <a:r>
                  <a:rPr lang="en-US" sz="3600" dirty="0">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690255"/>
                <a:ext cx="10515600" cy="5167746"/>
              </a:xfrm>
              <a:blipFill>
                <a:blip r:embed="rId2"/>
                <a:stretch>
                  <a:fillRect l="-1217" t="-708" r="-1159"/>
                </a:stretch>
              </a:blipFill>
            </p:spPr>
            <p:txBody>
              <a:bodyPr/>
              <a:lstStyle/>
              <a:p>
                <a:r>
                  <a:rPr lang="en-US">
                    <a:noFill/>
                  </a:rPr>
                  <a:t> </a:t>
                </a:r>
              </a:p>
            </p:txBody>
          </p:sp>
        </mc:Fallback>
      </mc:AlternateContent>
    </p:spTree>
    <p:extLst>
      <p:ext uri="{BB962C8B-B14F-4D97-AF65-F5344CB8AC3E}">
        <p14:creationId xmlns:p14="http://schemas.microsoft.com/office/powerpoint/2010/main" val="2515365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Effect of Renal Failure on Metabolized Drugs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Procainamide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F.G.’s procainamide level is 9 mg/L (normal, 4–8 mg/L) and her </a:t>
            </a:r>
            <a:r>
              <a:rPr lang="en-US" i="1" dirty="0">
                <a:latin typeface="Times New Roman" panose="02020603050405020304" pitchFamily="18" charset="0"/>
                <a:ea typeface="Calibri" panose="020F0502020204030204" pitchFamily="34" charset="0"/>
                <a:cs typeface="Arial" panose="020B0604020202020204" pitchFamily="34" charset="0"/>
              </a:rPr>
              <a:t>N</a:t>
            </a:r>
            <a:r>
              <a:rPr lang="en-US" dirty="0">
                <a:latin typeface="Times New Roman" panose="02020603050405020304" pitchFamily="18" charset="0"/>
                <a:ea typeface="Calibri" panose="020F0502020204030204" pitchFamily="34" charset="0"/>
                <a:cs typeface="Arial" panose="020B0604020202020204" pitchFamily="34" charset="0"/>
              </a:rPr>
              <a:t>-acetylprocainamide (NAPA) level is 34 mg/L (normal, 10–20 mg/L). How is the disposition of procainamide affected in patients with renal disease?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066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Procainamide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pharmacokinetics of procainamide in patients with renal insufficiency is complex. Of the parent drug,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 to 70% is excreted unchanged in the urine</a:t>
            </a:r>
            <a:r>
              <a:rPr lang="en-US" dirty="0">
                <a:latin typeface="Times New Roman" panose="02020603050405020304" pitchFamily="18" charset="0"/>
                <a:ea typeface="Calibri" panose="020F0502020204030204" pitchFamily="34" charset="0"/>
                <a:cs typeface="Arial" panose="020B0604020202020204" pitchFamily="34" charset="0"/>
              </a:rPr>
              <a:t>, and it can accumulate in patients with renal disease because plasma clearance values are reduced by as much as 70%.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Procainamide is also partially acetylated to NAPA</a:t>
            </a:r>
            <a:r>
              <a:rPr lang="en-US" dirty="0">
                <a:latin typeface="Times New Roman" panose="02020603050405020304" pitchFamily="18" charset="0"/>
                <a:ea typeface="Calibri" panose="020F0502020204030204" pitchFamily="34" charset="0"/>
                <a:cs typeface="Arial" panose="020B0604020202020204" pitchFamily="34" charset="0"/>
              </a:rPr>
              <a:t>, which has antiarrhythmic properties similar to procainamide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and is primarily excreted by the kidneys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7611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Procainamide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Figure 9-2 summarizes the elimination of procainamide and NAPA.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half-life of NAPA is longer</a:t>
            </a:r>
            <a:r>
              <a:rPr lang="en-US" dirty="0">
                <a:latin typeface="Times New Roman" panose="02020603050405020304" pitchFamily="18" charset="0"/>
                <a:ea typeface="Calibri" panose="020F0502020204030204" pitchFamily="34" charset="0"/>
                <a:cs typeface="Arial" panose="020B0604020202020204" pitchFamily="34" charset="0"/>
              </a:rPr>
              <a:t>, especially in patients with renal impairment,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increasing from 6 hours in control subjects to as long as 40 hours in patients with ESRD</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Because </a:t>
            </a:r>
            <a:r>
              <a:rPr lang="en-US" dirty="0">
                <a:latin typeface="Times New Roman" panose="02020603050405020304" pitchFamily="18" charset="0"/>
                <a:ea typeface="Calibri" panose="020F0502020204030204" pitchFamily="34" charset="0"/>
                <a:cs typeface="Arial" panose="020B0604020202020204" pitchFamily="34" charset="0"/>
              </a:rPr>
              <a:t>significant cardiac toxicity has occurred in some patients with NAPA levels greater than 30 mg/L, plasma level monitoring of both NAPA and procainamide is recommended.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2324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09" y="5902036"/>
            <a:ext cx="10238509" cy="955964"/>
          </a:xfrm>
        </p:spPr>
        <p:txBody>
          <a:bodyPr>
            <a:noAutofit/>
          </a:bodyPr>
          <a:lstStyle/>
          <a:p>
            <a:pPr algn="just">
              <a:lnSpc>
                <a:spcPct val="115000"/>
              </a:lnSpc>
              <a:spcBef>
                <a:spcPts val="0"/>
              </a:spcBef>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Figure 9-2: Elimination of procainamide (PA) and N-acetylprocainamide (NAPA) in subjects with normal renal and liver function.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9950" y="110835"/>
            <a:ext cx="5682825" cy="5791201"/>
          </a:xfrm>
          <a:prstGeom prst="rect">
            <a:avLst/>
          </a:prstGeom>
          <a:noFill/>
          <a:ln>
            <a:noFill/>
          </a:ln>
        </p:spPr>
      </p:pic>
    </p:spTree>
    <p:extLst>
      <p:ext uri="{BB962C8B-B14F-4D97-AF65-F5344CB8AC3E}">
        <p14:creationId xmlns:p14="http://schemas.microsoft.com/office/powerpoint/2010/main" val="3374824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Procainamide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When procainamide is used in patients with renal failure, appropriate dosage reduction of procainamide may be necessary.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also is important to realize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time required to reach steady state</a:t>
            </a:r>
            <a:r>
              <a:rPr lang="en-US" dirty="0">
                <a:latin typeface="Times New Roman" panose="02020603050405020304" pitchFamily="18" charset="0"/>
                <a:ea typeface="Calibri" panose="020F0502020204030204" pitchFamily="34" charset="0"/>
                <a:cs typeface="Arial" panose="020B0604020202020204" pitchFamily="34" charset="0"/>
              </a:rPr>
              <a:t> for NAPA in patients with renal failure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may be as long as 5 days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Therefore</a:t>
            </a:r>
            <a:r>
              <a:rPr lang="en-US" dirty="0">
                <a:latin typeface="Times New Roman" panose="02020603050405020304" pitchFamily="18" charset="0"/>
                <a:ea typeface="Calibri" panose="020F0502020204030204" pitchFamily="34" charset="0"/>
                <a:cs typeface="Arial" panose="020B0604020202020204" pitchFamily="34" charset="0"/>
              </a:rPr>
              <a:t>, plasma levels measured early in therapy must be interpreted carefully, because these concentrations may be considerably lower than those that will be achieved under steady-state conditions.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7380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432473" cy="415636"/>
          </a:xfrm>
        </p:spPr>
        <p:txBody>
          <a:bodyPr>
            <a:noAutofit/>
          </a:bodyPr>
          <a:lstStyle/>
          <a:p>
            <a:pPr algn="just">
              <a:lnSpc>
                <a:spcPct val="115000"/>
              </a:lnSpc>
              <a:spcBef>
                <a:spcPts val="0"/>
              </a:spcBef>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9-2: Dose Adjustments and Precautions in Decreased Kidney Function.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2047452"/>
              </p:ext>
            </p:extLst>
          </p:nvPr>
        </p:nvGraphicFramePr>
        <p:xfrm>
          <a:off x="96981" y="512619"/>
          <a:ext cx="11998037" cy="6391915"/>
        </p:xfrm>
        <a:graphic>
          <a:graphicData uri="http://schemas.openxmlformats.org/drawingml/2006/table">
            <a:tbl>
              <a:tblPr firstRow="1" firstCol="1" bandRow="1">
                <a:tableStyleId>{5C22544A-7EE6-4342-B048-85BDC9FD1C3A}</a:tableStyleId>
              </a:tblPr>
              <a:tblGrid>
                <a:gridCol w="3446514">
                  <a:extLst>
                    <a:ext uri="{9D8B030D-6E8A-4147-A177-3AD203B41FA5}">
                      <a16:colId xmlns:a16="http://schemas.microsoft.com/office/drawing/2014/main" val="202456080"/>
                    </a:ext>
                  </a:extLst>
                </a:gridCol>
                <a:gridCol w="8551523">
                  <a:extLst>
                    <a:ext uri="{9D8B030D-6E8A-4147-A177-3AD203B41FA5}">
                      <a16:colId xmlns:a16="http://schemas.microsoft.com/office/drawing/2014/main" val="3140437745"/>
                    </a:ext>
                  </a:extLst>
                </a:gridCol>
              </a:tblGrid>
              <a:tr h="318925">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Drug Class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Agents Requiring Dose Adjustment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2760235192"/>
                  </a:ext>
                </a:extLst>
              </a:tr>
              <a:tr h="787286">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Antibiotics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Almost all antibiotics require dosage adjustment (exceptions: ceftriaxone, clindamycin, linezolid, metronidazole, macrolides, nafcillin).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2091144780"/>
                  </a:ext>
                </a:extLst>
              </a:tr>
              <a:tr h="664349">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Anticoagulants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Anticoagulants Enoxaparin, fondaparinux, apixaban, rivaroxaban, edoxaban, dabigatran.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3496620366"/>
                  </a:ext>
                </a:extLst>
              </a:tr>
              <a:tr h="664349">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Cardiac medications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Atenolol, ACEIs, digoxin, nadolol, sotalol; avoid potassium-sparing diuretics if CrCl &lt; 30 mL/min/1.73 m</a:t>
                      </a:r>
                      <a:r>
                        <a:rPr lang="en-US" sz="2000" baseline="30000">
                          <a:effectLst/>
                          <a:latin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3383842521"/>
                  </a:ext>
                </a:extLst>
              </a:tr>
              <a:tr h="524857">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Lipid-lowering therapy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Clofibrate, fenofibrate, statins (particularly rosuvastatin).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3311081457"/>
                  </a:ext>
                </a:extLst>
              </a:tr>
              <a:tr h="664349">
                <a:tc>
                  <a:txBody>
                    <a:bodyPr/>
                    <a:lstStyle/>
                    <a:p>
                      <a:pPr marL="0" marR="0" algn="just" rtl="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Narcotics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Codeine, use caution with meperidine and morphine; other agents may also accumulate.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3994423169"/>
                  </a:ext>
                </a:extLst>
              </a:tr>
              <a:tr h="787286">
                <a:tc>
                  <a:txBody>
                    <a:bodyPr/>
                    <a:lstStyle/>
                    <a:p>
                      <a:pPr marL="0" marR="0" algn="just" rtl="0">
                        <a:lnSpc>
                          <a:spcPct val="115000"/>
                        </a:lnSpc>
                        <a:spcBef>
                          <a:spcPts val="0"/>
                        </a:spcBef>
                        <a:spcAft>
                          <a:spcPts val="0"/>
                        </a:spcAft>
                      </a:pPr>
                      <a:r>
                        <a:rPr lang="en-US" sz="2000" smtClean="0">
                          <a:effectLst/>
                          <a:latin typeface="Times New Roman" panose="02020603050405020304" pitchFamily="18" charset="0"/>
                          <a:cs typeface="Times New Roman" panose="02020603050405020304" pitchFamily="18" charset="0"/>
                        </a:rPr>
                        <a:t>Antipsychotic</a:t>
                      </a:r>
                      <a:r>
                        <a:rPr lang="en-US" sz="2000" baseline="0" smtClean="0">
                          <a:effectLst/>
                          <a:latin typeface="Times New Roman" panose="02020603050405020304" pitchFamily="18" charset="0"/>
                          <a:cs typeface="Times New Roman" panose="02020603050405020304" pitchFamily="18" charset="0"/>
                        </a:rPr>
                        <a:t> </a:t>
                      </a:r>
                      <a:r>
                        <a:rPr lang="en-US" sz="2000" smtClean="0">
                          <a:effectLst/>
                          <a:latin typeface="Times New Roman" panose="02020603050405020304" pitchFamily="18" charset="0"/>
                          <a:cs typeface="Times New Roman" panose="02020603050405020304" pitchFamily="18" charset="0"/>
                        </a:rPr>
                        <a:t>and </a:t>
                      </a:r>
                      <a:r>
                        <a:rPr lang="en-US" sz="2000" dirty="0">
                          <a:effectLst/>
                          <a:latin typeface="Times New Roman" panose="02020603050405020304" pitchFamily="18" charset="0"/>
                          <a:cs typeface="Times New Roman" panose="02020603050405020304" pitchFamily="18" charset="0"/>
                        </a:rPr>
                        <a:t>antiepileptic agents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Chloral hydrate, gabapentin, lacosamide, levetiracetam, lithium, paroxetine, primidone, topiramate, trazodone, vigabatrin.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3390210232"/>
                  </a:ext>
                </a:extLst>
              </a:tr>
              <a:tr h="787286">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Hypoglycemic agents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Acarbose, alogliptin, canagliflozin, chlorpropamide, dapagliflozin, exenatide, glyburide, glipizide, insulins, liraglutide, metformin, saxagliptin, sitagliptin.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2420237580"/>
                  </a:ext>
                </a:extLst>
              </a:tr>
              <a:tr h="1049714">
                <a:tc>
                  <a:txBody>
                    <a:bodyPr/>
                    <a:lstStyle/>
                    <a:p>
                      <a:pPr marL="0" marR="0" algn="just" rtl="0">
                        <a:lnSpc>
                          <a:spcPct val="115000"/>
                        </a:lnSpc>
                        <a:spcBef>
                          <a:spcPts val="0"/>
                        </a:spcBef>
                        <a:spcAft>
                          <a:spcPts val="0"/>
                        </a:spcAft>
                      </a:pPr>
                      <a:r>
                        <a:rPr lang="en-US" sz="2000">
                          <a:effectLst/>
                          <a:latin typeface="Times New Roman" panose="02020603050405020304" pitchFamily="18" charset="0"/>
                          <a:cs typeface="Times New Roman" panose="02020603050405020304" pitchFamily="18" charset="0"/>
                        </a:rPr>
                        <a:t>Antiretrovirals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tc>
                  <a:txBody>
                    <a:bodyPr/>
                    <a:lstStyle/>
                    <a:p>
                      <a:pPr marL="0" marR="0" algn="just" rtl="0">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Individualize therapy: Monitor CD4</a:t>
                      </a:r>
                      <a:r>
                        <a:rPr lang="en-US" sz="2000" baseline="30000" dirty="0">
                          <a:effectLst/>
                          <a:latin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cs typeface="Times New Roman" panose="02020603050405020304" pitchFamily="18" charset="0"/>
                        </a:rPr>
                        <a:t> counts, viral load, and adverse effects (agents requiring dose adjustment: lamivudine, adefovir, emtricitabine, didanosine, stavudine, tenofovir, and zidovudine).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496" marR="64496" marT="0" marB="0"/>
                </a:tc>
                <a:extLst>
                  <a:ext uri="{0D108BD9-81ED-4DB2-BD59-A6C34878D82A}">
                    <a16:rowId xmlns:a16="http://schemas.microsoft.com/office/drawing/2014/main" val="1353786826"/>
                  </a:ext>
                </a:extLst>
              </a:tr>
            </a:tbl>
          </a:graphicData>
        </a:graphic>
      </p:graphicFrame>
    </p:spTree>
    <p:extLst>
      <p:ext uri="{BB962C8B-B14F-4D97-AF65-F5344CB8AC3E}">
        <p14:creationId xmlns:p14="http://schemas.microsoft.com/office/powerpoint/2010/main" val="486280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5636"/>
            <a:ext cx="10515600" cy="1704109"/>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Conventional Dialysis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19745"/>
            <a:ext cx="10515600" cy="4738255"/>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Gentamicin has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molecular weight of about 500</a:t>
            </a:r>
            <a:r>
              <a:rPr lang="en-US" dirty="0">
                <a:latin typeface="Times New Roman" panose="02020603050405020304" pitchFamily="18" charset="0"/>
                <a:ea typeface="Calibri" panose="020F0502020204030204" pitchFamily="34" charset="0"/>
                <a:cs typeface="Arial" panose="020B0604020202020204" pitchFamily="34" charset="0"/>
              </a:rPr>
              <a:t> and a relatively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low Vd</a:t>
            </a:r>
            <a:r>
              <a:rPr lang="en-US" dirty="0">
                <a:latin typeface="Times New Roman" panose="02020603050405020304" pitchFamily="18" charset="0"/>
                <a:ea typeface="Calibri" panose="020F0502020204030204" pitchFamily="34" charset="0"/>
                <a:cs typeface="Arial" panose="020B0604020202020204" pitchFamily="34" charset="0"/>
              </a:rPr>
              <a:t> (averaging 0.25 L/kg), and is about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bound to proteins</a:t>
            </a:r>
            <a:r>
              <a:rPr lang="en-US" dirty="0">
                <a:latin typeface="Times New Roman" panose="02020603050405020304" pitchFamily="18" charset="0"/>
                <a:ea typeface="Calibri" panose="020F0502020204030204" pitchFamily="34" charset="0"/>
                <a:cs typeface="Arial" panose="020B0604020202020204" pitchFamily="34" charset="0"/>
              </a:rPr>
              <a:t>, all favoring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effective removal by conventional hemodialysis</a:t>
            </a:r>
            <a:r>
              <a:rPr lang="en-US" dirty="0">
                <a:latin typeface="Times New Roman" panose="02020603050405020304" pitchFamily="18" charset="0"/>
                <a:ea typeface="Calibri" panose="020F0502020204030204" pitchFamily="34" charset="0"/>
                <a:cs typeface="Arial" panose="020B0604020202020204" pitchFamily="34" charset="0"/>
              </a:rPr>
              <a:t>. For a given patient, the observed dialysis clearance of gentamicin using conventional methods also depends on factors such as the physical properties of the dialysis filter, the blood and dialysate flow rates, and the length of dialysis. Studies indicate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dialysis clearance of gentamicin averages 45 mL/minute</a:t>
            </a:r>
            <a:r>
              <a:rPr lang="en-US" dirty="0">
                <a:latin typeface="Times New Roman" panose="02020603050405020304" pitchFamily="18" charset="0"/>
                <a:ea typeface="Calibri" panose="020F0502020204030204" pitchFamily="34" charset="0"/>
                <a:cs typeface="Arial" panose="020B0604020202020204" pitchFamily="34" charset="0"/>
              </a:rPr>
              <a:t> compared with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average plasma clearance of 5 mL/minute in patients with end-stage renal disease </a:t>
            </a:r>
            <a:r>
              <a:rPr lang="en-US" dirty="0">
                <a:latin typeface="Times New Roman" panose="02020603050405020304" pitchFamily="18" charset="0"/>
                <a:ea typeface="Calibri" panose="020F0502020204030204" pitchFamily="34" charset="0"/>
                <a:cs typeface="Arial" panose="020B0604020202020204" pitchFamily="34" charset="0"/>
              </a:rPr>
              <a:t>(ESRD).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3851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618"/>
            <a:ext cx="10515600" cy="12884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Therefore, G.G.’s gentamicin dose must be adjusted to compensate for the amount of drug that will be removed by dialysis. Because drug removal represents a combination of drug elimination by the body and dialysis, the following equation can be used:</a:t>
            </a:r>
          </a:p>
          <a:p>
            <a:pPr marL="0" indent="0" algn="ctr">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a:t>
            </a:r>
            <a:r>
              <a:rPr lang="en-US" baseline="-30000" dirty="0">
                <a:solidFill>
                  <a:srgbClr val="FF0000"/>
                </a:solidFill>
                <a:latin typeface="Times New Roman" panose="02020603050405020304" pitchFamily="18" charset="0"/>
                <a:ea typeface="Calibri" panose="020F0502020204030204" pitchFamily="34" charset="0"/>
                <a:cs typeface="Arial" panose="020B0604020202020204" pitchFamily="34" charset="0"/>
              </a:rPr>
              <a:t>total</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 Cl</a:t>
            </a:r>
            <a:r>
              <a:rPr lang="en-US" baseline="-30000" dirty="0">
                <a:solidFill>
                  <a:srgbClr val="FF0000"/>
                </a:solidFill>
                <a:latin typeface="Times New Roman" panose="02020603050405020304" pitchFamily="18" charset="0"/>
                <a:ea typeface="Calibri" panose="020F0502020204030204" pitchFamily="34" charset="0"/>
                <a:cs typeface="Arial" panose="020B0604020202020204" pitchFamily="34" charset="0"/>
              </a:rPr>
              <a:t>dial</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 Cl</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Cltotal is the total clearance of the drug during dialysis, Cl</a:t>
            </a:r>
            <a:r>
              <a:rPr lang="en-US" baseline="-30000" dirty="0">
                <a:latin typeface="Times New Roman" panose="02020603050405020304" pitchFamily="18" charset="0"/>
                <a:ea typeface="Calibri" panose="020F0502020204030204" pitchFamily="34" charset="0"/>
                <a:cs typeface="Arial" panose="020B0604020202020204" pitchFamily="34" charset="0"/>
              </a:rPr>
              <a:t>dial</a:t>
            </a:r>
            <a:r>
              <a:rPr lang="en-US" dirty="0">
                <a:latin typeface="Times New Roman" panose="02020603050405020304" pitchFamily="18" charset="0"/>
                <a:ea typeface="Calibri" panose="020F0502020204030204" pitchFamily="34" charset="0"/>
                <a:cs typeface="Arial" panose="020B0604020202020204" pitchFamily="34" charset="0"/>
              </a:rPr>
              <a:t> is the clearance by dialysis, and Cl is plasma clearance.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If dialysis clearance is high relative to plasma clearance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drug removal will be enhanced by the dialysis procedure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0175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total clearance of gentamicin in a patient with severe renal dysfunction during dialysis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 mL/minute </a:t>
                </a:r>
                <a:r>
                  <a:rPr lang="en-US" dirty="0">
                    <a:latin typeface="Times New Roman" panose="02020603050405020304" pitchFamily="18" charset="0"/>
                    <a:ea typeface="Calibri" panose="020F0502020204030204" pitchFamily="34" charset="0"/>
                    <a:cs typeface="Arial" panose="020B0604020202020204" pitchFamily="34" charset="0"/>
                  </a:rPr>
                  <a:t>(45 mL/minute + 5 mL/minute)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 times the clearance while off dialysis</a:t>
                </a:r>
                <a:r>
                  <a:rPr lang="en-US" dirty="0">
                    <a:latin typeface="Times New Roman" panose="02020603050405020304" pitchFamily="18" charset="0"/>
                    <a:ea typeface="Calibri" panose="020F0502020204030204" pitchFamily="34" charset="0"/>
                    <a:cs typeface="Arial" panose="020B0604020202020204" pitchFamily="34" charset="0"/>
                  </a:rPr>
                  <a:t>. Plasma clearance and dialysis clearance are related to the elimination half-life by the following equation:</a:t>
                </a:r>
              </a:p>
              <a:p>
                <a:pPr marL="0" indent="0" algn="ctr">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ea typeface="Calibri" panose="020F0502020204030204" pitchFamily="34" charset="0"/>
                          <a:cs typeface="Times New Roman" panose="02020603050405020304" pitchFamily="18" charset="0"/>
                        </a:rPr>
                        <m:t>t</m:t>
                      </m:r>
                      <m:r>
                        <a:rPr lang="en-US" baseline="-30000">
                          <a:latin typeface="Cambria Math" panose="02040503050406030204" pitchFamily="18" charset="0"/>
                          <a:ea typeface="Calibri" panose="020F0502020204030204" pitchFamily="34" charset="0"/>
                          <a:cs typeface="Times New Roman" panose="02020603050405020304" pitchFamily="18" charset="0"/>
                        </a:rPr>
                        <m:t>1/2</m:t>
                      </m:r>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US" i="1">
                              <a:latin typeface="Cambria Math" panose="02040503050406030204" pitchFamily="18" charset="0"/>
                              <a:cs typeface="Times New Roman" panose="02020603050405020304" pitchFamily="18" charset="0"/>
                            </a:rPr>
                          </m:ctrlPr>
                        </m:fPr>
                        <m:num>
                          <m:r>
                            <a:rPr lang="en-US">
                              <a:latin typeface="Cambria Math" panose="02040503050406030204" pitchFamily="18" charset="0"/>
                              <a:ea typeface="Calibri" panose="020F0502020204030204" pitchFamily="34" charset="0"/>
                              <a:cs typeface="Times New Roman" panose="02020603050405020304" pitchFamily="18" charset="0"/>
                            </a:rPr>
                            <m:t>(0.693)(</m:t>
                          </m:r>
                          <m:r>
                            <m:rPr>
                              <m:sty m:val="p"/>
                            </m:rPr>
                            <a:rPr lang="en-US">
                              <a:latin typeface="Cambria Math" panose="02040503050406030204" pitchFamily="18" charset="0"/>
                              <a:ea typeface="Calibri" panose="020F0502020204030204" pitchFamily="34" charset="0"/>
                              <a:cs typeface="Times New Roman" panose="02020603050405020304" pitchFamily="18" charset="0"/>
                            </a:rPr>
                            <m:t>Vd</m:t>
                          </m:r>
                          <m:r>
                            <a:rPr lang="en-US">
                              <a:latin typeface="Cambria Math" panose="02040503050406030204" pitchFamily="18" charset="0"/>
                              <a:ea typeface="Calibri" panose="020F0502020204030204" pitchFamily="34" charset="0"/>
                              <a:cs typeface="Times New Roman" panose="02020603050405020304" pitchFamily="18" charset="0"/>
                            </a:rPr>
                            <m:t>)</m:t>
                          </m:r>
                        </m:num>
                        <m:den>
                          <m:r>
                            <m:rPr>
                              <m:sty m:val="p"/>
                            </m:rPr>
                            <a:rPr lang="en-US">
                              <a:latin typeface="Cambria Math" panose="02040503050406030204" pitchFamily="18" charset="0"/>
                              <a:ea typeface="Calibri" panose="020F0502020204030204" pitchFamily="34" charset="0"/>
                              <a:cs typeface="Times New Roman" panose="02020603050405020304" pitchFamily="18" charset="0"/>
                            </a:rPr>
                            <m:t>Cl</m:t>
                          </m:r>
                          <m:r>
                            <m:rPr>
                              <m:sty m:val="p"/>
                            </m:rPr>
                            <a:rPr lang="en-US" baseline="-25000">
                              <a:latin typeface="Cambria Math" panose="02040503050406030204" pitchFamily="18" charset="0"/>
                              <a:ea typeface="Calibri" panose="020F0502020204030204" pitchFamily="34" charset="0"/>
                              <a:cs typeface="Times New Roman" panose="02020603050405020304" pitchFamily="18" charset="0"/>
                            </a:rPr>
                            <m:t>dial</m:t>
                          </m:r>
                          <m:r>
                            <a:rPr lang="en-US">
                              <a:latin typeface="Cambria Math" panose="02040503050406030204" pitchFamily="18" charset="0"/>
                              <a:ea typeface="Calibri" panose="020F0502020204030204" pitchFamily="34" charset="0"/>
                              <a:cs typeface="Times New Roman" panose="02020603050405020304" pitchFamily="18" charset="0"/>
                            </a:rPr>
                            <m:t>+</m:t>
                          </m:r>
                          <m:r>
                            <m:rPr>
                              <m:sty m:val="p"/>
                            </m:rPr>
                            <a:rPr lang="en-US">
                              <a:latin typeface="Cambria Math" panose="02040503050406030204" pitchFamily="18" charset="0"/>
                              <a:ea typeface="Calibri" panose="020F0502020204030204" pitchFamily="34" charset="0"/>
                              <a:cs typeface="Times New Roman" panose="02020603050405020304" pitchFamily="18" charset="0"/>
                            </a:rPr>
                            <m:t>Cl</m:t>
                          </m:r>
                        </m:den>
                      </m:f>
                    </m:oMath>
                  </m:oMathPara>
                </a14:m>
                <a:endParaRPr lang="en-US" dirty="0">
                  <a:latin typeface="Times New Roman" panose="02020603050405020304" pitchFamily="18" charset="0"/>
                  <a:ea typeface="Calibri" panose="020F050202020403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563091"/>
                <a:ext cx="10515600" cy="4294909"/>
              </a:xfrm>
              <a:blipFill>
                <a:blip r:embed="rId2"/>
                <a:stretch>
                  <a:fillRect l="-1217" t="-851" r="-1159"/>
                </a:stretch>
              </a:blipFill>
            </p:spPr>
            <p:txBody>
              <a:bodyPr/>
              <a:lstStyle/>
              <a:p>
                <a:r>
                  <a:rPr lang="en-US">
                    <a:noFill/>
                  </a:rPr>
                  <a:t> </a:t>
                </a:r>
              </a:p>
            </p:txBody>
          </p:sp>
        </mc:Fallback>
      </mc:AlternateContent>
    </p:spTree>
    <p:extLst>
      <p:ext uri="{BB962C8B-B14F-4D97-AF65-F5344CB8AC3E}">
        <p14:creationId xmlns:p14="http://schemas.microsoft.com/office/powerpoint/2010/main" val="2735847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Thus, assuming a constant Vd of 17.5 L (i.e., 0.25 L/kg × 70 kg),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elimination half-life on dialysis is approximately 4 hours </a:t>
            </a:r>
            <a:r>
              <a:rPr lang="en-US" dirty="0">
                <a:latin typeface="Times New Roman" panose="02020603050405020304" pitchFamily="18" charset="0"/>
                <a:ea typeface="Calibri" panose="020F0502020204030204" pitchFamily="34" charset="0"/>
                <a:cs typeface="Arial" panose="020B0604020202020204" pitchFamily="34" charset="0"/>
              </a:rPr>
              <a:t>compared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40 hours off dialysis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addition,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extent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fraction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of drug removal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during a timed dialysis</a:t>
            </a:r>
            <a:r>
              <a:rPr lang="en-US" dirty="0">
                <a:latin typeface="Times New Roman" panose="02020603050405020304" pitchFamily="18" charset="0"/>
                <a:ea typeface="Calibri" panose="020F0502020204030204" pitchFamily="34" charset="0"/>
                <a:cs typeface="Arial" panose="020B0604020202020204" pitchFamily="34" charset="0"/>
              </a:rPr>
              <a:t> run can be predicted from the following equation:</a:t>
            </a:r>
          </a:p>
          <a:p>
            <a:pPr marL="0" indent="0" algn="ctr">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FD = 1 – e </a:t>
            </a:r>
            <a:r>
              <a:rPr lang="en-US" baseline="30000" dirty="0">
                <a:latin typeface="Times New Roman" panose="02020603050405020304" pitchFamily="18" charset="0"/>
                <a:ea typeface="Calibri" panose="020F0502020204030204" pitchFamily="34" charset="0"/>
                <a:cs typeface="Arial" panose="020B0604020202020204" pitchFamily="34" charset="0"/>
              </a:rPr>
              <a:t>− (Cl + Cldial) (t/Vd)</a:t>
            </a: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t is the duration of dialysis.</a:t>
            </a:r>
          </a:p>
        </p:txBody>
      </p:sp>
    </p:spTree>
    <p:extLst>
      <p:ext uri="{BB962C8B-B14F-4D97-AF65-F5344CB8AC3E}">
        <p14:creationId xmlns:p14="http://schemas.microsoft.com/office/powerpoint/2010/main" val="3295918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Therefore, the fraction of gentamicin removed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FD</a:t>
            </a:r>
            <a:r>
              <a:rPr lang="en-US" dirty="0">
                <a:latin typeface="Times New Roman" panose="02020603050405020304" pitchFamily="18" charset="0"/>
                <a:ea typeface="Calibri" panose="020F0502020204030204" pitchFamily="34" charset="0"/>
                <a:cs typeface="Arial" panose="020B0604020202020204" pitchFamily="34" charset="0"/>
              </a:rPr>
              <a:t>) during a 4-hour conventional dialysis procedure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is approximately 50%</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If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specific data are not available </a:t>
            </a:r>
            <a:r>
              <a:rPr lang="en-US" dirty="0">
                <a:latin typeface="Times New Roman" panose="02020603050405020304" pitchFamily="18" charset="0"/>
                <a:ea typeface="Calibri" panose="020F0502020204030204" pitchFamily="34" charset="0"/>
                <a:cs typeface="Arial" panose="020B0604020202020204" pitchFamily="34" charset="0"/>
              </a:rPr>
              <a:t>for dialysis and plasma clearance, the following equation will predict fraction removed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using the elimination half-life data alone obtained during dialysis</a:t>
            </a:r>
            <a:r>
              <a:rPr lang="en-US" dirty="0">
                <a:latin typeface="Times New Roman" panose="02020603050405020304" pitchFamily="18" charset="0"/>
                <a:ea typeface="Calibri" panose="020F0502020204030204" pitchFamily="34" charset="0"/>
                <a:cs typeface="Arial" panose="020B0604020202020204" pitchFamily="34" charset="0"/>
              </a:rPr>
              <a:t>:</a:t>
            </a:r>
          </a:p>
          <a:p>
            <a:pPr marL="0" indent="0" algn="ctr">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FD = 1 − </a:t>
            </a:r>
            <a:r>
              <a:rPr lang="en-US" dirty="0" smtClean="0">
                <a:latin typeface="Times New Roman" panose="02020603050405020304" pitchFamily="18" charset="0"/>
                <a:ea typeface="Calibri" panose="020F0502020204030204" pitchFamily="34" charset="0"/>
                <a:cs typeface="Arial" panose="020B0604020202020204" pitchFamily="34" charset="0"/>
              </a:rPr>
              <a:t>e </a:t>
            </a:r>
            <a:r>
              <a:rPr lang="en-US" baseline="30000" dirty="0" smtClean="0">
                <a:latin typeface="Times New Roman" panose="02020603050405020304" pitchFamily="18" charset="0"/>
                <a:ea typeface="Calibri" panose="020F0502020204030204" pitchFamily="34" charset="0"/>
                <a:cs typeface="Arial" panose="020B0604020202020204" pitchFamily="34"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(0.693/t1/2on) (t)</a:t>
            </a:r>
          </a:p>
        </p:txBody>
      </p:sp>
    </p:spTree>
    <p:extLst>
      <p:ext uri="{BB962C8B-B14F-4D97-AF65-F5344CB8AC3E}">
        <p14:creationId xmlns:p14="http://schemas.microsoft.com/office/powerpoint/2010/main" val="109327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estimated value of 50% removal is consistent with literature values indicating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 to 70%</a:t>
            </a:r>
            <a:r>
              <a:rPr lang="en-US" dirty="0">
                <a:latin typeface="Times New Roman" panose="02020603050405020304" pitchFamily="18" charset="0"/>
                <a:ea typeface="Calibri" panose="020F0502020204030204" pitchFamily="34" charset="0"/>
                <a:cs typeface="Arial" panose="020B0604020202020204" pitchFamily="34" charset="0"/>
              </a:rPr>
              <a:t> of a dose of gentamicin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removed during a 4-hour dialysis procedure</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limitation of this equation, however, is that it does not consider the redistribution of drug from the tissues back into the plasma after the dialysis procedure. </a:t>
            </a:r>
            <a:endParaRPr lang="en-US" baseline="300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3713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8037"/>
            <a:ext cx="10515600" cy="116378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Gentamicin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31819"/>
            <a:ext cx="10515600" cy="512618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generally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difficult to calculate an appropriate maintenance dose </a:t>
            </a:r>
            <a:r>
              <a:rPr lang="en-US" dirty="0">
                <a:latin typeface="Times New Roman" panose="02020603050405020304" pitchFamily="18" charset="0"/>
                <a:ea typeface="Calibri" panose="020F0502020204030204" pitchFamily="34" charset="0"/>
                <a:cs typeface="Arial" panose="020B0604020202020204" pitchFamily="34" charset="0"/>
              </a:rPr>
              <a:t>for patients having hemodialysis that will maintain peak and trough concentrations similar to patients with normal renal function, in part because of the large variability found in aminoglycoside pharmacokinetic parameters.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As </a:t>
            </a:r>
            <a:r>
              <a:rPr lang="en-US" dirty="0">
                <a:latin typeface="Times New Roman" panose="02020603050405020304" pitchFamily="18" charset="0"/>
                <a:ea typeface="Calibri" panose="020F0502020204030204" pitchFamily="34" charset="0"/>
                <a:cs typeface="Arial" panose="020B0604020202020204" pitchFamily="34" charset="0"/>
              </a:rPr>
              <a:t>a compromise in patients receiving hemodialysis, gentamicin doses are given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achieve a predialysis trough concentration of approximately 3 mg/L</a:t>
            </a:r>
            <a:r>
              <a:rPr lang="en-US" dirty="0">
                <a:latin typeface="Times New Roman" panose="02020603050405020304" pitchFamily="18" charset="0"/>
                <a:ea typeface="Calibri" panose="020F0502020204030204" pitchFamily="34" charset="0"/>
                <a:cs typeface="Arial" panose="020B0604020202020204" pitchFamily="34" charset="0"/>
              </a:rPr>
              <a:t>. This can generally be achieved with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loading dose of 2 mg/kg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followed by a maintenance dose of 1 mg/kg after each dialysis session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baseline="30000"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9780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1801</Words>
  <Application>Microsoft Office PowerPoint</Application>
  <PresentationFormat>Widescreen</PresentationFormat>
  <Paragraphs>134</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Cambria Math</vt:lpstr>
      <vt:lpstr>Gill Sans MT</vt:lpstr>
      <vt:lpstr>Sitka Subheading</vt:lpstr>
      <vt:lpstr>Times New Roman</vt:lpstr>
      <vt:lpstr>Office Theme</vt:lpstr>
      <vt:lpstr>Dosing of Drugs in Renal Failure II</vt:lpstr>
      <vt:lpstr>Effect of Hemodialysis Conventional Dialysis Gentamicin </vt:lpstr>
      <vt:lpstr>Conventional Dialysis Gentamicin</vt:lpstr>
      <vt:lpstr>Gentamicin</vt:lpstr>
      <vt:lpstr>Gentamicin</vt:lpstr>
      <vt:lpstr>Gentamicin</vt:lpstr>
      <vt:lpstr>Gentamicin</vt:lpstr>
      <vt:lpstr>Gentamicin</vt:lpstr>
      <vt:lpstr>Gentamicin</vt:lpstr>
      <vt:lpstr>Ceftazidime</vt:lpstr>
      <vt:lpstr>Ceftazidime</vt:lpstr>
      <vt:lpstr>Phenytoin Protein Binding</vt:lpstr>
      <vt:lpstr>Phenytoin Protein Binding</vt:lpstr>
      <vt:lpstr>Phenytoin</vt:lpstr>
      <vt:lpstr>Phenytoin</vt:lpstr>
      <vt:lpstr>Phenytoin</vt:lpstr>
      <vt:lpstr>Table 9-1: Plasma Protein Binding (%) of Acidic Drugs in Renal Failure.</vt:lpstr>
      <vt:lpstr>Figure 9-1: Plasma phenytoin concentrations in uremic (○) and nonuremic (●) patients after 250 mg of intravenous (IV) phenytoin.</vt:lpstr>
      <vt:lpstr>Phenytoin</vt:lpstr>
      <vt:lpstr>Phenytoin</vt:lpstr>
      <vt:lpstr>Phenytoin</vt:lpstr>
      <vt:lpstr>Effect of Renal Failure on Metabolized Drugs Procainamide</vt:lpstr>
      <vt:lpstr>Procainamide</vt:lpstr>
      <vt:lpstr>Procainamide</vt:lpstr>
      <vt:lpstr>Figure 9-2: Elimination of procainamide (PA) and N-acetylprocainamide (NAPA) in subjects with normal renal and liver function.</vt:lpstr>
      <vt:lpstr>Procainamide</vt:lpstr>
      <vt:lpstr>Table 9-2: Dose Adjustments and Precautions in Decreased Kidney Function.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62</cp:revision>
  <dcterms:created xsi:type="dcterms:W3CDTF">2021-10-05T20:56:32Z</dcterms:created>
  <dcterms:modified xsi:type="dcterms:W3CDTF">2022-12-27T21:16:17Z</dcterms:modified>
</cp:coreProperties>
</file>