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309" r:id="rId4"/>
    <p:sldId id="310" r:id="rId5"/>
    <p:sldId id="292" r:id="rId6"/>
    <p:sldId id="311" r:id="rId7"/>
    <p:sldId id="312" r:id="rId8"/>
    <p:sldId id="294" r:id="rId9"/>
    <p:sldId id="314" r:id="rId10"/>
    <p:sldId id="315" r:id="rId11"/>
    <p:sldId id="316" r:id="rId12"/>
    <p:sldId id="317" r:id="rId13"/>
    <p:sldId id="318" r:id="rId14"/>
    <p:sldId id="319" r:id="rId15"/>
    <p:sldId id="291" r:id="rId16"/>
    <p:sldId id="320" r:id="rId17"/>
    <p:sldId id="293" r:id="rId18"/>
    <p:sldId id="321" r:id="rId19"/>
    <p:sldId id="322" r:id="rId20"/>
    <p:sldId id="323" r:id="rId21"/>
    <p:sldId id="324" r:id="rId22"/>
    <p:sldId id="325" r:id="rId23"/>
    <p:sldId id="326" r:id="rId24"/>
    <p:sldId id="327" r:id="rId25"/>
    <p:sldId id="328" r:id="rId26"/>
    <p:sldId id="329" r:id="rId27"/>
    <p:sldId id="330" r:id="rId28"/>
    <p:sldId id="331" r:id="rId29"/>
    <p:sldId id="332" r:id="rId30"/>
    <p:sldId id="333" r:id="rId31"/>
    <p:sldId id="334" r:id="rId32"/>
    <p:sldId id="335" r:id="rId33"/>
    <p:sldId id="277"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916702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32270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98755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75028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EBF6B4-414E-41D1-A6A9-E808EF34E874}" type="datetimeFigureOut">
              <a:rPr lang="en-US" smtClean="0"/>
              <a:t>12/22/2022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452376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EBF6B4-414E-41D1-A6A9-E808EF34E874}" type="datetimeFigureOut">
              <a:rPr lang="en-US" smtClean="0"/>
              <a:t>12/22/2022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30097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EBF6B4-414E-41D1-A6A9-E808EF34E874}" type="datetimeFigureOut">
              <a:rPr lang="en-US" smtClean="0"/>
              <a:t>12/22/2022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497433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EBF6B4-414E-41D1-A6A9-E808EF34E874}" type="datetimeFigureOut">
              <a:rPr lang="en-US" smtClean="0"/>
              <a:t>12/22/2022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9636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EBF6B4-414E-41D1-A6A9-E808EF34E874}" type="datetimeFigureOut">
              <a:rPr lang="en-US" smtClean="0"/>
              <a:t>12/22/2022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2348183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EBF6B4-414E-41D1-A6A9-E808EF34E874}" type="datetimeFigureOut">
              <a:rPr lang="en-US" smtClean="0"/>
              <a:t>12/22/2022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414734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EBF6B4-414E-41D1-A6A9-E808EF34E874}" type="datetimeFigureOut">
              <a:rPr lang="en-US" smtClean="0"/>
              <a:t>12/22/2022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155728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EBF6B4-414E-41D1-A6A9-E808EF34E874}" type="datetimeFigureOut">
              <a:rPr lang="en-US" smtClean="0"/>
              <a:t>12/22/2022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FFA9F1-8DAD-4748-ABA1-38B4C2CDFB9E}" type="slidenum">
              <a:rPr lang="en-US" smtClean="0"/>
              <a:t>‹#›</a:t>
            </a:fld>
            <a:endParaRPr lang="en-US"/>
          </a:p>
        </p:txBody>
      </p:sp>
    </p:spTree>
    <p:extLst>
      <p:ext uri="{BB962C8B-B14F-4D97-AF65-F5344CB8AC3E}">
        <p14:creationId xmlns:p14="http://schemas.microsoft.com/office/powerpoint/2010/main" val="2758816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3117128"/>
          </a:xfrm>
        </p:spPr>
        <p:txBody>
          <a:bodyPr>
            <a:normAutofit/>
          </a:bodyPr>
          <a:lstStyle/>
          <a:p>
            <a:pPr>
              <a:lnSpc>
                <a:spcPct val="115000"/>
              </a:lnSpc>
              <a:spcBef>
                <a:spcPts val="0"/>
              </a:spcBef>
            </a:pPr>
            <a:r>
              <a:rPr lang="en-US" b="1" dirty="0">
                <a:solidFill>
                  <a:srgbClr val="0070C0"/>
                </a:solidFill>
                <a:latin typeface="Gill Sans MT" panose="020B0502020104020203" pitchFamily="34" charset="0"/>
                <a:ea typeface="Calibri" panose="020F0502020204030204" pitchFamily="34" charset="0"/>
                <a:cs typeface="Arial" panose="020B0604020202020204" pitchFamily="34" charset="0"/>
              </a:rPr>
              <a:t>Dosing of Drugs in Renal </a:t>
            </a:r>
            <a:r>
              <a:rPr lang="en-US" b="1">
                <a:solidFill>
                  <a:srgbClr val="0070C0"/>
                </a:solidFill>
                <a:latin typeface="Gill Sans MT" panose="020B0502020104020203" pitchFamily="34" charset="0"/>
                <a:ea typeface="Calibri" panose="020F0502020204030204" pitchFamily="34" charset="0"/>
                <a:cs typeface="Arial" panose="020B0604020202020204" pitchFamily="34" charset="0"/>
              </a:rPr>
              <a:t>Failure I</a:t>
            </a:r>
            <a:endParaRPr lang="en-US" b="1" dirty="0">
              <a:solidFill>
                <a:srgbClr val="0070C0"/>
              </a:solidFill>
              <a:latin typeface="Gill Sans MT" panose="020B0502020104020203" pitchFamily="34" charset="0"/>
              <a:ea typeface="Calibri" panose="020F0502020204030204" pitchFamily="34" charset="0"/>
              <a:cs typeface="Arial" panose="020B0604020202020204" pitchFamily="34" charset="0"/>
            </a:endParaRPr>
          </a:p>
        </p:txBody>
      </p:sp>
      <p:sp>
        <p:nvSpPr>
          <p:cNvPr id="3" name="Subtitle 2"/>
          <p:cNvSpPr>
            <a:spLocks noGrp="1"/>
          </p:cNvSpPr>
          <p:nvPr>
            <p:ph type="subTitle" idx="1"/>
          </p:nvPr>
        </p:nvSpPr>
        <p:spPr>
          <a:xfrm>
            <a:off x="1524000" y="4973781"/>
            <a:ext cx="9144000" cy="1343891"/>
          </a:xfrm>
        </p:spPr>
        <p:txBody>
          <a:bodyPr>
            <a:normAutofit/>
          </a:bodyPr>
          <a:lstStyle/>
          <a:p>
            <a:r>
              <a:rPr lang="en-US" sz="3600" b="1" dirty="0">
                <a:solidFill>
                  <a:srgbClr val="FF0000"/>
                </a:solidFill>
                <a:latin typeface="Sitka Subheading" panose="02000505000000020004" pitchFamily="2" charset="0"/>
                <a:ea typeface="Calibri" panose="020F0502020204030204" pitchFamily="34" charset="0"/>
              </a:rPr>
              <a:t>Dr. Haider Raheem</a:t>
            </a:r>
            <a:endParaRPr lang="en-US" sz="3600" dirty="0">
              <a:solidFill>
                <a:srgbClr val="FF0000"/>
              </a:solidFill>
              <a:latin typeface="Sitka Subheading" panose="02000505000000020004" pitchFamily="2" charset="0"/>
            </a:endParaRPr>
          </a:p>
        </p:txBody>
      </p:sp>
    </p:spTree>
    <p:extLst>
      <p:ext uri="{BB962C8B-B14F-4D97-AF65-F5344CB8AC3E}">
        <p14:creationId xmlns:p14="http://schemas.microsoft.com/office/powerpoint/2010/main" val="9607200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b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dirty="0">
                <a:solidFill>
                  <a:srgbClr val="0070C0"/>
                </a:solidFill>
                <a:latin typeface="Times New Roman" panose="02020603050405020304" pitchFamily="18" charset="0"/>
                <a:ea typeface="Calibri" panose="020F0502020204030204" pitchFamily="34" charset="0"/>
                <a:cs typeface="Arial" panose="020B0604020202020204" pitchFamily="34" charset="0"/>
              </a:rPr>
              <a:t>Alteration of Dose versus Dosing Interval</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The aminoglycosides (e.g., tobramycin, gentamicin, amikacin) are effective in the treatment of serious systemic infections caused by gram-negative organisms such as </a:t>
            </a:r>
            <a:r>
              <a:rPr lang="en-US" i="1" dirty="0">
                <a:latin typeface="Times New Roman" panose="02020603050405020304" pitchFamily="18" charset="0"/>
                <a:ea typeface="Calibri" panose="020F0502020204030204" pitchFamily="34" charset="0"/>
              </a:rPr>
              <a:t>Pseudomonas </a:t>
            </a:r>
            <a:r>
              <a:rPr lang="en-US" dirty="0">
                <a:latin typeface="Times New Roman" panose="02020603050405020304" pitchFamily="18" charset="0"/>
                <a:ea typeface="Calibri" panose="020F0502020204030204" pitchFamily="34" charset="0"/>
              </a:rPr>
              <a:t>species. Unlike the cephalosporins and penicillins, however, </a:t>
            </a:r>
            <a:r>
              <a:rPr lang="en-US" dirty="0">
                <a:solidFill>
                  <a:srgbClr val="FF0000"/>
                </a:solidFill>
                <a:latin typeface="Times New Roman" panose="02020603050405020304" pitchFamily="18" charset="0"/>
                <a:ea typeface="Calibri" panose="020F0502020204030204" pitchFamily="34" charset="0"/>
              </a:rPr>
              <a:t>the aminoglycosides have a relatively narrow therapeutic window</a:t>
            </a:r>
            <a:r>
              <a:rPr lang="en-US" dirty="0">
                <a:latin typeface="Times New Roman" panose="02020603050405020304" pitchFamily="18" charset="0"/>
                <a:ea typeface="Calibri" panose="020F0502020204030204" pitchFamily="34" charset="0"/>
              </a:rPr>
              <a:t>. Using pharmacokinetic principles, a dose regimen can be designed to produce specific peak and trough serum concentrations.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638807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662545"/>
          </a:xfrm>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b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dirty="0">
                <a:solidFill>
                  <a:srgbClr val="0070C0"/>
                </a:solidFill>
                <a:latin typeface="Times New Roman" panose="02020603050405020304" pitchFamily="18" charset="0"/>
                <a:ea typeface="Calibri" panose="020F0502020204030204" pitchFamily="34" charset="0"/>
                <a:cs typeface="Arial" panose="020B0604020202020204" pitchFamily="34" charset="0"/>
              </a:rPr>
              <a:t>Alteration of Dose versus Dosing Interval</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62545"/>
            <a:ext cx="10515600" cy="5195455"/>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Peak serum concentrations (</a:t>
            </a:r>
            <a:r>
              <a:rPr lang="en-US" dirty="0">
                <a:solidFill>
                  <a:srgbClr val="FF0000"/>
                </a:solidFill>
                <a:latin typeface="Times New Roman" panose="02020603050405020304" pitchFamily="18" charset="0"/>
                <a:ea typeface="Calibri" panose="020F0502020204030204" pitchFamily="34" charset="0"/>
              </a:rPr>
              <a:t>Cp</a:t>
            </a:r>
            <a:r>
              <a:rPr lang="en-US" baseline="-25000" dirty="0">
                <a:solidFill>
                  <a:srgbClr val="FF0000"/>
                </a:solidFill>
                <a:latin typeface="Times New Roman" panose="02020603050405020304" pitchFamily="18" charset="0"/>
                <a:ea typeface="Calibri" panose="020F0502020204030204" pitchFamily="34" charset="0"/>
              </a:rPr>
              <a:t>peak</a:t>
            </a:r>
            <a:r>
              <a:rPr lang="en-US" dirty="0">
                <a:latin typeface="Times New Roman" panose="02020603050405020304" pitchFamily="18" charset="0"/>
                <a:ea typeface="Calibri" panose="020F0502020204030204" pitchFamily="34" charset="0"/>
              </a:rPr>
              <a:t>) (e.g., gentamicin or tobramycin 5–8 mg/L) </a:t>
            </a:r>
            <a:r>
              <a:rPr lang="en-US" dirty="0">
                <a:solidFill>
                  <a:srgbClr val="FF0000"/>
                </a:solidFill>
                <a:latin typeface="Times New Roman" panose="02020603050405020304" pitchFamily="18" charset="0"/>
                <a:ea typeface="Calibri" panose="020F0502020204030204" pitchFamily="34" charset="0"/>
              </a:rPr>
              <a:t>correlate best with therapeutic efficacy</a:t>
            </a:r>
            <a:r>
              <a:rPr lang="en-US" dirty="0">
                <a:latin typeface="Times New Roman" panose="02020603050405020304" pitchFamily="18" charset="0"/>
                <a:ea typeface="Calibri" panose="020F0502020204030204" pitchFamily="34" charset="0"/>
              </a:rPr>
              <a:t>, whereas </a:t>
            </a:r>
            <a:r>
              <a:rPr lang="en-US" dirty="0">
                <a:solidFill>
                  <a:srgbClr val="FF0000"/>
                </a:solidFill>
                <a:latin typeface="Times New Roman" panose="02020603050405020304" pitchFamily="18" charset="0"/>
                <a:ea typeface="Calibri" panose="020F0502020204030204" pitchFamily="34" charset="0"/>
              </a:rPr>
              <a:t>toxicity tends to correlate with</a:t>
            </a:r>
            <a:r>
              <a:rPr lang="en-US" dirty="0">
                <a:latin typeface="Times New Roman" panose="02020603050405020304" pitchFamily="18" charset="0"/>
                <a:ea typeface="Calibri" panose="020F0502020204030204" pitchFamily="34" charset="0"/>
              </a:rPr>
              <a:t> elevated trough levels (Cp</a:t>
            </a:r>
            <a:r>
              <a:rPr lang="en-US" baseline="-25000" dirty="0">
                <a:latin typeface="Times New Roman" panose="02020603050405020304" pitchFamily="18" charset="0"/>
                <a:ea typeface="Calibri" panose="020F0502020204030204" pitchFamily="34" charset="0"/>
              </a:rPr>
              <a:t>trough</a:t>
            </a:r>
            <a:r>
              <a:rPr lang="en-US" dirty="0">
                <a:latin typeface="Times New Roman" panose="02020603050405020304" pitchFamily="18" charset="0"/>
                <a:ea typeface="Calibri" panose="020F0502020204030204" pitchFamily="34" charset="0"/>
              </a:rPr>
              <a:t>), which reflects prolonged exposure to high drug concentrations. </a:t>
            </a: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solidFill>
                  <a:srgbClr val="FF0000"/>
                </a:solidFill>
                <a:latin typeface="Times New Roman" panose="02020603050405020304" pitchFamily="18" charset="0"/>
                <a:ea typeface="Calibri" panose="020F0502020204030204" pitchFamily="34" charset="0"/>
              </a:rPr>
              <a:t>To </a:t>
            </a:r>
            <a:r>
              <a:rPr lang="en-US" dirty="0">
                <a:solidFill>
                  <a:srgbClr val="FF0000"/>
                </a:solidFill>
                <a:latin typeface="Times New Roman" panose="02020603050405020304" pitchFamily="18" charset="0"/>
                <a:ea typeface="Calibri" panose="020F0502020204030204" pitchFamily="34" charset="0"/>
              </a:rPr>
              <a:t>minimize the risk of toxicity</a:t>
            </a:r>
            <a:r>
              <a:rPr lang="en-US" dirty="0">
                <a:latin typeface="Times New Roman" panose="02020603050405020304" pitchFamily="18" charset="0"/>
                <a:ea typeface="Calibri" panose="020F0502020204030204" pitchFamily="34" charset="0"/>
              </a:rPr>
              <a:t>, </a:t>
            </a:r>
            <a:r>
              <a:rPr lang="en-US" dirty="0">
                <a:solidFill>
                  <a:srgbClr val="FF0000"/>
                </a:solidFill>
                <a:latin typeface="Times New Roman" panose="02020603050405020304" pitchFamily="18" charset="0"/>
                <a:ea typeface="Calibri" panose="020F0502020204030204" pitchFamily="34" charset="0"/>
              </a:rPr>
              <a:t>trough levels of less than 2 mg/L should be maintained</a:t>
            </a:r>
            <a:r>
              <a:rPr lang="en-US" dirty="0">
                <a:latin typeface="Times New Roman" panose="02020603050405020304" pitchFamily="18" charset="0"/>
                <a:ea typeface="Calibri" panose="020F0502020204030204" pitchFamily="34" charset="0"/>
              </a:rPr>
              <a:t>. In patients with normal renal function, these target serum aminoglycoside concentrations are usually obtained after standard doses (e.g., 1.5 mg/kg) administered every 8 hours. </a:t>
            </a:r>
            <a:r>
              <a:rPr lang="en-US" dirty="0">
                <a:solidFill>
                  <a:srgbClr val="FF0000"/>
                </a:solidFill>
                <a:latin typeface="Times New Roman" panose="02020603050405020304" pitchFamily="18" charset="0"/>
                <a:ea typeface="Calibri" panose="020F0502020204030204" pitchFamily="34" charset="0"/>
              </a:rPr>
              <a:t>Peak and trough levels are typically measured once steady state is achieved</a:t>
            </a:r>
            <a:r>
              <a:rPr lang="en-US" dirty="0">
                <a:latin typeface="Times New Roman" panose="02020603050405020304" pitchFamily="18" charset="0"/>
                <a:ea typeface="Calibri" panose="020F0502020204030204" pitchFamily="34" charset="0"/>
              </a:rPr>
              <a:t>, </a:t>
            </a:r>
            <a:r>
              <a:rPr lang="en-US" dirty="0">
                <a:solidFill>
                  <a:srgbClr val="FF0000"/>
                </a:solidFill>
                <a:latin typeface="Times New Roman" panose="02020603050405020304" pitchFamily="18" charset="0"/>
                <a:ea typeface="Calibri" panose="020F0502020204030204" pitchFamily="34" charset="0"/>
              </a:rPr>
              <a:t>which is typically within 24 hours</a:t>
            </a:r>
            <a:r>
              <a:rPr lang="en-US" dirty="0">
                <a:latin typeface="Times New Roman" panose="02020603050405020304" pitchFamily="18" charset="0"/>
                <a:ea typeface="Calibri" panose="020F050202020403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548316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10515600" cy="1357745"/>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62545"/>
            <a:ext cx="10515600" cy="5195455"/>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Many clinicians now use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once-daily dosing </a:t>
            </a:r>
            <a:r>
              <a:rPr lang="en-US" dirty="0">
                <a:latin typeface="Times New Roman" panose="02020603050405020304" pitchFamily="18" charset="0"/>
                <a:ea typeface="Calibri" panose="020F0502020204030204" pitchFamily="34" charset="0"/>
                <a:cs typeface="Arial" panose="020B0604020202020204" pitchFamily="34" charset="0"/>
              </a:rPr>
              <a:t>of the aminoglycosides (e.g., 5 mg/kg every 24 hours) for patients with normal renal function in an attempt to minimize aminoglycoside accumulation and nephrotoxicity. The rationale for this regimen is based on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aminoglycosides’ concentration-dependent killing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postantibiotic effect</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This </a:t>
            </a:r>
            <a:r>
              <a:rPr lang="en-US" dirty="0">
                <a:latin typeface="Times New Roman" panose="02020603050405020304" pitchFamily="18" charset="0"/>
                <a:ea typeface="Calibri" panose="020F0502020204030204" pitchFamily="34" charset="0"/>
                <a:cs typeface="Arial" panose="020B0604020202020204" pitchFamily="34" charset="0"/>
              </a:rPr>
              <a:t>approach is not recommended for patients with advanced renal </a:t>
            </a:r>
            <a:r>
              <a:rPr lang="en-US" dirty="0" smtClean="0">
                <a:latin typeface="Times New Roman" panose="02020603050405020304" pitchFamily="18" charset="0"/>
                <a:ea typeface="Calibri" panose="020F0502020204030204" pitchFamily="34" charset="0"/>
                <a:cs typeface="Arial" panose="020B0604020202020204" pitchFamily="34" charset="0"/>
              </a:rPr>
              <a:t>impairment. </a:t>
            </a:r>
            <a:r>
              <a:rPr lang="en-US" dirty="0">
                <a:latin typeface="Times New Roman" panose="02020603050405020304" pitchFamily="18" charset="0"/>
                <a:ea typeface="Calibri" panose="020F0502020204030204" pitchFamily="34" charset="0"/>
                <a:cs typeface="Arial" panose="020B0604020202020204" pitchFamily="34" charset="0"/>
              </a:rPr>
              <a:t>When once-daily dosing is used,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peak concentrations are less helpful</a:t>
            </a:r>
            <a:r>
              <a:rPr lang="en-US" dirty="0">
                <a:latin typeface="Times New Roman" panose="02020603050405020304" pitchFamily="18" charset="0"/>
                <a:ea typeface="Calibri" panose="020F0502020204030204" pitchFamily="34" charset="0"/>
                <a:cs typeface="Arial" panose="020B0604020202020204" pitchFamily="34" charset="0"/>
              </a:rPr>
              <a:t>; however,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trough concentrations should be monitored </a:t>
            </a:r>
            <a:r>
              <a:rPr lang="en-US" dirty="0">
                <a:latin typeface="Times New Roman" panose="02020603050405020304" pitchFamily="18" charset="0"/>
                <a:ea typeface="Calibri" panose="020F0502020204030204" pitchFamily="34" charset="0"/>
                <a:cs typeface="Arial" panose="020B0604020202020204" pitchFamily="34" charset="0"/>
              </a:rPr>
              <a:t>with a target of being below the limit of analytic detection (</a:t>
            </a:r>
            <a:r>
              <a:rPr lang="en-US" i="1" dirty="0">
                <a:latin typeface="Times New Roman" panose="02020603050405020304" pitchFamily="18" charset="0"/>
                <a:ea typeface="Calibri" panose="020F0502020204030204" pitchFamily="34" charset="0"/>
                <a:cs typeface="Arial" panose="020B0604020202020204" pitchFamily="34" charset="0"/>
              </a:rPr>
              <a:t>&lt;</a:t>
            </a:r>
            <a:r>
              <a:rPr lang="en-US" dirty="0">
                <a:latin typeface="Times New Roman" panose="02020603050405020304" pitchFamily="18" charset="0"/>
                <a:ea typeface="Calibri" panose="020F0502020204030204" pitchFamily="34" charset="0"/>
                <a:cs typeface="Arial" panose="020B0604020202020204" pitchFamily="34" charset="0"/>
              </a:rPr>
              <a:t>1 mg/L).</a:t>
            </a:r>
            <a:r>
              <a:rPr lang="en-US" sz="1600" dirty="0">
                <a:latin typeface="DanteMT-Regular"/>
                <a:ea typeface="Calibri" panose="020F0502020204030204" pitchFamily="34" charset="0"/>
                <a:cs typeface="DanteMT-Regular"/>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845089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10515600" cy="1357745"/>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62545"/>
            <a:ext cx="10515600" cy="5195455"/>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Aminoglycosides are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almost completely eliminated by the kidneys</a:t>
            </a:r>
            <a:r>
              <a:rPr lang="en-US" dirty="0">
                <a:latin typeface="Times New Roman" panose="02020603050405020304" pitchFamily="18" charset="0"/>
                <a:ea typeface="Calibri" panose="020F0502020204030204" pitchFamily="34" charset="0"/>
                <a:cs typeface="Arial" panose="020B0604020202020204" pitchFamily="34" charset="0"/>
              </a:rPr>
              <a:t>; thus,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clearance of these drugs essentially is equal to the glomerular filtration rate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GFR</a:t>
            </a:r>
            <a:r>
              <a:rPr lang="en-US" dirty="0">
                <a:latin typeface="Times New Roman" panose="02020603050405020304" pitchFamily="18" charset="0"/>
                <a:ea typeface="Calibri" panose="020F0502020204030204" pitchFamily="34" charset="0"/>
                <a:cs typeface="Arial" panose="020B0604020202020204" pitchFamily="34" charset="0"/>
              </a:rPr>
              <a:t>). The pharmacokinetic properties of gentamicin and tobramycin are similar. A close correlation also exists between CrCl (a surrogate for GFR) and gentamicin total body clearance.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As </a:t>
            </a:r>
            <a:r>
              <a:rPr lang="en-US" dirty="0">
                <a:latin typeface="Times New Roman" panose="02020603050405020304" pitchFamily="18" charset="0"/>
                <a:ea typeface="Calibri" panose="020F0502020204030204" pitchFamily="34" charset="0"/>
                <a:cs typeface="Arial" panose="020B0604020202020204" pitchFamily="34" charset="0"/>
              </a:rPr>
              <a:t>renal function deteriorates, aminoglycoside doses must be modified to achieve the desired peak and trough plasma concentrations.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Failure to appropriately adjust the dosage of aminoglycosides in renal insufficiency</a:t>
            </a:r>
            <a:r>
              <a:rPr lang="en-US" dirty="0">
                <a:latin typeface="Times New Roman" panose="02020603050405020304" pitchFamily="18" charset="0"/>
                <a:ea typeface="Calibri" panose="020F0502020204030204" pitchFamily="34" charset="0"/>
                <a:cs typeface="Arial" panose="020B0604020202020204" pitchFamily="34" charset="0"/>
              </a:rPr>
              <a:t> can lead to high drug plasma levels that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can result in ototoxicity and nephrotoxicity</a:t>
            </a:r>
            <a:r>
              <a:rPr lang="en-US" dirty="0">
                <a:latin typeface="Times New Roman" panose="02020603050405020304" pitchFamily="18" charset="0"/>
                <a:ea typeface="Calibri" panose="020F0502020204030204" pitchFamily="34" charset="0"/>
                <a:cs typeface="Arial" panose="020B0604020202020204" pitchFamily="34" charset="0"/>
              </a:rPr>
              <a:t>.</a:t>
            </a:r>
            <a:r>
              <a:rPr lang="en-US" sz="1600" dirty="0">
                <a:latin typeface="DanteMT-Regular"/>
                <a:ea typeface="Calibri" panose="020F0502020204030204" pitchFamily="34" charset="0"/>
                <a:cs typeface="DanteMT-Regular"/>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59374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 many cases, the aminoglycoside dose can </a:t>
            </a:r>
            <a:r>
              <a:rPr lang="en-US" dirty="0" smtClean="0">
                <a:latin typeface="Times New Roman" panose="02020603050405020304" pitchFamily="18" charset="0"/>
                <a:ea typeface="Calibri" panose="020F0502020204030204" pitchFamily="34" charset="0"/>
                <a:cs typeface="Arial" panose="020B0604020202020204" pitchFamily="34" charset="0"/>
              </a:rPr>
              <a:t>be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modified by extending the dosing interval</a:t>
            </a:r>
            <a:r>
              <a:rPr lang="en-US" dirty="0" smtClean="0">
                <a:latin typeface="Times New Roman" panose="02020603050405020304" pitchFamily="18" charset="0"/>
                <a:ea typeface="Calibri" panose="020F0502020204030204" pitchFamily="34" charset="0"/>
                <a:cs typeface="Arial" panose="020B0604020202020204" pitchFamily="34" charset="0"/>
              </a:rPr>
              <a:t> rather than simply reducing the dose.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This permits maintenance of adequate peak plasma concentrations to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ensure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efficacy</a:t>
            </a:r>
            <a:r>
              <a:rPr lang="en-US" dirty="0">
                <a:latin typeface="Times New Roman" panose="02020603050405020304" pitchFamily="18" charset="0"/>
                <a:ea typeface="Calibri" panose="020F0502020204030204" pitchFamily="34" charset="0"/>
                <a:cs typeface="Arial" panose="020B0604020202020204" pitchFamily="34" charset="0"/>
              </a:rPr>
              <a:t>, while allowing for sufficient elimination between doses to produce trough levels less than 2 mg/L. The advantages and disadvantages of adjusting the dosing interval versus reducing the dose are summarized in Table 8-1.</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875721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964" y="1"/>
            <a:ext cx="11845636" cy="886690"/>
          </a:xfrm>
        </p:spPr>
        <p:txBody>
          <a:bodyPr>
            <a:noAutofit/>
          </a:bodyPr>
          <a:lstStyle/>
          <a:p>
            <a:pPr algn="just">
              <a:lnSpc>
                <a:spcPct val="115000"/>
              </a:lnSpc>
              <a:spcBef>
                <a:spcPts val="0"/>
              </a:spcBef>
            </a:pPr>
            <a:r>
              <a:rPr lang="en-US" sz="24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8-1: Advantages and Disadvantages of General Approaches to Dosing Adjustments in Renal Disease.</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9873434"/>
              </p:ext>
            </p:extLst>
          </p:nvPr>
        </p:nvGraphicFramePr>
        <p:xfrm>
          <a:off x="193964" y="886692"/>
          <a:ext cx="11845636" cy="5917415"/>
        </p:xfrm>
        <a:graphic>
          <a:graphicData uri="http://schemas.openxmlformats.org/drawingml/2006/table">
            <a:tbl>
              <a:tblPr firstRow="1" firstCol="1" bandRow="1">
                <a:tableStyleId>{5C22544A-7EE6-4342-B048-85BDC9FD1C3A}</a:tableStyleId>
              </a:tblPr>
              <a:tblGrid>
                <a:gridCol w="3652937">
                  <a:extLst>
                    <a:ext uri="{9D8B030D-6E8A-4147-A177-3AD203B41FA5}">
                      <a16:colId xmlns:a16="http://schemas.microsoft.com/office/drawing/2014/main" val="2821864336"/>
                    </a:ext>
                  </a:extLst>
                </a:gridCol>
                <a:gridCol w="3627918">
                  <a:extLst>
                    <a:ext uri="{9D8B030D-6E8A-4147-A177-3AD203B41FA5}">
                      <a16:colId xmlns:a16="http://schemas.microsoft.com/office/drawing/2014/main" val="1371234730"/>
                    </a:ext>
                  </a:extLst>
                </a:gridCol>
                <a:gridCol w="4564781">
                  <a:extLst>
                    <a:ext uri="{9D8B030D-6E8A-4147-A177-3AD203B41FA5}">
                      <a16:colId xmlns:a16="http://schemas.microsoft.com/office/drawing/2014/main" val="3089054191"/>
                    </a:ext>
                  </a:extLst>
                </a:gridCol>
              </a:tblGrid>
              <a:tr h="404190">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Method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Advantages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Disadvantages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2764598"/>
                  </a:ext>
                </a:extLst>
              </a:tr>
              <a:tr h="404190">
                <a:tc gridSpan="3">
                  <a:txBody>
                    <a:bodyPr/>
                    <a:lstStyle/>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Variable Frequency</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73514128"/>
                  </a:ext>
                </a:extLst>
              </a:tr>
              <a:tr h="2121856">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Use the same dose but ↑ the dosing interval</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Same Cp</a:t>
                      </a:r>
                      <a:r>
                        <a:rPr lang="en-US" sz="2400" baseline="-25000" dirty="0">
                          <a:effectLst/>
                          <a:latin typeface="Times New Roman" panose="02020603050405020304" pitchFamily="18" charset="0"/>
                          <a:cs typeface="Times New Roman" panose="02020603050405020304" pitchFamily="18" charset="0"/>
                        </a:rPr>
                        <a:t>ave</a:t>
                      </a:r>
                      <a:r>
                        <a:rPr lang="en-US" sz="2400" dirty="0">
                          <a:effectLst/>
                          <a:latin typeface="Times New Roman" panose="02020603050405020304" pitchFamily="18" charset="0"/>
                          <a:cs typeface="Times New Roman" panose="02020603050405020304" pitchFamily="18" charset="0"/>
                        </a:rPr>
                        <a:t>, Cp</a:t>
                      </a:r>
                      <a:r>
                        <a:rPr lang="en-US" sz="2400" baseline="-25000" dirty="0">
                          <a:effectLst/>
                          <a:latin typeface="Times New Roman" panose="02020603050405020304" pitchFamily="18" charset="0"/>
                          <a:cs typeface="Times New Roman" panose="02020603050405020304" pitchFamily="18" charset="0"/>
                        </a:rPr>
                        <a:t>max</a:t>
                      </a:r>
                      <a:r>
                        <a:rPr lang="en-US" sz="2400" dirty="0">
                          <a:effectLst/>
                          <a:latin typeface="Times New Roman" panose="02020603050405020304" pitchFamily="18" charset="0"/>
                          <a:cs typeface="Times New Roman" panose="02020603050405020304" pitchFamily="18" charset="0"/>
                        </a:rPr>
                        <a:t>, Cp</a:t>
                      </a:r>
                      <a:r>
                        <a:rPr lang="en-US" sz="2400" baseline="-25000" dirty="0">
                          <a:effectLst/>
                          <a:latin typeface="Times New Roman" panose="02020603050405020304" pitchFamily="18" charset="0"/>
                          <a:cs typeface="Times New Roman" panose="02020603050405020304" pitchFamily="18" charset="0"/>
                        </a:rPr>
                        <a:t>min</a:t>
                      </a:r>
                      <a:endParaRPr lang="en-US" sz="18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Normal dose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Levels may remain subtherapeutic for prolonged periods in patients requiring dosing intervals &gt;24 hr.</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9766720"/>
                  </a:ext>
                </a:extLst>
              </a:tr>
              <a:tr h="404190">
                <a:tc gridSpan="3">
                  <a:txBody>
                    <a:bodyPr/>
                    <a:lstStyle/>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Variable Dose With Fixed Cp</a:t>
                      </a:r>
                      <a:r>
                        <a:rPr lang="en-US" sz="2400" baseline="-25000" dirty="0">
                          <a:effectLst/>
                          <a:latin typeface="Times New Roman" panose="02020603050405020304" pitchFamily="18" charset="0"/>
                          <a:cs typeface="Times New Roman" panose="02020603050405020304" pitchFamily="18" charset="0"/>
                        </a:rPr>
                        <a:t>ave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87239702"/>
                  </a:ext>
                </a:extLst>
              </a:tr>
              <a:tr h="1692439">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 Dose to maintain a target Cp</a:t>
                      </a:r>
                      <a:r>
                        <a:rPr lang="en-US" sz="2400" baseline="-25000">
                          <a:effectLst/>
                          <a:latin typeface="Times New Roman" panose="02020603050405020304" pitchFamily="18" charset="0"/>
                          <a:cs typeface="Times New Roman" panose="02020603050405020304" pitchFamily="18" charset="0"/>
                        </a:rPr>
                        <a:t>ave</a:t>
                      </a:r>
                      <a:r>
                        <a:rPr lang="en-US" sz="2400">
                          <a:effectLst/>
                          <a:latin typeface="Times New Roman" panose="02020603050405020304" pitchFamily="18" charset="0"/>
                          <a:cs typeface="Times New Roman" panose="02020603050405020304" pitchFamily="18" charset="0"/>
                        </a:rPr>
                        <a:t>; keep the dosing interval the same</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Same Cp</a:t>
                      </a:r>
                      <a:r>
                        <a:rPr lang="en-US" sz="2400" baseline="-25000">
                          <a:effectLst/>
                          <a:latin typeface="Times New Roman" panose="02020603050405020304" pitchFamily="18" charset="0"/>
                          <a:cs typeface="Times New Roman" panose="02020603050405020304" pitchFamily="18" charset="0"/>
                        </a:rPr>
                        <a:t>ave</a:t>
                      </a:r>
                      <a:endParaRPr lang="en-US" sz="180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Normal dosing interval</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 Peak levels, which may ↑ be subtherapeutic; ↑ trough levels, which may ↑ be potential for toxicity</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75963654"/>
                  </a:ext>
                </a:extLst>
              </a:tr>
              <a:tr h="833607">
                <a:tc gridSpan="3">
                  <a:txBody>
                    <a:bodyPr/>
                    <a:lstStyle/>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Cp</a:t>
                      </a:r>
                      <a:r>
                        <a:rPr lang="en-US" sz="2400" baseline="-25000" dirty="0">
                          <a:effectLst/>
                          <a:latin typeface="Times New Roman" panose="02020603050405020304" pitchFamily="18" charset="0"/>
                          <a:cs typeface="Times New Roman" panose="02020603050405020304" pitchFamily="18" charset="0"/>
                        </a:rPr>
                        <a:t>ave</a:t>
                      </a:r>
                      <a:r>
                        <a:rPr lang="en-US" sz="2400" dirty="0">
                          <a:effectLst/>
                          <a:latin typeface="Times New Roman" panose="02020603050405020304" pitchFamily="18" charset="0"/>
                          <a:cs typeface="Times New Roman" panose="02020603050405020304" pitchFamily="18" charset="0"/>
                        </a:rPr>
                        <a:t>, average plasma concentration; Cp</a:t>
                      </a:r>
                      <a:r>
                        <a:rPr lang="en-US" sz="2400" baseline="-25000" dirty="0">
                          <a:effectLst/>
                          <a:latin typeface="Times New Roman" panose="02020603050405020304" pitchFamily="18" charset="0"/>
                          <a:cs typeface="Times New Roman" panose="02020603050405020304" pitchFamily="18" charset="0"/>
                        </a:rPr>
                        <a:t>max</a:t>
                      </a:r>
                      <a:r>
                        <a:rPr lang="en-US" sz="2400" dirty="0">
                          <a:effectLst/>
                          <a:latin typeface="Times New Roman" panose="02020603050405020304" pitchFamily="18" charset="0"/>
                          <a:cs typeface="Times New Roman" panose="02020603050405020304" pitchFamily="18" charset="0"/>
                        </a:rPr>
                        <a:t>, maximum plasma concentration; Cp</a:t>
                      </a:r>
                      <a:r>
                        <a:rPr lang="en-US" sz="2400" baseline="-25000" dirty="0">
                          <a:effectLst/>
                          <a:latin typeface="Times New Roman" panose="02020603050405020304" pitchFamily="18" charset="0"/>
                          <a:cs typeface="Times New Roman" panose="02020603050405020304" pitchFamily="18" charset="0"/>
                        </a:rPr>
                        <a:t>min</a:t>
                      </a:r>
                      <a:r>
                        <a:rPr lang="en-US" sz="2400" dirty="0">
                          <a:effectLst/>
                          <a:latin typeface="Times New Roman" panose="02020603050405020304" pitchFamily="18" charset="0"/>
                          <a:cs typeface="Times New Roman" panose="02020603050405020304" pitchFamily="18" charset="0"/>
                        </a:rPr>
                        <a:t>, minimum plasma concentration.</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40782760"/>
                  </a:ext>
                </a:extLst>
              </a:tr>
            </a:tbl>
          </a:graphicData>
        </a:graphic>
      </p:graphicFrame>
    </p:spTree>
    <p:extLst>
      <p:ext uri="{BB962C8B-B14F-4D97-AF65-F5344CB8AC3E}">
        <p14:creationId xmlns:p14="http://schemas.microsoft.com/office/powerpoint/2010/main" val="4458859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Figure 8-1 illustrates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effect of increasing the dosing interval </a:t>
            </a:r>
            <a:r>
              <a:rPr lang="en-US" dirty="0">
                <a:latin typeface="Times New Roman" panose="02020603050405020304" pitchFamily="18" charset="0"/>
                <a:ea typeface="Calibri" panose="020F0502020204030204" pitchFamily="34" charset="0"/>
                <a:cs typeface="Arial" panose="020B0604020202020204" pitchFamily="34" charset="0"/>
              </a:rPr>
              <a:t>in a patient such as G.G. with renal function that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30% of normal</a:t>
            </a:r>
            <a:r>
              <a:rPr lang="en-US" dirty="0">
                <a:latin typeface="Times New Roman" panose="02020603050405020304" pitchFamily="18" charset="0"/>
                <a:ea typeface="Calibri" panose="020F0502020204030204" pitchFamily="34" charset="0"/>
                <a:cs typeface="Arial" panose="020B0604020202020204" pitchFamily="34" charset="0"/>
              </a:rPr>
              <a:t>. Although this is the preferred method for adjusting the dose of aminoglycosides,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for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many other drugs requiring dose adjustments in renal disease</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simple dosage reduction is sufficient</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892707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491" y="5611091"/>
            <a:ext cx="11374582" cy="1246909"/>
          </a:xfrm>
        </p:spPr>
        <p:txBody>
          <a:bodyPr>
            <a:noAutofit/>
          </a:bodyPr>
          <a:lstStyle/>
          <a:p>
            <a:pPr algn="just">
              <a:lnSpc>
                <a:spcPct val="115000"/>
              </a:lnSpc>
              <a:spcBef>
                <a:spcPts val="0"/>
              </a:spcBef>
            </a:pPr>
            <a:r>
              <a:rPr lang="en-US" sz="24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Figure 8-1: Serum concentration versus time profile for a patient with renal function 30% of normal in whom the interval of drug administration has been extended for dose adjustment.</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Content Placeholder 5"/>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82092" y="1"/>
            <a:ext cx="7869380" cy="5611090"/>
          </a:xfrm>
          <a:prstGeom prst="rect">
            <a:avLst/>
          </a:prstGeom>
          <a:noFill/>
          <a:ln>
            <a:noFill/>
          </a:ln>
        </p:spPr>
      </p:pic>
    </p:spTree>
    <p:extLst>
      <p:ext uri="{BB962C8B-B14F-4D97-AF65-F5344CB8AC3E}">
        <p14:creationId xmlns:p14="http://schemas.microsoft.com/office/powerpoint/2010/main" val="34160502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b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dirty="0">
                <a:solidFill>
                  <a:srgbClr val="0070C0"/>
                </a:solidFill>
                <a:latin typeface="Times New Roman" panose="02020603050405020304" pitchFamily="18" charset="0"/>
                <a:ea typeface="Calibri" panose="020F0502020204030204" pitchFamily="34" charset="0"/>
                <a:cs typeface="Arial" panose="020B0604020202020204" pitchFamily="34" charset="0"/>
              </a:rPr>
              <a:t>Determination of Appropriate Dose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 number of methods have been developed to determine the appropriate aminoglycoside dose for patients. One method is</a:t>
            </a:r>
            <a:r>
              <a:rPr lang="en-US" sz="1600" dirty="0">
                <a:latin typeface="DanteMT-Regular"/>
                <a:ea typeface="Calibri" panose="020F0502020204030204" pitchFamily="34" charset="0"/>
                <a:cs typeface="DanteMT-Regular"/>
              </a:rPr>
              <a:t> </a:t>
            </a:r>
            <a:r>
              <a:rPr lang="en-US" dirty="0">
                <a:latin typeface="Times New Roman" panose="02020603050405020304" pitchFamily="18" charset="0"/>
                <a:ea typeface="Calibri" panose="020F0502020204030204" pitchFamily="34" charset="0"/>
                <a:cs typeface="Arial" panose="020B0604020202020204" pitchFamily="34" charset="0"/>
              </a:rPr>
              <a:t>Bayesian forecasting, in which pharmacokinetic data obtained in the individual patient are integrated with population parameters.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662532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b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dirty="0">
                <a:latin typeface="Times New Roman" panose="02020603050405020304" pitchFamily="18" charset="0"/>
                <a:ea typeface="Calibri" panose="020F0502020204030204" pitchFamily="34" charset="0"/>
                <a:cs typeface="Arial" panose="020B0604020202020204" pitchFamily="34" charset="0"/>
              </a:rPr>
              <a:t>Patient-Specific Methods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Sawchuk </a:t>
            </a:r>
            <a:r>
              <a:rPr lang="en-US" i="1" dirty="0">
                <a:latin typeface="Times New Roman" panose="02020603050405020304" pitchFamily="18" charset="0"/>
                <a:ea typeface="Calibri" panose="020F0502020204030204" pitchFamily="34" charset="0"/>
                <a:cs typeface="Arial" panose="020B0604020202020204" pitchFamily="34" charset="0"/>
              </a:rPr>
              <a:t>et al</a:t>
            </a:r>
            <a:r>
              <a:rPr lang="en-US" dirty="0">
                <a:latin typeface="Times New Roman" panose="02020603050405020304" pitchFamily="18" charset="0"/>
                <a:ea typeface="Calibri" panose="020F0502020204030204" pitchFamily="34" charset="0"/>
                <a:cs typeface="Arial" panose="020B0604020202020204" pitchFamily="34" charset="0"/>
              </a:rPr>
              <a:t>. developed a method to derive patient-specific estimates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Vd</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clearance</a:t>
            </a:r>
            <a:r>
              <a:rPr lang="en-US" dirty="0">
                <a:latin typeface="Times New Roman" panose="02020603050405020304" pitchFamily="18" charset="0"/>
                <a:ea typeface="Calibri" panose="020F0502020204030204" pitchFamily="34" charset="0"/>
                <a:cs typeface="Arial" panose="020B0604020202020204" pitchFamily="34" charset="0"/>
              </a:rPr>
              <a:t> based on the patient’s size and estimated CrCl.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These parameters can be used to calculate a specific dose for G.G</a:t>
            </a:r>
            <a:r>
              <a:rPr lang="en-US" dirty="0">
                <a:latin typeface="Times New Roman" panose="02020603050405020304" pitchFamily="18" charset="0"/>
                <a:ea typeface="Calibri" panose="020F0502020204030204" pitchFamily="34" charset="0"/>
                <a:cs typeface="Arial" panose="020B0604020202020204" pitchFamily="34" charset="0"/>
              </a:rPr>
              <a:t>. that will produce the desired gentamicin peak and trough concentrations.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If </a:t>
            </a:r>
            <a:r>
              <a:rPr lang="en-US" dirty="0">
                <a:latin typeface="Times New Roman" panose="02020603050405020304" pitchFamily="18" charset="0"/>
                <a:ea typeface="Calibri" panose="020F0502020204030204" pitchFamily="34" charset="0"/>
                <a:cs typeface="Arial" panose="020B0604020202020204" pitchFamily="34" charset="0"/>
              </a:rPr>
              <a:t>steady-state serum concentrations of gentamicin are known, they can be used to calculate even more-specific parameters.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To </a:t>
            </a:r>
            <a:r>
              <a:rPr lang="en-US" dirty="0">
                <a:latin typeface="Times New Roman" panose="02020603050405020304" pitchFamily="18" charset="0"/>
                <a:ea typeface="Calibri" panose="020F0502020204030204" pitchFamily="34" charset="0"/>
                <a:cs typeface="Arial" panose="020B0604020202020204" pitchFamily="34" charset="0"/>
              </a:rPr>
              <a:t>initiate gentamicin therapy, pharmacokinetic parameters should first be estimated from population values.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9209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1"/>
            <a:ext cx="10515600" cy="1454726"/>
          </a:xfrm>
        </p:spPr>
        <p:txBody>
          <a:bodyPr>
            <a:normAutofit fontScale="90000"/>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Ceftazidime</a:t>
            </a:r>
            <a:b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dirty="0">
                <a:solidFill>
                  <a:srgbClr val="0070C0"/>
                </a:solidFill>
                <a:latin typeface="Times New Roman" panose="02020603050405020304" pitchFamily="18" charset="0"/>
                <a:ea typeface="Calibri" panose="020F0502020204030204" pitchFamily="34" charset="0"/>
                <a:cs typeface="Arial" panose="020B0604020202020204" pitchFamily="34" charset="0"/>
              </a:rPr>
              <a:t>Dosage Modification: Factors to Consider</a:t>
            </a:r>
          </a:p>
        </p:txBody>
      </p:sp>
      <p:sp>
        <p:nvSpPr>
          <p:cNvPr id="3" name="Content Placeholder 2"/>
          <p:cNvSpPr>
            <a:spLocks noGrp="1"/>
          </p:cNvSpPr>
          <p:nvPr>
            <p:ph idx="1"/>
          </p:nvPr>
        </p:nvSpPr>
        <p:spPr>
          <a:xfrm>
            <a:off x="838200" y="1607127"/>
            <a:ext cx="10515600" cy="5250873"/>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G.G., a 31-year-old, 70-kg woman with a 3-year history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systemic lupus erythematosus</a:t>
            </a:r>
            <a:r>
              <a:rPr lang="en-US" dirty="0">
                <a:latin typeface="Times New Roman" panose="02020603050405020304" pitchFamily="18" charset="0"/>
                <a:ea typeface="Calibri" panose="020F0502020204030204" pitchFamily="34" charset="0"/>
                <a:cs typeface="Arial" panose="020B0604020202020204" pitchFamily="34" charset="0"/>
              </a:rPr>
              <a:t>, presents to the emergency department (ED) with a 5-day history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fatigue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weakness</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nausea</a:t>
            </a:r>
            <a:r>
              <a:rPr lang="en-US" dirty="0">
                <a:latin typeface="Times New Roman" panose="02020603050405020304" pitchFamily="18" charset="0"/>
                <a:ea typeface="Calibri" panose="020F0502020204030204" pitchFamily="34" charset="0"/>
                <a:cs typeface="Arial" panose="020B0604020202020204" pitchFamily="34" charset="0"/>
              </a:rPr>
              <a:t> as </a:t>
            </a:r>
            <a:r>
              <a:rPr lang="en-US" dirty="0" smtClean="0">
                <a:latin typeface="Times New Roman" panose="02020603050405020304" pitchFamily="18" charset="0"/>
                <a:ea typeface="Calibri" panose="020F0502020204030204" pitchFamily="34" charset="0"/>
                <a:cs typeface="Arial" panose="020B0604020202020204" pitchFamily="34" charset="0"/>
              </a:rPr>
              <a:t>well </a:t>
            </a:r>
            <a:r>
              <a:rPr lang="en-US" dirty="0">
                <a:latin typeface="Times New Roman" panose="02020603050405020304" pitchFamily="18" charset="0"/>
                <a:ea typeface="Calibri" panose="020F0502020204030204" pitchFamily="34" charset="0"/>
                <a:cs typeface="Arial" panose="020B0604020202020204" pitchFamily="34" charset="0"/>
              </a:rPr>
              <a:t>as worsening of her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facial rash </a:t>
            </a:r>
            <a:r>
              <a:rPr lang="en-US" dirty="0">
                <a:latin typeface="Times New Roman" panose="02020603050405020304" pitchFamily="18" charset="0"/>
                <a:ea typeface="Calibri" panose="020F0502020204030204" pitchFamily="34" charset="0"/>
                <a:cs typeface="Arial" panose="020B0604020202020204" pitchFamily="34" charset="0"/>
              </a:rPr>
              <a:t>and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fever</a:t>
            </a:r>
            <a:r>
              <a:rPr lang="en-US" dirty="0">
                <a:latin typeface="Times New Roman" panose="02020603050405020304" pitchFamily="18" charset="0"/>
                <a:ea typeface="Calibri" panose="020F0502020204030204" pitchFamily="34" charset="0"/>
                <a:cs typeface="Arial" panose="020B0604020202020204" pitchFamily="34" charset="0"/>
              </a:rPr>
              <a:t> of 40°C. Her systemic lupus erythematosus had been moderately controlled until this acute flare. Her admission laboratory workup now reveals the following pertinent values:</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Potassium (K),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6.0 mEq/L</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Sodium (Na), 142 mEq/L</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Serum creatinine (SCr),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3.4 mg/dL</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Blood urea nitrogen (BUN), 38 mg/dL</a:t>
            </a:r>
          </a:p>
        </p:txBody>
      </p:sp>
    </p:spTree>
    <p:extLst>
      <p:ext uri="{BB962C8B-B14F-4D97-AF65-F5344CB8AC3E}">
        <p14:creationId xmlns:p14="http://schemas.microsoft.com/office/powerpoint/2010/main" val="27790308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7819"/>
            <a:ext cx="10515600" cy="969817"/>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177636"/>
                <a:ext cx="10515600" cy="5680365"/>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clearance of gentamicin (Cl</a:t>
                </a:r>
                <a:r>
                  <a:rPr lang="en-US" baseline="-25000" dirty="0">
                    <a:latin typeface="Times New Roman" panose="02020603050405020304" pitchFamily="18" charset="0"/>
                    <a:ea typeface="Calibri" panose="020F0502020204030204" pitchFamily="34" charset="0"/>
                    <a:cs typeface="Arial" panose="020B0604020202020204" pitchFamily="34" charset="0"/>
                  </a:rPr>
                  <a:t>gent</a:t>
                </a:r>
                <a:r>
                  <a:rPr lang="en-US" dirty="0">
                    <a:latin typeface="Times New Roman" panose="02020603050405020304" pitchFamily="18" charset="0"/>
                    <a:ea typeface="Calibri" panose="020F0502020204030204" pitchFamily="34" charset="0"/>
                    <a:cs typeface="Arial" panose="020B0604020202020204" pitchFamily="34" charset="0"/>
                  </a:rPr>
                  <a:t>) can be calculated based on G.G.’s CrCl. Using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Cockcroft and Gault equation</a:t>
                </a:r>
                <a:r>
                  <a:rPr lang="en-US" dirty="0">
                    <a:latin typeface="Times New Roman" panose="02020603050405020304" pitchFamily="18" charset="0"/>
                    <a:ea typeface="Calibri" panose="020F0502020204030204" pitchFamily="34" charset="0"/>
                    <a:cs typeface="Arial" panose="020B0604020202020204" pitchFamily="34" charset="0"/>
                  </a:rPr>
                  <a:t>, the CrCl can be estimated as follows: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14:m>
                  <m:oMathPara xmlns:m="http://schemas.openxmlformats.org/officeDocument/2006/math">
                    <m:oMathParaPr>
                      <m:jc m:val="centerGroup"/>
                    </m:oMathParaPr>
                    <m:oMath xmlns:m="http://schemas.openxmlformats.org/officeDocument/2006/math">
                      <m:r>
                        <m:rPr>
                          <m:sty m:val="p"/>
                        </m:rPr>
                        <a:rPr lang="en-US" sz="2400" smtClean="0">
                          <a:effectLst/>
                          <a:latin typeface="Cambria Math" panose="02040503050406030204" pitchFamily="18" charset="0"/>
                          <a:ea typeface="Calibri" panose="020F0502020204030204" pitchFamily="34" charset="0"/>
                          <a:cs typeface="Times New Roman" panose="02020603050405020304" pitchFamily="18" charset="0"/>
                        </a:rPr>
                        <m:t>CrCl</m:t>
                      </m:r>
                      <m:r>
                        <a:rPr lang="en-US" sz="2400" smtClean="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2400" smtClean="0">
                          <a:effectLst/>
                          <a:latin typeface="Cambria Math" panose="02040503050406030204" pitchFamily="18" charset="0"/>
                          <a:ea typeface="Calibri" panose="020F0502020204030204" pitchFamily="34" charset="0"/>
                          <a:cs typeface="Times New Roman" panose="02020603050405020304" pitchFamily="18" charset="0"/>
                        </a:rPr>
                        <m:t>males</m:t>
                      </m:r>
                      <m:r>
                        <a:rPr lang="en-US" sz="2400" smtClean="0">
                          <a:effectLst/>
                          <a:latin typeface="Cambria Math" panose="02040503050406030204" pitchFamily="18" charset="0"/>
                          <a:ea typeface="Calibri" panose="020F0502020204030204" pitchFamily="34" charset="0"/>
                          <a:cs typeface="Times New Roman" panose="02020603050405020304" pitchFamily="18" charset="0"/>
                        </a:rPr>
                        <m:t>)</m:t>
                      </m:r>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a:effectLst/>
                              <a:latin typeface="Cambria Math" panose="02040503050406030204" pitchFamily="18" charset="0"/>
                              <a:ea typeface="Calibri" panose="020F0502020204030204" pitchFamily="34" charset="0"/>
                              <a:cs typeface="Cambria Math" panose="02040503050406030204" pitchFamily="18" charset="0"/>
                            </a:rPr>
                            <m:t>(</m:t>
                          </m:r>
                          <m:r>
                            <a:rPr lang="en-US" sz="2400">
                              <a:effectLst/>
                              <a:latin typeface="Cambria Math" panose="02040503050406030204" pitchFamily="18" charset="0"/>
                              <a:ea typeface="Calibri" panose="020F0502020204030204" pitchFamily="34" charset="0"/>
                              <a:cs typeface="Cambria Math" panose="02040503050406030204" pitchFamily="18" charset="0"/>
                            </a:rPr>
                            <m:t>140</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a:rPr lang="en-US" sz="2400" i="1">
                              <a:effectLst/>
                              <a:latin typeface="Cambria Math" panose="02040503050406030204" pitchFamily="18" charset="0"/>
                              <a:ea typeface="Calibri" panose="020F0502020204030204" pitchFamily="34" charset="0"/>
                              <a:cs typeface="Cambria Math" panose="02040503050406030204" pitchFamily="18" charset="0"/>
                            </a:rPr>
                            <m:t>−</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age</m:t>
                          </m:r>
                          <m:r>
                            <a:rPr lang="en-US" sz="2400">
                              <a:effectLst/>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IBW</m:t>
                          </m:r>
                          <m:r>
                            <a:rPr lang="en-US" sz="2400">
                              <a:effectLst/>
                              <a:latin typeface="Cambria Math" panose="02040503050406030204" pitchFamily="18" charset="0"/>
                              <a:ea typeface="Calibri" panose="020F0502020204030204" pitchFamily="34" charset="0"/>
                              <a:cs typeface="Cambria Math" panose="02040503050406030204" pitchFamily="18" charset="0"/>
                            </a:rPr>
                            <m:t>)</m:t>
                          </m:r>
                        </m:num>
                        <m:den>
                          <m:r>
                            <a:rPr lang="en-US" sz="2400">
                              <a:effectLst/>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SCr</m:t>
                          </m:r>
                          <m:r>
                            <a:rPr lang="en-US" sz="2400">
                              <a:effectLst/>
                              <a:latin typeface="Cambria Math" panose="02040503050406030204" pitchFamily="18" charset="0"/>
                              <a:ea typeface="Calibri" panose="020F0502020204030204" pitchFamily="34" charset="0"/>
                              <a:cs typeface="Cambria Math" panose="02040503050406030204" pitchFamily="18" charset="0"/>
                            </a:rPr>
                            <m:t>)(</m:t>
                          </m:r>
                          <m:r>
                            <a:rPr lang="en-US" sz="2400">
                              <a:effectLst/>
                              <a:latin typeface="Cambria Math" panose="02040503050406030204" pitchFamily="18" charset="0"/>
                              <a:ea typeface="Calibri" panose="020F0502020204030204" pitchFamily="34" charset="0"/>
                              <a:cs typeface="Cambria Math" panose="02040503050406030204" pitchFamily="18" charset="0"/>
                            </a:rPr>
                            <m:t>72</m:t>
                          </m:r>
                          <m:r>
                            <a:rPr lang="en-US" sz="2400">
                              <a:effectLst/>
                              <a:latin typeface="Cambria Math" panose="02040503050406030204" pitchFamily="18" charset="0"/>
                              <a:ea typeface="Calibri" panose="020F0502020204030204" pitchFamily="34" charset="0"/>
                              <a:cs typeface="Cambria Math" panose="02040503050406030204" pitchFamily="18" charset="0"/>
                            </a:rPr>
                            <m:t>)</m:t>
                          </m:r>
                        </m:den>
                      </m:f>
                    </m:oMath>
                  </m:oMathPara>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14:m>
                  <m:oMathPara xmlns:m="http://schemas.openxmlformats.org/officeDocument/2006/math">
                    <m:oMathParaPr>
                      <m:jc m:val="centerGroup"/>
                    </m:oMathParaPr>
                    <m:oMath xmlns:m="http://schemas.openxmlformats.org/officeDocument/2006/math">
                      <m:r>
                        <m:rPr>
                          <m:sty m:val="p"/>
                        </m:rPr>
                        <a:rPr lang="en-US" sz="2400" smtClean="0">
                          <a:effectLst/>
                          <a:latin typeface="Cambria Math" panose="02040503050406030204" pitchFamily="18" charset="0"/>
                          <a:ea typeface="Calibri" panose="020F0502020204030204" pitchFamily="34" charset="0"/>
                          <a:cs typeface="Times New Roman" panose="02020603050405020304" pitchFamily="18" charset="0"/>
                        </a:rPr>
                        <m:t>CrCl</m:t>
                      </m:r>
                      <m:r>
                        <a:rPr lang="en-US" sz="2400" smtClean="0">
                          <a:effectLst/>
                          <a:latin typeface="Cambria Math" panose="02040503050406030204" pitchFamily="18" charset="0"/>
                          <a:ea typeface="Calibri" panose="020F0502020204030204" pitchFamily="34" charset="0"/>
                          <a:cs typeface="Times New Roman" panose="02020603050405020304" pitchFamily="18" charset="0"/>
                        </a:rPr>
                        <m:t> </m:t>
                      </m:r>
                      <m:d>
                        <m:d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dPr>
                        <m:e>
                          <m:r>
                            <m:rPr>
                              <m:sty m:val="p"/>
                            </m:rPr>
                            <a:rPr lang="en-US" sz="2400">
                              <a:effectLst/>
                              <a:latin typeface="Cambria Math" panose="02040503050406030204" pitchFamily="18" charset="0"/>
                              <a:ea typeface="Calibri" panose="020F0502020204030204" pitchFamily="34" charset="0"/>
                              <a:cs typeface="Times New Roman" panose="02020603050405020304" pitchFamily="18" charset="0"/>
                            </a:rPr>
                            <m:t>females</m:t>
                          </m:r>
                        </m:e>
                      </m:d>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d>
                            <m:dPr>
                              <m:ctrlPr>
                                <a:rPr lang="en-US" sz="2400" i="1">
                                  <a:effectLst/>
                                  <a:latin typeface="Cambria Math" panose="02040503050406030204" pitchFamily="18" charset="0"/>
                                  <a:ea typeface="Calibri" panose="020F0502020204030204" pitchFamily="34" charset="0"/>
                                  <a:cs typeface="Cambria Math" panose="02040503050406030204" pitchFamily="18" charset="0"/>
                                </a:rPr>
                              </m:ctrlPr>
                            </m:dPr>
                            <m:e>
                              <m:r>
                                <a:rPr lang="en-US" sz="2400">
                                  <a:effectLst/>
                                  <a:latin typeface="Cambria Math" panose="02040503050406030204" pitchFamily="18" charset="0"/>
                                  <a:ea typeface="Calibri" panose="020F0502020204030204" pitchFamily="34" charset="0"/>
                                  <a:cs typeface="Cambria Math" panose="02040503050406030204" pitchFamily="18" charset="0"/>
                                </a:rPr>
                                <m:t>140</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a:rPr lang="en-US" sz="2400" i="1">
                                  <a:effectLst/>
                                  <a:latin typeface="Cambria Math" panose="02040503050406030204" pitchFamily="18" charset="0"/>
                                  <a:ea typeface="Calibri" panose="020F0502020204030204" pitchFamily="34" charset="0"/>
                                  <a:cs typeface="Cambria Math" panose="02040503050406030204" pitchFamily="18" charset="0"/>
                                </a:rPr>
                                <m:t>−</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age</m:t>
                              </m:r>
                            </m:e>
                          </m:d>
                          <m:d>
                            <m:dPr>
                              <m:ctrlPr>
                                <a:rPr lang="en-US" sz="2400" i="1">
                                  <a:effectLst/>
                                  <a:latin typeface="Cambria Math" panose="02040503050406030204" pitchFamily="18" charset="0"/>
                                  <a:ea typeface="Calibri" panose="020F0502020204030204" pitchFamily="34" charset="0"/>
                                  <a:cs typeface="Cambria Math" panose="02040503050406030204" pitchFamily="18" charset="0"/>
                                </a:rPr>
                              </m:ctrlPr>
                            </m:dPr>
                            <m:e>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IBW</m:t>
                              </m:r>
                            </m:e>
                          </m:d>
                        </m:num>
                        <m:den>
                          <m:d>
                            <m:dPr>
                              <m:ctrlPr>
                                <a:rPr lang="en-US" sz="2400" i="1">
                                  <a:effectLst/>
                                  <a:latin typeface="Cambria Math" panose="02040503050406030204" pitchFamily="18" charset="0"/>
                                  <a:ea typeface="Calibri" panose="020F0502020204030204" pitchFamily="34" charset="0"/>
                                  <a:cs typeface="Cambria Math" panose="02040503050406030204" pitchFamily="18" charset="0"/>
                                </a:rPr>
                              </m:ctrlPr>
                            </m:dPr>
                            <m:e>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SCr</m:t>
                              </m:r>
                            </m:e>
                          </m:d>
                          <m:d>
                            <m:dPr>
                              <m:ctrlPr>
                                <a:rPr lang="en-US" sz="2400" i="1">
                                  <a:effectLst/>
                                  <a:latin typeface="Cambria Math" panose="02040503050406030204" pitchFamily="18" charset="0"/>
                                  <a:ea typeface="Calibri" panose="020F0502020204030204" pitchFamily="34" charset="0"/>
                                  <a:cs typeface="Cambria Math" panose="02040503050406030204" pitchFamily="18" charset="0"/>
                                </a:rPr>
                              </m:ctrlPr>
                            </m:dPr>
                            <m:e>
                              <m:r>
                                <a:rPr lang="en-US" sz="2400">
                                  <a:effectLst/>
                                  <a:latin typeface="Cambria Math" panose="02040503050406030204" pitchFamily="18" charset="0"/>
                                  <a:ea typeface="Calibri" panose="020F0502020204030204" pitchFamily="34" charset="0"/>
                                  <a:cs typeface="Cambria Math" panose="02040503050406030204" pitchFamily="18" charset="0"/>
                                </a:rPr>
                                <m:t>72</m:t>
                              </m:r>
                            </m:e>
                          </m:d>
                        </m:den>
                      </m:f>
                      <m:r>
                        <a:rPr lang="en-US" sz="2400">
                          <a:effectLst/>
                          <a:latin typeface="Cambria Math" panose="02040503050406030204" pitchFamily="18" charset="0"/>
                          <a:ea typeface="Calibri" panose="020F0502020204030204" pitchFamily="34" charset="0"/>
                          <a:cs typeface="Times New Roman" panose="02020603050405020304" pitchFamily="18" charset="0"/>
                        </a:rPr>
                        <m:t> (</m:t>
                      </m:r>
                      <m:r>
                        <a:rPr lang="en-US" sz="2400">
                          <a:effectLst/>
                          <a:latin typeface="Cambria Math" panose="02040503050406030204" pitchFamily="18" charset="0"/>
                          <a:ea typeface="Calibri" panose="020F0502020204030204" pitchFamily="34" charset="0"/>
                          <a:cs typeface="Times New Roman" panose="02020603050405020304" pitchFamily="18" charset="0"/>
                        </a:rPr>
                        <m:t>0</m:t>
                      </m:r>
                      <m:r>
                        <a:rPr lang="en-US" sz="2400">
                          <a:effectLst/>
                          <a:latin typeface="Cambria Math" panose="02040503050406030204" pitchFamily="18" charset="0"/>
                          <a:ea typeface="Calibri" panose="020F0502020204030204" pitchFamily="34" charset="0"/>
                          <a:cs typeface="Times New Roman" panose="02020603050405020304" pitchFamily="18" charset="0"/>
                        </a:rPr>
                        <m:t>.</m:t>
                      </m:r>
                      <m:r>
                        <a:rPr lang="en-US" sz="2400">
                          <a:effectLst/>
                          <a:latin typeface="Cambria Math" panose="02040503050406030204" pitchFamily="18" charset="0"/>
                          <a:ea typeface="Calibri" panose="020F0502020204030204" pitchFamily="34" charset="0"/>
                          <a:cs typeface="Times New Roman" panose="02020603050405020304" pitchFamily="18" charset="0"/>
                        </a:rPr>
                        <m:t>85</m:t>
                      </m:r>
                      <m:r>
                        <a:rPr lang="en-US" sz="2400">
                          <a:effectLst/>
                          <a:latin typeface="Cambria Math" panose="02040503050406030204" pitchFamily="18" charset="0"/>
                          <a:ea typeface="Calibri" panose="020F0502020204030204" pitchFamily="34" charset="0"/>
                          <a:cs typeface="Times New Roman" panose="02020603050405020304" pitchFamily="18" charset="0"/>
                        </a:rPr>
                        <m:t>)</m:t>
                      </m:r>
                    </m:oMath>
                  </m:oMathPara>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lv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where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IBW</a:t>
                </a:r>
                <a:r>
                  <a:rPr lang="en-US" dirty="0">
                    <a:latin typeface="Times New Roman" panose="02020603050405020304" pitchFamily="18" charset="0"/>
                    <a:ea typeface="Calibri" panose="020F0502020204030204" pitchFamily="34" charset="0"/>
                    <a:cs typeface="Arial" panose="020B0604020202020204" pitchFamily="34" charset="0"/>
                  </a:rPr>
                  <a:t>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ideal body weight </a:t>
                </a:r>
                <a:r>
                  <a:rPr lang="en-US" dirty="0">
                    <a:latin typeface="Times New Roman" panose="02020603050405020304" pitchFamily="18" charset="0"/>
                    <a:ea typeface="Calibri" panose="020F0502020204030204" pitchFamily="34" charset="0"/>
                    <a:cs typeface="Arial" panose="020B0604020202020204" pitchFamily="34" charset="0"/>
                  </a:rPr>
                  <a:t>in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kilograms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age</a:t>
                </a:r>
                <a:r>
                  <a:rPr lang="en-US" dirty="0">
                    <a:latin typeface="Times New Roman" panose="02020603050405020304" pitchFamily="18" charset="0"/>
                    <a:ea typeface="Calibri" panose="020F0502020204030204" pitchFamily="34" charset="0"/>
                    <a:cs typeface="Arial" panose="020B0604020202020204" pitchFamily="34" charset="0"/>
                  </a:rPr>
                  <a:t> is measured in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years</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SCr</a:t>
                </a:r>
                <a:r>
                  <a:rPr lang="en-US" dirty="0">
                    <a:latin typeface="Times New Roman" panose="02020603050405020304" pitchFamily="18" charset="0"/>
                    <a:ea typeface="Calibri" panose="020F0502020204030204" pitchFamily="34" charset="0"/>
                    <a:cs typeface="Arial" panose="020B0604020202020204" pitchFamily="34" charset="0"/>
                  </a:rPr>
                  <a:t>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serum creatinine </a:t>
                </a:r>
                <a:r>
                  <a:rPr lang="en-US" dirty="0">
                    <a:latin typeface="Times New Roman" panose="02020603050405020304" pitchFamily="18" charset="0"/>
                    <a:ea typeface="Calibri" panose="020F0502020204030204" pitchFamily="34" charset="0"/>
                    <a:cs typeface="Arial" panose="020B0604020202020204" pitchFamily="34" charset="0"/>
                  </a:rPr>
                  <a:t>in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mg/dL</a:t>
                </a:r>
                <a:r>
                  <a:rPr lang="en-US" dirty="0" smtClean="0">
                    <a:latin typeface="Times New Roman" panose="02020603050405020304" pitchFamily="18" charset="0"/>
                    <a:ea typeface="Calibri" panose="020F0502020204030204" pitchFamily="34" charset="0"/>
                    <a:cs typeface="Arial" panose="020B0604020202020204" pitchFamily="34" charset="0"/>
                  </a:rPr>
                  <a:t>.</a:t>
                </a: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endPar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endParaRPr>
              </a:p>
              <a:p>
                <a:pPr marL="0" lvl="0" algn="just">
                  <a:lnSpc>
                    <a:spcPct val="115000"/>
                  </a:lnSpc>
                  <a:spcBef>
                    <a:spcPts val="0"/>
                  </a:spcBef>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With </a:t>
                </a: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a SCr of 3.4 mg/dL, an ideal body weight of 70 kg, and an age of 31 years, G.G.’s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estimated CrCl</a:t>
                </a: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27 mL/minute</a:t>
                </a: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a:t>
                </a:r>
                <a:endPar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177636"/>
                <a:ext cx="10515600" cy="5680365"/>
              </a:xfrm>
              <a:blipFill>
                <a:blip r:embed="rId2"/>
                <a:stretch>
                  <a:fillRect l="-1217" t="-644" r="-1159"/>
                </a:stretch>
              </a:blipFill>
            </p:spPr>
            <p:txBody>
              <a:bodyPr/>
              <a:lstStyle/>
              <a:p>
                <a:r>
                  <a:rPr lang="en-US">
                    <a:noFill/>
                  </a:rPr>
                  <a:t> </a:t>
                </a:r>
              </a:p>
            </p:txBody>
          </p:sp>
        </mc:Fallback>
      </mc:AlternateContent>
    </p:spTree>
    <p:extLst>
      <p:ext uri="{BB962C8B-B14F-4D97-AF65-F5344CB8AC3E}">
        <p14:creationId xmlns:p14="http://schemas.microsoft.com/office/powerpoint/2010/main" val="826085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For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practical purposes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Cl</a:t>
            </a:r>
            <a:r>
              <a:rPr lang="en-US" baseline="-25000" dirty="0">
                <a:solidFill>
                  <a:srgbClr val="FF0000"/>
                </a:solidFill>
                <a:latin typeface="Times New Roman" panose="02020603050405020304" pitchFamily="18" charset="0"/>
                <a:ea typeface="Calibri" panose="020F0502020204030204" pitchFamily="34" charset="0"/>
                <a:cs typeface="Arial" panose="020B0604020202020204" pitchFamily="34" charset="0"/>
              </a:rPr>
              <a:t>gent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is usually considered equivalent to CrCl</a:t>
            </a:r>
            <a:r>
              <a:rPr lang="en-US" dirty="0">
                <a:latin typeface="Times New Roman" panose="02020603050405020304" pitchFamily="18" charset="0"/>
                <a:ea typeface="Calibri" panose="020F0502020204030204" pitchFamily="34" charset="0"/>
                <a:cs typeface="Arial" panose="020B0604020202020204" pitchFamily="34" charset="0"/>
              </a:rPr>
              <a:t>. Therefore, Cl</a:t>
            </a:r>
            <a:r>
              <a:rPr lang="en-US" baseline="-25000" dirty="0">
                <a:latin typeface="Times New Roman" panose="02020603050405020304" pitchFamily="18" charset="0"/>
                <a:ea typeface="Calibri" panose="020F0502020204030204" pitchFamily="34" charset="0"/>
                <a:cs typeface="Arial" panose="020B0604020202020204" pitchFamily="34" charset="0"/>
              </a:rPr>
              <a:t>gent</a:t>
            </a:r>
            <a:r>
              <a:rPr lang="en-US" dirty="0">
                <a:latin typeface="Times New Roman" panose="02020603050405020304" pitchFamily="18" charset="0"/>
                <a:ea typeface="Calibri" panose="020F0502020204030204" pitchFamily="34" charset="0"/>
                <a:cs typeface="Arial" panose="020B0604020202020204" pitchFamily="34" charset="0"/>
              </a:rPr>
              <a:t> also is approximately 27 mL/minute or 1.6 L/hour.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The</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Vd of gentamicin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Vd</a:t>
            </a:r>
            <a:r>
              <a:rPr lang="en-US" baseline="-25000" dirty="0">
                <a:solidFill>
                  <a:srgbClr val="FF0000"/>
                </a:solidFill>
                <a:latin typeface="Times New Roman" panose="02020603050405020304" pitchFamily="18" charset="0"/>
                <a:ea typeface="Calibri" panose="020F0502020204030204" pitchFamily="34" charset="0"/>
                <a:cs typeface="Arial" panose="020B0604020202020204" pitchFamily="34" charset="0"/>
              </a:rPr>
              <a:t>gent</a:t>
            </a:r>
            <a:r>
              <a:rPr lang="en-US" dirty="0">
                <a:latin typeface="Times New Roman" panose="02020603050405020304" pitchFamily="18" charset="0"/>
                <a:ea typeface="Calibri" panose="020F0502020204030204" pitchFamily="34" charset="0"/>
                <a:cs typeface="Arial" panose="020B0604020202020204" pitchFamily="34" charset="0"/>
              </a:rPr>
              <a:t>) is approximately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0.25 L/kg </a:t>
            </a:r>
            <a:r>
              <a:rPr lang="en-US" dirty="0">
                <a:latin typeface="Times New Roman" panose="02020603050405020304" pitchFamily="18" charset="0"/>
                <a:ea typeface="Calibri" panose="020F0502020204030204" pitchFamily="34" charset="0"/>
                <a:cs typeface="Arial" panose="020B0604020202020204" pitchFamily="34" charset="0"/>
              </a:rPr>
              <a:t>in patients with normal or impaired renal function.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768738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Vd</a:t>
            </a:r>
            <a:r>
              <a:rPr lang="en-US" baseline="-25000" dirty="0">
                <a:solidFill>
                  <a:srgbClr val="FF0000"/>
                </a:solidFill>
                <a:latin typeface="Times New Roman" panose="02020603050405020304" pitchFamily="18" charset="0"/>
                <a:ea typeface="Calibri" panose="020F0502020204030204" pitchFamily="34" charset="0"/>
                <a:cs typeface="Arial" panose="020B0604020202020204" pitchFamily="34" charset="0"/>
              </a:rPr>
              <a:t>gent</a:t>
            </a:r>
            <a:r>
              <a:rPr lang="en-US" dirty="0">
                <a:latin typeface="Times New Roman" panose="02020603050405020304" pitchFamily="18" charset="0"/>
                <a:ea typeface="Calibri" panose="020F0502020204030204" pitchFamily="34" charset="0"/>
                <a:cs typeface="Arial" panose="020B0604020202020204" pitchFamily="34" charset="0"/>
              </a:rPr>
              <a:t> will be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different in obese patients or those who have fluid overload</a:t>
            </a:r>
            <a:r>
              <a:rPr lang="en-US" dirty="0">
                <a:latin typeface="Times New Roman" panose="02020603050405020304" pitchFamily="18" charset="0"/>
                <a:ea typeface="Calibri" panose="020F0502020204030204" pitchFamily="34" charset="0"/>
                <a:cs typeface="Arial" panose="020B0604020202020204" pitchFamily="34" charset="0"/>
              </a:rPr>
              <a:t>. Although G.G. does have some fluid retention, this is minimal and should not affect her Vd</a:t>
            </a:r>
            <a:r>
              <a:rPr lang="en-US" baseline="-25000" dirty="0">
                <a:latin typeface="Times New Roman" panose="02020603050405020304" pitchFamily="18" charset="0"/>
                <a:ea typeface="Calibri" panose="020F0502020204030204" pitchFamily="34" charset="0"/>
                <a:cs typeface="Arial" panose="020B0604020202020204" pitchFamily="34" charset="0"/>
              </a:rPr>
              <a:t>gent</a:t>
            </a:r>
            <a:r>
              <a:rPr lang="en-US" dirty="0">
                <a:latin typeface="Times New Roman" panose="02020603050405020304" pitchFamily="18" charset="0"/>
                <a:ea typeface="Calibri" panose="020F0502020204030204" pitchFamily="34" charset="0"/>
                <a:cs typeface="Arial" panose="020B0604020202020204" pitchFamily="34" charset="0"/>
              </a:rPr>
              <a:t> significantly.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Therefore</a:t>
            </a:r>
            <a:r>
              <a:rPr lang="en-US" dirty="0">
                <a:latin typeface="Times New Roman" panose="02020603050405020304" pitchFamily="18" charset="0"/>
                <a:ea typeface="Calibri" panose="020F0502020204030204" pitchFamily="34" charset="0"/>
                <a:cs typeface="Arial" panose="020B0604020202020204" pitchFamily="34" charset="0"/>
              </a:rPr>
              <a:t>, the Vd</a:t>
            </a:r>
            <a:r>
              <a:rPr lang="en-US" baseline="-25000" dirty="0">
                <a:latin typeface="Times New Roman" panose="02020603050405020304" pitchFamily="18" charset="0"/>
                <a:ea typeface="Calibri" panose="020F0502020204030204" pitchFamily="34" charset="0"/>
                <a:cs typeface="Arial" panose="020B0604020202020204" pitchFamily="34" charset="0"/>
              </a:rPr>
              <a:t>gent</a:t>
            </a:r>
            <a:r>
              <a:rPr lang="en-US" dirty="0">
                <a:latin typeface="Times New Roman" panose="02020603050405020304" pitchFamily="18" charset="0"/>
                <a:ea typeface="Calibri" panose="020F0502020204030204" pitchFamily="34" charset="0"/>
                <a:cs typeface="Arial" panose="020B0604020202020204" pitchFamily="34" charset="0"/>
              </a:rPr>
              <a:t> for G.G. is as follows: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Vd</a:t>
            </a:r>
            <a:r>
              <a:rPr lang="en-US" baseline="-25000" dirty="0" smtClean="0">
                <a:latin typeface="Times New Roman" panose="02020603050405020304" pitchFamily="18" charset="0"/>
                <a:ea typeface="Calibri" panose="020F0502020204030204" pitchFamily="34" charset="0"/>
                <a:cs typeface="Arial" panose="020B0604020202020204" pitchFamily="34" charset="0"/>
              </a:rPr>
              <a:t>gent</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 (0.25 L/kg) (body weight)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 (0.25 L/kg) (70 kg)</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 17</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5 L</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485250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loading dose of gentamicin (LD</a:t>
            </a:r>
            <a:r>
              <a:rPr lang="en-US" baseline="-25000" dirty="0">
                <a:latin typeface="Times New Roman" panose="02020603050405020304" pitchFamily="18" charset="0"/>
                <a:ea typeface="Calibri" panose="020F0502020204030204" pitchFamily="34" charset="0"/>
                <a:cs typeface="Arial" panose="020B0604020202020204" pitchFamily="34" charset="0"/>
              </a:rPr>
              <a:t>gent</a:t>
            </a:r>
            <a:r>
              <a:rPr lang="en-US" dirty="0">
                <a:latin typeface="Times New Roman" panose="02020603050405020304" pitchFamily="18" charset="0"/>
                <a:ea typeface="Calibri" panose="020F0502020204030204" pitchFamily="34" charset="0"/>
                <a:cs typeface="Arial" panose="020B0604020202020204" pitchFamily="34" charset="0"/>
              </a:rPr>
              <a:t>) can be determined using the following equation: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           LD</a:t>
            </a:r>
            <a:r>
              <a:rPr lang="en-US" baseline="-25000"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gent</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(Vd</a:t>
            </a:r>
            <a:r>
              <a:rPr lang="en-US" baseline="-25000" dirty="0">
                <a:solidFill>
                  <a:srgbClr val="FF0000"/>
                </a:solidFill>
                <a:latin typeface="Times New Roman" panose="02020603050405020304" pitchFamily="18" charset="0"/>
                <a:ea typeface="Calibri" panose="020F0502020204030204" pitchFamily="34" charset="0"/>
                <a:cs typeface="Arial" panose="020B0604020202020204" pitchFamily="34" charset="0"/>
              </a:rPr>
              <a:t>gent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(desired Cp</a:t>
            </a:r>
            <a:r>
              <a:rPr lang="en-US" baseline="-25000" dirty="0">
                <a:solidFill>
                  <a:srgbClr val="FF0000"/>
                </a:solidFill>
                <a:latin typeface="Times New Roman" panose="02020603050405020304" pitchFamily="18" charset="0"/>
                <a:ea typeface="Calibri" panose="020F0502020204030204" pitchFamily="34" charset="0"/>
                <a:cs typeface="Arial" panose="020B0604020202020204" pitchFamily="34" charset="0"/>
              </a:rPr>
              <a:t>peak</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t>
            </a:r>
            <a:endParaRPr lang="en-US" sz="20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For treatment of infections caused by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Pseudomonas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species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 peak level</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of approximately 6 to 8 mg/L is desired</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LD</a:t>
            </a:r>
            <a:r>
              <a:rPr lang="en-US" baseline="-25000" dirty="0" smtClean="0">
                <a:latin typeface="Times New Roman" panose="02020603050405020304" pitchFamily="18" charset="0"/>
                <a:ea typeface="Calibri" panose="020F0502020204030204" pitchFamily="34" charset="0"/>
                <a:cs typeface="Arial" panose="020B0604020202020204" pitchFamily="34" charset="0"/>
              </a:rPr>
              <a:t>gent</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 (17</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5 L) (7 mg</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 122</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5 mg or round off to 120 </a:t>
            </a:r>
            <a:r>
              <a:rPr lang="en-US" dirty="0" smtClean="0">
                <a:latin typeface="Times New Roman" panose="02020603050405020304" pitchFamily="18" charset="0"/>
                <a:ea typeface="Calibri" panose="020F0502020204030204" pitchFamily="34" charset="0"/>
                <a:cs typeface="Arial" panose="020B0604020202020204" pitchFamily="34" charset="0"/>
              </a:rPr>
              <a:t>mg</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787715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5"/>
            <a:ext cx="10515600" cy="1316182"/>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1274619"/>
                <a:ext cx="10515600" cy="5583382"/>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Using Cl</a:t>
                </a:r>
                <a:r>
                  <a:rPr lang="en-US" baseline="-25000" dirty="0">
                    <a:latin typeface="Times New Roman" panose="02020603050405020304" pitchFamily="18" charset="0"/>
                    <a:ea typeface="Calibri" panose="020F0502020204030204" pitchFamily="34" charset="0"/>
                    <a:cs typeface="Arial" panose="020B0604020202020204" pitchFamily="34" charset="0"/>
                  </a:rPr>
                  <a:t>gent</a:t>
                </a:r>
                <a:r>
                  <a:rPr lang="en-US" dirty="0">
                    <a:latin typeface="Times New Roman" panose="02020603050405020304" pitchFamily="18" charset="0"/>
                    <a:ea typeface="Calibri" panose="020F0502020204030204" pitchFamily="34" charset="0"/>
                    <a:cs typeface="Arial" panose="020B0604020202020204" pitchFamily="34" charset="0"/>
                  </a:rPr>
                  <a:t> and Vd</a:t>
                </a:r>
                <a:r>
                  <a:rPr lang="en-US" baseline="-25000" dirty="0">
                    <a:latin typeface="Times New Roman" panose="02020603050405020304" pitchFamily="18" charset="0"/>
                    <a:ea typeface="Calibri" panose="020F0502020204030204" pitchFamily="34" charset="0"/>
                    <a:cs typeface="Arial" panose="020B0604020202020204" pitchFamily="34" charset="0"/>
                  </a:rPr>
                  <a:t>gent</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elimination rate constant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Kd</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half-life</a:t>
                </a:r>
                <a:r>
                  <a:rPr lang="en-US" dirty="0">
                    <a:latin typeface="Times New Roman" panose="02020603050405020304" pitchFamily="18" charset="0"/>
                    <a:ea typeface="Calibri" panose="020F0502020204030204" pitchFamily="34" charset="0"/>
                    <a:cs typeface="Arial" panose="020B0604020202020204" pitchFamily="34" charset="0"/>
                  </a:rPr>
                  <a:t> for gentamicin can be estimated as follows: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14:m>
                  <m:oMathPara xmlns:m="http://schemas.openxmlformats.org/officeDocument/2006/math">
                    <m:oMathParaPr>
                      <m:jc m:val="center"/>
                    </m:oMathParaPr>
                    <m:oMath xmlns:m="http://schemas.openxmlformats.org/officeDocument/2006/math">
                      <m:r>
                        <m:rPr>
                          <m:sty m:val="p"/>
                        </m:rPr>
                        <a:rPr lang="en-US" smtClean="0">
                          <a:solidFill>
                            <a:srgbClr val="FF0000"/>
                          </a:solidFill>
                          <a:effectLst/>
                          <a:latin typeface="Cambria Math" panose="02040503050406030204" pitchFamily="18" charset="0"/>
                          <a:ea typeface="Calibri" panose="020F0502020204030204" pitchFamily="34" charset="0"/>
                          <a:cs typeface="Times New Roman" panose="02020603050405020304" pitchFamily="18" charset="0"/>
                        </a:rPr>
                        <m:t>Kd</m:t>
                      </m:r>
                      <m:r>
                        <a:rPr lang="en-US" i="1">
                          <a:solidFill>
                            <a:srgbClr val="FF0000"/>
                          </a:solidFill>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i="1">
                              <a:solidFill>
                                <a:srgbClr val="FF0000"/>
                              </a:solidFill>
                              <a:effectLst/>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a:solidFill>
                                <a:srgbClr val="FF0000"/>
                              </a:solidFill>
                              <a:effectLst/>
                              <a:latin typeface="Cambria Math" panose="02040503050406030204" pitchFamily="18" charset="0"/>
                              <a:ea typeface="Calibri" panose="020F0502020204030204" pitchFamily="34" charset="0"/>
                              <a:cs typeface="Cambria Math" panose="02040503050406030204" pitchFamily="18" charset="0"/>
                            </a:rPr>
                            <m:t>Cl</m:t>
                          </m:r>
                          <m:r>
                            <m:rPr>
                              <m:sty m:val="p"/>
                            </m:rPr>
                            <a:rPr lang="en-US" baseline="-25000">
                              <a:solidFill>
                                <a:srgbClr val="FF0000"/>
                              </a:solidFill>
                              <a:effectLst/>
                              <a:latin typeface="Cambria Math" panose="02040503050406030204" pitchFamily="18" charset="0"/>
                              <a:ea typeface="Calibri" panose="020F0502020204030204" pitchFamily="34" charset="0"/>
                              <a:cs typeface="Cambria Math" panose="02040503050406030204" pitchFamily="18" charset="0"/>
                            </a:rPr>
                            <m:t>gent</m:t>
                          </m:r>
                        </m:num>
                        <m:den>
                          <m:r>
                            <m:rPr>
                              <m:sty m:val="p"/>
                            </m:rPr>
                            <a:rPr lang="en-US">
                              <a:solidFill>
                                <a:srgbClr val="FF0000"/>
                              </a:solidFill>
                              <a:effectLst/>
                              <a:latin typeface="Cambria Math" panose="02040503050406030204" pitchFamily="18" charset="0"/>
                              <a:ea typeface="Calibri" panose="020F0502020204030204" pitchFamily="34" charset="0"/>
                              <a:cs typeface="Cambria Math" panose="02040503050406030204" pitchFamily="18" charset="0"/>
                            </a:rPr>
                            <m:t>Vd</m:t>
                          </m:r>
                          <m:r>
                            <m:rPr>
                              <m:sty m:val="p"/>
                            </m:rPr>
                            <a:rPr lang="en-US" baseline="-25000">
                              <a:solidFill>
                                <a:srgbClr val="FF0000"/>
                              </a:solidFill>
                              <a:effectLst/>
                              <a:latin typeface="Cambria Math" panose="02040503050406030204" pitchFamily="18" charset="0"/>
                              <a:ea typeface="Calibri" panose="020F0502020204030204" pitchFamily="34" charset="0"/>
                              <a:cs typeface="Cambria Math" panose="02040503050406030204" pitchFamily="18" charset="0"/>
                            </a:rPr>
                            <m:t>gent</m:t>
                          </m:r>
                        </m:den>
                      </m:f>
                    </m:oMath>
                  </m:oMathPara>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r>
                  <a:rPr lang="en-US" dirty="0" smtClean="0">
                    <a:latin typeface="Times New Roman" panose="02020603050405020304" pitchFamily="18" charset="0"/>
                    <a:ea typeface="Times New Roman" panose="02020603050405020304" pitchFamily="18" charset="0"/>
                    <a:cs typeface="Arial" panose="020B0604020202020204" pitchFamily="34" charset="0"/>
                  </a:rPr>
                  <a:t>                                                     </a:t>
                </a:r>
                <a14:m>
                  <m:oMath xmlns:m="http://schemas.openxmlformats.org/officeDocument/2006/math">
                    <m:r>
                      <a:rPr lang="en-US" sz="32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sz="32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3200">
                            <a:effectLst/>
                            <a:latin typeface="Cambria Math" panose="02040503050406030204" pitchFamily="18" charset="0"/>
                            <a:ea typeface="Calibri" panose="020F0502020204030204" pitchFamily="34" charset="0"/>
                            <a:cs typeface="Cambria Math" panose="02040503050406030204" pitchFamily="18" charset="0"/>
                          </a:rPr>
                          <m:t>1</m:t>
                        </m:r>
                        <m:r>
                          <a:rPr lang="en-US" sz="3200" i="1">
                            <a:effectLst/>
                            <a:latin typeface="Cambria Math" panose="02040503050406030204" pitchFamily="18" charset="0"/>
                            <a:ea typeface="Calibri" panose="020F0502020204030204" pitchFamily="34" charset="0"/>
                            <a:cs typeface="Cambria Math" panose="02040503050406030204" pitchFamily="18" charset="0"/>
                          </a:rPr>
                          <m:t>.</m:t>
                        </m:r>
                        <m:r>
                          <a:rPr lang="en-US" sz="3200">
                            <a:effectLst/>
                            <a:latin typeface="Cambria Math" panose="02040503050406030204" pitchFamily="18" charset="0"/>
                            <a:ea typeface="Calibri" panose="020F0502020204030204" pitchFamily="34" charset="0"/>
                            <a:cs typeface="Cambria Math" panose="02040503050406030204" pitchFamily="18" charset="0"/>
                          </a:rPr>
                          <m:t>6</m:t>
                        </m:r>
                        <m:r>
                          <a:rPr lang="en-US" sz="32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effectLst/>
                            <a:latin typeface="Cambria Math" panose="02040503050406030204" pitchFamily="18" charset="0"/>
                            <a:ea typeface="Calibri" panose="020F0502020204030204" pitchFamily="34" charset="0"/>
                            <a:cs typeface="Cambria Math" panose="02040503050406030204" pitchFamily="18" charset="0"/>
                          </a:rPr>
                          <m:t>L</m:t>
                        </m:r>
                        <m:r>
                          <a:rPr lang="en-US" sz="3200" i="1">
                            <a:effectLst/>
                            <a:latin typeface="Cambria Math" panose="02040503050406030204" pitchFamily="18" charset="0"/>
                            <a:ea typeface="Calibri" panose="020F0502020204030204" pitchFamily="34" charset="0"/>
                            <a:cs typeface="Cambria Math" panose="02040503050406030204" pitchFamily="18" charset="0"/>
                          </a:rPr>
                          <m:t>/</m:t>
                        </m:r>
                        <m:r>
                          <m:rPr>
                            <m:sty m:val="p"/>
                          </m:rPr>
                          <a:rPr lang="en-US" sz="3200">
                            <a:effectLst/>
                            <a:latin typeface="Cambria Math" panose="02040503050406030204" pitchFamily="18" charset="0"/>
                            <a:ea typeface="Calibri" panose="020F0502020204030204" pitchFamily="34" charset="0"/>
                            <a:cs typeface="Cambria Math" panose="02040503050406030204" pitchFamily="18" charset="0"/>
                          </a:rPr>
                          <m:t>hour</m:t>
                        </m:r>
                      </m:num>
                      <m:den>
                        <m:r>
                          <a:rPr lang="en-US" sz="3200">
                            <a:effectLst/>
                            <a:latin typeface="Cambria Math" panose="02040503050406030204" pitchFamily="18" charset="0"/>
                            <a:ea typeface="Calibri" panose="020F0502020204030204" pitchFamily="34" charset="0"/>
                            <a:cs typeface="Cambria Math" panose="02040503050406030204" pitchFamily="18" charset="0"/>
                          </a:rPr>
                          <m:t>17</m:t>
                        </m:r>
                        <m:r>
                          <a:rPr lang="en-US" sz="3200">
                            <a:effectLst/>
                            <a:latin typeface="Cambria Math" panose="02040503050406030204" pitchFamily="18" charset="0"/>
                            <a:ea typeface="Calibri" panose="020F0502020204030204" pitchFamily="34" charset="0"/>
                            <a:cs typeface="Cambria Math" panose="02040503050406030204" pitchFamily="18" charset="0"/>
                          </a:rPr>
                          <m:t>.</m:t>
                        </m:r>
                        <m:r>
                          <a:rPr lang="en-US" sz="3200">
                            <a:effectLst/>
                            <a:latin typeface="Cambria Math" panose="02040503050406030204" pitchFamily="18" charset="0"/>
                            <a:ea typeface="Calibri" panose="020F0502020204030204" pitchFamily="34" charset="0"/>
                            <a:cs typeface="Cambria Math" panose="02040503050406030204" pitchFamily="18" charset="0"/>
                          </a:rPr>
                          <m:t>5</m:t>
                        </m:r>
                        <m:r>
                          <a:rPr lang="en-US" sz="32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effectLst/>
                            <a:latin typeface="Cambria Math" panose="02040503050406030204" pitchFamily="18" charset="0"/>
                            <a:ea typeface="Calibri" panose="020F0502020204030204" pitchFamily="34" charset="0"/>
                            <a:cs typeface="Cambria Math" panose="02040503050406030204" pitchFamily="18" charset="0"/>
                          </a:rPr>
                          <m:t>L</m:t>
                        </m:r>
                      </m:den>
                    </m:f>
                  </m:oMath>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 0</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091 hour</a:t>
                </a:r>
                <a:r>
                  <a:rPr lang="en-US" baseline="30000" dirty="0">
                    <a:latin typeface="Times New Roman" panose="02020603050405020304" pitchFamily="18" charset="0"/>
                    <a:ea typeface="Calibri" panose="020F0502020204030204" pitchFamily="34" charset="0"/>
                    <a:cs typeface="Times New Roman" panose="02020603050405020304" pitchFamily="18" charset="0"/>
                  </a:rPr>
                  <a:t>−</a:t>
                </a:r>
                <a:r>
                  <a:rPr lang="en-US" baseline="30000" dirty="0">
                    <a:latin typeface="Times New Roman" panose="02020603050405020304" pitchFamily="18" charset="0"/>
                    <a:ea typeface="Calibri" panose="020F0502020204030204" pitchFamily="34" charset="0"/>
                    <a:cs typeface="Arial" panose="020B0604020202020204" pitchFamily="34" charset="0"/>
                  </a:rPr>
                  <a:t>1</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dirty="0" smtClean="0">
                    <a:solidFill>
                      <a:srgbClr val="FF0000"/>
                    </a:solidFill>
                    <a:effectLst/>
                    <a:ea typeface="Calibri" panose="020F0502020204030204" pitchFamily="34" charset="0"/>
                    <a:cs typeface="Times New Roman" panose="02020603050405020304" pitchFamily="18" charset="0"/>
                  </a:rPr>
                  <a:t> </a:t>
                </a:r>
                <a14:m>
                  <m:oMath xmlns:m="http://schemas.openxmlformats.org/officeDocument/2006/math">
                    <m:r>
                      <m:rPr>
                        <m:sty m:val="p"/>
                      </m:rPr>
                      <a:rPr lang="en-US">
                        <a:solidFill>
                          <a:srgbClr val="FF0000"/>
                        </a:solidFill>
                        <a:effectLst/>
                        <a:latin typeface="Cambria Math" panose="02040503050406030204" pitchFamily="18" charset="0"/>
                        <a:ea typeface="Calibri" panose="020F0502020204030204" pitchFamily="34" charset="0"/>
                        <a:cs typeface="Times New Roman" panose="02020603050405020304" pitchFamily="18" charset="0"/>
                      </a:rPr>
                      <m:t>t</m:t>
                    </m:r>
                    <m:r>
                      <a:rPr lang="en-US" baseline="-30000">
                        <a:solidFill>
                          <a:srgbClr val="FF0000"/>
                        </a:solidFill>
                        <a:effectLst/>
                        <a:latin typeface="Cambria Math" panose="02040503050406030204" pitchFamily="18" charset="0"/>
                        <a:ea typeface="Calibri" panose="020F0502020204030204" pitchFamily="34" charset="0"/>
                        <a:cs typeface="Times New Roman" panose="02020603050405020304" pitchFamily="18" charset="0"/>
                      </a:rPr>
                      <m:t>1</m:t>
                    </m:r>
                    <m:r>
                      <a:rPr lang="en-US" i="1" baseline="-30000" smtClean="0">
                        <a:solidFill>
                          <a:srgbClr val="FF0000"/>
                        </a:solidFill>
                        <a:effectLst/>
                        <a:latin typeface="Cambria Math" panose="02040503050406030204" pitchFamily="18" charset="0"/>
                        <a:ea typeface="Calibri" panose="020F0502020204030204" pitchFamily="34" charset="0"/>
                        <a:cs typeface="Times New Roman" panose="02020603050405020304" pitchFamily="18" charset="0"/>
                      </a:rPr>
                      <m:t>/</m:t>
                    </m:r>
                    <m:r>
                      <a:rPr lang="en-US" baseline="-30000">
                        <a:solidFill>
                          <a:srgbClr val="FF0000"/>
                        </a:solidFill>
                        <a:effectLst/>
                        <a:latin typeface="Cambria Math" panose="02040503050406030204" pitchFamily="18" charset="0"/>
                        <a:ea typeface="Calibri" panose="020F0502020204030204" pitchFamily="34" charset="0"/>
                        <a:cs typeface="Times New Roman" panose="02020603050405020304" pitchFamily="18" charset="0"/>
                      </a:rPr>
                      <m:t>2</m:t>
                    </m:r>
                    <m:r>
                      <a:rPr lang="en-US" i="1">
                        <a:solidFill>
                          <a:srgbClr val="FF0000"/>
                        </a:solidFill>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i="1">
                            <a:solidFill>
                              <a:srgbClr val="FF0000"/>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en-US">
                            <a:solidFill>
                              <a:srgbClr val="FF0000"/>
                            </a:solidFill>
                            <a:effectLst/>
                            <a:latin typeface="Cambria Math" panose="02040503050406030204" pitchFamily="18" charset="0"/>
                            <a:ea typeface="Calibri" panose="020F0502020204030204" pitchFamily="34" charset="0"/>
                            <a:cs typeface="Cambria Math" panose="02040503050406030204" pitchFamily="18" charset="0"/>
                          </a:rPr>
                          <m:t>0</m:t>
                        </m:r>
                        <m:r>
                          <a:rPr lang="en-US">
                            <a:solidFill>
                              <a:srgbClr val="FF0000"/>
                            </a:solidFill>
                            <a:effectLst/>
                            <a:latin typeface="Cambria Math" panose="02040503050406030204" pitchFamily="18" charset="0"/>
                            <a:ea typeface="Calibri" panose="020F0502020204030204" pitchFamily="34" charset="0"/>
                            <a:cs typeface="Cambria Math" panose="02040503050406030204" pitchFamily="18" charset="0"/>
                          </a:rPr>
                          <m:t>.</m:t>
                        </m:r>
                        <m:r>
                          <a:rPr lang="en-US">
                            <a:solidFill>
                              <a:srgbClr val="FF0000"/>
                            </a:solidFill>
                            <a:effectLst/>
                            <a:latin typeface="Cambria Math" panose="02040503050406030204" pitchFamily="18" charset="0"/>
                            <a:ea typeface="Calibri" panose="020F0502020204030204" pitchFamily="34" charset="0"/>
                            <a:cs typeface="Cambria Math" panose="02040503050406030204" pitchFamily="18" charset="0"/>
                          </a:rPr>
                          <m:t>693</m:t>
                        </m:r>
                      </m:num>
                      <m:den>
                        <m:r>
                          <m:rPr>
                            <m:sty m:val="p"/>
                          </m:rPr>
                          <a:rPr lang="en-US">
                            <a:solidFill>
                              <a:srgbClr val="FF0000"/>
                            </a:solidFill>
                            <a:effectLst/>
                            <a:latin typeface="Cambria Math" panose="02040503050406030204" pitchFamily="18" charset="0"/>
                            <a:ea typeface="Calibri" panose="020F0502020204030204" pitchFamily="34" charset="0"/>
                            <a:cs typeface="Cambria Math" panose="02040503050406030204" pitchFamily="18" charset="0"/>
                          </a:rPr>
                          <m:t>Kd</m:t>
                        </m:r>
                      </m:den>
                    </m:f>
                  </m:oMath>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r>
                  <a:rPr lang="en-US" dirty="0">
                    <a:latin typeface="Times New Roman" panose="02020603050405020304" pitchFamily="18" charset="0"/>
                    <a:ea typeface="Times New Roman" panose="02020603050405020304" pitchFamily="18" charset="0"/>
                    <a:cs typeface="Arial" panose="020B0604020202020204" pitchFamily="34" charset="0"/>
                  </a:rPr>
                  <a:t>                                                        </a:t>
                </a:r>
                <a14:m>
                  <m:oMath xmlns:m="http://schemas.openxmlformats.org/officeDocument/2006/math">
                    <m:r>
                      <a:rPr lang="en-US" sz="32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sz="32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3200">
                            <a:effectLst/>
                            <a:latin typeface="Cambria Math" panose="02040503050406030204" pitchFamily="18" charset="0"/>
                            <a:ea typeface="Calibri" panose="020F0502020204030204" pitchFamily="34" charset="0"/>
                            <a:cs typeface="Cambria Math" panose="02040503050406030204" pitchFamily="18" charset="0"/>
                          </a:rPr>
                          <m:t>0</m:t>
                        </m:r>
                        <m:r>
                          <a:rPr lang="en-US" sz="3200">
                            <a:effectLst/>
                            <a:latin typeface="Cambria Math" panose="02040503050406030204" pitchFamily="18" charset="0"/>
                            <a:ea typeface="Calibri" panose="020F0502020204030204" pitchFamily="34" charset="0"/>
                            <a:cs typeface="Cambria Math" panose="02040503050406030204" pitchFamily="18" charset="0"/>
                          </a:rPr>
                          <m:t>.</m:t>
                        </m:r>
                        <m:r>
                          <a:rPr lang="en-US" sz="3200">
                            <a:effectLst/>
                            <a:latin typeface="Cambria Math" panose="02040503050406030204" pitchFamily="18" charset="0"/>
                            <a:ea typeface="Calibri" panose="020F0502020204030204" pitchFamily="34" charset="0"/>
                            <a:cs typeface="Cambria Math" panose="02040503050406030204" pitchFamily="18" charset="0"/>
                          </a:rPr>
                          <m:t>693</m:t>
                        </m:r>
                      </m:num>
                      <m:den>
                        <m:r>
                          <a:rPr lang="en-US" sz="3200" i="1">
                            <a:effectLst/>
                            <a:latin typeface="Cambria Math" panose="02040503050406030204" pitchFamily="18" charset="0"/>
                            <a:ea typeface="Calibri" panose="020F0502020204030204" pitchFamily="34" charset="0"/>
                            <a:cs typeface="Times New Roman" panose="02020603050405020304" pitchFamily="18" charset="0"/>
                          </a:rPr>
                          <m:t>0</m:t>
                        </m:r>
                        <m:r>
                          <a:rPr lang="en-US" sz="3200" i="1">
                            <a:effectLst/>
                            <a:latin typeface="Cambria Math" panose="02040503050406030204" pitchFamily="18" charset="0"/>
                            <a:ea typeface="Calibri" panose="020F0502020204030204" pitchFamily="34" charset="0"/>
                            <a:cs typeface="Times New Roman" panose="02020603050405020304" pitchFamily="18" charset="0"/>
                          </a:rPr>
                          <m:t>.</m:t>
                        </m:r>
                        <m:r>
                          <a:rPr lang="en-US" sz="3200" i="1">
                            <a:effectLst/>
                            <a:latin typeface="Cambria Math" panose="02040503050406030204" pitchFamily="18" charset="0"/>
                            <a:ea typeface="Calibri" panose="020F0502020204030204" pitchFamily="34" charset="0"/>
                            <a:cs typeface="Times New Roman" panose="02020603050405020304" pitchFamily="18" charset="0"/>
                          </a:rPr>
                          <m:t>091</m:t>
                        </m:r>
                        <m:r>
                          <a:rPr lang="en-US" sz="32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3200">
                            <a:effectLst/>
                            <a:latin typeface="Cambria Math" panose="02040503050406030204" pitchFamily="18" charset="0"/>
                            <a:ea typeface="Calibri" panose="020F0502020204030204" pitchFamily="34" charset="0"/>
                            <a:cs typeface="Times New Roman" panose="02020603050405020304" pitchFamily="18" charset="0"/>
                          </a:rPr>
                          <m:t>hour</m:t>
                        </m:r>
                        <m:r>
                          <a:rPr lang="en-US" sz="3200" i="1" baseline="12000">
                            <a:effectLst/>
                            <a:latin typeface="Cambria Math" panose="02040503050406030204" pitchFamily="18" charset="0"/>
                            <a:ea typeface="Calibri" panose="020F0502020204030204" pitchFamily="34" charset="0"/>
                            <a:cs typeface="Times New Roman" panose="02020603050405020304" pitchFamily="18" charset="0"/>
                          </a:rPr>
                          <m:t>−</m:t>
                        </m:r>
                        <m:r>
                          <a:rPr lang="en-US" sz="3200" baseline="30000">
                            <a:effectLst/>
                            <a:latin typeface="Cambria Math" panose="02040503050406030204" pitchFamily="18" charset="0"/>
                            <a:ea typeface="Calibri" panose="020F0502020204030204" pitchFamily="34" charset="0"/>
                            <a:cs typeface="Times New Roman" panose="02020603050405020304" pitchFamily="18" charset="0"/>
                          </a:rPr>
                          <m:t>1</m:t>
                        </m:r>
                      </m:den>
                    </m:f>
                  </m:oMath>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 7.6 hour</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1274619"/>
                <a:ext cx="10515600" cy="5583382"/>
              </a:xfrm>
              <a:blipFill>
                <a:blip r:embed="rId2"/>
                <a:stretch>
                  <a:fillRect l="-1217" t="-655" r="-1159"/>
                </a:stretch>
              </a:blipFill>
            </p:spPr>
            <p:txBody>
              <a:bodyPr/>
              <a:lstStyle/>
              <a:p>
                <a:r>
                  <a:rPr lang="en-US">
                    <a:noFill/>
                  </a:rPr>
                  <a:t> </a:t>
                </a:r>
              </a:p>
            </p:txBody>
          </p:sp>
        </mc:Fallback>
      </mc:AlternateContent>
    </p:spTree>
    <p:extLst>
      <p:ext uri="{BB962C8B-B14F-4D97-AF65-F5344CB8AC3E}">
        <p14:creationId xmlns:p14="http://schemas.microsoft.com/office/powerpoint/2010/main" val="29528429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For the aminoglycosides,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dosing interval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τ</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is determined by doubling the half-life</a:t>
            </a:r>
            <a:r>
              <a:rPr lang="en-US" dirty="0">
                <a:latin typeface="Times New Roman" panose="02020603050405020304" pitchFamily="18" charset="0"/>
                <a:ea typeface="Calibri" panose="020F0502020204030204" pitchFamily="34" charset="0"/>
                <a:cs typeface="Arial" panose="020B0604020202020204" pitchFamily="34" charset="0"/>
              </a:rPr>
              <a:t> because by the end of two half-lives,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75% of the drug will have been eliminated</a:t>
            </a:r>
            <a:r>
              <a:rPr lang="en-US" dirty="0">
                <a:latin typeface="Times New Roman" panose="02020603050405020304" pitchFamily="18" charset="0"/>
                <a:ea typeface="Calibri" panose="020F0502020204030204" pitchFamily="34" charset="0"/>
                <a:cs typeface="Arial" panose="020B0604020202020204" pitchFamily="34" charset="0"/>
              </a:rPr>
              <a:t>. This will usually lead to a desired trough level of less than 2 mg/L.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Therefore</a:t>
            </a:r>
            <a:r>
              <a:rPr lang="en-US" dirty="0">
                <a:latin typeface="Times New Roman" panose="02020603050405020304" pitchFamily="18" charset="0"/>
                <a:ea typeface="Calibri" panose="020F0502020204030204" pitchFamily="34" charset="0"/>
                <a:cs typeface="Arial" panose="020B0604020202020204" pitchFamily="34" charset="0"/>
              </a:rPr>
              <a:t>, gentamicin should be administered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at least every 16 hours</a:t>
            </a:r>
            <a:r>
              <a:rPr lang="en-US" dirty="0">
                <a:latin typeface="Times New Roman" panose="02020603050405020304" pitchFamily="18" charset="0"/>
                <a:ea typeface="Calibri" panose="020F0502020204030204" pitchFamily="34" charset="0"/>
                <a:cs typeface="Arial" panose="020B0604020202020204" pitchFamily="34" charset="0"/>
              </a:rPr>
              <a:t>. For convenience,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an interval of 24 hours can be used</a:t>
            </a:r>
            <a:r>
              <a:rPr lang="en-US" dirty="0">
                <a:latin typeface="Times New Roman" panose="02020603050405020304" pitchFamily="18" charset="0"/>
                <a:ea typeface="Calibri" panose="020F0502020204030204" pitchFamily="34" charset="0"/>
                <a:cs typeface="Arial" panose="020B0604020202020204" pitchFamily="34" charset="0"/>
              </a:rPr>
              <a:t>, which also will achieve the desired trough concentration.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232478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Gentamicin is usually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infused for 30 minutes</a:t>
            </a:r>
            <a:r>
              <a:rPr lang="en-US" dirty="0">
                <a:latin typeface="Times New Roman" panose="02020603050405020304" pitchFamily="18" charset="0"/>
                <a:ea typeface="Calibri" panose="020F0502020204030204" pitchFamily="34" charset="0"/>
                <a:cs typeface="Arial" panose="020B0604020202020204" pitchFamily="34" charset="0"/>
              </a:rPr>
              <a:t>. To determine the peak gentamicin concentration,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serum samples are drawn 30 minutes after the infusion</a:t>
            </a:r>
            <a:r>
              <a:rPr lang="en-US" dirty="0">
                <a:latin typeface="Times New Roman" panose="02020603050405020304" pitchFamily="18" charset="0"/>
                <a:ea typeface="Calibri" panose="020F0502020204030204" pitchFamily="34" charset="0"/>
                <a:cs typeface="Arial" panose="020B0604020202020204" pitchFamily="34" charset="0"/>
              </a:rPr>
              <a:t> has been completed.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Because </a:t>
            </a:r>
            <a:r>
              <a:rPr lang="en-US" dirty="0">
                <a:latin typeface="Times New Roman" panose="02020603050405020304" pitchFamily="18" charset="0"/>
                <a:ea typeface="Calibri" panose="020F0502020204030204" pitchFamily="34" charset="0"/>
                <a:cs typeface="Arial" panose="020B0604020202020204" pitchFamily="34" charset="0"/>
              </a:rPr>
              <a:t>the estimated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elimination half-life of gentamicin </a:t>
            </a:r>
            <a:r>
              <a:rPr lang="en-US" dirty="0">
                <a:latin typeface="Times New Roman" panose="02020603050405020304" pitchFamily="18" charset="0"/>
                <a:ea typeface="Calibri" panose="020F0502020204030204" pitchFamily="34" charset="0"/>
                <a:cs typeface="Arial" panose="020B0604020202020204" pitchFamily="34" charset="0"/>
              </a:rPr>
              <a:t>in G.G.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7.6 hours</a:t>
            </a:r>
            <a:r>
              <a:rPr lang="en-US" dirty="0">
                <a:latin typeface="Times New Roman" panose="02020603050405020304" pitchFamily="18" charset="0"/>
                <a:ea typeface="Calibri" panose="020F0502020204030204" pitchFamily="34" charset="0"/>
                <a:cs typeface="Arial" panose="020B0604020202020204" pitchFamily="34" charset="0"/>
              </a:rPr>
              <a:t>) is much longer than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infusion time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0.5 hours</a:t>
            </a:r>
            <a:r>
              <a:rPr lang="en-US" dirty="0">
                <a:latin typeface="Times New Roman" panose="02020603050405020304" pitchFamily="18" charset="0"/>
                <a:ea typeface="Calibri" panose="020F0502020204030204" pitchFamily="34" charset="0"/>
                <a:cs typeface="Arial" panose="020B0604020202020204" pitchFamily="34" charset="0"/>
              </a:rPr>
              <a:t>), the intravenous bolus model can be used to calculate an appropriate maintenance dose.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459874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14400"/>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052945"/>
                <a:ext cx="10515600" cy="5805055"/>
              </a:xfrm>
            </p:spPr>
            <p:txBody>
              <a:bodyPr>
                <a:normAutofit fontScale="92500"/>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To achieve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the peak concentration of 7 mg/L</a:t>
                </a:r>
                <a:r>
                  <a:rPr lang="en-US" dirty="0" smtClean="0">
                    <a:latin typeface="Times New Roman" panose="02020603050405020304" pitchFamily="18" charset="0"/>
                    <a:ea typeface="Calibri" panose="020F0502020204030204" pitchFamily="34" charset="0"/>
                    <a:cs typeface="Arial" panose="020B0604020202020204" pitchFamily="34" charset="0"/>
                  </a:rPr>
                  <a:t>, the following equation can be used:</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14:m>
                  <m:oMathPara xmlns:m="http://schemas.openxmlformats.org/officeDocument/2006/math">
                    <m:oMathParaPr>
                      <m:jc m:val="centerGroup"/>
                    </m:oMathParaPr>
                    <m:oMath xmlns:m="http://schemas.openxmlformats.org/officeDocument/2006/math">
                      <m:r>
                        <m:rPr>
                          <m:sty m:val="p"/>
                        </m:rPr>
                        <a:rPr lang="en-US" sz="4400">
                          <a:effectLst/>
                          <a:latin typeface="Cambria Math" panose="02040503050406030204" pitchFamily="18" charset="0"/>
                          <a:ea typeface="Calibri" panose="020F0502020204030204" pitchFamily="34" charset="0"/>
                          <a:cs typeface="Times New Roman" panose="02020603050405020304" pitchFamily="18" charset="0"/>
                        </a:rPr>
                        <m:t>Dose</m:t>
                      </m:r>
                      <m:r>
                        <a:rPr lang="en-US" sz="44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sz="4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3200">
                              <a:effectLst/>
                              <a:latin typeface="Cambria Math" panose="02040503050406030204" pitchFamily="18" charset="0"/>
                              <a:ea typeface="Calibri" panose="020F0502020204030204" pitchFamily="34" charset="0"/>
                              <a:cs typeface="DanteMT-Regular"/>
                            </a:rPr>
                            <m:t>(</m:t>
                          </m:r>
                          <m:r>
                            <m:rPr>
                              <m:sty m:val="p"/>
                            </m:rPr>
                            <a:rPr lang="en-US" sz="3200">
                              <a:effectLst/>
                              <a:latin typeface="Cambria Math" panose="02040503050406030204" pitchFamily="18" charset="0"/>
                              <a:ea typeface="Calibri" panose="020F0502020204030204" pitchFamily="34" charset="0"/>
                              <a:cs typeface="DanteMT-Regular"/>
                            </a:rPr>
                            <m:t>Cp</m:t>
                          </m:r>
                          <m:r>
                            <m:rPr>
                              <m:sty m:val="p"/>
                            </m:rPr>
                            <a:rPr lang="en-US" sz="1800">
                              <a:effectLst/>
                              <a:latin typeface="Cambria Math" panose="02040503050406030204" pitchFamily="18" charset="0"/>
                              <a:ea typeface="Calibri" panose="020F0502020204030204" pitchFamily="34" charset="0"/>
                              <a:cs typeface="DanteMT-Regular"/>
                            </a:rPr>
                            <m:t>peak</m:t>
                          </m:r>
                          <m:r>
                            <a:rPr lang="en-US" sz="3200">
                              <a:effectLst/>
                              <a:latin typeface="Cambria Math" panose="02040503050406030204" pitchFamily="18" charset="0"/>
                              <a:ea typeface="Calibri" panose="020F0502020204030204" pitchFamily="34" charset="0"/>
                              <a:cs typeface="DanteMT-Regular"/>
                            </a:rPr>
                            <m:t>)(</m:t>
                          </m:r>
                          <m:r>
                            <a:rPr lang="en-US" sz="3200">
                              <a:effectLst/>
                              <a:latin typeface="Cambria Math" panose="02040503050406030204" pitchFamily="18" charset="0"/>
                              <a:ea typeface="Calibri" panose="020F0502020204030204" pitchFamily="34" charset="0"/>
                              <a:cs typeface="DanteMT-Regular"/>
                            </a:rPr>
                            <m:t>1</m:t>
                          </m:r>
                          <m:r>
                            <a:rPr lang="en-US" sz="3200">
                              <a:effectLst/>
                              <a:latin typeface="Cambria Math" panose="02040503050406030204" pitchFamily="18" charset="0"/>
                              <a:ea typeface="Calibri" panose="020F0502020204030204" pitchFamily="34" charset="0"/>
                              <a:cs typeface="DanteMT-Regular"/>
                            </a:rPr>
                            <m:t> </m:t>
                          </m:r>
                          <m:r>
                            <a:rPr lang="en-US" sz="3200" i="1">
                              <a:effectLst/>
                              <a:latin typeface="Cambria Math" panose="02040503050406030204" pitchFamily="18" charset="0"/>
                              <a:ea typeface="Calibri" panose="020F0502020204030204" pitchFamily="34" charset="0"/>
                              <a:cs typeface="MS Gothic" panose="020B0609070205080204" pitchFamily="49" charset="-128"/>
                            </a:rPr>
                            <m:t>−</m:t>
                          </m:r>
                          <m:r>
                            <a:rPr lang="en-US" sz="3200">
                              <a:effectLst/>
                              <a:latin typeface="Cambria Math" panose="02040503050406030204" pitchFamily="18" charset="0"/>
                              <a:ea typeface="MTSY"/>
                              <a:cs typeface="MTSY"/>
                            </a:rPr>
                            <m:t> </m:t>
                          </m:r>
                          <m:r>
                            <m:rPr>
                              <m:sty m:val="p"/>
                            </m:rPr>
                            <a:rPr lang="en-US" sz="3200">
                              <a:effectLst/>
                              <a:latin typeface="Cambria Math" panose="02040503050406030204" pitchFamily="18" charset="0"/>
                              <a:ea typeface="Calibri" panose="020F0502020204030204" pitchFamily="34" charset="0"/>
                              <a:cs typeface="DanteMT-Regular"/>
                            </a:rPr>
                            <m:t>e</m:t>
                          </m:r>
                          <m:r>
                            <a:rPr lang="en-US" sz="1800" i="1" baseline="30000">
                              <a:effectLst/>
                              <a:latin typeface="Cambria Math" panose="02040503050406030204" pitchFamily="18" charset="0"/>
                              <a:ea typeface="Calibri" panose="020F0502020204030204" pitchFamily="34" charset="0"/>
                              <a:cs typeface="MS Gothic" panose="020B0609070205080204" pitchFamily="49" charset="-128"/>
                            </a:rPr>
                            <m:t>−</m:t>
                          </m:r>
                          <m:r>
                            <m:rPr>
                              <m:sty m:val="p"/>
                            </m:rPr>
                            <a:rPr lang="en-US" sz="1800" baseline="30000">
                              <a:effectLst/>
                              <a:latin typeface="Cambria Math" panose="02040503050406030204" pitchFamily="18" charset="0"/>
                              <a:ea typeface="Calibri" panose="020F0502020204030204" pitchFamily="34" charset="0"/>
                              <a:cs typeface="DanteMT-Regular"/>
                            </a:rPr>
                            <m:t>Kdt</m:t>
                          </m:r>
                          <m:r>
                            <a:rPr lang="en-US" sz="3200">
                              <a:effectLst/>
                              <a:latin typeface="Cambria Math" panose="02040503050406030204" pitchFamily="18" charset="0"/>
                              <a:ea typeface="Calibri" panose="020F0502020204030204" pitchFamily="34" charset="0"/>
                              <a:cs typeface="DanteMT-Regular"/>
                            </a:rPr>
                            <m:t>)(</m:t>
                          </m:r>
                          <m:r>
                            <m:rPr>
                              <m:sty m:val="p"/>
                            </m:rPr>
                            <a:rPr lang="en-US" sz="3200">
                              <a:effectLst/>
                              <a:latin typeface="Cambria Math" panose="02040503050406030204" pitchFamily="18" charset="0"/>
                              <a:ea typeface="Calibri" panose="020F0502020204030204" pitchFamily="34" charset="0"/>
                              <a:cs typeface="DanteMT-Regular"/>
                            </a:rPr>
                            <m:t>Vd</m:t>
                          </m:r>
                          <m:r>
                            <m:rPr>
                              <m:sty m:val="p"/>
                            </m:rPr>
                            <a:rPr lang="en-US" sz="1800">
                              <a:effectLst/>
                              <a:latin typeface="Cambria Math" panose="02040503050406030204" pitchFamily="18" charset="0"/>
                              <a:ea typeface="Calibri" panose="020F0502020204030204" pitchFamily="34" charset="0"/>
                              <a:cs typeface="DanteMT-Regular"/>
                            </a:rPr>
                            <m:t>gent</m:t>
                          </m:r>
                          <m:r>
                            <a:rPr lang="en-US" sz="3200">
                              <a:effectLst/>
                              <a:latin typeface="Cambria Math" panose="02040503050406030204" pitchFamily="18" charset="0"/>
                              <a:ea typeface="Calibri" panose="020F0502020204030204" pitchFamily="34" charset="0"/>
                              <a:cs typeface="DanteMT-Regular"/>
                            </a:rPr>
                            <m:t>)</m:t>
                          </m:r>
                        </m:num>
                        <m:den>
                          <m:r>
                            <a:rPr lang="en-US" sz="3200">
                              <a:effectLst/>
                              <a:latin typeface="Cambria Math" panose="02040503050406030204" pitchFamily="18" charset="0"/>
                              <a:ea typeface="Calibri" panose="020F0502020204030204" pitchFamily="34" charset="0"/>
                              <a:cs typeface="DanteMT-Regular"/>
                            </a:rPr>
                            <m:t>(</m:t>
                          </m:r>
                          <m:r>
                            <m:rPr>
                              <m:sty m:val="p"/>
                            </m:rPr>
                            <a:rPr lang="en-US" sz="3200">
                              <a:effectLst/>
                              <a:latin typeface="Cambria Math" panose="02040503050406030204" pitchFamily="18" charset="0"/>
                              <a:ea typeface="Calibri" panose="020F0502020204030204" pitchFamily="34" charset="0"/>
                              <a:cs typeface="DanteMT-Regular"/>
                            </a:rPr>
                            <m:t>e</m:t>
                          </m:r>
                          <m:r>
                            <a:rPr lang="en-US" sz="1800" i="1" baseline="30000">
                              <a:effectLst/>
                              <a:latin typeface="Cambria Math" panose="02040503050406030204" pitchFamily="18" charset="0"/>
                              <a:ea typeface="Calibri" panose="020F0502020204030204" pitchFamily="34" charset="0"/>
                              <a:cs typeface="MS Gothic" panose="020B0609070205080204" pitchFamily="49" charset="-128"/>
                            </a:rPr>
                            <m:t>−</m:t>
                          </m:r>
                          <m:r>
                            <m:rPr>
                              <m:sty m:val="p"/>
                            </m:rPr>
                            <a:rPr lang="en-US" sz="1800" baseline="30000">
                              <a:effectLst/>
                              <a:latin typeface="Cambria Math" panose="02040503050406030204" pitchFamily="18" charset="0"/>
                              <a:ea typeface="Calibri" panose="020F0502020204030204" pitchFamily="34" charset="0"/>
                              <a:cs typeface="DanteMT-Regular"/>
                            </a:rPr>
                            <m:t>Kdt</m:t>
                          </m:r>
                          <m:r>
                            <m:rPr>
                              <m:sty m:val="p"/>
                            </m:rPr>
                            <a:rPr lang="en-US" sz="1050" baseline="30000">
                              <a:effectLst/>
                              <a:latin typeface="Cambria Math" panose="02040503050406030204" pitchFamily="18" charset="0"/>
                              <a:ea typeface="Calibri" panose="020F0502020204030204" pitchFamily="34" charset="0"/>
                              <a:cs typeface="DanteMT-Regular"/>
                            </a:rPr>
                            <m:t>sample</m:t>
                          </m:r>
                          <m:r>
                            <a:rPr lang="en-US" sz="1050" baseline="30000">
                              <a:effectLst/>
                              <a:latin typeface="Cambria Math" panose="02040503050406030204" pitchFamily="18" charset="0"/>
                              <a:ea typeface="Calibri" panose="020F0502020204030204" pitchFamily="34" charset="0"/>
                              <a:cs typeface="DanteMT-Regular"/>
                            </a:rPr>
                            <m:t> </m:t>
                          </m:r>
                          <m:r>
                            <a:rPr lang="en-US" sz="3200">
                              <a:effectLst/>
                              <a:latin typeface="Cambria Math" panose="02040503050406030204" pitchFamily="18" charset="0"/>
                              <a:ea typeface="Calibri" panose="020F0502020204030204" pitchFamily="34" charset="0"/>
                              <a:cs typeface="DanteMT-Regular"/>
                            </a:rPr>
                            <m:t>)</m:t>
                          </m:r>
                        </m:den>
                      </m:f>
                    </m:oMath>
                  </m:oMathPara>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Bef>
                    <a:spcPts val="0"/>
                  </a:spcBef>
                  <a:buNone/>
                </a:pPr>
                <a14:m>
                  <m:oMathPara xmlns:m="http://schemas.openxmlformats.org/officeDocument/2006/math">
                    <m:oMathParaPr>
                      <m:jc m:val="centerGroup"/>
                    </m:oMathParaPr>
                    <m:oMath xmlns:m="http://schemas.openxmlformats.org/officeDocument/2006/math">
                      <m:r>
                        <a:rPr lang="en-US" sz="43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sz="43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3000">
                              <a:effectLst/>
                              <a:latin typeface="Cambria Math" panose="02040503050406030204" pitchFamily="18" charset="0"/>
                              <a:ea typeface="Calibri" panose="020F0502020204030204" pitchFamily="34" charset="0"/>
                              <a:cs typeface="DanteMT-Regular"/>
                            </a:rPr>
                            <m:t>(</m:t>
                          </m:r>
                          <m:r>
                            <a:rPr lang="en-US" sz="3000">
                              <a:effectLst/>
                              <a:latin typeface="Cambria Math" panose="02040503050406030204" pitchFamily="18" charset="0"/>
                              <a:ea typeface="Calibri" panose="020F0502020204030204" pitchFamily="34" charset="0"/>
                              <a:cs typeface="DanteMT-Regular"/>
                            </a:rPr>
                            <m:t>7</m:t>
                          </m:r>
                          <m:r>
                            <a:rPr lang="en-US" sz="3000">
                              <a:effectLst/>
                              <a:latin typeface="Cambria Math" panose="02040503050406030204" pitchFamily="18" charset="0"/>
                              <a:ea typeface="Calibri" panose="020F0502020204030204" pitchFamily="34" charset="0"/>
                              <a:cs typeface="DanteMT-Regular"/>
                            </a:rPr>
                            <m:t> </m:t>
                          </m:r>
                          <m:r>
                            <m:rPr>
                              <m:sty m:val="p"/>
                            </m:rPr>
                            <a:rPr lang="en-US" sz="3000">
                              <a:effectLst/>
                              <a:latin typeface="Cambria Math" panose="02040503050406030204" pitchFamily="18" charset="0"/>
                              <a:ea typeface="Calibri" panose="020F0502020204030204" pitchFamily="34" charset="0"/>
                              <a:cs typeface="DanteMT-Regular"/>
                            </a:rPr>
                            <m:t>mg</m:t>
                          </m:r>
                          <m:r>
                            <a:rPr lang="en-US" sz="3000" i="1">
                              <a:effectLst/>
                              <a:latin typeface="Cambria Math" panose="02040503050406030204" pitchFamily="18" charset="0"/>
                              <a:ea typeface="Calibri" panose="020F0502020204030204" pitchFamily="34" charset="0"/>
                              <a:cs typeface="RMTMI"/>
                            </a:rPr>
                            <m:t>/</m:t>
                          </m:r>
                          <m:r>
                            <m:rPr>
                              <m:sty m:val="p"/>
                            </m:rPr>
                            <a:rPr lang="en-US" sz="3000">
                              <a:effectLst/>
                              <a:latin typeface="Cambria Math" panose="02040503050406030204" pitchFamily="18" charset="0"/>
                              <a:ea typeface="Calibri" panose="020F0502020204030204" pitchFamily="34" charset="0"/>
                              <a:cs typeface="DanteMT-Regular"/>
                            </a:rPr>
                            <m:t>L</m:t>
                          </m:r>
                          <m:r>
                            <a:rPr lang="en-US" sz="3000">
                              <a:effectLst/>
                              <a:latin typeface="Cambria Math" panose="02040503050406030204" pitchFamily="18" charset="0"/>
                              <a:ea typeface="Calibri" panose="020F0502020204030204" pitchFamily="34" charset="0"/>
                              <a:cs typeface="DanteMT-Regular"/>
                            </a:rPr>
                            <m:t>)(</m:t>
                          </m:r>
                          <m:r>
                            <a:rPr lang="en-US" sz="3000">
                              <a:effectLst/>
                              <a:latin typeface="Cambria Math" panose="02040503050406030204" pitchFamily="18" charset="0"/>
                              <a:ea typeface="Calibri" panose="020F0502020204030204" pitchFamily="34" charset="0"/>
                              <a:cs typeface="DanteMT-Regular"/>
                            </a:rPr>
                            <m:t>1</m:t>
                          </m:r>
                          <m:r>
                            <a:rPr lang="en-US" sz="3000">
                              <a:effectLst/>
                              <a:latin typeface="Cambria Math" panose="02040503050406030204" pitchFamily="18" charset="0"/>
                              <a:ea typeface="Calibri" panose="020F0502020204030204" pitchFamily="34" charset="0"/>
                              <a:cs typeface="DanteMT-Regular"/>
                            </a:rPr>
                            <m:t> </m:t>
                          </m:r>
                          <m:r>
                            <a:rPr lang="en-US" sz="3000" i="1">
                              <a:effectLst/>
                              <a:latin typeface="Cambria Math" panose="02040503050406030204" pitchFamily="18" charset="0"/>
                              <a:ea typeface="Calibri" panose="020F0502020204030204" pitchFamily="34" charset="0"/>
                              <a:cs typeface="MS Gothic" panose="020B0609070205080204" pitchFamily="49" charset="-128"/>
                            </a:rPr>
                            <m:t>−</m:t>
                          </m:r>
                          <m:r>
                            <a:rPr lang="en-US" sz="3000">
                              <a:effectLst/>
                              <a:latin typeface="Cambria Math" panose="02040503050406030204" pitchFamily="18" charset="0"/>
                              <a:ea typeface="MTSY"/>
                              <a:cs typeface="MTSY"/>
                            </a:rPr>
                            <m:t> </m:t>
                          </m:r>
                          <m:r>
                            <m:rPr>
                              <m:sty m:val="p"/>
                            </m:rPr>
                            <a:rPr lang="en-US" sz="3000">
                              <a:effectLst/>
                              <a:latin typeface="Cambria Math" panose="02040503050406030204" pitchFamily="18" charset="0"/>
                              <a:ea typeface="Calibri" panose="020F0502020204030204" pitchFamily="34" charset="0"/>
                              <a:cs typeface="DanteMT-Regular"/>
                            </a:rPr>
                            <m:t>e</m:t>
                          </m:r>
                          <m:r>
                            <a:rPr lang="en-US" sz="1700" i="1" baseline="30000">
                              <a:effectLst/>
                              <a:latin typeface="Cambria Math" panose="02040503050406030204" pitchFamily="18" charset="0"/>
                              <a:ea typeface="Calibri" panose="020F0502020204030204" pitchFamily="34" charset="0"/>
                              <a:cs typeface="MS Gothic" panose="020B0609070205080204" pitchFamily="49" charset="-128"/>
                            </a:rPr>
                            <m:t>−</m:t>
                          </m:r>
                          <m:r>
                            <a:rPr lang="en-US" sz="1700" baseline="30000">
                              <a:effectLst/>
                              <a:latin typeface="Cambria Math" panose="02040503050406030204" pitchFamily="18" charset="0"/>
                              <a:ea typeface="Calibri" panose="020F0502020204030204" pitchFamily="34" charset="0"/>
                              <a:cs typeface="DanteMT-Regular"/>
                            </a:rPr>
                            <m:t>(</m:t>
                          </m:r>
                          <m:r>
                            <a:rPr lang="en-US" sz="1700" baseline="30000">
                              <a:effectLst/>
                              <a:latin typeface="Cambria Math" panose="02040503050406030204" pitchFamily="18" charset="0"/>
                              <a:ea typeface="Calibri" panose="020F0502020204030204" pitchFamily="34" charset="0"/>
                              <a:cs typeface="DanteMT-Regular"/>
                            </a:rPr>
                            <m:t>0</m:t>
                          </m:r>
                          <m:r>
                            <a:rPr lang="en-US" sz="1700" i="1" baseline="30000">
                              <a:effectLst/>
                              <a:latin typeface="Cambria Math" panose="02040503050406030204" pitchFamily="18" charset="0"/>
                              <a:ea typeface="Calibri" panose="020F0502020204030204" pitchFamily="34" charset="0"/>
                              <a:cs typeface="RMTMI"/>
                            </a:rPr>
                            <m:t>.</m:t>
                          </m:r>
                          <m:r>
                            <a:rPr lang="en-US" sz="1700" baseline="30000">
                              <a:effectLst/>
                              <a:latin typeface="Cambria Math" panose="02040503050406030204" pitchFamily="18" charset="0"/>
                              <a:ea typeface="Calibri" panose="020F0502020204030204" pitchFamily="34" charset="0"/>
                              <a:cs typeface="DanteMT-Regular"/>
                            </a:rPr>
                            <m:t>091</m:t>
                          </m:r>
                          <m:r>
                            <a:rPr lang="en-US" sz="1700" baseline="30000">
                              <a:effectLst/>
                              <a:latin typeface="Cambria Math" panose="02040503050406030204" pitchFamily="18" charset="0"/>
                              <a:ea typeface="Calibri" panose="020F0502020204030204" pitchFamily="34" charset="0"/>
                              <a:cs typeface="DanteMT-Regular"/>
                            </a:rPr>
                            <m:t> </m:t>
                          </m:r>
                          <m:r>
                            <m:rPr>
                              <m:sty m:val="p"/>
                            </m:rPr>
                            <a:rPr lang="en-US" sz="1700" baseline="30000">
                              <a:effectLst/>
                              <a:latin typeface="Cambria Math" panose="02040503050406030204" pitchFamily="18" charset="0"/>
                              <a:ea typeface="Calibri" panose="020F0502020204030204" pitchFamily="34" charset="0"/>
                              <a:cs typeface="DanteMT-Regular"/>
                            </a:rPr>
                            <m:t>hour</m:t>
                          </m:r>
                          <m:r>
                            <a:rPr lang="en-US" sz="1100" i="1" baseline="30000">
                              <a:effectLst/>
                              <a:latin typeface="Cambria Math" panose="02040503050406030204" pitchFamily="18" charset="0"/>
                              <a:ea typeface="Calibri" panose="020F0502020204030204" pitchFamily="34" charset="0"/>
                              <a:cs typeface="MS Gothic" panose="020B0609070205080204" pitchFamily="49" charset="-128"/>
                            </a:rPr>
                            <m:t>−</m:t>
                          </m:r>
                          <m:r>
                            <a:rPr lang="en-US" sz="1100" baseline="30000">
                              <a:effectLst/>
                              <a:latin typeface="Cambria Math" panose="02040503050406030204" pitchFamily="18" charset="0"/>
                              <a:ea typeface="Calibri" panose="020F0502020204030204" pitchFamily="34" charset="0"/>
                              <a:cs typeface="DanteMT-Regular"/>
                            </a:rPr>
                            <m:t>1</m:t>
                          </m:r>
                          <m:r>
                            <a:rPr lang="en-US" sz="1700" baseline="30000">
                              <a:effectLst/>
                              <a:latin typeface="Cambria Math" panose="02040503050406030204" pitchFamily="18" charset="0"/>
                              <a:ea typeface="Calibri" panose="020F0502020204030204" pitchFamily="34" charset="0"/>
                              <a:cs typeface="DanteMT-Regular"/>
                            </a:rPr>
                            <m:t>)(</m:t>
                          </m:r>
                          <m:r>
                            <a:rPr lang="en-US" sz="1700" baseline="30000">
                              <a:effectLst/>
                              <a:latin typeface="Cambria Math" panose="02040503050406030204" pitchFamily="18" charset="0"/>
                              <a:ea typeface="Calibri" panose="020F0502020204030204" pitchFamily="34" charset="0"/>
                              <a:cs typeface="DanteMT-Regular"/>
                            </a:rPr>
                            <m:t>24</m:t>
                          </m:r>
                          <m:r>
                            <a:rPr lang="en-US" sz="1700" baseline="30000">
                              <a:effectLst/>
                              <a:latin typeface="Cambria Math" panose="02040503050406030204" pitchFamily="18" charset="0"/>
                              <a:ea typeface="Calibri" panose="020F0502020204030204" pitchFamily="34" charset="0"/>
                              <a:cs typeface="DanteMT-Regular"/>
                            </a:rPr>
                            <m:t> </m:t>
                          </m:r>
                          <m:r>
                            <m:rPr>
                              <m:sty m:val="p"/>
                            </m:rPr>
                            <a:rPr lang="en-US" sz="1700" baseline="30000">
                              <a:effectLst/>
                              <a:latin typeface="Cambria Math" panose="02040503050406030204" pitchFamily="18" charset="0"/>
                              <a:ea typeface="Calibri" panose="020F0502020204030204" pitchFamily="34" charset="0"/>
                              <a:cs typeface="DanteMT-Regular"/>
                            </a:rPr>
                            <m:t>hour</m:t>
                          </m:r>
                          <m:r>
                            <a:rPr lang="en-US" sz="1700" baseline="30000">
                              <a:effectLst/>
                              <a:latin typeface="Cambria Math" panose="02040503050406030204" pitchFamily="18" charset="0"/>
                              <a:ea typeface="Calibri" panose="020F0502020204030204" pitchFamily="34" charset="0"/>
                              <a:cs typeface="DanteMT-Regular"/>
                            </a:rPr>
                            <m:t>)</m:t>
                          </m:r>
                          <m:r>
                            <a:rPr lang="en-US" sz="3000">
                              <a:effectLst/>
                              <a:latin typeface="Cambria Math" panose="02040503050406030204" pitchFamily="18" charset="0"/>
                              <a:ea typeface="Calibri" panose="020F0502020204030204" pitchFamily="34" charset="0"/>
                              <a:cs typeface="DanteMT-Regular"/>
                            </a:rPr>
                            <m:t>)(</m:t>
                          </m:r>
                          <m:r>
                            <a:rPr lang="en-US" sz="3000">
                              <a:effectLst/>
                              <a:latin typeface="Cambria Math" panose="02040503050406030204" pitchFamily="18" charset="0"/>
                              <a:ea typeface="Calibri" panose="020F0502020204030204" pitchFamily="34" charset="0"/>
                              <a:cs typeface="DanteMT-Regular"/>
                            </a:rPr>
                            <m:t>17</m:t>
                          </m:r>
                          <m:r>
                            <a:rPr lang="en-US" sz="3000" i="1">
                              <a:effectLst/>
                              <a:latin typeface="Cambria Math" panose="02040503050406030204" pitchFamily="18" charset="0"/>
                              <a:ea typeface="Calibri" panose="020F0502020204030204" pitchFamily="34" charset="0"/>
                              <a:cs typeface="RMTMI"/>
                            </a:rPr>
                            <m:t>.</m:t>
                          </m:r>
                          <m:r>
                            <a:rPr lang="en-US" sz="3000">
                              <a:effectLst/>
                              <a:latin typeface="Cambria Math" panose="02040503050406030204" pitchFamily="18" charset="0"/>
                              <a:ea typeface="Calibri" panose="020F0502020204030204" pitchFamily="34" charset="0"/>
                              <a:cs typeface="DanteMT-Regular"/>
                            </a:rPr>
                            <m:t>5</m:t>
                          </m:r>
                          <m:r>
                            <a:rPr lang="en-US" sz="3000">
                              <a:effectLst/>
                              <a:latin typeface="Cambria Math" panose="02040503050406030204" pitchFamily="18" charset="0"/>
                              <a:ea typeface="Calibri" panose="020F0502020204030204" pitchFamily="34" charset="0"/>
                              <a:cs typeface="DanteMT-Regular"/>
                            </a:rPr>
                            <m:t> </m:t>
                          </m:r>
                          <m:r>
                            <m:rPr>
                              <m:sty m:val="p"/>
                            </m:rPr>
                            <a:rPr lang="en-US" sz="3000">
                              <a:effectLst/>
                              <a:latin typeface="Cambria Math" panose="02040503050406030204" pitchFamily="18" charset="0"/>
                              <a:ea typeface="Calibri" panose="020F0502020204030204" pitchFamily="34" charset="0"/>
                              <a:cs typeface="DanteMT-Regular"/>
                            </a:rPr>
                            <m:t>L</m:t>
                          </m:r>
                          <m:r>
                            <a:rPr lang="en-US" sz="3000">
                              <a:effectLst/>
                              <a:latin typeface="Cambria Math" panose="02040503050406030204" pitchFamily="18" charset="0"/>
                              <a:ea typeface="Calibri" panose="020F0502020204030204" pitchFamily="34" charset="0"/>
                              <a:cs typeface="DanteMT-Regular"/>
                            </a:rPr>
                            <m:t>)</m:t>
                          </m:r>
                        </m:num>
                        <m:den>
                          <m:r>
                            <a:rPr lang="en-US" sz="3000">
                              <a:effectLst/>
                              <a:latin typeface="Cambria Math" panose="02040503050406030204" pitchFamily="18" charset="0"/>
                              <a:ea typeface="Calibri" panose="020F0502020204030204" pitchFamily="34" charset="0"/>
                              <a:cs typeface="DanteMT-Regular"/>
                            </a:rPr>
                            <m:t>(</m:t>
                          </m:r>
                          <m:r>
                            <m:rPr>
                              <m:sty m:val="p"/>
                            </m:rPr>
                            <a:rPr lang="en-US" sz="3000">
                              <a:effectLst/>
                              <a:latin typeface="Cambria Math" panose="02040503050406030204" pitchFamily="18" charset="0"/>
                              <a:ea typeface="Calibri" panose="020F0502020204030204" pitchFamily="34" charset="0"/>
                              <a:cs typeface="DanteMT-Regular"/>
                            </a:rPr>
                            <m:t>e</m:t>
                          </m:r>
                          <m:r>
                            <a:rPr lang="en-US" sz="1700" i="1" baseline="30000">
                              <a:effectLst/>
                              <a:latin typeface="Cambria Math" panose="02040503050406030204" pitchFamily="18" charset="0"/>
                              <a:ea typeface="Calibri" panose="020F0502020204030204" pitchFamily="34" charset="0"/>
                              <a:cs typeface="MS Gothic" panose="020B0609070205080204" pitchFamily="49" charset="-128"/>
                            </a:rPr>
                            <m:t>−</m:t>
                          </m:r>
                          <m:r>
                            <a:rPr lang="en-US" sz="1700" baseline="30000">
                              <a:effectLst/>
                              <a:latin typeface="Cambria Math" panose="02040503050406030204" pitchFamily="18" charset="0"/>
                              <a:ea typeface="Calibri" panose="020F0502020204030204" pitchFamily="34" charset="0"/>
                              <a:cs typeface="DanteMT-Regular"/>
                            </a:rPr>
                            <m:t>(</m:t>
                          </m:r>
                          <m:r>
                            <a:rPr lang="en-US" sz="1700" baseline="30000">
                              <a:effectLst/>
                              <a:latin typeface="Cambria Math" panose="02040503050406030204" pitchFamily="18" charset="0"/>
                              <a:ea typeface="Calibri" panose="020F0502020204030204" pitchFamily="34" charset="0"/>
                              <a:cs typeface="DanteMT-Regular"/>
                            </a:rPr>
                            <m:t>0</m:t>
                          </m:r>
                          <m:r>
                            <a:rPr lang="en-US" sz="1700" i="1" baseline="30000">
                              <a:effectLst/>
                              <a:latin typeface="Cambria Math" panose="02040503050406030204" pitchFamily="18" charset="0"/>
                              <a:ea typeface="Calibri" panose="020F0502020204030204" pitchFamily="34" charset="0"/>
                              <a:cs typeface="RMTMI"/>
                            </a:rPr>
                            <m:t>.</m:t>
                          </m:r>
                          <m:r>
                            <a:rPr lang="en-US" sz="1700" baseline="30000">
                              <a:effectLst/>
                              <a:latin typeface="Cambria Math" panose="02040503050406030204" pitchFamily="18" charset="0"/>
                              <a:ea typeface="Calibri" panose="020F0502020204030204" pitchFamily="34" charset="0"/>
                              <a:cs typeface="DanteMT-Regular"/>
                            </a:rPr>
                            <m:t>091</m:t>
                          </m:r>
                          <m:r>
                            <a:rPr lang="en-US" sz="1700" baseline="30000">
                              <a:effectLst/>
                              <a:latin typeface="Cambria Math" panose="02040503050406030204" pitchFamily="18" charset="0"/>
                              <a:ea typeface="Calibri" panose="020F0502020204030204" pitchFamily="34" charset="0"/>
                              <a:cs typeface="DanteMT-Regular"/>
                            </a:rPr>
                            <m:t> </m:t>
                          </m:r>
                          <m:r>
                            <m:rPr>
                              <m:sty m:val="p"/>
                            </m:rPr>
                            <a:rPr lang="en-US" sz="1700" baseline="30000">
                              <a:effectLst/>
                              <a:latin typeface="Cambria Math" panose="02040503050406030204" pitchFamily="18" charset="0"/>
                              <a:ea typeface="Calibri" panose="020F0502020204030204" pitchFamily="34" charset="0"/>
                              <a:cs typeface="DanteMT-Regular"/>
                            </a:rPr>
                            <m:t>hour</m:t>
                          </m:r>
                          <m:r>
                            <a:rPr lang="en-US" sz="1100" i="1" baseline="30000">
                              <a:effectLst/>
                              <a:latin typeface="Cambria Math" panose="02040503050406030204" pitchFamily="18" charset="0"/>
                              <a:ea typeface="Calibri" panose="020F0502020204030204" pitchFamily="34" charset="0"/>
                              <a:cs typeface="MS Gothic" panose="020B0609070205080204" pitchFamily="49" charset="-128"/>
                            </a:rPr>
                            <m:t>−</m:t>
                          </m:r>
                          <m:r>
                            <a:rPr lang="en-US" sz="1100" baseline="30000">
                              <a:effectLst/>
                              <a:latin typeface="Cambria Math" panose="02040503050406030204" pitchFamily="18" charset="0"/>
                              <a:ea typeface="Calibri" panose="020F0502020204030204" pitchFamily="34" charset="0"/>
                              <a:cs typeface="DanteMT-Regular"/>
                            </a:rPr>
                            <m:t>1</m:t>
                          </m:r>
                          <m:r>
                            <a:rPr lang="en-US" sz="1700" baseline="30000">
                              <a:effectLst/>
                              <a:latin typeface="Cambria Math" panose="02040503050406030204" pitchFamily="18" charset="0"/>
                              <a:ea typeface="Calibri" panose="020F0502020204030204" pitchFamily="34" charset="0"/>
                              <a:cs typeface="DanteMT-Regular"/>
                            </a:rPr>
                            <m:t>)(</m:t>
                          </m:r>
                          <m:r>
                            <a:rPr lang="en-US" sz="1700" baseline="30000">
                              <a:effectLst/>
                              <a:latin typeface="Cambria Math" panose="02040503050406030204" pitchFamily="18" charset="0"/>
                              <a:ea typeface="Calibri" panose="020F0502020204030204" pitchFamily="34" charset="0"/>
                              <a:cs typeface="DanteMT-Regular"/>
                            </a:rPr>
                            <m:t>1</m:t>
                          </m:r>
                          <m:r>
                            <a:rPr lang="en-US" sz="1700" baseline="30000">
                              <a:effectLst/>
                              <a:latin typeface="Cambria Math" panose="02040503050406030204" pitchFamily="18" charset="0"/>
                              <a:ea typeface="Calibri" panose="020F0502020204030204" pitchFamily="34" charset="0"/>
                              <a:cs typeface="DanteMT-Regular"/>
                            </a:rPr>
                            <m:t> </m:t>
                          </m:r>
                          <m:r>
                            <m:rPr>
                              <m:sty m:val="p"/>
                            </m:rPr>
                            <a:rPr lang="en-US" sz="1700" baseline="30000">
                              <a:effectLst/>
                              <a:latin typeface="Cambria Math" panose="02040503050406030204" pitchFamily="18" charset="0"/>
                              <a:ea typeface="Calibri" panose="020F0502020204030204" pitchFamily="34" charset="0"/>
                              <a:cs typeface="DanteMT-Regular"/>
                            </a:rPr>
                            <m:t>hour</m:t>
                          </m:r>
                          <m:r>
                            <a:rPr lang="en-US" sz="1700" baseline="30000">
                              <a:effectLst/>
                              <a:latin typeface="Cambria Math" panose="02040503050406030204" pitchFamily="18" charset="0"/>
                              <a:ea typeface="Calibri" panose="020F0502020204030204" pitchFamily="34" charset="0"/>
                              <a:cs typeface="DanteMT-Regular"/>
                            </a:rPr>
                            <m:t>)</m:t>
                          </m:r>
                          <m:r>
                            <a:rPr lang="en-US" sz="3000">
                              <a:effectLst/>
                              <a:latin typeface="Cambria Math" panose="02040503050406030204" pitchFamily="18" charset="0"/>
                              <a:ea typeface="Calibri" panose="020F0502020204030204" pitchFamily="34" charset="0"/>
                              <a:cs typeface="DanteMT-Regular"/>
                            </a:rPr>
                            <m:t>)</m:t>
                          </m:r>
                        </m:den>
                      </m:f>
                    </m:oMath>
                  </m:oMathPara>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Bef>
                    <a:spcPts val="0"/>
                  </a:spcBef>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119</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2 mg</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 or round off to 120 mg</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where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t</a:t>
                </a:r>
                <a:r>
                  <a:rPr lang="en-US" baseline="-25000" dirty="0">
                    <a:solidFill>
                      <a:srgbClr val="FF0000"/>
                    </a:solidFill>
                    <a:latin typeface="Times New Roman" panose="02020603050405020304" pitchFamily="18" charset="0"/>
                    <a:ea typeface="Calibri" panose="020F0502020204030204" pitchFamily="34" charset="0"/>
                    <a:cs typeface="Arial" panose="020B0604020202020204" pitchFamily="34" charset="0"/>
                  </a:rPr>
                  <a:t>sample</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usually equals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 hour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30 minutes after a 30-minute infusion</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052945"/>
                <a:ext cx="10515600" cy="5805055"/>
              </a:xfrm>
              <a:blipFill>
                <a:blip r:embed="rId2"/>
                <a:stretch>
                  <a:fillRect l="-1043" t="-630" r="-986"/>
                </a:stretch>
              </a:blipFill>
            </p:spPr>
            <p:txBody>
              <a:bodyPr/>
              <a:lstStyle/>
              <a:p>
                <a:r>
                  <a:rPr lang="en-US">
                    <a:noFill/>
                  </a:rPr>
                  <a:t> </a:t>
                </a:r>
              </a:p>
            </p:txBody>
          </p:sp>
        </mc:Fallback>
      </mc:AlternateContent>
    </p:spTree>
    <p:extLst>
      <p:ext uri="{BB962C8B-B14F-4D97-AF65-F5344CB8AC3E}">
        <p14:creationId xmlns:p14="http://schemas.microsoft.com/office/powerpoint/2010/main" val="19945920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expected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trough level </a:t>
            </a:r>
            <a:r>
              <a:rPr lang="en-US" dirty="0">
                <a:latin typeface="Times New Roman" panose="02020603050405020304" pitchFamily="18" charset="0"/>
                <a:ea typeface="Calibri" panose="020F0502020204030204" pitchFamily="34" charset="0"/>
                <a:cs typeface="Arial" panose="020B0604020202020204" pitchFamily="34" charset="0"/>
              </a:rPr>
              <a:t>in G.G. can now be estimated by </a:t>
            </a:r>
            <a:r>
              <a:rPr lang="en-US" dirty="0" smtClean="0">
                <a:latin typeface="Times New Roman" panose="02020603050405020304" pitchFamily="18" charset="0"/>
                <a:ea typeface="Calibri" panose="020F0502020204030204" pitchFamily="34" charset="0"/>
                <a:cs typeface="Arial" panose="020B0604020202020204" pitchFamily="34" charset="0"/>
              </a:rPr>
              <a:t>the following </a:t>
            </a:r>
            <a:r>
              <a:rPr lang="en-US" dirty="0">
                <a:latin typeface="Times New Roman" panose="02020603050405020304" pitchFamily="18" charset="0"/>
                <a:ea typeface="Calibri" panose="020F0502020204030204" pitchFamily="34" charset="0"/>
                <a:cs typeface="Arial" panose="020B0604020202020204" pitchFamily="34" charset="0"/>
              </a:rPr>
              <a:t>equation: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Cp</a:t>
            </a:r>
            <a:r>
              <a:rPr lang="en-US" baseline="-25000" dirty="0" smtClean="0">
                <a:latin typeface="Times New Roman" panose="02020603050405020304" pitchFamily="18" charset="0"/>
                <a:ea typeface="Calibri" panose="020F0502020204030204" pitchFamily="34" charset="0"/>
                <a:cs typeface="Arial" panose="020B0604020202020204" pitchFamily="34" charset="0"/>
              </a:rPr>
              <a:t>trough</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 (Cp</a:t>
            </a:r>
            <a:r>
              <a:rPr lang="en-US" baseline="-25000" dirty="0">
                <a:latin typeface="Times New Roman" panose="02020603050405020304" pitchFamily="18" charset="0"/>
                <a:ea typeface="Calibri" panose="020F0502020204030204" pitchFamily="34" charset="0"/>
                <a:cs typeface="Arial" panose="020B0604020202020204" pitchFamily="34" charset="0"/>
              </a:rPr>
              <a:t>peak</a:t>
            </a:r>
            <a:r>
              <a:rPr lang="en-US" dirty="0">
                <a:latin typeface="Times New Roman" panose="02020603050405020304" pitchFamily="18" charset="0"/>
                <a:ea typeface="Calibri" panose="020F0502020204030204" pitchFamily="34" charset="0"/>
                <a:cs typeface="Arial" panose="020B0604020202020204" pitchFamily="34" charset="0"/>
              </a:rPr>
              <a:t>) (e</a:t>
            </a:r>
            <a:r>
              <a:rPr lang="en-US" baseline="30000" dirty="0">
                <a:latin typeface="Times New Roman" panose="02020603050405020304" pitchFamily="18" charset="0"/>
                <a:ea typeface="Calibri" panose="020F0502020204030204" pitchFamily="34" charset="0"/>
                <a:cs typeface="Times New Roman" panose="02020603050405020304" pitchFamily="18" charset="0"/>
              </a:rPr>
              <a:t>−</a:t>
            </a:r>
            <a:r>
              <a:rPr lang="en-US" baseline="30000" dirty="0">
                <a:latin typeface="Times New Roman" panose="02020603050405020304" pitchFamily="18" charset="0"/>
                <a:ea typeface="Calibri" panose="020F0502020204030204" pitchFamily="34" charset="0"/>
                <a:cs typeface="Arial" panose="020B0604020202020204" pitchFamily="34" charset="0"/>
              </a:rPr>
              <a:t>Kdtsample</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 (7 mg</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L) (e</a:t>
            </a:r>
            <a:r>
              <a:rPr lang="en-US" baseline="30000" dirty="0">
                <a:latin typeface="Times New Roman" panose="02020603050405020304" pitchFamily="18" charset="0"/>
                <a:ea typeface="Calibri" panose="020F0502020204030204" pitchFamily="34" charset="0"/>
                <a:cs typeface="Times New Roman" panose="02020603050405020304" pitchFamily="18" charset="0"/>
              </a:rPr>
              <a:t>−</a:t>
            </a:r>
            <a:r>
              <a:rPr lang="en-US" baseline="30000" dirty="0">
                <a:latin typeface="Times New Roman" panose="02020603050405020304" pitchFamily="18" charset="0"/>
                <a:ea typeface="Calibri" panose="020F0502020204030204" pitchFamily="34" charset="0"/>
                <a:cs typeface="Arial" panose="020B0604020202020204" pitchFamily="34" charset="0"/>
              </a:rPr>
              <a:t>(0</a:t>
            </a:r>
            <a:r>
              <a:rPr lang="en-US" i="1" baseline="30000" dirty="0">
                <a:latin typeface="Times New Roman" panose="02020603050405020304" pitchFamily="18" charset="0"/>
                <a:ea typeface="Calibri" panose="020F0502020204030204" pitchFamily="34" charset="0"/>
                <a:cs typeface="Arial" panose="020B0604020202020204" pitchFamily="34" charset="0"/>
              </a:rPr>
              <a:t>.</a:t>
            </a:r>
            <a:r>
              <a:rPr lang="en-US" baseline="30000" dirty="0">
                <a:latin typeface="Times New Roman" panose="02020603050405020304" pitchFamily="18" charset="0"/>
                <a:ea typeface="Calibri" panose="020F0502020204030204" pitchFamily="34" charset="0"/>
                <a:cs typeface="Arial" panose="020B0604020202020204" pitchFamily="34" charset="0"/>
              </a:rPr>
              <a:t>091 hour</a:t>
            </a:r>
            <a:r>
              <a:rPr lang="en-US" baseline="30000" dirty="0">
                <a:latin typeface="Times New Roman" panose="02020603050405020304" pitchFamily="18" charset="0"/>
                <a:ea typeface="Calibri" panose="020F0502020204030204" pitchFamily="34" charset="0"/>
                <a:cs typeface="Times New Roman" panose="02020603050405020304" pitchFamily="18" charset="0"/>
              </a:rPr>
              <a:t>−</a:t>
            </a:r>
            <a:r>
              <a:rPr lang="en-US" baseline="30000" dirty="0">
                <a:latin typeface="Times New Roman" panose="02020603050405020304" pitchFamily="18" charset="0"/>
                <a:ea typeface="Calibri" panose="020F0502020204030204" pitchFamily="34" charset="0"/>
                <a:cs typeface="Arial" panose="020B0604020202020204" pitchFamily="34" charset="0"/>
              </a:rPr>
              <a:t>1) (24 hours)</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 0</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8 mg</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L</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914393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b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dirty="0">
                <a:solidFill>
                  <a:srgbClr val="0070C0"/>
                </a:solidFill>
                <a:latin typeface="Times New Roman" panose="02020603050405020304" pitchFamily="18" charset="0"/>
                <a:ea typeface="Calibri" panose="020F0502020204030204" pitchFamily="34" charset="0"/>
                <a:cs typeface="Arial" panose="020B0604020202020204" pitchFamily="34" charset="0"/>
              </a:rPr>
              <a:t>Revised Parameters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After 72 hours of gentamicin therapy, G.G.’s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peak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trough</a:t>
            </a:r>
            <a:r>
              <a:rPr lang="en-US" dirty="0">
                <a:latin typeface="Times New Roman" panose="02020603050405020304" pitchFamily="18" charset="0"/>
                <a:ea typeface="Calibri" panose="020F0502020204030204" pitchFamily="34" charset="0"/>
                <a:cs typeface="Arial" panose="020B0604020202020204" pitchFamily="34" charset="0"/>
              </a:rPr>
              <a:t> levels are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7.6</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2.6 mg/L</a:t>
            </a:r>
            <a:r>
              <a:rPr lang="en-US" dirty="0">
                <a:latin typeface="Times New Roman" panose="02020603050405020304" pitchFamily="18" charset="0"/>
                <a:ea typeface="Calibri" panose="020F0502020204030204" pitchFamily="34" charset="0"/>
                <a:cs typeface="Arial" panose="020B0604020202020204" pitchFamily="34" charset="0"/>
              </a:rPr>
              <a:t>, respectively. Her physician attributes this to a gradual decline in renal function. (Her most recent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SCr </a:t>
            </a:r>
            <a:r>
              <a:rPr lang="en-US" dirty="0">
                <a:latin typeface="Times New Roman" panose="02020603050405020304" pitchFamily="18" charset="0"/>
                <a:ea typeface="Calibri" panose="020F0502020204030204" pitchFamily="34" charset="0"/>
                <a:cs typeface="Arial" panose="020B0604020202020204" pitchFamily="34" charset="0"/>
              </a:rPr>
              <a:t>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4.8 mg/dL</a:t>
            </a:r>
            <a:r>
              <a:rPr lang="en-US" dirty="0">
                <a:latin typeface="Times New Roman" panose="02020603050405020304" pitchFamily="18" charset="0"/>
                <a:ea typeface="Calibri" panose="020F0502020204030204" pitchFamily="34" charset="0"/>
                <a:cs typeface="Arial" panose="020B0604020202020204" pitchFamily="34" charset="0"/>
              </a:rPr>
              <a:t>.) How would you revise G.G.’s dosing regimen based on these levels?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78485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77636"/>
          </a:xfrm>
        </p:spPr>
        <p:txBody>
          <a:bodyPr>
            <a:normAutofit fontScale="90000"/>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Ceftazidime</a:t>
            </a:r>
            <a:b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dirty="0">
                <a:solidFill>
                  <a:srgbClr val="0070C0"/>
                </a:solidFill>
                <a:latin typeface="Times New Roman" panose="02020603050405020304" pitchFamily="18" charset="0"/>
                <a:ea typeface="Calibri" panose="020F0502020204030204" pitchFamily="34" charset="0"/>
                <a:cs typeface="Arial" panose="020B0604020202020204" pitchFamily="34" charset="0"/>
              </a:rPr>
              <a:t>Dosage Modification: Factors to Consider</a:t>
            </a:r>
          </a:p>
        </p:txBody>
      </p:sp>
      <p:sp>
        <p:nvSpPr>
          <p:cNvPr id="3" name="Content Placeholder 2"/>
          <p:cNvSpPr>
            <a:spLocks noGrp="1"/>
          </p:cNvSpPr>
          <p:nvPr>
            <p:ph idx="1"/>
          </p:nvPr>
        </p:nvSpPr>
        <p:spPr>
          <a:xfrm>
            <a:off x="838200" y="1177637"/>
            <a:ext cx="10515600" cy="5680364"/>
          </a:xfrm>
        </p:spPr>
        <p:txBody>
          <a:bodyPr>
            <a:normAutofit fontScale="92500"/>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Complete blood count reveals a hematocrit of 32% and a hemoglobin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9.2</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g/dL</a:t>
            </a:r>
            <a:r>
              <a:rPr lang="en-US" dirty="0">
                <a:latin typeface="Times New Roman" panose="02020603050405020304" pitchFamily="18" charset="0"/>
                <a:ea typeface="Calibri" panose="020F0502020204030204" pitchFamily="34" charset="0"/>
                <a:cs typeface="Arial" panose="020B0604020202020204" pitchFamily="34" charset="0"/>
              </a:rPr>
              <a:t>. The platelet count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50,000/μL</a:t>
            </a:r>
            <a:r>
              <a:rPr lang="en-US" dirty="0">
                <a:latin typeface="Times New Roman" panose="02020603050405020304" pitchFamily="18" charset="0"/>
                <a:ea typeface="Calibri" panose="020F0502020204030204" pitchFamily="34" charset="0"/>
                <a:cs typeface="Arial" panose="020B0604020202020204" pitchFamily="34" charset="0"/>
              </a:rPr>
              <a:t>, and her erythrocyte sedimentation rate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35 mm/hour</a:t>
            </a:r>
            <a:r>
              <a:rPr lang="en-US" dirty="0">
                <a:latin typeface="Times New Roman" panose="02020603050405020304" pitchFamily="18" charset="0"/>
                <a:ea typeface="Calibri" panose="020F0502020204030204" pitchFamily="34" charset="0"/>
                <a:cs typeface="Arial" panose="020B0604020202020204" pitchFamily="34" charset="0"/>
              </a:rPr>
              <a:t>. Physical examination is significant for a blood pressure of 136/92 mm Hg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 pedal edema</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Prednisone</a:t>
            </a:r>
            <a:r>
              <a:rPr lang="en-US" dirty="0">
                <a:latin typeface="Times New Roman" panose="02020603050405020304" pitchFamily="18" charset="0"/>
                <a:ea typeface="Calibri" panose="020F0502020204030204" pitchFamily="34" charset="0"/>
                <a:cs typeface="Arial" panose="020B0604020202020204" pitchFamily="34" charset="0"/>
              </a:rPr>
              <a:t> is started at a dose of 1.5 mg/kg/day.</a:t>
            </a: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Two </a:t>
            </a:r>
            <a:r>
              <a:rPr lang="en-US" dirty="0">
                <a:latin typeface="Times New Roman" panose="02020603050405020304" pitchFamily="18" charset="0"/>
                <a:ea typeface="Calibri" panose="020F0502020204030204" pitchFamily="34" charset="0"/>
                <a:cs typeface="Arial" panose="020B0604020202020204" pitchFamily="34" charset="0"/>
              </a:rPr>
              <a:t>weeks into her hospital course, G.G.’s condition worsens and signs of sepsis develop.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Pseudomonas aeruginosa </a:t>
            </a:r>
            <a:r>
              <a:rPr lang="en-US" dirty="0">
                <a:latin typeface="Times New Roman" panose="02020603050405020304" pitchFamily="18" charset="0"/>
                <a:ea typeface="Calibri" panose="020F0502020204030204" pitchFamily="34" charset="0"/>
                <a:cs typeface="Arial" panose="020B0604020202020204" pitchFamily="34" charset="0"/>
              </a:rPr>
              <a:t>is cultured from her urine. Therapy with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ceftazidime</a:t>
            </a:r>
            <a:r>
              <a:rPr lang="en-US" dirty="0">
                <a:latin typeface="Times New Roman" panose="02020603050405020304" pitchFamily="18" charset="0"/>
                <a:ea typeface="Calibri" panose="020F0502020204030204" pitchFamily="34" charset="0"/>
                <a:cs typeface="Arial" panose="020B0604020202020204" pitchFamily="34" charset="0"/>
              </a:rPr>
              <a:t> is initiated at a dose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 g every 8 hours</a:t>
            </a:r>
            <a:r>
              <a:rPr lang="en-US" dirty="0">
                <a:latin typeface="Times New Roman" panose="02020603050405020304" pitchFamily="18" charset="0"/>
                <a:ea typeface="Calibri" panose="020F0502020204030204" pitchFamily="34" charset="0"/>
                <a:cs typeface="Arial" panose="020B0604020202020204" pitchFamily="34" charset="0"/>
              </a:rPr>
              <a:t>, a dose commonly used for patients with good renal function. Considering that G.G.’s renal function has remained stable and that she has an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estimated CrCl of 27 mL/minute</a:t>
            </a:r>
            <a:r>
              <a:rPr lang="en-US" dirty="0">
                <a:latin typeface="Times New Roman" panose="02020603050405020304" pitchFamily="18" charset="0"/>
                <a:ea typeface="Calibri" panose="020F0502020204030204" pitchFamily="34" charset="0"/>
                <a:cs typeface="Arial" panose="020B0604020202020204" pitchFamily="34" charset="0"/>
              </a:rPr>
              <a:t>, what factors should be considered before modifying her dose? What would be an appropriate dose of ceftazidime for G.G.?</a:t>
            </a:r>
          </a:p>
        </p:txBody>
      </p:sp>
    </p:spTree>
    <p:extLst>
      <p:ext uri="{BB962C8B-B14F-4D97-AF65-F5344CB8AC3E}">
        <p14:creationId xmlns:p14="http://schemas.microsoft.com/office/powerpoint/2010/main" val="14662450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58982"/>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858983"/>
                <a:ext cx="10515600" cy="5999017"/>
              </a:xfrm>
            </p:spPr>
            <p:txBody>
              <a:bodyPr>
                <a:normAutofit lnSpcReduction="10000"/>
              </a:bodyPr>
              <a:lstStyle/>
              <a:p>
                <a:pPr marL="0" algn="just">
                  <a:lnSpc>
                    <a:spcPct val="115000"/>
                  </a:lnSpc>
                  <a:spcBef>
                    <a:spcPts val="0"/>
                  </a:spcBef>
                </a:pP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 gentamicin trough level of more than 2 mg/L suggests that G.G.’s dosing interval is too short</a:t>
                </a:r>
                <a:r>
                  <a:rPr lang="en-US" dirty="0">
                    <a:latin typeface="Times New Roman" panose="02020603050405020304" pitchFamily="18" charset="0"/>
                    <a:ea typeface="Calibri" panose="020F0502020204030204" pitchFamily="34" charset="0"/>
                    <a:cs typeface="Arial" panose="020B0604020202020204" pitchFamily="34" charset="0"/>
                  </a:rPr>
                  <a:t>. Although her peak concentration is within the normal range of 5 to 8 mg/L, her trough concentration indicates that she is at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potentially toxic level</a:t>
                </a:r>
                <a:r>
                  <a:rPr lang="en-US" dirty="0">
                    <a:latin typeface="Times New Roman" panose="02020603050405020304" pitchFamily="18" charset="0"/>
                    <a:ea typeface="Calibri" panose="020F0502020204030204" pitchFamily="34" charset="0"/>
                    <a:cs typeface="Arial" panose="020B0604020202020204" pitchFamily="34" charset="0"/>
                  </a:rPr>
                  <a:t>. Her pharmacokinetic parameters can be revised based on these values, and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new Kd can be estimated </a:t>
                </a:r>
                <a:r>
                  <a:rPr lang="en-US" dirty="0">
                    <a:latin typeface="Times New Roman" panose="02020603050405020304" pitchFamily="18" charset="0"/>
                    <a:ea typeface="Calibri" panose="020F0502020204030204" pitchFamily="34" charset="0"/>
                    <a:cs typeface="Arial" panose="020B0604020202020204" pitchFamily="34" charset="0"/>
                  </a:rPr>
                  <a:t>from the following equation: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14:m>
                  <m:oMathPara xmlns:m="http://schemas.openxmlformats.org/officeDocument/2006/math">
                    <m:oMathParaPr>
                      <m:jc m:val="centerGroup"/>
                    </m:oMathParaPr>
                    <m:oMath xmlns:m="http://schemas.openxmlformats.org/officeDocument/2006/math">
                      <m:r>
                        <m:rPr>
                          <m:sty m:val="p"/>
                        </m:rPr>
                        <a:rPr lang="en-US">
                          <a:latin typeface="Cambria Math" panose="02040503050406030204" pitchFamily="18" charset="0"/>
                          <a:ea typeface="Calibri" panose="020F0502020204030204" pitchFamily="34" charset="0"/>
                          <a:cs typeface="Times New Roman" panose="02020603050405020304" pitchFamily="18" charset="0"/>
                        </a:rPr>
                        <m:t>Kd</m:t>
                      </m:r>
                      <m:r>
                        <a:rPr lang="en-US" i="1">
                          <a:latin typeface="Cambria Math" panose="02040503050406030204" pitchFamily="18" charset="0"/>
                          <a:ea typeface="Calibri" panose="020F0502020204030204" pitchFamily="34" charset="0"/>
                          <a:cs typeface="Times New Roman" panose="02020603050405020304" pitchFamily="18" charset="0"/>
                        </a:rPr>
                        <m:t>= </m:t>
                      </m:r>
                      <m:f>
                        <m:fPr>
                          <m:ctrlPr>
                            <a:rPr lang="en-US" i="1">
                              <a:latin typeface="Cambria Math" panose="02040503050406030204" pitchFamily="18" charset="0"/>
                              <a:ea typeface="Calibri" panose="020F0502020204030204" pitchFamily="34" charset="0"/>
                              <a:cs typeface="Times New Roman" panose="02020603050405020304" pitchFamily="18" charset="0"/>
                            </a:rPr>
                          </m:ctrlPr>
                        </m:fPr>
                        <m:num>
                          <m:func>
                            <m:funcPr>
                              <m:ctrlPr>
                                <a:rPr lang="en-US" i="1">
                                  <a:latin typeface="Cambria Math" panose="02040503050406030204" pitchFamily="18" charset="0"/>
                                  <a:ea typeface="Calibri" panose="020F0502020204030204" pitchFamily="34" charset="0"/>
                                  <a:cs typeface="Times New Roman" panose="02020603050405020304" pitchFamily="18" charset="0"/>
                                </a:rPr>
                              </m:ctrlPr>
                            </m:funcPr>
                            <m:fName>
                              <m:r>
                                <m:rPr>
                                  <m:sty m:val="p"/>
                                </m:rPr>
                                <a:rPr lang="en-US">
                                  <a:latin typeface="Cambria Math" panose="02040503050406030204" pitchFamily="18" charset="0"/>
                                  <a:ea typeface="Calibri" panose="020F0502020204030204" pitchFamily="34" charset="0"/>
                                  <a:cs typeface="Times New Roman" panose="02020603050405020304" pitchFamily="18" charset="0"/>
                                </a:rPr>
                                <m:t>ln</m:t>
                              </m:r>
                            </m:fName>
                            <m:e>
                              <m:r>
                                <a:rPr lang="en-US" i="1">
                                  <a:latin typeface="Cambria Math" panose="02040503050406030204" pitchFamily="18" charset="0"/>
                                  <a:ea typeface="Calibri" panose="020F0502020204030204" pitchFamily="34" charset="0"/>
                                  <a:cs typeface="Times New Roman" panose="02020603050405020304" pitchFamily="18" charset="0"/>
                                </a:rPr>
                                <m:t>(</m:t>
                              </m:r>
                              <m:f>
                                <m:fPr>
                                  <m:ctrlPr>
                                    <a:rPr lang="en-US" i="1">
                                      <a:latin typeface="Cambria Math" panose="02040503050406030204" pitchFamily="18" charset="0"/>
                                      <a:ea typeface="Calibri" panose="020F0502020204030204" pitchFamily="34" charset="0"/>
                                      <a:cs typeface="Times New Roman" panose="02020603050405020304" pitchFamily="18" charset="0"/>
                                    </a:rPr>
                                  </m:ctrlPr>
                                </m:fPr>
                                <m:num>
                                  <m:r>
                                    <a:rPr lang="en-US" i="1">
                                      <a:latin typeface="Cambria Math" panose="02040503050406030204" pitchFamily="18" charset="0"/>
                                      <a:ea typeface="Calibri" panose="020F0502020204030204" pitchFamily="34" charset="0"/>
                                      <a:cs typeface="Times New Roman" panose="02020603050405020304" pitchFamily="18" charset="0"/>
                                    </a:rPr>
                                    <m:t>𝐶𝑃</m:t>
                                  </m:r>
                                  <m:r>
                                    <a:rPr lang="en-US" i="1">
                                      <a:latin typeface="Cambria Math" panose="02040503050406030204" pitchFamily="18" charset="0"/>
                                      <a:ea typeface="Calibri" panose="020F0502020204030204" pitchFamily="34" charset="0"/>
                                      <a:cs typeface="Times New Roman" panose="02020603050405020304" pitchFamily="18" charset="0"/>
                                    </a:rPr>
                                    <m:t>1</m:t>
                                  </m:r>
                                </m:num>
                                <m:den>
                                  <m:r>
                                    <a:rPr lang="en-US" i="1">
                                      <a:latin typeface="Cambria Math" panose="02040503050406030204" pitchFamily="18" charset="0"/>
                                      <a:ea typeface="Calibri" panose="020F0502020204030204" pitchFamily="34" charset="0"/>
                                      <a:cs typeface="Times New Roman" panose="02020603050405020304" pitchFamily="18" charset="0"/>
                                    </a:rPr>
                                    <m:t>𝐶𝑃</m:t>
                                  </m:r>
                                  <m:r>
                                    <a:rPr lang="en-US" i="1">
                                      <a:latin typeface="Cambria Math" panose="02040503050406030204" pitchFamily="18" charset="0"/>
                                      <a:ea typeface="Calibri" panose="020F0502020204030204" pitchFamily="34" charset="0"/>
                                      <a:cs typeface="Times New Roman" panose="02020603050405020304" pitchFamily="18" charset="0"/>
                                    </a:rPr>
                                    <m:t>2</m:t>
                                  </m:r>
                                </m:den>
                              </m:f>
                              <m:r>
                                <a:rPr lang="en-US" i="1">
                                  <a:latin typeface="Cambria Math" panose="02040503050406030204" pitchFamily="18" charset="0"/>
                                  <a:ea typeface="Calibri" panose="020F0502020204030204" pitchFamily="34" charset="0"/>
                                  <a:cs typeface="Times New Roman" panose="02020603050405020304" pitchFamily="18" charset="0"/>
                                </a:rPr>
                                <m:t>)</m:t>
                              </m:r>
                            </m:e>
                          </m:func>
                        </m:num>
                        <m:den>
                          <m:r>
                            <m:rPr>
                              <m:sty m:val="p"/>
                            </m:rPr>
                            <a:rPr lang="en-US">
                              <a:latin typeface="Cambria Math" panose="02040503050406030204" pitchFamily="18" charset="0"/>
                              <a:ea typeface="Calibri" panose="020F0502020204030204" pitchFamily="34" charset="0"/>
                              <a:cs typeface="Times New Roman" panose="02020603050405020304" pitchFamily="18" charset="0"/>
                            </a:rPr>
                            <m:t>Δt</m:t>
                          </m:r>
                        </m:den>
                      </m:f>
                    </m:oMath>
                  </m:oMathPara>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libri" panose="020F0502020204030204" pitchFamily="34" charset="0"/>
                          <a:cs typeface="Times New Roman" panose="02020603050405020304" pitchFamily="18" charset="0"/>
                        </a:rPr>
                        <m:t>= </m:t>
                      </m:r>
                      <m:f>
                        <m:fPr>
                          <m:ctrlPr>
                            <a:rPr lang="en-US" i="1">
                              <a:latin typeface="Cambria Math" panose="02040503050406030204" pitchFamily="18" charset="0"/>
                              <a:ea typeface="Calibri" panose="020F0502020204030204" pitchFamily="34" charset="0"/>
                              <a:cs typeface="Times New Roman" panose="02020603050405020304" pitchFamily="18" charset="0"/>
                            </a:rPr>
                          </m:ctrlPr>
                        </m:fPr>
                        <m:num>
                          <m:func>
                            <m:funcPr>
                              <m:ctrlPr>
                                <a:rPr lang="en-US" i="1">
                                  <a:latin typeface="Cambria Math" panose="02040503050406030204" pitchFamily="18" charset="0"/>
                                  <a:ea typeface="Calibri" panose="020F0502020204030204" pitchFamily="34" charset="0"/>
                                  <a:cs typeface="Times New Roman" panose="02020603050405020304" pitchFamily="18" charset="0"/>
                                </a:rPr>
                              </m:ctrlPr>
                            </m:funcPr>
                            <m:fName>
                              <m:r>
                                <m:rPr>
                                  <m:sty m:val="p"/>
                                </m:rPr>
                                <a:rPr lang="en-US">
                                  <a:latin typeface="Cambria Math" panose="02040503050406030204" pitchFamily="18" charset="0"/>
                                  <a:ea typeface="Calibri" panose="020F0502020204030204" pitchFamily="34" charset="0"/>
                                  <a:cs typeface="Times New Roman" panose="02020603050405020304" pitchFamily="18" charset="0"/>
                                </a:rPr>
                                <m:t>ln</m:t>
                              </m:r>
                            </m:fName>
                            <m:e>
                              <m:r>
                                <a:rPr lang="en-US" i="1">
                                  <a:latin typeface="Cambria Math" panose="02040503050406030204" pitchFamily="18" charset="0"/>
                                  <a:ea typeface="Calibri" panose="020F0502020204030204" pitchFamily="34" charset="0"/>
                                  <a:cs typeface="Times New Roman" panose="02020603050405020304" pitchFamily="18" charset="0"/>
                                </a:rPr>
                                <m:t>(</m:t>
                              </m:r>
                              <m:f>
                                <m:fPr>
                                  <m:ctrlPr>
                                    <a:rPr lang="en-US" i="1">
                                      <a:latin typeface="Cambria Math" panose="02040503050406030204" pitchFamily="18" charset="0"/>
                                      <a:ea typeface="Calibri" panose="020F0502020204030204" pitchFamily="34" charset="0"/>
                                      <a:cs typeface="Times New Roman" panose="02020603050405020304" pitchFamily="18" charset="0"/>
                                    </a:rPr>
                                  </m:ctrlPr>
                                </m:fPr>
                                <m:num>
                                  <m:r>
                                    <a:rPr lang="en-US" i="1">
                                      <a:latin typeface="Cambria Math" panose="02040503050406030204" pitchFamily="18" charset="0"/>
                                      <a:ea typeface="Calibri" panose="020F0502020204030204" pitchFamily="34" charset="0"/>
                                      <a:cs typeface="Times New Roman" panose="02020603050405020304" pitchFamily="18" charset="0"/>
                                    </a:rPr>
                                    <m:t>7</m:t>
                                  </m:r>
                                  <m:r>
                                    <a:rPr lang="en-US" i="1">
                                      <a:latin typeface="Cambria Math" panose="02040503050406030204" pitchFamily="18" charset="0"/>
                                      <a:ea typeface="Calibri" panose="020F0502020204030204" pitchFamily="34" charset="0"/>
                                      <a:cs typeface="Times New Roman" panose="02020603050405020304" pitchFamily="18" charset="0"/>
                                    </a:rPr>
                                    <m:t>.</m:t>
                                  </m:r>
                                  <m:r>
                                    <a:rPr lang="en-US" i="1">
                                      <a:latin typeface="Cambria Math" panose="02040503050406030204" pitchFamily="18" charset="0"/>
                                      <a:ea typeface="Calibri" panose="020F0502020204030204" pitchFamily="34" charset="0"/>
                                      <a:cs typeface="Times New Roman" panose="02020603050405020304" pitchFamily="18" charset="0"/>
                                    </a:rPr>
                                    <m:t>6</m:t>
                                  </m:r>
                                  <m:r>
                                    <a:rPr lang="en-US" i="1">
                                      <a:latin typeface="Cambria Math" panose="02040503050406030204" pitchFamily="18" charset="0"/>
                                      <a:ea typeface="Calibri" panose="020F0502020204030204" pitchFamily="34" charset="0"/>
                                      <a:cs typeface="Times New Roman" panose="02020603050405020304" pitchFamily="18" charset="0"/>
                                    </a:rPr>
                                    <m:t> </m:t>
                                  </m:r>
                                  <m:r>
                                    <a:rPr lang="en-US" i="1">
                                      <a:latin typeface="Cambria Math" panose="02040503050406030204" pitchFamily="18" charset="0"/>
                                      <a:ea typeface="Calibri" panose="020F0502020204030204" pitchFamily="34" charset="0"/>
                                      <a:cs typeface="Times New Roman" panose="02020603050405020304" pitchFamily="18" charset="0"/>
                                    </a:rPr>
                                    <m:t>𝑚𝑔</m:t>
                                  </m:r>
                                  <m:r>
                                    <a:rPr lang="en-US" i="1">
                                      <a:latin typeface="Cambria Math" panose="02040503050406030204" pitchFamily="18" charset="0"/>
                                      <a:ea typeface="Calibri" panose="020F0502020204030204" pitchFamily="34" charset="0"/>
                                      <a:cs typeface="Times New Roman" panose="02020603050405020304" pitchFamily="18" charset="0"/>
                                    </a:rPr>
                                    <m:t>/</m:t>
                                  </m:r>
                                  <m:r>
                                    <a:rPr lang="en-US" i="1">
                                      <a:latin typeface="Cambria Math" panose="02040503050406030204" pitchFamily="18" charset="0"/>
                                      <a:ea typeface="Calibri" panose="020F0502020204030204" pitchFamily="34" charset="0"/>
                                      <a:cs typeface="Times New Roman" panose="02020603050405020304" pitchFamily="18" charset="0"/>
                                    </a:rPr>
                                    <m:t>𝑚𝐿</m:t>
                                  </m:r>
                                </m:num>
                                <m:den>
                                  <m:r>
                                    <a:rPr lang="en-US" i="1">
                                      <a:latin typeface="Cambria Math" panose="02040503050406030204" pitchFamily="18" charset="0"/>
                                      <a:ea typeface="Calibri" panose="020F0502020204030204" pitchFamily="34" charset="0"/>
                                      <a:cs typeface="Times New Roman" panose="02020603050405020304" pitchFamily="18" charset="0"/>
                                    </a:rPr>
                                    <m:t>2</m:t>
                                  </m:r>
                                  <m:r>
                                    <a:rPr lang="en-US" i="1">
                                      <a:latin typeface="Cambria Math" panose="02040503050406030204" pitchFamily="18" charset="0"/>
                                      <a:ea typeface="Calibri" panose="020F0502020204030204" pitchFamily="34" charset="0"/>
                                      <a:cs typeface="Times New Roman" panose="02020603050405020304" pitchFamily="18" charset="0"/>
                                    </a:rPr>
                                    <m:t>.</m:t>
                                  </m:r>
                                  <m:r>
                                    <a:rPr lang="en-US" i="1">
                                      <a:latin typeface="Cambria Math" panose="02040503050406030204" pitchFamily="18" charset="0"/>
                                      <a:ea typeface="Calibri" panose="020F0502020204030204" pitchFamily="34" charset="0"/>
                                      <a:cs typeface="Times New Roman" panose="02020603050405020304" pitchFamily="18" charset="0"/>
                                    </a:rPr>
                                    <m:t>6</m:t>
                                  </m:r>
                                  <m:r>
                                    <a:rPr lang="en-US" i="1">
                                      <a:latin typeface="Cambria Math" panose="02040503050406030204" pitchFamily="18" charset="0"/>
                                      <a:ea typeface="Calibri" panose="020F0502020204030204" pitchFamily="34" charset="0"/>
                                      <a:cs typeface="Times New Roman" panose="02020603050405020304" pitchFamily="18" charset="0"/>
                                    </a:rPr>
                                    <m:t> </m:t>
                                  </m:r>
                                  <m:r>
                                    <a:rPr lang="en-US" i="1">
                                      <a:latin typeface="Cambria Math" panose="02040503050406030204" pitchFamily="18" charset="0"/>
                                      <a:ea typeface="Calibri" panose="020F0502020204030204" pitchFamily="34" charset="0"/>
                                      <a:cs typeface="Times New Roman" panose="02020603050405020304" pitchFamily="18" charset="0"/>
                                    </a:rPr>
                                    <m:t>𝑚𝑔</m:t>
                                  </m:r>
                                  <m:r>
                                    <a:rPr lang="en-US" i="1">
                                      <a:latin typeface="Cambria Math" panose="02040503050406030204" pitchFamily="18" charset="0"/>
                                      <a:ea typeface="Calibri" panose="020F0502020204030204" pitchFamily="34" charset="0"/>
                                      <a:cs typeface="Times New Roman" panose="02020603050405020304" pitchFamily="18" charset="0"/>
                                    </a:rPr>
                                    <m:t>/</m:t>
                                  </m:r>
                                  <m:r>
                                    <a:rPr lang="en-US" i="1">
                                      <a:latin typeface="Cambria Math" panose="02040503050406030204" pitchFamily="18" charset="0"/>
                                      <a:ea typeface="Calibri" panose="020F0502020204030204" pitchFamily="34" charset="0"/>
                                      <a:cs typeface="Times New Roman" panose="02020603050405020304" pitchFamily="18" charset="0"/>
                                    </a:rPr>
                                    <m:t>𝑚𝐿</m:t>
                                  </m:r>
                                </m:den>
                              </m:f>
                              <m:r>
                                <a:rPr lang="en-US" i="1">
                                  <a:latin typeface="Cambria Math" panose="02040503050406030204" pitchFamily="18" charset="0"/>
                                  <a:ea typeface="Calibri" panose="020F0502020204030204" pitchFamily="34" charset="0"/>
                                  <a:cs typeface="Times New Roman" panose="02020603050405020304" pitchFamily="18" charset="0"/>
                                </a:rPr>
                                <m:t>)</m:t>
                              </m:r>
                            </m:e>
                          </m:func>
                        </m:num>
                        <m:den>
                          <m:r>
                            <a:rPr lang="en-US">
                              <a:latin typeface="Cambria Math" panose="02040503050406030204" pitchFamily="18" charset="0"/>
                              <a:ea typeface="Calibri" panose="020F0502020204030204" pitchFamily="34" charset="0"/>
                              <a:cs typeface="Times New Roman" panose="02020603050405020304" pitchFamily="18" charset="0"/>
                            </a:rPr>
                            <m:t>23</m:t>
                          </m:r>
                          <m:r>
                            <a:rPr lang="en-US">
                              <a:latin typeface="Cambria Math" panose="02040503050406030204" pitchFamily="18" charset="0"/>
                              <a:ea typeface="Calibri" panose="020F0502020204030204" pitchFamily="34" charset="0"/>
                              <a:cs typeface="Times New Roman" panose="02020603050405020304" pitchFamily="18" charset="0"/>
                            </a:rPr>
                            <m:t> </m:t>
                          </m:r>
                          <m:r>
                            <m:rPr>
                              <m:sty m:val="p"/>
                            </m:rPr>
                            <a:rPr lang="en-US">
                              <a:latin typeface="Cambria Math" panose="02040503050406030204" pitchFamily="18" charset="0"/>
                              <a:ea typeface="Calibri" panose="020F0502020204030204" pitchFamily="34" charset="0"/>
                              <a:cs typeface="Times New Roman" panose="02020603050405020304" pitchFamily="18" charset="0"/>
                            </a:rPr>
                            <m:t>hours</m:t>
                          </m:r>
                        </m:den>
                      </m:f>
                    </m:oMath>
                  </m:oMathPara>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 0</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047 hour</a:t>
                </a:r>
                <a:r>
                  <a:rPr lang="en-US" baseline="30000" dirty="0">
                    <a:latin typeface="Times New Roman" panose="02020603050405020304" pitchFamily="18" charset="0"/>
                    <a:ea typeface="Calibri" panose="020F0502020204030204" pitchFamily="34" charset="0"/>
                    <a:cs typeface="Arial" panose="020B0604020202020204" pitchFamily="34" charset="0"/>
                  </a:rPr>
                  <a:t>-1</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858983"/>
                <a:ext cx="10515600" cy="5999017"/>
              </a:xfrm>
              <a:blipFill>
                <a:blip r:embed="rId2"/>
                <a:stretch>
                  <a:fillRect l="-1217" t="-1220" r="-1159"/>
                </a:stretch>
              </a:blipFill>
            </p:spPr>
            <p:txBody>
              <a:bodyPr/>
              <a:lstStyle/>
              <a:p>
                <a:r>
                  <a:rPr lang="en-US">
                    <a:noFill/>
                  </a:rPr>
                  <a:t> </a:t>
                </a:r>
              </a:p>
            </p:txBody>
          </p:sp>
        </mc:Fallback>
      </mc:AlternateContent>
    </p:spTree>
    <p:extLst>
      <p:ext uri="{BB962C8B-B14F-4D97-AF65-F5344CB8AC3E}">
        <p14:creationId xmlns:p14="http://schemas.microsoft.com/office/powerpoint/2010/main" val="22355228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45127"/>
            <a:ext cx="10515600" cy="1260764"/>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202873"/>
            <a:ext cx="10515600" cy="4655128"/>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Because little change in G.G.’s Vd</a:t>
            </a:r>
            <a:r>
              <a:rPr lang="en-US" baseline="-25000" dirty="0">
                <a:latin typeface="Times New Roman" panose="02020603050405020304" pitchFamily="18" charset="0"/>
                <a:ea typeface="Calibri" panose="020F0502020204030204" pitchFamily="34" charset="0"/>
                <a:cs typeface="Arial" panose="020B0604020202020204" pitchFamily="34" charset="0"/>
              </a:rPr>
              <a:t>gent</a:t>
            </a:r>
            <a:r>
              <a:rPr lang="en-US" dirty="0">
                <a:latin typeface="Times New Roman" panose="02020603050405020304" pitchFamily="18" charset="0"/>
                <a:ea typeface="Calibri" panose="020F0502020204030204" pitchFamily="34" charset="0"/>
                <a:cs typeface="Arial" panose="020B0604020202020204" pitchFamily="34" charset="0"/>
              </a:rPr>
              <a:t> is expected,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new Cl</a:t>
            </a:r>
            <a:r>
              <a:rPr lang="en-US" baseline="-25000" dirty="0">
                <a:solidFill>
                  <a:srgbClr val="FF0000"/>
                </a:solidFill>
                <a:latin typeface="Times New Roman" panose="02020603050405020304" pitchFamily="18" charset="0"/>
                <a:ea typeface="Calibri" panose="020F0502020204030204" pitchFamily="34" charset="0"/>
                <a:cs typeface="Arial" panose="020B0604020202020204" pitchFamily="34" charset="0"/>
              </a:rPr>
              <a:t>gent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Cl</a:t>
            </a:r>
            <a:r>
              <a:rPr lang="en-US" baseline="-25000" dirty="0">
                <a:solidFill>
                  <a:srgbClr val="FF0000"/>
                </a:solidFill>
                <a:latin typeface="Times New Roman" panose="02020603050405020304" pitchFamily="18" charset="0"/>
                <a:ea typeface="Calibri" panose="020F0502020204030204" pitchFamily="34" charset="0"/>
                <a:cs typeface="Arial" panose="020B0604020202020204" pitchFamily="34" charset="0"/>
              </a:rPr>
              <a:t>revised</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can be estimated </a:t>
            </a:r>
            <a:r>
              <a:rPr lang="en-US" dirty="0">
                <a:latin typeface="Times New Roman" panose="02020603050405020304" pitchFamily="18" charset="0"/>
                <a:ea typeface="Calibri" panose="020F0502020204030204" pitchFamily="34" charset="0"/>
                <a:cs typeface="Arial" panose="020B0604020202020204" pitchFamily="34" charset="0"/>
              </a:rPr>
              <a:t>from her revised elimination constant (if necessary, a revised Vd</a:t>
            </a:r>
            <a:r>
              <a:rPr lang="en-US" baseline="-25000" dirty="0">
                <a:latin typeface="Times New Roman" panose="02020603050405020304" pitchFamily="18" charset="0"/>
                <a:ea typeface="Calibri" panose="020F0502020204030204" pitchFamily="34" charset="0"/>
                <a:cs typeface="Arial" panose="020B0604020202020204" pitchFamily="34" charset="0"/>
              </a:rPr>
              <a:t>gent</a:t>
            </a:r>
            <a:r>
              <a:rPr lang="en-US" dirty="0">
                <a:latin typeface="Times New Roman" panose="02020603050405020304" pitchFamily="18" charset="0"/>
                <a:ea typeface="Calibri" panose="020F0502020204030204" pitchFamily="34" charset="0"/>
                <a:cs typeface="Arial" panose="020B0604020202020204" pitchFamily="34" charset="0"/>
              </a:rPr>
              <a:t> could be calculated, keeping Cl</a:t>
            </a:r>
            <a:r>
              <a:rPr lang="en-US" baseline="-25000" dirty="0">
                <a:latin typeface="Times New Roman" panose="02020603050405020304" pitchFamily="18" charset="0"/>
                <a:ea typeface="Calibri" panose="020F0502020204030204" pitchFamily="34" charset="0"/>
                <a:cs typeface="Arial" panose="020B0604020202020204" pitchFamily="34" charset="0"/>
              </a:rPr>
              <a:t>gent</a:t>
            </a:r>
            <a:r>
              <a:rPr lang="en-US" sz="1600" dirty="0">
                <a:latin typeface="DanteMT-Regular"/>
                <a:ea typeface="Calibri" panose="020F0502020204030204" pitchFamily="34" charset="0"/>
                <a:cs typeface="DanteMT-Regular"/>
              </a:rPr>
              <a:t> </a:t>
            </a:r>
            <a:r>
              <a:rPr lang="en-US" dirty="0">
                <a:latin typeface="Times New Roman" panose="02020603050405020304" pitchFamily="18" charset="0"/>
                <a:ea typeface="Calibri" panose="020F0502020204030204" pitchFamily="34" charset="0"/>
                <a:cs typeface="Arial" panose="020B0604020202020204" pitchFamily="34" charset="0"/>
              </a:rPr>
              <a:t>constant, although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clearance is more likely to change than the volume of distribution</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Cl</a:t>
            </a:r>
            <a:r>
              <a:rPr lang="en-US" baseline="-25000" dirty="0" smtClean="0">
                <a:latin typeface="Times New Roman" panose="02020603050405020304" pitchFamily="18" charset="0"/>
                <a:ea typeface="Calibri" panose="020F0502020204030204" pitchFamily="34" charset="0"/>
                <a:cs typeface="Arial" panose="020B0604020202020204" pitchFamily="34" charset="0"/>
              </a:rPr>
              <a:t>revised</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 (Vd</a:t>
            </a:r>
            <a:r>
              <a:rPr lang="en-US" baseline="-25000" dirty="0">
                <a:latin typeface="Times New Roman" panose="02020603050405020304" pitchFamily="18" charset="0"/>
                <a:ea typeface="Calibri" panose="020F0502020204030204" pitchFamily="34" charset="0"/>
                <a:cs typeface="Arial" panose="020B0604020202020204" pitchFamily="34" charset="0"/>
              </a:rPr>
              <a:t>gent</a:t>
            </a:r>
            <a:r>
              <a:rPr lang="en-US" dirty="0">
                <a:latin typeface="Times New Roman" panose="02020603050405020304" pitchFamily="18" charset="0"/>
                <a:ea typeface="Calibri" panose="020F0502020204030204" pitchFamily="34" charset="0"/>
                <a:cs typeface="Arial" panose="020B0604020202020204" pitchFamily="34" charset="0"/>
              </a:rPr>
              <a:t>)(Kd)</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 (17</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5 L) (0</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047 hour</a:t>
            </a:r>
            <a:r>
              <a:rPr lang="en-US" baseline="30000" dirty="0">
                <a:latin typeface="Times New Roman" panose="02020603050405020304" pitchFamily="18" charset="0"/>
                <a:ea typeface="Calibri" panose="020F0502020204030204" pitchFamily="34" charset="0"/>
                <a:cs typeface="Times New Roman" panose="02020603050405020304" pitchFamily="18" charset="0"/>
              </a:rPr>
              <a:t>−</a:t>
            </a:r>
            <a:r>
              <a:rPr lang="en-US" baseline="30000" dirty="0">
                <a:latin typeface="Times New Roman" panose="02020603050405020304" pitchFamily="18" charset="0"/>
                <a:ea typeface="Calibri" panose="020F0502020204030204" pitchFamily="34" charset="0"/>
                <a:cs typeface="Arial" panose="020B0604020202020204" pitchFamily="34" charset="0"/>
              </a:rPr>
              <a:t>1</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 0</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82 L</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hour</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718311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78873"/>
            <a:ext cx="10515600" cy="1246908"/>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925781"/>
                <a:ext cx="10515600" cy="493221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These revised values for Kd and Cl can now be used to calculate </a:t>
                </a:r>
                <a:r>
                  <a:rPr lang="en-US" dirty="0" smtClean="0">
                    <a:latin typeface="Times New Roman" panose="02020603050405020304" pitchFamily="18" charset="0"/>
                    <a:ea typeface="Calibri" panose="020F0502020204030204" pitchFamily="34" charset="0"/>
                    <a:cs typeface="Arial" panose="020B0604020202020204" pitchFamily="34" charset="0"/>
                  </a:rPr>
                  <a:t>a revised </a:t>
                </a:r>
                <a:r>
                  <a:rPr lang="en-US" dirty="0">
                    <a:latin typeface="Times New Roman" panose="02020603050405020304" pitchFamily="18" charset="0"/>
                    <a:ea typeface="Calibri" panose="020F0502020204030204" pitchFamily="34" charset="0"/>
                    <a:cs typeface="Arial" panose="020B0604020202020204" pitchFamily="34" charset="0"/>
                  </a:rPr>
                  <a:t>maintenance dose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to maintain the Cp</a:t>
                </a:r>
                <a:r>
                  <a:rPr lang="en-US" baseline="-30000" dirty="0">
                    <a:solidFill>
                      <a:srgbClr val="FF0000"/>
                    </a:solidFill>
                    <a:latin typeface="Times New Roman" panose="02020603050405020304" pitchFamily="18" charset="0"/>
                    <a:ea typeface="Calibri" panose="020F0502020204030204" pitchFamily="34" charset="0"/>
                    <a:cs typeface="Arial" panose="020B0604020202020204" pitchFamily="34" charset="0"/>
                  </a:rPr>
                  <a:t>trough</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at less than 2 mg/L</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Bef>
                    <a:spcPts val="0"/>
                  </a:spcBef>
                  <a:buNone/>
                </a:pPr>
                <a14:m>
                  <m:oMathPara xmlns:m="http://schemas.openxmlformats.org/officeDocument/2006/math">
                    <m:oMathParaPr>
                      <m:jc m:val="centerGroup"/>
                    </m:oMathParaPr>
                    <m:oMath xmlns:m="http://schemas.openxmlformats.org/officeDocument/2006/math">
                      <m:r>
                        <m:rPr>
                          <m:sty m:val="p"/>
                        </m:rPr>
                        <a:rPr lang="en-US" sz="4000">
                          <a:effectLst/>
                          <a:latin typeface="Cambria Math" panose="02040503050406030204" pitchFamily="18" charset="0"/>
                          <a:ea typeface="Calibri" panose="020F0502020204030204" pitchFamily="34" charset="0"/>
                          <a:cs typeface="Times New Roman" panose="02020603050405020304" pitchFamily="18" charset="0"/>
                        </a:rPr>
                        <m:t>Dose</m:t>
                      </m:r>
                      <m:r>
                        <a:rPr lang="en-US" sz="40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sz="40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a:effectLst/>
                              <a:latin typeface="Cambria Math" panose="02040503050406030204" pitchFamily="18" charset="0"/>
                              <a:ea typeface="Calibri" panose="020F0502020204030204" pitchFamily="34" charset="0"/>
                              <a:cs typeface="DanteMT-Regular"/>
                            </a:rPr>
                            <m:t>(</m:t>
                          </m:r>
                          <m:r>
                            <a:rPr lang="en-US">
                              <a:effectLst/>
                              <a:latin typeface="Cambria Math" panose="02040503050406030204" pitchFamily="18" charset="0"/>
                              <a:ea typeface="Calibri" panose="020F0502020204030204" pitchFamily="34" charset="0"/>
                              <a:cs typeface="DanteMT-Regular"/>
                            </a:rPr>
                            <m:t>7</m:t>
                          </m:r>
                          <m:r>
                            <a:rPr lang="en-US">
                              <a:effectLst/>
                              <a:latin typeface="Cambria Math" panose="02040503050406030204" pitchFamily="18" charset="0"/>
                              <a:ea typeface="Calibri" panose="020F0502020204030204" pitchFamily="34" charset="0"/>
                              <a:cs typeface="DanteMT-Regular"/>
                            </a:rPr>
                            <m:t> </m:t>
                          </m:r>
                          <m:r>
                            <m:rPr>
                              <m:sty m:val="p"/>
                            </m:rPr>
                            <a:rPr lang="en-US">
                              <a:effectLst/>
                              <a:latin typeface="Cambria Math" panose="02040503050406030204" pitchFamily="18" charset="0"/>
                              <a:ea typeface="Calibri" panose="020F0502020204030204" pitchFamily="34" charset="0"/>
                              <a:cs typeface="DanteMT-Regular"/>
                            </a:rPr>
                            <m:t>mg</m:t>
                          </m:r>
                          <m:r>
                            <a:rPr lang="en-US">
                              <a:effectLst/>
                              <a:latin typeface="Cambria Math" panose="02040503050406030204" pitchFamily="18" charset="0"/>
                              <a:ea typeface="Calibri" panose="020F0502020204030204" pitchFamily="34" charset="0"/>
                              <a:cs typeface="DanteMT-Regular"/>
                            </a:rPr>
                            <m:t>/</m:t>
                          </m:r>
                          <m:r>
                            <m:rPr>
                              <m:sty m:val="p"/>
                            </m:rPr>
                            <a:rPr lang="en-US">
                              <a:effectLst/>
                              <a:latin typeface="Cambria Math" panose="02040503050406030204" pitchFamily="18" charset="0"/>
                              <a:ea typeface="Calibri" panose="020F0502020204030204" pitchFamily="34" charset="0"/>
                              <a:cs typeface="DanteMT-Regular"/>
                            </a:rPr>
                            <m:t>L</m:t>
                          </m:r>
                          <m:r>
                            <a:rPr lang="en-US">
                              <a:effectLst/>
                              <a:latin typeface="Cambria Math" panose="02040503050406030204" pitchFamily="18" charset="0"/>
                              <a:ea typeface="Calibri" panose="020F0502020204030204" pitchFamily="34" charset="0"/>
                              <a:cs typeface="DanteMT-Regular"/>
                            </a:rPr>
                            <m:t>)(</m:t>
                          </m:r>
                          <m:r>
                            <a:rPr lang="en-US">
                              <a:effectLst/>
                              <a:latin typeface="Cambria Math" panose="02040503050406030204" pitchFamily="18" charset="0"/>
                              <a:ea typeface="Calibri" panose="020F0502020204030204" pitchFamily="34" charset="0"/>
                              <a:cs typeface="DanteMT-Regular"/>
                            </a:rPr>
                            <m:t>1</m:t>
                          </m:r>
                          <m:r>
                            <a:rPr lang="en-US">
                              <a:effectLst/>
                              <a:latin typeface="Cambria Math" panose="02040503050406030204" pitchFamily="18" charset="0"/>
                              <a:ea typeface="Calibri" panose="020F0502020204030204" pitchFamily="34" charset="0"/>
                              <a:cs typeface="DanteMT-Regular"/>
                            </a:rPr>
                            <m:t> </m:t>
                          </m:r>
                          <m:r>
                            <a:rPr lang="en-US" i="1">
                              <a:effectLst/>
                              <a:latin typeface="Cambria Math" panose="02040503050406030204" pitchFamily="18" charset="0"/>
                              <a:ea typeface="Calibri" panose="020F0502020204030204" pitchFamily="34" charset="0"/>
                              <a:cs typeface="MS Gothic" panose="020B0609070205080204" pitchFamily="49" charset="-128"/>
                            </a:rPr>
                            <m:t>−</m:t>
                          </m:r>
                          <m:r>
                            <a:rPr lang="en-US">
                              <a:effectLst/>
                              <a:latin typeface="Cambria Math" panose="02040503050406030204" pitchFamily="18" charset="0"/>
                              <a:ea typeface="MTSY"/>
                              <a:cs typeface="MTSY"/>
                            </a:rPr>
                            <m:t> </m:t>
                          </m:r>
                          <m:r>
                            <m:rPr>
                              <m:sty m:val="p"/>
                            </m:rPr>
                            <a:rPr lang="en-US">
                              <a:effectLst/>
                              <a:latin typeface="Cambria Math" panose="02040503050406030204" pitchFamily="18" charset="0"/>
                              <a:ea typeface="Calibri" panose="020F0502020204030204" pitchFamily="34" charset="0"/>
                              <a:cs typeface="DanteMT-Regular"/>
                            </a:rPr>
                            <m:t>e</m:t>
                          </m:r>
                          <m:r>
                            <a:rPr lang="en-US" sz="1600" i="1" baseline="30000">
                              <a:effectLst/>
                              <a:latin typeface="Cambria Math" panose="02040503050406030204" pitchFamily="18" charset="0"/>
                              <a:ea typeface="Calibri" panose="020F0502020204030204" pitchFamily="34" charset="0"/>
                              <a:cs typeface="MS Gothic" panose="020B0609070205080204" pitchFamily="49" charset="-128"/>
                            </a:rPr>
                            <m:t>−</m:t>
                          </m:r>
                          <m:r>
                            <a:rPr lang="en-US" sz="1600" baseline="30000">
                              <a:effectLst/>
                              <a:latin typeface="Cambria Math" panose="02040503050406030204" pitchFamily="18" charset="0"/>
                              <a:ea typeface="Calibri" panose="020F0502020204030204" pitchFamily="34" charset="0"/>
                              <a:cs typeface="DanteMT-Regular"/>
                            </a:rPr>
                            <m:t>(</m:t>
                          </m:r>
                          <m:r>
                            <a:rPr lang="en-US" sz="1600" baseline="30000">
                              <a:effectLst/>
                              <a:latin typeface="Cambria Math" panose="02040503050406030204" pitchFamily="18" charset="0"/>
                              <a:ea typeface="Calibri" panose="020F0502020204030204" pitchFamily="34" charset="0"/>
                              <a:cs typeface="DanteMT-Regular"/>
                            </a:rPr>
                            <m:t>0</m:t>
                          </m:r>
                          <m:r>
                            <a:rPr lang="en-US" sz="1600" baseline="30000">
                              <a:effectLst/>
                              <a:latin typeface="Cambria Math" panose="02040503050406030204" pitchFamily="18" charset="0"/>
                              <a:ea typeface="Calibri" panose="020F0502020204030204" pitchFamily="34" charset="0"/>
                              <a:cs typeface="DanteMT-Regular"/>
                            </a:rPr>
                            <m:t>.</m:t>
                          </m:r>
                          <m:r>
                            <a:rPr lang="en-US" sz="1600" baseline="30000">
                              <a:effectLst/>
                              <a:latin typeface="Cambria Math" panose="02040503050406030204" pitchFamily="18" charset="0"/>
                              <a:ea typeface="Calibri" panose="020F0502020204030204" pitchFamily="34" charset="0"/>
                              <a:cs typeface="DanteMT-Regular"/>
                            </a:rPr>
                            <m:t>047</m:t>
                          </m:r>
                          <m:r>
                            <a:rPr lang="en-US" sz="1600" baseline="30000">
                              <a:effectLst/>
                              <a:latin typeface="Cambria Math" panose="02040503050406030204" pitchFamily="18" charset="0"/>
                              <a:ea typeface="Calibri" panose="020F0502020204030204" pitchFamily="34" charset="0"/>
                              <a:cs typeface="DanteMT-Regular"/>
                            </a:rPr>
                            <m:t> </m:t>
                          </m:r>
                          <m:r>
                            <m:rPr>
                              <m:sty m:val="p"/>
                            </m:rPr>
                            <a:rPr lang="en-US" sz="1600" baseline="30000">
                              <a:effectLst/>
                              <a:latin typeface="Cambria Math" panose="02040503050406030204" pitchFamily="18" charset="0"/>
                              <a:ea typeface="Calibri" panose="020F0502020204030204" pitchFamily="34" charset="0"/>
                              <a:cs typeface="DanteMT-Regular"/>
                            </a:rPr>
                            <m:t>hour</m:t>
                          </m:r>
                          <m:r>
                            <a:rPr lang="en-US" sz="1600" i="1" baseline="30000">
                              <a:effectLst/>
                              <a:latin typeface="Cambria Math" panose="02040503050406030204" pitchFamily="18" charset="0"/>
                              <a:ea typeface="Calibri" panose="020F0502020204030204" pitchFamily="34" charset="0"/>
                              <a:cs typeface="DanteMT-Regular"/>
                            </a:rPr>
                            <m:t>−</m:t>
                          </m:r>
                          <m:r>
                            <a:rPr lang="en-US" sz="1600" baseline="30000">
                              <a:effectLst/>
                              <a:latin typeface="Cambria Math" panose="02040503050406030204" pitchFamily="18" charset="0"/>
                              <a:ea typeface="Calibri" panose="020F0502020204030204" pitchFamily="34" charset="0"/>
                              <a:cs typeface="DanteMT-Regular"/>
                            </a:rPr>
                            <m:t>1</m:t>
                          </m:r>
                          <m:r>
                            <a:rPr lang="en-US" sz="1600" baseline="30000">
                              <a:effectLst/>
                              <a:latin typeface="Cambria Math" panose="02040503050406030204" pitchFamily="18" charset="0"/>
                              <a:ea typeface="Calibri" panose="020F0502020204030204" pitchFamily="34" charset="0"/>
                              <a:cs typeface="DanteMT-Regular"/>
                            </a:rPr>
                            <m:t>) (</m:t>
                          </m:r>
                          <m:r>
                            <a:rPr lang="en-US" sz="1600" baseline="30000">
                              <a:effectLst/>
                              <a:latin typeface="Cambria Math" panose="02040503050406030204" pitchFamily="18" charset="0"/>
                              <a:ea typeface="Calibri" panose="020F0502020204030204" pitchFamily="34" charset="0"/>
                              <a:cs typeface="DanteMT-Regular"/>
                            </a:rPr>
                            <m:t>48</m:t>
                          </m:r>
                          <m:r>
                            <a:rPr lang="en-US" sz="1600" baseline="30000">
                              <a:effectLst/>
                              <a:latin typeface="Cambria Math" panose="02040503050406030204" pitchFamily="18" charset="0"/>
                              <a:ea typeface="Calibri" panose="020F0502020204030204" pitchFamily="34" charset="0"/>
                              <a:cs typeface="DanteMT-Regular"/>
                            </a:rPr>
                            <m:t> </m:t>
                          </m:r>
                          <m:r>
                            <m:rPr>
                              <m:sty m:val="p"/>
                            </m:rPr>
                            <a:rPr lang="en-US" sz="1600" baseline="30000">
                              <a:effectLst/>
                              <a:latin typeface="Cambria Math" panose="02040503050406030204" pitchFamily="18" charset="0"/>
                              <a:ea typeface="Calibri" panose="020F0502020204030204" pitchFamily="34" charset="0"/>
                              <a:cs typeface="DanteMT-Regular"/>
                            </a:rPr>
                            <m:t>hours</m:t>
                          </m:r>
                          <m:r>
                            <a:rPr lang="en-US" sz="1600" baseline="30000">
                              <a:effectLst/>
                              <a:latin typeface="Cambria Math" panose="02040503050406030204" pitchFamily="18" charset="0"/>
                              <a:ea typeface="Calibri" panose="020F0502020204030204" pitchFamily="34" charset="0"/>
                              <a:cs typeface="DanteMT-Regular"/>
                            </a:rPr>
                            <m:t>)</m:t>
                          </m:r>
                          <m:r>
                            <a:rPr lang="en-US">
                              <a:effectLst/>
                              <a:latin typeface="Cambria Math" panose="02040503050406030204" pitchFamily="18" charset="0"/>
                              <a:ea typeface="Calibri" panose="020F0502020204030204" pitchFamily="34" charset="0"/>
                              <a:cs typeface="DanteMT-Regular"/>
                            </a:rPr>
                            <m:t>)(</m:t>
                          </m:r>
                          <m:r>
                            <a:rPr lang="en-US">
                              <a:effectLst/>
                              <a:latin typeface="Cambria Math" panose="02040503050406030204" pitchFamily="18" charset="0"/>
                              <a:ea typeface="Calibri" panose="020F0502020204030204" pitchFamily="34" charset="0"/>
                              <a:cs typeface="DanteMT-Regular"/>
                            </a:rPr>
                            <m:t>17</m:t>
                          </m:r>
                          <m:r>
                            <a:rPr lang="en-US">
                              <a:effectLst/>
                              <a:latin typeface="Cambria Math" panose="02040503050406030204" pitchFamily="18" charset="0"/>
                              <a:ea typeface="Calibri" panose="020F0502020204030204" pitchFamily="34" charset="0"/>
                              <a:cs typeface="DanteMT-Regular"/>
                            </a:rPr>
                            <m:t>.</m:t>
                          </m:r>
                          <m:r>
                            <a:rPr lang="en-US">
                              <a:effectLst/>
                              <a:latin typeface="Cambria Math" panose="02040503050406030204" pitchFamily="18" charset="0"/>
                              <a:ea typeface="Calibri" panose="020F0502020204030204" pitchFamily="34" charset="0"/>
                              <a:cs typeface="DanteMT-Regular"/>
                            </a:rPr>
                            <m:t>5</m:t>
                          </m:r>
                          <m:r>
                            <a:rPr lang="en-US">
                              <a:effectLst/>
                              <a:latin typeface="Cambria Math" panose="02040503050406030204" pitchFamily="18" charset="0"/>
                              <a:ea typeface="Calibri" panose="020F0502020204030204" pitchFamily="34" charset="0"/>
                              <a:cs typeface="DanteMT-Regular"/>
                            </a:rPr>
                            <m:t> </m:t>
                          </m:r>
                          <m:r>
                            <m:rPr>
                              <m:sty m:val="p"/>
                            </m:rPr>
                            <a:rPr lang="en-US">
                              <a:effectLst/>
                              <a:latin typeface="Cambria Math" panose="02040503050406030204" pitchFamily="18" charset="0"/>
                              <a:ea typeface="Calibri" panose="020F0502020204030204" pitchFamily="34" charset="0"/>
                              <a:cs typeface="DanteMT-Regular"/>
                            </a:rPr>
                            <m:t>L</m:t>
                          </m:r>
                          <m:r>
                            <a:rPr lang="en-US">
                              <a:effectLst/>
                              <a:latin typeface="Cambria Math" panose="02040503050406030204" pitchFamily="18" charset="0"/>
                              <a:ea typeface="Calibri" panose="020F0502020204030204" pitchFamily="34" charset="0"/>
                              <a:cs typeface="DanteMT-Regular"/>
                            </a:rPr>
                            <m:t>)</m:t>
                          </m:r>
                        </m:num>
                        <m:den>
                          <m:r>
                            <a:rPr lang="en-US">
                              <a:effectLst/>
                              <a:latin typeface="Cambria Math" panose="02040503050406030204" pitchFamily="18" charset="0"/>
                              <a:ea typeface="Calibri" panose="020F0502020204030204" pitchFamily="34" charset="0"/>
                              <a:cs typeface="DanteMT-Regular"/>
                            </a:rPr>
                            <m:t>(</m:t>
                          </m:r>
                          <m:r>
                            <m:rPr>
                              <m:sty m:val="p"/>
                            </m:rPr>
                            <a:rPr lang="en-US">
                              <a:effectLst/>
                              <a:latin typeface="Cambria Math" panose="02040503050406030204" pitchFamily="18" charset="0"/>
                              <a:ea typeface="Calibri" panose="020F0502020204030204" pitchFamily="34" charset="0"/>
                              <a:cs typeface="DanteMT-Regular"/>
                            </a:rPr>
                            <m:t>e</m:t>
                          </m:r>
                          <m:r>
                            <a:rPr lang="en-US" sz="1600" i="1" baseline="30000">
                              <a:effectLst/>
                              <a:latin typeface="Cambria Math" panose="02040503050406030204" pitchFamily="18" charset="0"/>
                              <a:ea typeface="Calibri" panose="020F0502020204030204" pitchFamily="34" charset="0"/>
                              <a:cs typeface="MS Gothic" panose="020B0609070205080204" pitchFamily="49" charset="-128"/>
                            </a:rPr>
                            <m:t>−</m:t>
                          </m:r>
                          <m:r>
                            <a:rPr lang="en-US" sz="1600" baseline="30000">
                              <a:effectLst/>
                              <a:latin typeface="Cambria Math" panose="02040503050406030204" pitchFamily="18" charset="0"/>
                              <a:ea typeface="Calibri" panose="020F0502020204030204" pitchFamily="34" charset="0"/>
                              <a:cs typeface="DanteMT-Regular"/>
                            </a:rPr>
                            <m:t>(</m:t>
                          </m:r>
                          <m:r>
                            <a:rPr lang="en-US" sz="1600" baseline="30000">
                              <a:effectLst/>
                              <a:latin typeface="Cambria Math" panose="02040503050406030204" pitchFamily="18" charset="0"/>
                              <a:ea typeface="Calibri" panose="020F0502020204030204" pitchFamily="34" charset="0"/>
                              <a:cs typeface="DanteMT-Regular"/>
                            </a:rPr>
                            <m:t>0</m:t>
                          </m:r>
                          <m:r>
                            <a:rPr lang="en-US" sz="1600" baseline="30000">
                              <a:effectLst/>
                              <a:latin typeface="Cambria Math" panose="02040503050406030204" pitchFamily="18" charset="0"/>
                              <a:ea typeface="Calibri" panose="020F0502020204030204" pitchFamily="34" charset="0"/>
                              <a:cs typeface="DanteMT-Regular"/>
                            </a:rPr>
                            <m:t>.</m:t>
                          </m:r>
                          <m:r>
                            <a:rPr lang="en-US" sz="1600" baseline="30000">
                              <a:effectLst/>
                              <a:latin typeface="Cambria Math" panose="02040503050406030204" pitchFamily="18" charset="0"/>
                              <a:ea typeface="Calibri" panose="020F0502020204030204" pitchFamily="34" charset="0"/>
                              <a:cs typeface="DanteMT-Regular"/>
                            </a:rPr>
                            <m:t>047</m:t>
                          </m:r>
                          <m:r>
                            <a:rPr lang="en-US" sz="1600" baseline="30000">
                              <a:effectLst/>
                              <a:latin typeface="Cambria Math" panose="02040503050406030204" pitchFamily="18" charset="0"/>
                              <a:ea typeface="Calibri" panose="020F0502020204030204" pitchFamily="34" charset="0"/>
                              <a:cs typeface="DanteMT-Regular"/>
                            </a:rPr>
                            <m:t> </m:t>
                          </m:r>
                          <m:r>
                            <m:rPr>
                              <m:sty m:val="p"/>
                            </m:rPr>
                            <a:rPr lang="en-US" sz="1600" baseline="30000">
                              <a:effectLst/>
                              <a:latin typeface="Cambria Math" panose="02040503050406030204" pitchFamily="18" charset="0"/>
                              <a:ea typeface="Calibri" panose="020F0502020204030204" pitchFamily="34" charset="0"/>
                              <a:cs typeface="DanteMT-Regular"/>
                            </a:rPr>
                            <m:t>hour</m:t>
                          </m:r>
                          <m:r>
                            <a:rPr lang="en-US" sz="1600" i="1" baseline="30000">
                              <a:effectLst/>
                              <a:latin typeface="Cambria Math" panose="02040503050406030204" pitchFamily="18" charset="0"/>
                              <a:ea typeface="Calibri" panose="020F0502020204030204" pitchFamily="34" charset="0"/>
                              <a:cs typeface="DanteMT-Regular"/>
                            </a:rPr>
                            <m:t>−</m:t>
                          </m:r>
                          <m:r>
                            <a:rPr lang="en-US" sz="1600" baseline="30000">
                              <a:effectLst/>
                              <a:latin typeface="Cambria Math" panose="02040503050406030204" pitchFamily="18" charset="0"/>
                              <a:ea typeface="Calibri" panose="020F0502020204030204" pitchFamily="34" charset="0"/>
                              <a:cs typeface="DanteMT-Regular"/>
                            </a:rPr>
                            <m:t>1</m:t>
                          </m:r>
                          <m:r>
                            <a:rPr lang="en-US" sz="1600" baseline="30000">
                              <a:effectLst/>
                              <a:latin typeface="Cambria Math" panose="02040503050406030204" pitchFamily="18" charset="0"/>
                              <a:ea typeface="Calibri" panose="020F0502020204030204" pitchFamily="34" charset="0"/>
                              <a:cs typeface="DanteMT-Regular"/>
                            </a:rPr>
                            <m:t>) (</m:t>
                          </m:r>
                          <m:r>
                            <a:rPr lang="en-US" sz="1600" baseline="30000">
                              <a:effectLst/>
                              <a:latin typeface="Cambria Math" panose="02040503050406030204" pitchFamily="18" charset="0"/>
                              <a:ea typeface="Calibri" panose="020F0502020204030204" pitchFamily="34" charset="0"/>
                              <a:cs typeface="DanteMT-Regular"/>
                            </a:rPr>
                            <m:t>1</m:t>
                          </m:r>
                          <m:r>
                            <a:rPr lang="en-US" sz="1600" baseline="30000">
                              <a:effectLst/>
                              <a:latin typeface="Cambria Math" panose="02040503050406030204" pitchFamily="18" charset="0"/>
                              <a:ea typeface="Calibri" panose="020F0502020204030204" pitchFamily="34" charset="0"/>
                              <a:cs typeface="DanteMT-Regular"/>
                            </a:rPr>
                            <m:t> </m:t>
                          </m:r>
                          <m:r>
                            <m:rPr>
                              <m:sty m:val="p"/>
                            </m:rPr>
                            <a:rPr lang="en-US" sz="1600" baseline="30000">
                              <a:effectLst/>
                              <a:latin typeface="Cambria Math" panose="02040503050406030204" pitchFamily="18" charset="0"/>
                              <a:ea typeface="Calibri" panose="020F0502020204030204" pitchFamily="34" charset="0"/>
                              <a:cs typeface="DanteMT-Regular"/>
                            </a:rPr>
                            <m:t>hour</m:t>
                          </m:r>
                          <m:r>
                            <a:rPr lang="en-US" sz="1600" baseline="30000">
                              <a:effectLst/>
                              <a:latin typeface="Cambria Math" panose="02040503050406030204" pitchFamily="18" charset="0"/>
                              <a:ea typeface="Calibri" panose="020F0502020204030204" pitchFamily="34" charset="0"/>
                              <a:cs typeface="DanteMT-Regular"/>
                            </a:rPr>
                            <m:t>)</m:t>
                          </m:r>
                          <m:r>
                            <a:rPr lang="en-US" sz="1000" baseline="30000">
                              <a:effectLst/>
                              <a:latin typeface="Cambria Math" panose="02040503050406030204" pitchFamily="18" charset="0"/>
                              <a:ea typeface="Calibri" panose="020F0502020204030204" pitchFamily="34" charset="0"/>
                              <a:cs typeface="DanteMT-Regular"/>
                            </a:rPr>
                            <m:t> </m:t>
                          </m:r>
                          <m:r>
                            <a:rPr lang="en-US">
                              <a:effectLst/>
                              <a:latin typeface="Cambria Math" panose="02040503050406030204" pitchFamily="18" charset="0"/>
                              <a:ea typeface="Calibri" panose="020F0502020204030204" pitchFamily="34" charset="0"/>
                              <a:cs typeface="DanteMT-Regular"/>
                            </a:rPr>
                            <m:t>)</m:t>
                          </m:r>
                        </m:den>
                      </m:f>
                    </m:oMath>
                  </m:oMathPara>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Bef>
                    <a:spcPts val="0"/>
                  </a:spcBef>
                  <a:buNone/>
                  <a:tabLst>
                    <a:tab pos="1790065" algn="l"/>
                  </a:tabLst>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 115 mg</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Bef>
                    <a:spcPts val="0"/>
                  </a:spcBef>
                  <a:buNone/>
                  <a:tabLst>
                    <a:tab pos="1069975" algn="l"/>
                  </a:tabLst>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Cp</a:t>
                </a:r>
                <a:r>
                  <a:rPr lang="en-US" baseline="-25000" dirty="0">
                    <a:latin typeface="Times New Roman" panose="02020603050405020304" pitchFamily="18" charset="0"/>
                    <a:ea typeface="Calibri" panose="020F0502020204030204" pitchFamily="34" charset="0"/>
                    <a:cs typeface="Arial" panose="020B0604020202020204" pitchFamily="34" charset="0"/>
                  </a:rPr>
                  <a:t>trough</a:t>
                </a:r>
                <a:r>
                  <a:rPr lang="en-US" dirty="0">
                    <a:latin typeface="Times New Roman" panose="02020603050405020304" pitchFamily="18" charset="0"/>
                    <a:ea typeface="Calibri" panose="020F0502020204030204" pitchFamily="34" charset="0"/>
                    <a:cs typeface="Arial" panose="020B0604020202020204" pitchFamily="34" charset="0"/>
                  </a:rPr>
                  <a:t> = (7 mg/L) (e</a:t>
                </a:r>
                <a:r>
                  <a:rPr lang="en-US" baseline="30000" dirty="0">
                    <a:latin typeface="Times New Roman" panose="02020603050405020304" pitchFamily="18" charset="0"/>
                    <a:ea typeface="Calibri" panose="020F0502020204030204" pitchFamily="34" charset="0"/>
                    <a:cs typeface="Times New Roman" panose="02020603050405020304" pitchFamily="18" charset="0"/>
                  </a:rPr>
                  <a:t>−</a:t>
                </a:r>
                <a:r>
                  <a:rPr lang="en-US" baseline="30000" dirty="0">
                    <a:latin typeface="Times New Roman" panose="02020603050405020304" pitchFamily="18" charset="0"/>
                    <a:ea typeface="Calibri" panose="020F0502020204030204" pitchFamily="34" charset="0"/>
                    <a:cs typeface="Arial" panose="020B0604020202020204" pitchFamily="34" charset="0"/>
                  </a:rPr>
                  <a:t>(0.047 hour-1) (48 hours)</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Bef>
                    <a:spcPts val="0"/>
                  </a:spcBef>
                  <a:buNone/>
                  <a:tabLst>
                    <a:tab pos="1069975" algn="l"/>
                  </a:tabLst>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 0.73 mg/L</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tabLst>
                    <a:tab pos="1069975" algn="l"/>
                  </a:tabLst>
                </a:pPr>
                <a:r>
                  <a:rPr lang="en-US" dirty="0">
                    <a:latin typeface="Times New Roman" panose="02020603050405020304" pitchFamily="18" charset="0"/>
                    <a:ea typeface="Calibri" panose="020F0502020204030204" pitchFamily="34" charset="0"/>
                    <a:cs typeface="Arial" panose="020B0604020202020204" pitchFamily="34" charset="0"/>
                  </a:rPr>
                  <a:t>The revised dose is </a:t>
                </a:r>
                <a:r>
                  <a:rPr lang="en-US" dirty="0" smtClean="0">
                    <a:latin typeface="Times New Roman" panose="02020603050405020304" pitchFamily="18" charset="0"/>
                    <a:ea typeface="Calibri" panose="020F0502020204030204" pitchFamily="34" charset="0"/>
                    <a:cs typeface="Arial" panose="020B0604020202020204" pitchFamily="34" charset="0"/>
                  </a:rPr>
                  <a:t>now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115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mg </a:t>
                </a:r>
                <a:r>
                  <a:rPr lang="en-US" dirty="0">
                    <a:latin typeface="Times New Roman" panose="02020603050405020304" pitchFamily="18" charset="0"/>
                    <a:ea typeface="Calibri" panose="020F0502020204030204" pitchFamily="34" charset="0"/>
                    <a:cs typeface="Arial" panose="020B0604020202020204" pitchFamily="34" charset="0"/>
                  </a:rPr>
                  <a:t>(or </a:t>
                </a:r>
                <a:r>
                  <a:rPr lang="en-US" dirty="0">
                    <a:latin typeface="Cambria Math" panose="02040503050406030204" pitchFamily="18" charset="0"/>
                    <a:ea typeface="Calibri" panose="020F0502020204030204" pitchFamily="34" charset="0"/>
                    <a:cs typeface="Cambria Math" panose="02040503050406030204" pitchFamily="18"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110 mg</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every 48 hours</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925781"/>
                <a:ext cx="10515600" cy="4932219"/>
              </a:xfrm>
              <a:blipFill>
                <a:blip r:embed="rId2"/>
                <a:stretch>
                  <a:fillRect l="-1217" t="-865" r="-1159"/>
                </a:stretch>
              </a:blipFill>
            </p:spPr>
            <p:txBody>
              <a:bodyPr/>
              <a:lstStyle/>
              <a:p>
                <a:r>
                  <a:rPr lang="en-US">
                    <a:noFill/>
                  </a:rPr>
                  <a:t> </a:t>
                </a:r>
              </a:p>
            </p:txBody>
          </p:sp>
        </mc:Fallback>
      </mc:AlternateContent>
    </p:spTree>
    <p:extLst>
      <p:ext uri="{BB962C8B-B14F-4D97-AF65-F5344CB8AC3E}">
        <p14:creationId xmlns:p14="http://schemas.microsoft.com/office/powerpoint/2010/main" val="11762279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249382"/>
            <a:ext cx="11623964" cy="6359236"/>
          </a:xfrm>
        </p:spPr>
      </p:pic>
    </p:spTree>
    <p:extLst>
      <p:ext uri="{BB962C8B-B14F-4D97-AF65-F5344CB8AC3E}">
        <p14:creationId xmlns:p14="http://schemas.microsoft.com/office/powerpoint/2010/main" val="4671678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2509"/>
            <a:ext cx="10515600" cy="1025236"/>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Ceftazidime</a:t>
            </a:r>
            <a:endParaRPr lang="en-US" sz="4000"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357745"/>
            <a:ext cx="10515600" cy="5500256"/>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Before modifying the dose of any drug, its route of elimination should be established. As a general rule, the degree to which renal impairment affects elimination depends on the percentage of unchanged drug that is excreted by the kidney. Thus,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elimination of most drugs that are primarily cleared by the kidneys will be decreased in the setting of renal impairment</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For </a:t>
            </a:r>
            <a:r>
              <a:rPr lang="en-US" dirty="0">
                <a:latin typeface="Times New Roman" panose="02020603050405020304" pitchFamily="18" charset="0"/>
                <a:ea typeface="Calibri" panose="020F0502020204030204" pitchFamily="34" charset="0"/>
                <a:cs typeface="Arial" panose="020B0604020202020204" pitchFamily="34" charset="0"/>
              </a:rPr>
              <a:t>many drugs dependent on the kidney for elimination, relationships between some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measurement of renal function </a:t>
            </a:r>
            <a:r>
              <a:rPr lang="en-US" dirty="0">
                <a:latin typeface="Times New Roman" panose="02020603050405020304" pitchFamily="18" charset="0"/>
                <a:ea typeface="Calibri" panose="020F0502020204030204" pitchFamily="34" charset="0"/>
                <a:cs typeface="Arial" panose="020B0604020202020204" pitchFamily="34" charset="0"/>
              </a:rPr>
              <a:t>(e.g.,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CrCl</a:t>
            </a:r>
            <a:r>
              <a:rPr lang="en-US" dirty="0">
                <a:latin typeface="Times New Roman" panose="02020603050405020304" pitchFamily="18" charset="0"/>
                <a:ea typeface="Calibri" panose="020F0502020204030204" pitchFamily="34" charset="0"/>
                <a:cs typeface="Arial" panose="020B0604020202020204" pitchFamily="34" charset="0"/>
              </a:rPr>
              <a:t>) and some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parameter of drug elimination </a:t>
            </a:r>
            <a:r>
              <a:rPr lang="en-US" dirty="0">
                <a:latin typeface="Times New Roman" panose="02020603050405020304" pitchFamily="18" charset="0"/>
                <a:ea typeface="Calibri" panose="020F0502020204030204" pitchFamily="34" charset="0"/>
                <a:cs typeface="Arial" panose="020B0604020202020204" pitchFamily="34" charset="0"/>
              </a:rPr>
              <a:t>(e.g.,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plasma clearance </a:t>
            </a:r>
            <a:r>
              <a:rPr lang="en-US" dirty="0">
                <a:latin typeface="Times New Roman" panose="02020603050405020304" pitchFamily="18" charset="0"/>
                <a:ea typeface="Calibri" panose="020F0502020204030204" pitchFamily="34" charset="0"/>
                <a:cs typeface="Arial" panose="020B0604020202020204" pitchFamily="34" charset="0"/>
              </a:rPr>
              <a:t>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half-life</a:t>
            </a:r>
            <a:r>
              <a:rPr lang="en-US" dirty="0">
                <a:latin typeface="Times New Roman" panose="02020603050405020304" pitchFamily="18" charset="0"/>
                <a:ea typeface="Calibri" panose="020F0502020204030204" pitchFamily="34" charset="0"/>
                <a:cs typeface="Arial" panose="020B0604020202020204" pitchFamily="34" charset="0"/>
              </a:rPr>
              <a:t>) have been established to help clinicians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determine the appropriate dosing modifications</a:t>
            </a:r>
            <a:r>
              <a:rPr lang="en-US" dirty="0">
                <a:latin typeface="Times New Roman" panose="02020603050405020304" pitchFamily="18" charset="0"/>
                <a:ea typeface="Calibri" panose="020F0502020204030204" pitchFamily="34" charset="0"/>
                <a:cs typeface="Arial" panose="020B0604020202020204" pitchFamily="34" charset="0"/>
              </a:rPr>
              <a:t> in patients with renal disease.</a:t>
            </a:r>
          </a:p>
        </p:txBody>
      </p:sp>
    </p:spTree>
    <p:extLst>
      <p:ext uri="{BB962C8B-B14F-4D97-AF65-F5344CB8AC3E}">
        <p14:creationId xmlns:p14="http://schemas.microsoft.com/office/powerpoint/2010/main" val="2484135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Ceftazidime</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In contrast, the clearance of drugs that are eliminated primarily by nonrenal mechanisms (e.g.,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hepatic metabolism</a:t>
            </a:r>
            <a:r>
              <a:rPr lang="en-US" dirty="0">
                <a:latin typeface="Times New Roman" panose="02020603050405020304" pitchFamily="18" charset="0"/>
                <a:ea typeface="Calibri" panose="020F0502020204030204" pitchFamily="34" charset="0"/>
                <a:cs typeface="Arial" panose="020B0604020202020204" pitchFamily="34" charset="0"/>
              </a:rPr>
              <a:t>)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not altered </a:t>
            </a:r>
            <a:r>
              <a:rPr lang="en-US" dirty="0">
                <a:latin typeface="Times New Roman" panose="02020603050405020304" pitchFamily="18" charset="0"/>
                <a:ea typeface="Calibri" panose="020F0502020204030204" pitchFamily="34" charset="0"/>
                <a:cs typeface="Arial" panose="020B0604020202020204" pitchFamily="34" charset="0"/>
              </a:rPr>
              <a:t>significantly in patients with renal disease.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However</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some drugs have water-soluble metabolites</a:t>
            </a:r>
            <a:r>
              <a:rPr lang="en-US" dirty="0">
                <a:latin typeface="Times New Roman" panose="02020603050405020304" pitchFamily="18" charset="0"/>
                <a:ea typeface="Calibri" panose="020F0502020204030204" pitchFamily="34" charset="0"/>
                <a:cs typeface="Arial" panose="020B0604020202020204" pitchFamily="34" charset="0"/>
              </a:rPr>
              <a:t> that have either pharmacologic activity or potential toxicity and that may accumulate with renal dysfunction,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warranting dosage adjustment or avoidance </a:t>
            </a:r>
            <a:r>
              <a:rPr lang="en-US" dirty="0">
                <a:latin typeface="Times New Roman" panose="02020603050405020304" pitchFamily="18" charset="0"/>
                <a:ea typeface="Calibri" panose="020F0502020204030204" pitchFamily="34" charset="0"/>
                <a:cs typeface="Arial" panose="020B0604020202020204" pitchFamily="34" charset="0"/>
              </a:rPr>
              <a:t>of the drug entirely (e.g., meperidine). </a:t>
            </a:r>
          </a:p>
        </p:txBody>
      </p:sp>
    </p:spTree>
    <p:extLst>
      <p:ext uri="{BB962C8B-B14F-4D97-AF65-F5344CB8AC3E}">
        <p14:creationId xmlns:p14="http://schemas.microsoft.com/office/powerpoint/2010/main" val="32955236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58983"/>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Ceftazidime</a:t>
            </a:r>
            <a:endParaRPr lang="en-US" sz="4000"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762000"/>
            <a:ext cx="10515600" cy="6096001"/>
          </a:xfrm>
        </p:spPr>
        <p:txBody>
          <a:bodyPr>
            <a:normAutofit fontScale="92500"/>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Another important factor to consider is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therapeutic window</a:t>
            </a:r>
            <a:r>
              <a:rPr lang="en-US" dirty="0">
                <a:latin typeface="Times New Roman" panose="02020603050405020304" pitchFamily="18" charset="0"/>
                <a:ea typeface="Calibri" panose="020F0502020204030204" pitchFamily="34" charset="0"/>
                <a:cs typeface="Arial" panose="020B0604020202020204" pitchFamily="34" charset="0"/>
              </a:rPr>
              <a:t>” for a given drug, i.e., the range of drug concentrations thought to be most effective. Drug concentrations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below this range </a:t>
            </a:r>
            <a:r>
              <a:rPr lang="en-US" dirty="0">
                <a:latin typeface="Times New Roman" panose="02020603050405020304" pitchFamily="18" charset="0"/>
                <a:ea typeface="Calibri" panose="020F0502020204030204" pitchFamily="34" charset="0"/>
                <a:cs typeface="Arial" panose="020B0604020202020204" pitchFamily="34" charset="0"/>
              </a:rPr>
              <a:t>are usually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subtherapeutic</a:t>
            </a:r>
            <a:r>
              <a:rPr lang="en-US" dirty="0">
                <a:latin typeface="Times New Roman" panose="02020603050405020304" pitchFamily="18" charset="0"/>
                <a:ea typeface="Calibri" panose="020F0502020204030204" pitchFamily="34" charset="0"/>
                <a:cs typeface="Arial" panose="020B0604020202020204" pitchFamily="34" charset="0"/>
              </a:rPr>
              <a:t>, whereas concentrations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above this range </a:t>
            </a:r>
            <a:r>
              <a:rPr lang="en-US" dirty="0">
                <a:latin typeface="Times New Roman" panose="02020603050405020304" pitchFamily="18" charset="0"/>
                <a:ea typeface="Calibri" panose="020F0502020204030204" pitchFamily="34" charset="0"/>
                <a:cs typeface="Arial" panose="020B0604020202020204" pitchFamily="34" charset="0"/>
              </a:rPr>
              <a:t>can lead to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greater incidence of adverse effects</a:t>
            </a:r>
            <a:r>
              <a:rPr lang="en-US" dirty="0">
                <a:latin typeface="Times New Roman" panose="02020603050405020304" pitchFamily="18" charset="0"/>
                <a:ea typeface="Calibri" panose="020F0502020204030204" pitchFamily="34" charset="0"/>
                <a:cs typeface="Arial" panose="020B0604020202020204" pitchFamily="34" charset="0"/>
              </a:rPr>
              <a:t>. For drugs with a wide therapeutic window, the difference between toxic and therapeutic concentrations is large.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Although </a:t>
            </a:r>
            <a:r>
              <a:rPr lang="en-US" dirty="0">
                <a:latin typeface="Times New Roman" panose="02020603050405020304" pitchFamily="18" charset="0"/>
                <a:ea typeface="Calibri" panose="020F0502020204030204" pitchFamily="34" charset="0"/>
                <a:cs typeface="Arial" panose="020B0604020202020204" pitchFamily="34" charset="0"/>
              </a:rPr>
              <a:t>many drugs that are cleared primarily by the kidney may require dosing modifications in patients with renal dysfunction,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aggressive dose reduction may not be necessary for drugs with a large therapeutic window</a:t>
            </a:r>
            <a:r>
              <a:rPr lang="en-US" dirty="0">
                <a:latin typeface="Times New Roman" panose="02020603050405020304" pitchFamily="18" charset="0"/>
                <a:ea typeface="Calibri" panose="020F0502020204030204" pitchFamily="34" charset="0"/>
                <a:cs typeface="Arial" panose="020B0604020202020204" pitchFamily="34" charset="0"/>
              </a:rPr>
              <a:t>, particularly if the adverse effects of the drug (e.g., fluconazole) are relatively mild. This is in contrast to drugs (e.g., aminoglycosides, vancomycin, or foscarnet) that are eliminated primarily by the kidney and have narrow therapeutic windows. </a:t>
            </a:r>
          </a:p>
        </p:txBody>
      </p:sp>
    </p:spTree>
    <p:extLst>
      <p:ext uri="{BB962C8B-B14F-4D97-AF65-F5344CB8AC3E}">
        <p14:creationId xmlns:p14="http://schemas.microsoft.com/office/powerpoint/2010/main" val="27902716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Ceftazidime</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Ceftazidime </a:t>
            </a:r>
            <a:r>
              <a:rPr lang="en-US" dirty="0">
                <a:latin typeface="Times New Roman" panose="02020603050405020304" pitchFamily="18" charset="0"/>
                <a:ea typeface="Calibri" panose="020F0502020204030204" pitchFamily="34" charset="0"/>
                <a:cs typeface="Arial" panose="020B0604020202020204" pitchFamily="34" charset="0"/>
              </a:rPr>
              <a:t>is a cephalosporin that has excellent activity against most strains of </a:t>
            </a:r>
            <a:r>
              <a:rPr lang="en-US" i="1" dirty="0">
                <a:latin typeface="Times New Roman" panose="02020603050405020304" pitchFamily="18" charset="0"/>
                <a:ea typeface="Calibri" panose="020F0502020204030204" pitchFamily="34" charset="0"/>
                <a:cs typeface="Arial" panose="020B0604020202020204" pitchFamily="34" charset="0"/>
              </a:rPr>
              <a:t>Pseudomonas </a:t>
            </a:r>
            <a:r>
              <a:rPr lang="en-US" dirty="0">
                <a:latin typeface="Times New Roman" panose="02020603050405020304" pitchFamily="18" charset="0"/>
                <a:ea typeface="Calibri" panose="020F0502020204030204" pitchFamily="34" charset="0"/>
                <a:cs typeface="Arial" panose="020B0604020202020204" pitchFamily="34" charset="0"/>
              </a:rPr>
              <a:t>species. As with most cephalosporins,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ceftazidime primarily is cleared by the kidneys</a:t>
            </a:r>
            <a:r>
              <a:rPr lang="en-US" dirty="0">
                <a:latin typeface="Times New Roman" panose="02020603050405020304" pitchFamily="18" charset="0"/>
                <a:ea typeface="Calibri" panose="020F0502020204030204" pitchFamily="34" charset="0"/>
                <a:cs typeface="Arial" panose="020B0604020202020204" pitchFamily="34" charset="0"/>
              </a:rPr>
              <a:t>, with little nonrenal or hepatic elimination. The correlation between the clearance of ceftazidime and CrCl in mL/minute is represented by the following equation: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Cl</a:t>
            </a:r>
            <a:r>
              <a:rPr lang="en-US" baseline="-25000" dirty="0">
                <a:solidFill>
                  <a:srgbClr val="FF0000"/>
                </a:solidFill>
                <a:latin typeface="Times New Roman" panose="02020603050405020304" pitchFamily="18" charset="0"/>
                <a:ea typeface="Calibri" panose="020F0502020204030204" pitchFamily="34" charset="0"/>
                <a:cs typeface="Arial" panose="020B0604020202020204" pitchFamily="34" charset="0"/>
              </a:rPr>
              <a:t>ceftaz</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(mL/minute) = (0</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95) (CrCl) + 6</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59</a:t>
            </a:r>
            <a:endParaRPr lang="en-US" sz="20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938517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94509"/>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Ceftazidime</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191491"/>
            <a:ext cx="10515600" cy="5666509"/>
          </a:xfrm>
        </p:spPr>
        <p:txBody>
          <a:bodyPr>
            <a:normAutofit/>
          </a:bodyPr>
          <a:lstStyle/>
          <a:p>
            <a:pPr marL="0" algn="just">
              <a:lnSpc>
                <a:spcPct val="115000"/>
              </a:lnSpc>
              <a:spcBef>
                <a:spcPts val="0"/>
              </a:spcBef>
            </a:pP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clearance of ceftazidime </a:t>
            </a:r>
            <a:r>
              <a:rPr lang="en-US" dirty="0">
                <a:latin typeface="Times New Roman" panose="02020603050405020304" pitchFamily="18" charset="0"/>
                <a:ea typeface="Calibri" panose="020F0502020204030204" pitchFamily="34" charset="0"/>
                <a:cs typeface="Arial" panose="020B0604020202020204" pitchFamily="34" charset="0"/>
              </a:rPr>
              <a:t>in G.G. is estimated to be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32 mL/minute </a:t>
            </a:r>
            <a:r>
              <a:rPr lang="en-US" dirty="0">
                <a:latin typeface="Times New Roman" panose="02020603050405020304" pitchFamily="18" charset="0"/>
                <a:ea typeface="Calibri" panose="020F0502020204030204" pitchFamily="34" charset="0"/>
                <a:cs typeface="Arial" panose="020B0604020202020204" pitchFamily="34" charset="0"/>
              </a:rPr>
              <a:t>compared with an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average normal clearance of approximately 100 mL/minute</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Because </a:t>
            </a:r>
            <a:r>
              <a:rPr lang="en-US" dirty="0">
                <a:latin typeface="Times New Roman" panose="02020603050405020304" pitchFamily="18" charset="0"/>
                <a:ea typeface="Calibri" panose="020F0502020204030204" pitchFamily="34" charset="0"/>
                <a:cs typeface="Arial" panose="020B0604020202020204" pitchFamily="34" charset="0"/>
              </a:rPr>
              <a:t>her drug clearance is approximately one-third of normal,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she would require about one-third of the normal daily dose </a:t>
            </a:r>
            <a:r>
              <a:rPr lang="en-US" dirty="0">
                <a:latin typeface="Times New Roman" panose="02020603050405020304" pitchFamily="18" charset="0"/>
                <a:ea typeface="Calibri" panose="020F0502020204030204" pitchFamily="34" charset="0"/>
                <a:cs typeface="Arial" panose="020B0604020202020204" pitchFamily="34" charset="0"/>
              </a:rPr>
              <a:t>(i.e.,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 g every 24 hours</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As </a:t>
            </a:r>
            <a:r>
              <a:rPr lang="en-US" dirty="0">
                <a:latin typeface="Times New Roman" panose="02020603050405020304" pitchFamily="18" charset="0"/>
                <a:ea typeface="Calibri" panose="020F0502020204030204" pitchFamily="34" charset="0"/>
                <a:cs typeface="Arial" panose="020B0604020202020204" pitchFamily="34" charset="0"/>
              </a:rPr>
              <a:t>with other cephalosporins,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ceftazidime has a large therapeutic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window</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Failure to reduce the dose from a normal dose of 1 g every 8 hours, although likely safe, might lead to accumulation of ceftazidime, predisposing G.G. to seizures and other adverse effects associated with toxic </a:t>
            </a:r>
            <a:r>
              <a:rPr lang="en-US" i="1" dirty="0">
                <a:latin typeface="Times New Roman" panose="02020603050405020304" pitchFamily="18" charset="0"/>
                <a:ea typeface="Calibri" panose="020F0502020204030204" pitchFamily="34" charset="0"/>
                <a:cs typeface="Arial" panose="020B0604020202020204" pitchFamily="34" charset="0"/>
              </a:rPr>
              <a:t>β</a:t>
            </a:r>
            <a:r>
              <a:rPr lang="en-US" dirty="0">
                <a:latin typeface="Times New Roman" panose="02020603050405020304" pitchFamily="18" charset="0"/>
                <a:ea typeface="Calibri" panose="020F0502020204030204" pitchFamily="34" charset="0"/>
                <a:cs typeface="Arial" panose="020B0604020202020204" pitchFamily="34" charset="0"/>
              </a:rPr>
              <a:t>-lactam antibiotic plasma levels.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899501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Aminoglycosides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G.G.’s medical team decides that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addition of an aminoglycoside </a:t>
            </a:r>
            <a:r>
              <a:rPr lang="en-US" dirty="0">
                <a:latin typeface="Times New Roman" panose="02020603050405020304" pitchFamily="18" charset="0"/>
                <a:ea typeface="Calibri" panose="020F0502020204030204" pitchFamily="34" charset="0"/>
                <a:cs typeface="Arial" panose="020B0604020202020204" pitchFamily="34" charset="0"/>
              </a:rPr>
              <a:t>antibiotic is necessary to treat her infection. Considering that her renal function has remained stable, how should gentamicin be dosed in G.G.?</a:t>
            </a:r>
            <a:r>
              <a:rPr lang="en-US" sz="1400" dirty="0">
                <a:latin typeface="Avenir-Heavy"/>
                <a:ea typeface="Calibri" panose="020F0502020204030204" pitchFamily="34" charset="0"/>
                <a:cs typeface="Avenir-Heavy"/>
              </a:rPr>
              <a:t> </a:t>
            </a:r>
            <a:r>
              <a:rPr lang="en-US" dirty="0">
                <a:latin typeface="Times New Roman" panose="02020603050405020304" pitchFamily="18" charset="0"/>
                <a:ea typeface="Calibri" panose="020F0502020204030204" pitchFamily="34" charset="0"/>
                <a:cs typeface="Arial" panose="020B0604020202020204" pitchFamily="34" charset="0"/>
              </a:rPr>
              <a:t>Is it best to alter the dose or the dosing interval for this drug?</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55345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502</TotalTime>
  <Words>2330</Words>
  <Application>Microsoft Office PowerPoint</Application>
  <PresentationFormat>Widescreen</PresentationFormat>
  <Paragraphs>133</Paragraphs>
  <Slides>33</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33</vt:i4>
      </vt:variant>
    </vt:vector>
  </HeadingPairs>
  <TitlesOfParts>
    <vt:vector size="46" baseType="lpstr">
      <vt:lpstr>MS Gothic</vt:lpstr>
      <vt:lpstr>Arial</vt:lpstr>
      <vt:lpstr>Avenir-Heavy</vt:lpstr>
      <vt:lpstr>Calibri</vt:lpstr>
      <vt:lpstr>Calibri Light</vt:lpstr>
      <vt:lpstr>Cambria Math</vt:lpstr>
      <vt:lpstr>DanteMT-Regular</vt:lpstr>
      <vt:lpstr>Gill Sans MT</vt:lpstr>
      <vt:lpstr>MTSY</vt:lpstr>
      <vt:lpstr>RMTMI</vt:lpstr>
      <vt:lpstr>Sitka Subheading</vt:lpstr>
      <vt:lpstr>Times New Roman</vt:lpstr>
      <vt:lpstr>Office Theme</vt:lpstr>
      <vt:lpstr>Dosing of Drugs in Renal Failure I</vt:lpstr>
      <vt:lpstr>Ceftazidime Dosage Modification: Factors to Consider</vt:lpstr>
      <vt:lpstr>Ceftazidime Dosage Modification: Factors to Consider</vt:lpstr>
      <vt:lpstr>Ceftazidime</vt:lpstr>
      <vt:lpstr>Ceftazidime</vt:lpstr>
      <vt:lpstr>Ceftazidime</vt:lpstr>
      <vt:lpstr>Ceftazidime</vt:lpstr>
      <vt:lpstr>Ceftazidime</vt:lpstr>
      <vt:lpstr>Aminoglycosides</vt:lpstr>
      <vt:lpstr>Aminoglycosides Alteration of Dose versus Dosing Interval</vt:lpstr>
      <vt:lpstr>Aminoglycosides Alteration of Dose versus Dosing Interval</vt:lpstr>
      <vt:lpstr>Aminoglycosides</vt:lpstr>
      <vt:lpstr>Aminoglycosides</vt:lpstr>
      <vt:lpstr>Aminoglycosides</vt:lpstr>
      <vt:lpstr>Table 8-1: Advantages and Disadvantages of General Approaches to Dosing Adjustments in Renal Disease.</vt:lpstr>
      <vt:lpstr>Aminoglycosides</vt:lpstr>
      <vt:lpstr>Figure 8-1: Serum concentration versus time profile for a patient with renal function 30% of normal in whom the interval of drug administration has been extended for dose adjustment.</vt:lpstr>
      <vt:lpstr>Aminoglycosides Determination of Appropriate Dose </vt:lpstr>
      <vt:lpstr>Aminoglycosides Patient-Specific Methods</vt:lpstr>
      <vt:lpstr>Aminoglycosides</vt:lpstr>
      <vt:lpstr>Aminoglycosides</vt:lpstr>
      <vt:lpstr>Aminoglycosides</vt:lpstr>
      <vt:lpstr>Aminoglycosides</vt:lpstr>
      <vt:lpstr>Aminoglycosides</vt:lpstr>
      <vt:lpstr>Aminoglycosides</vt:lpstr>
      <vt:lpstr>Aminoglycosides</vt:lpstr>
      <vt:lpstr>Aminoglycosides</vt:lpstr>
      <vt:lpstr>Aminoglycosides</vt:lpstr>
      <vt:lpstr>Aminoglycosides Revised Parameters</vt:lpstr>
      <vt:lpstr>Aminoglycosides</vt:lpstr>
      <vt:lpstr>Aminoglycosides</vt:lpstr>
      <vt:lpstr>Aminoglycosides</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Historic Background  of Pharmacy Practice</dc:title>
  <dc:creator>haider raheem</dc:creator>
  <cp:lastModifiedBy>haider raheem</cp:lastModifiedBy>
  <cp:revision>50</cp:revision>
  <dcterms:created xsi:type="dcterms:W3CDTF">2021-10-05T20:56:32Z</dcterms:created>
  <dcterms:modified xsi:type="dcterms:W3CDTF">2022-12-22T20:47:22Z</dcterms:modified>
</cp:coreProperties>
</file>