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543" r:id="rId2"/>
    <p:sldMasterId id="2147484786" r:id="rId3"/>
  </p:sldMasterIdLst>
  <p:notesMasterIdLst>
    <p:notesMasterId r:id="rId39"/>
  </p:notesMasterIdLst>
  <p:handoutMasterIdLst>
    <p:handoutMasterId r:id="rId40"/>
  </p:handoutMasterIdLst>
  <p:sldIdLst>
    <p:sldId id="318" r:id="rId4"/>
    <p:sldId id="366" r:id="rId5"/>
    <p:sldId id="369" r:id="rId6"/>
    <p:sldId id="332" r:id="rId7"/>
    <p:sldId id="289" r:id="rId8"/>
    <p:sldId id="373" r:id="rId9"/>
    <p:sldId id="347" r:id="rId10"/>
    <p:sldId id="290" r:id="rId11"/>
    <p:sldId id="349" r:id="rId12"/>
    <p:sldId id="292" r:id="rId13"/>
    <p:sldId id="350" r:id="rId14"/>
    <p:sldId id="320" r:id="rId15"/>
    <p:sldId id="342" r:id="rId16"/>
    <p:sldId id="314" r:id="rId17"/>
    <p:sldId id="315" r:id="rId18"/>
    <p:sldId id="374" r:id="rId19"/>
    <p:sldId id="293" r:id="rId20"/>
    <p:sldId id="295" r:id="rId21"/>
    <p:sldId id="375" r:id="rId22"/>
    <p:sldId id="343" r:id="rId23"/>
    <p:sldId id="354" r:id="rId24"/>
    <p:sldId id="298" r:id="rId25"/>
    <p:sldId id="331" r:id="rId26"/>
    <p:sldId id="359" r:id="rId27"/>
    <p:sldId id="300" r:id="rId28"/>
    <p:sldId id="370" r:id="rId29"/>
    <p:sldId id="322" r:id="rId30"/>
    <p:sldId id="325" r:id="rId31"/>
    <p:sldId id="371" r:id="rId32"/>
    <p:sldId id="327" r:id="rId33"/>
    <p:sldId id="344" r:id="rId34"/>
    <p:sldId id="328" r:id="rId35"/>
    <p:sldId id="329" r:id="rId36"/>
    <p:sldId id="362" r:id="rId37"/>
    <p:sldId id="364" r:id="rId38"/>
  </p:sldIdLst>
  <p:sldSz cx="9144000" cy="6858000" type="screen4x3"/>
  <p:notesSz cx="6888163" cy="10018713"/>
  <p:defaultTextStyle>
    <a:defPPr>
      <a:defRPr lang="zh-TW"/>
    </a:defPPr>
    <a:lvl1pPr algn="r" rtl="1" fontAlgn="base">
      <a:spcBef>
        <a:spcPct val="0"/>
      </a:spcBef>
      <a:spcAft>
        <a:spcPct val="0"/>
      </a:spcAft>
      <a:defRPr kumimoji="1" sz="2400" kern="1200">
        <a:solidFill>
          <a:schemeClr val="tx1"/>
        </a:solidFill>
        <a:latin typeface="Symbol" pitchFamily="18" charset="2"/>
        <a:ea typeface="+mn-ea"/>
        <a:cs typeface="Arial" pitchFamily="34" charset="0"/>
      </a:defRPr>
    </a:lvl1pPr>
    <a:lvl2pPr marL="457200" algn="r" rtl="1" fontAlgn="base">
      <a:spcBef>
        <a:spcPct val="0"/>
      </a:spcBef>
      <a:spcAft>
        <a:spcPct val="0"/>
      </a:spcAft>
      <a:defRPr kumimoji="1" sz="2400" kern="1200">
        <a:solidFill>
          <a:schemeClr val="tx1"/>
        </a:solidFill>
        <a:latin typeface="Symbol" pitchFamily="18" charset="2"/>
        <a:ea typeface="+mn-ea"/>
        <a:cs typeface="Arial" pitchFamily="34" charset="0"/>
      </a:defRPr>
    </a:lvl2pPr>
    <a:lvl3pPr marL="914400" algn="r" rtl="1" fontAlgn="base">
      <a:spcBef>
        <a:spcPct val="0"/>
      </a:spcBef>
      <a:spcAft>
        <a:spcPct val="0"/>
      </a:spcAft>
      <a:defRPr kumimoji="1" sz="2400" kern="1200">
        <a:solidFill>
          <a:schemeClr val="tx1"/>
        </a:solidFill>
        <a:latin typeface="Symbol" pitchFamily="18" charset="2"/>
        <a:ea typeface="+mn-ea"/>
        <a:cs typeface="Arial" pitchFamily="34" charset="0"/>
      </a:defRPr>
    </a:lvl3pPr>
    <a:lvl4pPr marL="1371600" algn="r" rtl="1" fontAlgn="base">
      <a:spcBef>
        <a:spcPct val="0"/>
      </a:spcBef>
      <a:spcAft>
        <a:spcPct val="0"/>
      </a:spcAft>
      <a:defRPr kumimoji="1" sz="2400" kern="1200">
        <a:solidFill>
          <a:schemeClr val="tx1"/>
        </a:solidFill>
        <a:latin typeface="Symbol" pitchFamily="18" charset="2"/>
        <a:ea typeface="+mn-ea"/>
        <a:cs typeface="Arial" pitchFamily="34" charset="0"/>
      </a:defRPr>
    </a:lvl4pPr>
    <a:lvl5pPr marL="1828800" algn="r" rtl="1" fontAlgn="base">
      <a:spcBef>
        <a:spcPct val="0"/>
      </a:spcBef>
      <a:spcAft>
        <a:spcPct val="0"/>
      </a:spcAft>
      <a:defRPr kumimoji="1" sz="2400" kern="1200">
        <a:solidFill>
          <a:schemeClr val="tx1"/>
        </a:solidFill>
        <a:latin typeface="Symbol" pitchFamily="18" charset="2"/>
        <a:ea typeface="+mn-ea"/>
        <a:cs typeface="Arial" pitchFamily="34" charset="0"/>
      </a:defRPr>
    </a:lvl5pPr>
    <a:lvl6pPr marL="2286000" algn="r" defTabSz="914400" rtl="1" eaLnBrk="1" latinLnBrk="0" hangingPunct="1">
      <a:defRPr kumimoji="1" sz="2400" kern="1200">
        <a:solidFill>
          <a:schemeClr val="tx1"/>
        </a:solidFill>
        <a:latin typeface="Symbol" pitchFamily="18" charset="2"/>
        <a:ea typeface="+mn-ea"/>
        <a:cs typeface="Arial" pitchFamily="34" charset="0"/>
      </a:defRPr>
    </a:lvl6pPr>
    <a:lvl7pPr marL="2743200" algn="r" defTabSz="914400" rtl="1" eaLnBrk="1" latinLnBrk="0" hangingPunct="1">
      <a:defRPr kumimoji="1" sz="2400" kern="1200">
        <a:solidFill>
          <a:schemeClr val="tx1"/>
        </a:solidFill>
        <a:latin typeface="Symbol" pitchFamily="18" charset="2"/>
        <a:ea typeface="+mn-ea"/>
        <a:cs typeface="Arial" pitchFamily="34" charset="0"/>
      </a:defRPr>
    </a:lvl7pPr>
    <a:lvl8pPr marL="3200400" algn="r" defTabSz="914400" rtl="1" eaLnBrk="1" latinLnBrk="0" hangingPunct="1">
      <a:defRPr kumimoji="1" sz="2400" kern="1200">
        <a:solidFill>
          <a:schemeClr val="tx1"/>
        </a:solidFill>
        <a:latin typeface="Symbol" pitchFamily="18" charset="2"/>
        <a:ea typeface="+mn-ea"/>
        <a:cs typeface="Arial" pitchFamily="34" charset="0"/>
      </a:defRPr>
    </a:lvl8pPr>
    <a:lvl9pPr marL="3657600" algn="r" defTabSz="914400" rtl="1" eaLnBrk="1" latinLnBrk="0" hangingPunct="1">
      <a:defRPr kumimoji="1" sz="2400" kern="1200">
        <a:solidFill>
          <a:schemeClr val="tx1"/>
        </a:solidFill>
        <a:latin typeface="Symbol" pitchFamily="18" charset="2"/>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669900"/>
    <a:srgbClr val="D60093"/>
    <a:srgbClr val="FFFFCC"/>
    <a:srgbClr val="FFCCCC"/>
    <a:srgbClr val="FFCCFF"/>
    <a:srgbClr val="FFFFFF"/>
    <a:srgbClr val="FF99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68" d="100"/>
          <a:sy n="68" d="100"/>
        </p:scale>
        <p:origin x="-14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FB14E-2C33-4449-A445-52145C3BCABD}" type="doc">
      <dgm:prSet loTypeId="urn:microsoft.com/office/officeart/2005/8/layout/hierarchy1" loCatId="hierarchy" qsTypeId="urn:microsoft.com/office/officeart/2005/8/quickstyle/3d4" qsCatId="3D" csTypeId="urn:microsoft.com/office/officeart/2005/8/colors/accent0_3" csCatId="mainScheme" phldr="1"/>
      <dgm:spPr/>
      <dgm:t>
        <a:bodyPr/>
        <a:lstStyle/>
        <a:p>
          <a:endParaRPr lang="en-US"/>
        </a:p>
      </dgm:t>
    </dgm:pt>
    <dgm:pt modelId="{269C2D2D-DDDC-4DCD-AD96-4AA526001381}">
      <dgm:prSet phldrT="[Text]" custT="1"/>
      <dgm:spPr>
        <a:xfrm>
          <a:off x="2081490" y="256383"/>
          <a:ext cx="5144437" cy="1529591"/>
        </a:xfr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gm:spPr>
      <dgm:t>
        <a:bodyPr/>
        <a:lstStyle/>
        <a:p>
          <a:r>
            <a:rPr lang="en-US" sz="4400" b="1" i="1" u="sng" dirty="0" smtClean="0">
              <a:solidFill>
                <a:sysClr val="windowText" lastClr="000000">
                  <a:hueOff val="0"/>
                  <a:satOff val="0"/>
                  <a:lumOff val="0"/>
                  <a:alphaOff val="0"/>
                </a:sysClr>
              </a:solidFill>
              <a:effectLst/>
              <a:latin typeface="Calibri"/>
              <a:ea typeface="+mn-ea"/>
              <a:cs typeface="+mn-cs"/>
            </a:rPr>
            <a:t>Corynebacteria</a:t>
          </a:r>
          <a:endParaRPr lang="en-US" sz="4400" b="1" dirty="0">
            <a:solidFill>
              <a:sysClr val="windowText" lastClr="000000">
                <a:hueOff val="0"/>
                <a:satOff val="0"/>
                <a:lumOff val="0"/>
                <a:alphaOff val="0"/>
              </a:sysClr>
            </a:solidFill>
            <a:effectLst/>
            <a:latin typeface="Calibri"/>
            <a:ea typeface="+mn-ea"/>
            <a:cs typeface="+mn-cs"/>
          </a:endParaRPr>
        </a:p>
      </dgm:t>
    </dgm:pt>
    <dgm:pt modelId="{C8B6DE40-9672-451E-9557-61E1AD02C6A6}" type="parTrans" cxnId="{AADE349D-9F0D-4B94-822F-72647A2D5D7E}">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49E17F94-7EFD-45BF-A592-E23A11485C51}" type="sibTrans" cxnId="{AADE349D-9F0D-4B94-822F-72647A2D5D7E}">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DD8E87B0-A4D8-45AC-8D0A-A99B53AE93EA}">
      <dgm:prSet phldrT="[Text]"/>
      <dgm:spPr>
        <a:xfrm>
          <a:off x="1820957" y="2385077"/>
          <a:ext cx="2408805" cy="1529591"/>
        </a:xfr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gm:spPr>
      <dgm:t>
        <a:bodyPr/>
        <a:lstStyle/>
        <a:p>
          <a:r>
            <a:rPr lang="en-US" b="1" dirty="0" smtClean="0">
              <a:solidFill>
                <a:sysClr val="windowText" lastClr="000000">
                  <a:hueOff val="0"/>
                  <a:satOff val="0"/>
                  <a:lumOff val="0"/>
                  <a:alphaOff val="0"/>
                </a:sysClr>
              </a:solidFill>
              <a:effectLst/>
              <a:latin typeface="Calibri"/>
              <a:ea typeface="+mn-ea"/>
              <a:cs typeface="+mn-cs"/>
            </a:rPr>
            <a:t>Pathogenic spp.</a:t>
          </a:r>
          <a:endParaRPr lang="en-US" b="1" dirty="0">
            <a:solidFill>
              <a:sysClr val="windowText" lastClr="000000">
                <a:hueOff val="0"/>
                <a:satOff val="0"/>
                <a:lumOff val="0"/>
                <a:alphaOff val="0"/>
              </a:sysClr>
            </a:solidFill>
            <a:effectLst/>
            <a:latin typeface="Calibri"/>
            <a:ea typeface="+mn-ea"/>
            <a:cs typeface="+mn-cs"/>
          </a:endParaRPr>
        </a:p>
      </dgm:t>
    </dgm:pt>
    <dgm:pt modelId="{26871123-8892-473D-AC8C-87155AAA3824}" type="parTrans" cxnId="{21D5DF8D-2CBB-4FB1-9891-ED508C07E92D}">
      <dgm:prSet/>
      <dgm:spPr>
        <a:xfrm>
          <a:off x="2757715" y="1531711"/>
          <a:ext cx="1628349" cy="599103"/>
        </a:xfrm>
        <a:noFill/>
        <a:ln w="25400" cap="flat" cmpd="sng" algn="ctr">
          <a:solidFill>
            <a:srgbClr val="1F497D">
              <a:shade val="60000"/>
              <a:hueOff val="0"/>
              <a:satOff val="0"/>
              <a:lumOff val="0"/>
              <a:alphaOff val="0"/>
            </a:srgbClr>
          </a:solidFill>
          <a:prstDash val="solid"/>
        </a:ln>
        <a:effectLst/>
        <a:sp3d z="-40000" prstMaterial="matte"/>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DB3FC952-1729-465E-97DB-8EB2AEB93BAC}" type="sibTrans" cxnId="{21D5DF8D-2CBB-4FB1-9891-ED508C07E92D}">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C2AEDBFA-0E63-4F48-893F-0B455604C3E5}">
      <dgm:prSet phldrT="[Text]"/>
      <dgm:spPr>
        <a:xfrm>
          <a:off x="5097841" y="2486535"/>
          <a:ext cx="2408805" cy="1529591"/>
        </a:xfr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gm:spPr>
      <dgm:t>
        <a:bodyPr/>
        <a:lstStyle/>
        <a:p>
          <a:r>
            <a:rPr lang="en-US" b="1" dirty="0" smtClean="0">
              <a:solidFill>
                <a:sysClr val="windowText" lastClr="000000">
                  <a:hueOff val="0"/>
                  <a:satOff val="0"/>
                  <a:lumOff val="0"/>
                  <a:alphaOff val="0"/>
                </a:sysClr>
              </a:solidFill>
              <a:effectLst/>
              <a:latin typeface="Calibri"/>
              <a:ea typeface="+mn-ea"/>
              <a:cs typeface="+mn-cs"/>
            </a:rPr>
            <a:t>Non–pathogenic spp.</a:t>
          </a:r>
          <a:endParaRPr lang="en-US" b="1" dirty="0">
            <a:solidFill>
              <a:sysClr val="windowText" lastClr="000000">
                <a:hueOff val="0"/>
                <a:satOff val="0"/>
                <a:lumOff val="0"/>
                <a:alphaOff val="0"/>
              </a:sysClr>
            </a:solidFill>
            <a:effectLst/>
            <a:latin typeface="Calibri"/>
            <a:ea typeface="+mn-ea"/>
            <a:cs typeface="+mn-cs"/>
          </a:endParaRPr>
        </a:p>
      </dgm:t>
    </dgm:pt>
    <dgm:pt modelId="{C0F7789D-1F6B-4A06-898A-1DC9A9A463C4}" type="parTrans" cxnId="{69E66663-5F58-4FEF-8941-A77BB0EFC906}">
      <dgm:prSet/>
      <dgm:spPr>
        <a:xfrm>
          <a:off x="4386064" y="1531711"/>
          <a:ext cx="1648534" cy="700560"/>
        </a:xfrm>
        <a:noFill/>
        <a:ln w="25400" cap="flat" cmpd="sng" algn="ctr">
          <a:solidFill>
            <a:srgbClr val="1F497D">
              <a:shade val="60000"/>
              <a:hueOff val="0"/>
              <a:satOff val="0"/>
              <a:lumOff val="0"/>
              <a:alphaOff val="0"/>
            </a:srgbClr>
          </a:solidFill>
          <a:prstDash val="solid"/>
        </a:ln>
        <a:effectLst/>
        <a:sp3d z="-40000" prstMaterial="matte"/>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DDDBF212-38E6-4510-8A30-89DC27E443B0}" type="sibTrans" cxnId="{69E66663-5F58-4FEF-8941-A77BB0EFC906}">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3C13519A-27E0-4B17-9E88-A712AE241D9D}">
      <dgm:prSet phldrT="[Text]"/>
      <dgm:spPr>
        <a:xfrm>
          <a:off x="1447797" y="4716688"/>
          <a:ext cx="3114754" cy="1529591"/>
        </a:xfr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gm:spPr>
      <dgm:t>
        <a:bodyPr/>
        <a:lstStyle/>
        <a:p>
          <a:r>
            <a:rPr lang="en-US" b="1" i="1" dirty="0" smtClean="0">
              <a:solidFill>
                <a:sysClr val="windowText" lastClr="000000">
                  <a:hueOff val="0"/>
                  <a:satOff val="0"/>
                  <a:lumOff val="0"/>
                  <a:alphaOff val="0"/>
                </a:sysClr>
              </a:solidFill>
              <a:effectLst/>
              <a:latin typeface="Calibri"/>
              <a:ea typeface="+mn-ea"/>
              <a:cs typeface="+mn-cs"/>
            </a:rPr>
            <a:t>C. diphtheriae</a:t>
          </a:r>
          <a:endParaRPr lang="en-US" b="1" dirty="0">
            <a:solidFill>
              <a:sysClr val="windowText" lastClr="000000">
                <a:hueOff val="0"/>
                <a:satOff val="0"/>
                <a:lumOff val="0"/>
                <a:alphaOff val="0"/>
              </a:sysClr>
            </a:solidFill>
            <a:effectLst/>
            <a:latin typeface="Calibri"/>
            <a:ea typeface="+mn-ea"/>
            <a:cs typeface="+mn-cs"/>
          </a:endParaRPr>
        </a:p>
      </dgm:t>
    </dgm:pt>
    <dgm:pt modelId="{CB0CD021-E49F-4C6A-A059-7D7A248D6E7D}" type="parTrans" cxnId="{7C154CA6-D6D2-4D5E-A301-B0287F736087}">
      <dgm:prSet/>
      <dgm:spPr>
        <a:xfrm>
          <a:off x="2691809" y="3660406"/>
          <a:ext cx="91440" cy="802018"/>
        </a:xfrm>
        <a:noFill/>
        <a:ln w="25400" cap="flat" cmpd="sng" algn="ctr">
          <a:solidFill>
            <a:srgbClr val="1F497D">
              <a:shade val="80000"/>
              <a:hueOff val="0"/>
              <a:satOff val="0"/>
              <a:lumOff val="0"/>
              <a:alphaOff val="0"/>
            </a:srgbClr>
          </a:solidFill>
          <a:prstDash val="solid"/>
        </a:ln>
        <a:effectLst/>
        <a:scene3d>
          <a:camera prst="orthographicFront"/>
          <a:lightRig rig="chilly" dir="t"/>
        </a:scene3d>
        <a:sp3d z="-40000" prstMaterial="matte"/>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095F6665-307A-4B9E-B8F0-2ECDE013E929}" type="sibTrans" cxnId="{7C154CA6-D6D2-4D5E-A301-B0287F736087}">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5FBE3F19-9267-401B-96B5-DAFC28C3ED2E}">
      <dgm:prSet phldrT="[Text]" custT="1"/>
      <dgm:spPr>
        <a:xfrm>
          <a:off x="5097841" y="4716688"/>
          <a:ext cx="2408805" cy="1529591"/>
        </a:xfr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gm:spPr>
      <dgm:t>
        <a:bodyPr/>
        <a:lstStyle/>
        <a:p>
          <a:r>
            <a:rPr lang="en-US" sz="2800" b="1" dirty="0" smtClean="0">
              <a:solidFill>
                <a:sysClr val="windowText" lastClr="000000">
                  <a:hueOff val="0"/>
                  <a:satOff val="0"/>
                  <a:lumOff val="0"/>
                  <a:alphaOff val="0"/>
                </a:sysClr>
              </a:solidFill>
              <a:effectLst/>
              <a:latin typeface="Calibri"/>
              <a:ea typeface="+mn-ea"/>
              <a:cs typeface="+mn-cs"/>
            </a:rPr>
            <a:t>Diphtheriod</a:t>
          </a:r>
        </a:p>
        <a:p>
          <a:r>
            <a:rPr lang="en-US" sz="1600" b="1" dirty="0" smtClean="0">
              <a:solidFill>
                <a:sysClr val="windowText" lastClr="000000">
                  <a:hueOff val="0"/>
                  <a:satOff val="0"/>
                  <a:lumOff val="0"/>
                  <a:alphaOff val="0"/>
                </a:sysClr>
              </a:solidFill>
              <a:effectLst/>
              <a:latin typeface="Calibri"/>
              <a:ea typeface="+mn-ea"/>
              <a:cs typeface="+mn-cs"/>
            </a:rPr>
            <a:t>(</a:t>
          </a:r>
          <a:r>
            <a:rPr lang="en-US" sz="1600" b="1" dirty="0" err="1" smtClean="0">
              <a:solidFill>
                <a:sysClr val="windowText" lastClr="000000">
                  <a:hueOff val="0"/>
                  <a:satOff val="0"/>
                  <a:lumOff val="0"/>
                  <a:alphaOff val="0"/>
                </a:sysClr>
              </a:solidFill>
              <a:effectLst/>
              <a:latin typeface="Calibri"/>
              <a:ea typeface="+mn-ea"/>
              <a:cs typeface="+mn-cs"/>
            </a:rPr>
            <a:t>Xerosis</a:t>
          </a:r>
          <a:r>
            <a:rPr lang="en-US" sz="1600" b="1" dirty="0" smtClean="0">
              <a:solidFill>
                <a:sysClr val="windowText" lastClr="000000">
                  <a:hueOff val="0"/>
                  <a:satOff val="0"/>
                  <a:lumOff val="0"/>
                  <a:alphaOff val="0"/>
                </a:sysClr>
              </a:solidFill>
              <a:effectLst/>
              <a:latin typeface="Calibri"/>
              <a:ea typeface="+mn-ea"/>
              <a:cs typeface="+mn-cs"/>
            </a:rPr>
            <a:t>)</a:t>
          </a:r>
        </a:p>
      </dgm:t>
    </dgm:pt>
    <dgm:pt modelId="{B9646C8C-2DAA-4471-A955-72AB83C01384}" type="parTrans" cxnId="{A4876D69-C873-4A84-B460-024DD95E390F}">
      <dgm:prSet/>
      <dgm:spPr>
        <a:xfrm>
          <a:off x="5988879" y="3761864"/>
          <a:ext cx="91440" cy="700560"/>
        </a:xfrm>
        <a:noFill/>
        <a:ln w="25400" cap="flat" cmpd="sng" algn="ctr">
          <a:solidFill>
            <a:srgbClr val="1F497D">
              <a:shade val="80000"/>
              <a:hueOff val="0"/>
              <a:satOff val="0"/>
              <a:lumOff val="0"/>
              <a:alphaOff val="0"/>
            </a:srgbClr>
          </a:solidFill>
          <a:prstDash val="solid"/>
        </a:ln>
        <a:effectLst/>
        <a:scene3d>
          <a:camera prst="orthographicFront"/>
          <a:lightRig rig="chilly" dir="t"/>
        </a:scene3d>
        <a:sp3d z="-40000" prstMaterial="matte"/>
      </dgm:spPr>
      <dgm:t>
        <a:bodyPr/>
        <a:lstStyle/>
        <a:p>
          <a:endParaRPr lang="en-US" b="1" dirty="0">
            <a:solidFill>
              <a:schemeClr val="bg1">
                <a:lumMod val="95000"/>
                <a:lumOff val="5000"/>
              </a:schemeClr>
            </a:solidFill>
            <a:effectLst>
              <a:outerShdw blurRad="38100" dist="38100" dir="2700000" algn="tl">
                <a:srgbClr val="000000">
                  <a:alpha val="43137"/>
                </a:srgbClr>
              </a:outerShdw>
            </a:effectLst>
          </a:endParaRPr>
        </a:p>
      </dgm:t>
    </dgm:pt>
    <dgm:pt modelId="{E5709EAB-3EED-4CCC-8C21-982C1DC5BEBC}" type="sibTrans" cxnId="{A4876D69-C873-4A84-B460-024DD95E390F}">
      <dgm:prSet/>
      <dgm:spPr/>
      <dgm:t>
        <a:bodyPr/>
        <a:lstStyle/>
        <a:p>
          <a:endParaRPr lang="en-US" b="1">
            <a:solidFill>
              <a:schemeClr val="bg1">
                <a:lumMod val="95000"/>
                <a:lumOff val="5000"/>
              </a:schemeClr>
            </a:solidFill>
            <a:effectLst>
              <a:outerShdw blurRad="38100" dist="38100" dir="2700000" algn="tl">
                <a:srgbClr val="000000">
                  <a:alpha val="43137"/>
                </a:srgbClr>
              </a:outerShdw>
            </a:effectLst>
          </a:endParaRPr>
        </a:p>
      </dgm:t>
    </dgm:pt>
    <dgm:pt modelId="{8907EB8C-83D3-418D-91F5-A26043709F1B}" type="pres">
      <dgm:prSet presAssocID="{8DBFB14E-2C33-4449-A445-52145C3BCABD}" presName="hierChild1" presStyleCnt="0">
        <dgm:presLayoutVars>
          <dgm:chPref val="1"/>
          <dgm:dir/>
          <dgm:animOne val="branch"/>
          <dgm:animLvl val="lvl"/>
          <dgm:resizeHandles/>
        </dgm:presLayoutVars>
      </dgm:prSet>
      <dgm:spPr/>
      <dgm:t>
        <a:bodyPr/>
        <a:lstStyle/>
        <a:p>
          <a:endParaRPr lang="en-US"/>
        </a:p>
      </dgm:t>
    </dgm:pt>
    <dgm:pt modelId="{0A0C955D-7490-486E-82C4-57DC68B13D7E}" type="pres">
      <dgm:prSet presAssocID="{269C2D2D-DDDC-4DCD-AD96-4AA526001381}" presName="hierRoot1" presStyleCnt="0"/>
      <dgm:spPr/>
    </dgm:pt>
    <dgm:pt modelId="{C2CB2A86-E4BB-4F6C-910F-530EDEB8F3D1}" type="pres">
      <dgm:prSet presAssocID="{269C2D2D-DDDC-4DCD-AD96-4AA526001381}" presName="composite" presStyleCnt="0"/>
      <dgm:spPr/>
    </dgm:pt>
    <dgm:pt modelId="{E6E4E65F-E9E3-4AB5-8640-D7CFFD2D31F6}" type="pres">
      <dgm:prSet presAssocID="{269C2D2D-DDDC-4DCD-AD96-4AA526001381}" presName="background" presStyleLbl="node0" presStyleIdx="0" presStyleCnt="1"/>
      <dgm:spPr>
        <a:xfrm>
          <a:off x="1813845" y="2120"/>
          <a:ext cx="5144437"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1"/>
          <a:endParaRPr lang="ar-IQ"/>
        </a:p>
      </dgm:t>
    </dgm:pt>
    <dgm:pt modelId="{4782310B-BC86-411B-B2B0-C051C580139B}" type="pres">
      <dgm:prSet presAssocID="{269C2D2D-DDDC-4DCD-AD96-4AA526001381}" presName="text" presStyleLbl="fgAcc0" presStyleIdx="0" presStyleCnt="1" custScaleX="213568">
        <dgm:presLayoutVars>
          <dgm:chPref val="3"/>
        </dgm:presLayoutVars>
      </dgm:prSet>
      <dgm:spPr>
        <a:prstGeom prst="roundRect">
          <a:avLst>
            <a:gd name="adj" fmla="val 10000"/>
          </a:avLst>
        </a:prstGeom>
      </dgm:spPr>
      <dgm:t>
        <a:bodyPr/>
        <a:lstStyle/>
        <a:p>
          <a:endParaRPr lang="en-US"/>
        </a:p>
      </dgm:t>
    </dgm:pt>
    <dgm:pt modelId="{DFD416DA-0E4F-4B14-9EB4-66FBF57747B8}" type="pres">
      <dgm:prSet presAssocID="{269C2D2D-DDDC-4DCD-AD96-4AA526001381}" presName="hierChild2" presStyleCnt="0"/>
      <dgm:spPr/>
    </dgm:pt>
    <dgm:pt modelId="{071D6610-FF50-41CB-BF07-79521582BFEA}" type="pres">
      <dgm:prSet presAssocID="{26871123-8892-473D-AC8C-87155AAA3824}" presName="Name10" presStyleLbl="parChTrans1D2" presStyleIdx="0" presStyleCnt="2"/>
      <dgm:spPr>
        <a:custGeom>
          <a:avLst/>
          <a:gdLst/>
          <a:ahLst/>
          <a:cxnLst/>
          <a:rect l="0" t="0" r="0" b="0"/>
          <a:pathLst>
            <a:path>
              <a:moveTo>
                <a:pt x="1628349" y="0"/>
              </a:moveTo>
              <a:lnTo>
                <a:pt x="1628349" y="375954"/>
              </a:lnTo>
              <a:lnTo>
                <a:pt x="0" y="375954"/>
              </a:lnTo>
              <a:lnTo>
                <a:pt x="0" y="599103"/>
              </a:lnTo>
            </a:path>
          </a:pathLst>
        </a:custGeom>
      </dgm:spPr>
      <dgm:t>
        <a:bodyPr/>
        <a:lstStyle/>
        <a:p>
          <a:endParaRPr lang="en-US"/>
        </a:p>
      </dgm:t>
    </dgm:pt>
    <dgm:pt modelId="{F0169375-7739-4175-A922-CA8E5C37642E}" type="pres">
      <dgm:prSet presAssocID="{DD8E87B0-A4D8-45AC-8D0A-A99B53AE93EA}" presName="hierRoot2" presStyleCnt="0"/>
      <dgm:spPr/>
    </dgm:pt>
    <dgm:pt modelId="{AD97F955-2502-489B-96DA-3D47A8099835}" type="pres">
      <dgm:prSet presAssocID="{DD8E87B0-A4D8-45AC-8D0A-A99B53AE93EA}" presName="composite2" presStyleCnt="0"/>
      <dgm:spPr/>
    </dgm:pt>
    <dgm:pt modelId="{8A69B24F-EAC2-4A30-9F05-580A36D37B35}" type="pres">
      <dgm:prSet presAssocID="{DD8E87B0-A4D8-45AC-8D0A-A99B53AE93EA}" presName="background2" presStyleLbl="node2" presStyleIdx="0" presStyleCnt="2"/>
      <dgm:spPr>
        <a:xfrm>
          <a:off x="1553312" y="2130815"/>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1"/>
          <a:endParaRPr lang="ar-IQ"/>
        </a:p>
      </dgm:t>
    </dgm:pt>
    <dgm:pt modelId="{817DA21A-8D44-4677-A2F7-71C319D23CB0}" type="pres">
      <dgm:prSet presAssocID="{DD8E87B0-A4D8-45AC-8D0A-A99B53AE93EA}" presName="text2" presStyleLbl="fgAcc2" presStyleIdx="0" presStyleCnt="2" custLinFactNeighborX="838" custLinFactNeighborY="-6633">
        <dgm:presLayoutVars>
          <dgm:chPref val="3"/>
        </dgm:presLayoutVars>
      </dgm:prSet>
      <dgm:spPr>
        <a:prstGeom prst="roundRect">
          <a:avLst>
            <a:gd name="adj" fmla="val 10000"/>
          </a:avLst>
        </a:prstGeom>
      </dgm:spPr>
      <dgm:t>
        <a:bodyPr/>
        <a:lstStyle/>
        <a:p>
          <a:endParaRPr lang="en-US"/>
        </a:p>
      </dgm:t>
    </dgm:pt>
    <dgm:pt modelId="{07AA2161-6EBC-44F9-B233-BE14F3C0AB0C}" type="pres">
      <dgm:prSet presAssocID="{DD8E87B0-A4D8-45AC-8D0A-A99B53AE93EA}" presName="hierChild3" presStyleCnt="0"/>
      <dgm:spPr/>
    </dgm:pt>
    <dgm:pt modelId="{FF15DF8E-741A-487A-A98F-D1EBB80C3B2F}" type="pres">
      <dgm:prSet presAssocID="{CB0CD021-E49F-4C6A-A059-7D7A248D6E7D}" presName="Name17" presStyleLbl="parChTrans1D3" presStyleIdx="0" presStyleCnt="2"/>
      <dgm:spPr>
        <a:custGeom>
          <a:avLst/>
          <a:gdLst/>
          <a:ahLst/>
          <a:cxnLst/>
          <a:rect l="0" t="0" r="0" b="0"/>
          <a:pathLst>
            <a:path>
              <a:moveTo>
                <a:pt x="65905" y="0"/>
              </a:moveTo>
              <a:lnTo>
                <a:pt x="65905" y="578869"/>
              </a:lnTo>
              <a:lnTo>
                <a:pt x="45720" y="578869"/>
              </a:lnTo>
              <a:lnTo>
                <a:pt x="45720" y="802018"/>
              </a:lnTo>
            </a:path>
          </a:pathLst>
        </a:custGeom>
      </dgm:spPr>
      <dgm:t>
        <a:bodyPr/>
        <a:lstStyle/>
        <a:p>
          <a:endParaRPr lang="en-US"/>
        </a:p>
      </dgm:t>
    </dgm:pt>
    <dgm:pt modelId="{8D8C3266-0FE6-4025-876A-D8255DCCCD67}" type="pres">
      <dgm:prSet presAssocID="{3C13519A-27E0-4B17-9E88-A712AE241D9D}" presName="hierRoot3" presStyleCnt="0"/>
      <dgm:spPr/>
    </dgm:pt>
    <dgm:pt modelId="{9B193C35-AF89-4B1E-B932-FE725F8D9ECA}" type="pres">
      <dgm:prSet presAssocID="{3C13519A-27E0-4B17-9E88-A712AE241D9D}" presName="composite3" presStyleCnt="0"/>
      <dgm:spPr/>
    </dgm:pt>
    <dgm:pt modelId="{AB097CEB-E9A9-4E4A-ABDA-E49001117F6D}" type="pres">
      <dgm:prSet presAssocID="{3C13519A-27E0-4B17-9E88-A712AE241D9D}" presName="background3" presStyleLbl="node3" presStyleIdx="0" presStyleCnt="2"/>
      <dgm:spPr>
        <a:xfrm>
          <a:off x="1180152" y="4462425"/>
          <a:ext cx="3114754"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1"/>
          <a:endParaRPr lang="ar-IQ"/>
        </a:p>
      </dgm:t>
    </dgm:pt>
    <dgm:pt modelId="{1C5F65AE-B755-424B-B87E-41BDA8F77772}" type="pres">
      <dgm:prSet presAssocID="{3C13519A-27E0-4B17-9E88-A712AE241D9D}" presName="text3" presStyleLbl="fgAcc3" presStyleIdx="0" presStyleCnt="2" custScaleX="129307">
        <dgm:presLayoutVars>
          <dgm:chPref val="3"/>
        </dgm:presLayoutVars>
      </dgm:prSet>
      <dgm:spPr>
        <a:prstGeom prst="roundRect">
          <a:avLst>
            <a:gd name="adj" fmla="val 10000"/>
          </a:avLst>
        </a:prstGeom>
      </dgm:spPr>
      <dgm:t>
        <a:bodyPr/>
        <a:lstStyle/>
        <a:p>
          <a:endParaRPr lang="en-US"/>
        </a:p>
      </dgm:t>
    </dgm:pt>
    <dgm:pt modelId="{2E2C281B-2807-4A56-8578-534642E6D4B5}" type="pres">
      <dgm:prSet presAssocID="{3C13519A-27E0-4B17-9E88-A712AE241D9D}" presName="hierChild4" presStyleCnt="0"/>
      <dgm:spPr/>
    </dgm:pt>
    <dgm:pt modelId="{711301CA-727F-4880-BCE9-1D54DF55855A}" type="pres">
      <dgm:prSet presAssocID="{C0F7789D-1F6B-4A06-898A-1DC9A9A463C4}" presName="Name10" presStyleLbl="parChTrans1D2" presStyleIdx="1" presStyleCnt="2"/>
      <dgm:spPr>
        <a:custGeom>
          <a:avLst/>
          <a:gdLst/>
          <a:ahLst/>
          <a:cxnLst/>
          <a:rect l="0" t="0" r="0" b="0"/>
          <a:pathLst>
            <a:path>
              <a:moveTo>
                <a:pt x="0" y="0"/>
              </a:moveTo>
              <a:lnTo>
                <a:pt x="0" y="477411"/>
              </a:lnTo>
              <a:lnTo>
                <a:pt x="1648534" y="477411"/>
              </a:lnTo>
              <a:lnTo>
                <a:pt x="1648534" y="700560"/>
              </a:lnTo>
            </a:path>
          </a:pathLst>
        </a:custGeom>
      </dgm:spPr>
      <dgm:t>
        <a:bodyPr/>
        <a:lstStyle/>
        <a:p>
          <a:endParaRPr lang="en-US"/>
        </a:p>
      </dgm:t>
    </dgm:pt>
    <dgm:pt modelId="{212CCDED-CB7A-4627-977E-C322CD2DDA1E}" type="pres">
      <dgm:prSet presAssocID="{C2AEDBFA-0E63-4F48-893F-0B455604C3E5}" presName="hierRoot2" presStyleCnt="0"/>
      <dgm:spPr/>
    </dgm:pt>
    <dgm:pt modelId="{800AE488-846D-4E8F-B89A-2CEF935608A1}" type="pres">
      <dgm:prSet presAssocID="{C2AEDBFA-0E63-4F48-893F-0B455604C3E5}" presName="composite2" presStyleCnt="0"/>
      <dgm:spPr/>
    </dgm:pt>
    <dgm:pt modelId="{3D84FF39-1093-4040-B0CD-2B9A860AE9F0}" type="pres">
      <dgm:prSet presAssocID="{C2AEDBFA-0E63-4F48-893F-0B455604C3E5}" presName="background2" presStyleLbl="node2" presStyleIdx="1" presStyleCnt="2"/>
      <dgm:spPr>
        <a:xfrm>
          <a:off x="4830196" y="2232272"/>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1"/>
          <a:endParaRPr lang="ar-IQ"/>
        </a:p>
      </dgm:t>
    </dgm:pt>
    <dgm:pt modelId="{469CE0E4-8567-4CED-905B-7C99ADCF4ABA}" type="pres">
      <dgm:prSet presAssocID="{C2AEDBFA-0E63-4F48-893F-0B455604C3E5}" presName="text2" presStyleLbl="fgAcc2" presStyleIdx="1" presStyleCnt="2">
        <dgm:presLayoutVars>
          <dgm:chPref val="3"/>
        </dgm:presLayoutVars>
      </dgm:prSet>
      <dgm:spPr>
        <a:prstGeom prst="roundRect">
          <a:avLst>
            <a:gd name="adj" fmla="val 10000"/>
          </a:avLst>
        </a:prstGeom>
      </dgm:spPr>
      <dgm:t>
        <a:bodyPr/>
        <a:lstStyle/>
        <a:p>
          <a:endParaRPr lang="en-US"/>
        </a:p>
      </dgm:t>
    </dgm:pt>
    <dgm:pt modelId="{DC9211B7-BB1F-495A-8F26-A988380B7516}" type="pres">
      <dgm:prSet presAssocID="{C2AEDBFA-0E63-4F48-893F-0B455604C3E5}" presName="hierChild3" presStyleCnt="0"/>
      <dgm:spPr/>
    </dgm:pt>
    <dgm:pt modelId="{0CD89BFE-E3C5-46BF-8634-FD24CBC92826}" type="pres">
      <dgm:prSet presAssocID="{B9646C8C-2DAA-4471-A955-72AB83C01384}" presName="Name17" presStyleLbl="parChTrans1D3" presStyleIdx="1" presStyleCnt="2"/>
      <dgm:spPr>
        <a:custGeom>
          <a:avLst/>
          <a:gdLst/>
          <a:ahLst/>
          <a:cxnLst/>
          <a:rect l="0" t="0" r="0" b="0"/>
          <a:pathLst>
            <a:path>
              <a:moveTo>
                <a:pt x="45720" y="0"/>
              </a:moveTo>
              <a:lnTo>
                <a:pt x="45720" y="700560"/>
              </a:lnTo>
            </a:path>
          </a:pathLst>
        </a:custGeom>
      </dgm:spPr>
      <dgm:t>
        <a:bodyPr/>
        <a:lstStyle/>
        <a:p>
          <a:endParaRPr lang="en-US"/>
        </a:p>
      </dgm:t>
    </dgm:pt>
    <dgm:pt modelId="{AC507FA1-5366-449F-AD6A-9704542F5BF5}" type="pres">
      <dgm:prSet presAssocID="{5FBE3F19-9267-401B-96B5-DAFC28C3ED2E}" presName="hierRoot3" presStyleCnt="0"/>
      <dgm:spPr/>
    </dgm:pt>
    <dgm:pt modelId="{13190615-51B6-4A29-901F-B48AF154A0E6}" type="pres">
      <dgm:prSet presAssocID="{5FBE3F19-9267-401B-96B5-DAFC28C3ED2E}" presName="composite3" presStyleCnt="0"/>
      <dgm:spPr/>
    </dgm:pt>
    <dgm:pt modelId="{EC997109-D8DA-4859-A433-C5E286548D02}" type="pres">
      <dgm:prSet presAssocID="{5FBE3F19-9267-401B-96B5-DAFC28C3ED2E}" presName="background3" presStyleLbl="node3" presStyleIdx="1" presStyleCnt="2"/>
      <dgm:spPr>
        <a:xfrm>
          <a:off x="4830196" y="4462425"/>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rtl="1"/>
          <a:endParaRPr lang="ar-IQ"/>
        </a:p>
      </dgm:t>
    </dgm:pt>
    <dgm:pt modelId="{51DF8CE6-71A8-414E-92AC-5E9A3D06063B}" type="pres">
      <dgm:prSet presAssocID="{5FBE3F19-9267-401B-96B5-DAFC28C3ED2E}" presName="text3" presStyleLbl="fgAcc3" presStyleIdx="1" presStyleCnt="2">
        <dgm:presLayoutVars>
          <dgm:chPref val="3"/>
        </dgm:presLayoutVars>
      </dgm:prSet>
      <dgm:spPr>
        <a:prstGeom prst="roundRect">
          <a:avLst>
            <a:gd name="adj" fmla="val 10000"/>
          </a:avLst>
        </a:prstGeom>
      </dgm:spPr>
      <dgm:t>
        <a:bodyPr/>
        <a:lstStyle/>
        <a:p>
          <a:endParaRPr lang="en-US"/>
        </a:p>
      </dgm:t>
    </dgm:pt>
    <dgm:pt modelId="{97BDCDC0-6196-4AEC-A8FE-1A301A1A0495}" type="pres">
      <dgm:prSet presAssocID="{5FBE3F19-9267-401B-96B5-DAFC28C3ED2E}" presName="hierChild4" presStyleCnt="0"/>
      <dgm:spPr/>
    </dgm:pt>
  </dgm:ptLst>
  <dgm:cxnLst>
    <dgm:cxn modelId="{21D5DF8D-2CBB-4FB1-9891-ED508C07E92D}" srcId="{269C2D2D-DDDC-4DCD-AD96-4AA526001381}" destId="{DD8E87B0-A4D8-45AC-8D0A-A99B53AE93EA}" srcOrd="0" destOrd="0" parTransId="{26871123-8892-473D-AC8C-87155AAA3824}" sibTransId="{DB3FC952-1729-465E-97DB-8EB2AEB93BAC}"/>
    <dgm:cxn modelId="{5174FB88-4A12-4507-8B8F-419F23515276}" type="presOf" srcId="{8DBFB14E-2C33-4449-A445-52145C3BCABD}" destId="{8907EB8C-83D3-418D-91F5-A26043709F1B}" srcOrd="0" destOrd="0" presId="urn:microsoft.com/office/officeart/2005/8/layout/hierarchy1"/>
    <dgm:cxn modelId="{281C774E-4BA3-4CEA-80A5-7D6B07CEF470}" type="presOf" srcId="{5FBE3F19-9267-401B-96B5-DAFC28C3ED2E}" destId="{51DF8CE6-71A8-414E-92AC-5E9A3D06063B}" srcOrd="0" destOrd="0" presId="urn:microsoft.com/office/officeart/2005/8/layout/hierarchy1"/>
    <dgm:cxn modelId="{0E185789-CE08-4221-A904-B43A67CD2794}" type="presOf" srcId="{3C13519A-27E0-4B17-9E88-A712AE241D9D}" destId="{1C5F65AE-B755-424B-B87E-41BDA8F77772}" srcOrd="0" destOrd="0" presId="urn:microsoft.com/office/officeart/2005/8/layout/hierarchy1"/>
    <dgm:cxn modelId="{D43CD8B7-4693-45CD-97AF-23656AEB49BE}" type="presOf" srcId="{B9646C8C-2DAA-4471-A955-72AB83C01384}" destId="{0CD89BFE-E3C5-46BF-8634-FD24CBC92826}" srcOrd="0" destOrd="0" presId="urn:microsoft.com/office/officeart/2005/8/layout/hierarchy1"/>
    <dgm:cxn modelId="{A4876D69-C873-4A84-B460-024DD95E390F}" srcId="{C2AEDBFA-0E63-4F48-893F-0B455604C3E5}" destId="{5FBE3F19-9267-401B-96B5-DAFC28C3ED2E}" srcOrd="0" destOrd="0" parTransId="{B9646C8C-2DAA-4471-A955-72AB83C01384}" sibTransId="{E5709EAB-3EED-4CCC-8C21-982C1DC5BEBC}"/>
    <dgm:cxn modelId="{619D002D-F5BE-476B-AC98-977C77227EEE}" type="presOf" srcId="{269C2D2D-DDDC-4DCD-AD96-4AA526001381}" destId="{4782310B-BC86-411B-B2B0-C051C580139B}" srcOrd="0" destOrd="0" presId="urn:microsoft.com/office/officeart/2005/8/layout/hierarchy1"/>
    <dgm:cxn modelId="{D2AD9491-FC0B-4E5D-9DB3-8C4602BBD22E}" type="presOf" srcId="{DD8E87B0-A4D8-45AC-8D0A-A99B53AE93EA}" destId="{817DA21A-8D44-4677-A2F7-71C319D23CB0}" srcOrd="0" destOrd="0" presId="urn:microsoft.com/office/officeart/2005/8/layout/hierarchy1"/>
    <dgm:cxn modelId="{7C154CA6-D6D2-4D5E-A301-B0287F736087}" srcId="{DD8E87B0-A4D8-45AC-8D0A-A99B53AE93EA}" destId="{3C13519A-27E0-4B17-9E88-A712AE241D9D}" srcOrd="0" destOrd="0" parTransId="{CB0CD021-E49F-4C6A-A059-7D7A248D6E7D}" sibTransId="{095F6665-307A-4B9E-B8F0-2ECDE013E929}"/>
    <dgm:cxn modelId="{67447577-78FF-43F1-9396-0E6C6502AE91}" type="presOf" srcId="{CB0CD021-E49F-4C6A-A059-7D7A248D6E7D}" destId="{FF15DF8E-741A-487A-A98F-D1EBB80C3B2F}" srcOrd="0" destOrd="0" presId="urn:microsoft.com/office/officeart/2005/8/layout/hierarchy1"/>
    <dgm:cxn modelId="{69E66663-5F58-4FEF-8941-A77BB0EFC906}" srcId="{269C2D2D-DDDC-4DCD-AD96-4AA526001381}" destId="{C2AEDBFA-0E63-4F48-893F-0B455604C3E5}" srcOrd="1" destOrd="0" parTransId="{C0F7789D-1F6B-4A06-898A-1DC9A9A463C4}" sibTransId="{DDDBF212-38E6-4510-8A30-89DC27E443B0}"/>
    <dgm:cxn modelId="{813D6340-3B8F-47AB-B4F2-F8757341648F}" type="presOf" srcId="{26871123-8892-473D-AC8C-87155AAA3824}" destId="{071D6610-FF50-41CB-BF07-79521582BFEA}" srcOrd="0" destOrd="0" presId="urn:microsoft.com/office/officeart/2005/8/layout/hierarchy1"/>
    <dgm:cxn modelId="{25256395-24F5-4500-B3D0-AA9D85B5BB64}" type="presOf" srcId="{C0F7789D-1F6B-4A06-898A-1DC9A9A463C4}" destId="{711301CA-727F-4880-BCE9-1D54DF55855A}" srcOrd="0" destOrd="0" presId="urn:microsoft.com/office/officeart/2005/8/layout/hierarchy1"/>
    <dgm:cxn modelId="{AADE349D-9F0D-4B94-822F-72647A2D5D7E}" srcId="{8DBFB14E-2C33-4449-A445-52145C3BCABD}" destId="{269C2D2D-DDDC-4DCD-AD96-4AA526001381}" srcOrd="0" destOrd="0" parTransId="{C8B6DE40-9672-451E-9557-61E1AD02C6A6}" sibTransId="{49E17F94-7EFD-45BF-A592-E23A11485C51}"/>
    <dgm:cxn modelId="{77F5A63E-F4C2-4420-8536-1C6EA4176C9A}" type="presOf" srcId="{C2AEDBFA-0E63-4F48-893F-0B455604C3E5}" destId="{469CE0E4-8567-4CED-905B-7C99ADCF4ABA}" srcOrd="0" destOrd="0" presId="urn:microsoft.com/office/officeart/2005/8/layout/hierarchy1"/>
    <dgm:cxn modelId="{B1D71786-E672-4701-A6A0-FD4BA3025C42}" type="presParOf" srcId="{8907EB8C-83D3-418D-91F5-A26043709F1B}" destId="{0A0C955D-7490-486E-82C4-57DC68B13D7E}" srcOrd="0" destOrd="0" presId="urn:microsoft.com/office/officeart/2005/8/layout/hierarchy1"/>
    <dgm:cxn modelId="{D58F2FE4-0AF0-4D41-B57B-E2E1363F1199}" type="presParOf" srcId="{0A0C955D-7490-486E-82C4-57DC68B13D7E}" destId="{C2CB2A86-E4BB-4F6C-910F-530EDEB8F3D1}" srcOrd="0" destOrd="0" presId="urn:microsoft.com/office/officeart/2005/8/layout/hierarchy1"/>
    <dgm:cxn modelId="{2BA4A336-09F1-49DB-8236-BBC3194D65D8}" type="presParOf" srcId="{C2CB2A86-E4BB-4F6C-910F-530EDEB8F3D1}" destId="{E6E4E65F-E9E3-4AB5-8640-D7CFFD2D31F6}" srcOrd="0" destOrd="0" presId="urn:microsoft.com/office/officeart/2005/8/layout/hierarchy1"/>
    <dgm:cxn modelId="{5462342C-0E8B-4E83-BCE7-BD6C06D7D4FC}" type="presParOf" srcId="{C2CB2A86-E4BB-4F6C-910F-530EDEB8F3D1}" destId="{4782310B-BC86-411B-B2B0-C051C580139B}" srcOrd="1" destOrd="0" presId="urn:microsoft.com/office/officeart/2005/8/layout/hierarchy1"/>
    <dgm:cxn modelId="{86DCB28A-DDA8-4522-A9C9-A3118295DE5C}" type="presParOf" srcId="{0A0C955D-7490-486E-82C4-57DC68B13D7E}" destId="{DFD416DA-0E4F-4B14-9EB4-66FBF57747B8}" srcOrd="1" destOrd="0" presId="urn:microsoft.com/office/officeart/2005/8/layout/hierarchy1"/>
    <dgm:cxn modelId="{D2F12FCE-12B0-40ED-9108-BD82DD051D58}" type="presParOf" srcId="{DFD416DA-0E4F-4B14-9EB4-66FBF57747B8}" destId="{071D6610-FF50-41CB-BF07-79521582BFEA}" srcOrd="0" destOrd="0" presId="urn:microsoft.com/office/officeart/2005/8/layout/hierarchy1"/>
    <dgm:cxn modelId="{381BDC8B-7B51-430C-B246-828FD399DFEC}" type="presParOf" srcId="{DFD416DA-0E4F-4B14-9EB4-66FBF57747B8}" destId="{F0169375-7739-4175-A922-CA8E5C37642E}" srcOrd="1" destOrd="0" presId="urn:microsoft.com/office/officeart/2005/8/layout/hierarchy1"/>
    <dgm:cxn modelId="{7362D019-D240-41CF-8A3D-3096BA64E633}" type="presParOf" srcId="{F0169375-7739-4175-A922-CA8E5C37642E}" destId="{AD97F955-2502-489B-96DA-3D47A8099835}" srcOrd="0" destOrd="0" presId="urn:microsoft.com/office/officeart/2005/8/layout/hierarchy1"/>
    <dgm:cxn modelId="{1E6737C9-D63B-4267-9B09-1FA8CC043A1A}" type="presParOf" srcId="{AD97F955-2502-489B-96DA-3D47A8099835}" destId="{8A69B24F-EAC2-4A30-9F05-580A36D37B35}" srcOrd="0" destOrd="0" presId="urn:microsoft.com/office/officeart/2005/8/layout/hierarchy1"/>
    <dgm:cxn modelId="{E7395361-7739-4F1F-8A49-8F961F004712}" type="presParOf" srcId="{AD97F955-2502-489B-96DA-3D47A8099835}" destId="{817DA21A-8D44-4677-A2F7-71C319D23CB0}" srcOrd="1" destOrd="0" presId="urn:microsoft.com/office/officeart/2005/8/layout/hierarchy1"/>
    <dgm:cxn modelId="{64574420-2746-42A5-8F51-658C5532661F}" type="presParOf" srcId="{F0169375-7739-4175-A922-CA8E5C37642E}" destId="{07AA2161-6EBC-44F9-B233-BE14F3C0AB0C}" srcOrd="1" destOrd="0" presId="urn:microsoft.com/office/officeart/2005/8/layout/hierarchy1"/>
    <dgm:cxn modelId="{D03E2842-4A89-43D5-A4AF-355665A7540A}" type="presParOf" srcId="{07AA2161-6EBC-44F9-B233-BE14F3C0AB0C}" destId="{FF15DF8E-741A-487A-A98F-D1EBB80C3B2F}" srcOrd="0" destOrd="0" presId="urn:microsoft.com/office/officeart/2005/8/layout/hierarchy1"/>
    <dgm:cxn modelId="{37469F15-410D-4DE8-A1D4-DF06056518D2}" type="presParOf" srcId="{07AA2161-6EBC-44F9-B233-BE14F3C0AB0C}" destId="{8D8C3266-0FE6-4025-876A-D8255DCCCD67}" srcOrd="1" destOrd="0" presId="urn:microsoft.com/office/officeart/2005/8/layout/hierarchy1"/>
    <dgm:cxn modelId="{A7626B7E-1860-4D45-9C61-0380132BA8E4}" type="presParOf" srcId="{8D8C3266-0FE6-4025-876A-D8255DCCCD67}" destId="{9B193C35-AF89-4B1E-B932-FE725F8D9ECA}" srcOrd="0" destOrd="0" presId="urn:microsoft.com/office/officeart/2005/8/layout/hierarchy1"/>
    <dgm:cxn modelId="{D31DBF5B-C94F-40BA-B3CD-5DB4BE253BBF}" type="presParOf" srcId="{9B193C35-AF89-4B1E-B932-FE725F8D9ECA}" destId="{AB097CEB-E9A9-4E4A-ABDA-E49001117F6D}" srcOrd="0" destOrd="0" presId="urn:microsoft.com/office/officeart/2005/8/layout/hierarchy1"/>
    <dgm:cxn modelId="{A3BCF306-23BF-4AE1-827D-8825D2BE565B}" type="presParOf" srcId="{9B193C35-AF89-4B1E-B932-FE725F8D9ECA}" destId="{1C5F65AE-B755-424B-B87E-41BDA8F77772}" srcOrd="1" destOrd="0" presId="urn:microsoft.com/office/officeart/2005/8/layout/hierarchy1"/>
    <dgm:cxn modelId="{7E53C3B0-E233-40CA-97C3-24B52B407C94}" type="presParOf" srcId="{8D8C3266-0FE6-4025-876A-D8255DCCCD67}" destId="{2E2C281B-2807-4A56-8578-534642E6D4B5}" srcOrd="1" destOrd="0" presId="urn:microsoft.com/office/officeart/2005/8/layout/hierarchy1"/>
    <dgm:cxn modelId="{EEA210A1-1C6F-4437-9853-0B7A0C69CDD1}" type="presParOf" srcId="{DFD416DA-0E4F-4B14-9EB4-66FBF57747B8}" destId="{711301CA-727F-4880-BCE9-1D54DF55855A}" srcOrd="2" destOrd="0" presId="urn:microsoft.com/office/officeart/2005/8/layout/hierarchy1"/>
    <dgm:cxn modelId="{C03F023D-54B9-4772-AC70-6D3A2BB3CBF7}" type="presParOf" srcId="{DFD416DA-0E4F-4B14-9EB4-66FBF57747B8}" destId="{212CCDED-CB7A-4627-977E-C322CD2DDA1E}" srcOrd="3" destOrd="0" presId="urn:microsoft.com/office/officeart/2005/8/layout/hierarchy1"/>
    <dgm:cxn modelId="{DEC5FC45-E1CC-4028-9307-845973AFDDDB}" type="presParOf" srcId="{212CCDED-CB7A-4627-977E-C322CD2DDA1E}" destId="{800AE488-846D-4E8F-B89A-2CEF935608A1}" srcOrd="0" destOrd="0" presId="urn:microsoft.com/office/officeart/2005/8/layout/hierarchy1"/>
    <dgm:cxn modelId="{1F3FB54E-E4FF-47F5-A535-AEF192CB06F3}" type="presParOf" srcId="{800AE488-846D-4E8F-B89A-2CEF935608A1}" destId="{3D84FF39-1093-4040-B0CD-2B9A860AE9F0}" srcOrd="0" destOrd="0" presId="urn:microsoft.com/office/officeart/2005/8/layout/hierarchy1"/>
    <dgm:cxn modelId="{9FDD27DB-F52F-445A-94D5-C7419FE58A17}" type="presParOf" srcId="{800AE488-846D-4E8F-B89A-2CEF935608A1}" destId="{469CE0E4-8567-4CED-905B-7C99ADCF4ABA}" srcOrd="1" destOrd="0" presId="urn:microsoft.com/office/officeart/2005/8/layout/hierarchy1"/>
    <dgm:cxn modelId="{49B9848E-B897-4F18-82DA-0A4BCB1A00C4}" type="presParOf" srcId="{212CCDED-CB7A-4627-977E-C322CD2DDA1E}" destId="{DC9211B7-BB1F-495A-8F26-A988380B7516}" srcOrd="1" destOrd="0" presId="urn:microsoft.com/office/officeart/2005/8/layout/hierarchy1"/>
    <dgm:cxn modelId="{BF655C6B-D845-4A56-A04F-C47EC239D92E}" type="presParOf" srcId="{DC9211B7-BB1F-495A-8F26-A988380B7516}" destId="{0CD89BFE-E3C5-46BF-8634-FD24CBC92826}" srcOrd="0" destOrd="0" presId="urn:microsoft.com/office/officeart/2005/8/layout/hierarchy1"/>
    <dgm:cxn modelId="{1D4F86E1-16CA-4134-9EB9-1C035B70C1FC}" type="presParOf" srcId="{DC9211B7-BB1F-495A-8F26-A988380B7516}" destId="{AC507FA1-5366-449F-AD6A-9704542F5BF5}" srcOrd="1" destOrd="0" presId="urn:microsoft.com/office/officeart/2005/8/layout/hierarchy1"/>
    <dgm:cxn modelId="{AC740A3F-FB97-465A-B563-582E81518EAF}" type="presParOf" srcId="{AC507FA1-5366-449F-AD6A-9704542F5BF5}" destId="{13190615-51B6-4A29-901F-B48AF154A0E6}" srcOrd="0" destOrd="0" presId="urn:microsoft.com/office/officeart/2005/8/layout/hierarchy1"/>
    <dgm:cxn modelId="{89C5BB54-F547-4026-9E44-050D5D380F6B}" type="presParOf" srcId="{13190615-51B6-4A29-901F-B48AF154A0E6}" destId="{EC997109-D8DA-4859-A433-C5E286548D02}" srcOrd="0" destOrd="0" presId="urn:microsoft.com/office/officeart/2005/8/layout/hierarchy1"/>
    <dgm:cxn modelId="{7E28AC17-EE14-4984-AFAF-18007F0DD041}" type="presParOf" srcId="{13190615-51B6-4A29-901F-B48AF154A0E6}" destId="{51DF8CE6-71A8-414E-92AC-5E9A3D06063B}" srcOrd="1" destOrd="0" presId="urn:microsoft.com/office/officeart/2005/8/layout/hierarchy1"/>
    <dgm:cxn modelId="{AD362D5A-249B-4860-8D3E-6E733DD7E77E}" type="presParOf" srcId="{AC507FA1-5366-449F-AD6A-9704542F5BF5}" destId="{97BDCDC0-6196-4AEC-A8FE-1A301A1A049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89BFE-E3C5-46BF-8634-FD24CBC92826}">
      <dsp:nvSpPr>
        <dsp:cNvPr id="0" name=""/>
        <dsp:cNvSpPr/>
      </dsp:nvSpPr>
      <dsp:spPr>
        <a:xfrm>
          <a:off x="5988879" y="3761864"/>
          <a:ext cx="91440" cy="700560"/>
        </a:xfrm>
        <a:custGeom>
          <a:avLst/>
          <a:gdLst/>
          <a:ahLst/>
          <a:cxnLst/>
          <a:rect l="0" t="0" r="0" b="0"/>
          <a:pathLst>
            <a:path>
              <a:moveTo>
                <a:pt x="45720" y="0"/>
              </a:moveTo>
              <a:lnTo>
                <a:pt x="45720" y="700560"/>
              </a:lnTo>
            </a:path>
          </a:pathLst>
        </a:custGeom>
        <a:noFill/>
        <a:ln w="25400" cap="flat" cmpd="sng" algn="ctr">
          <a:solidFill>
            <a:srgbClr val="1F497D">
              <a:shade val="80000"/>
              <a:hueOff val="0"/>
              <a:satOff val="0"/>
              <a:lumOff val="0"/>
              <a:alphaOff val="0"/>
            </a:srgb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11301CA-727F-4880-BCE9-1D54DF55855A}">
      <dsp:nvSpPr>
        <dsp:cNvPr id="0" name=""/>
        <dsp:cNvSpPr/>
      </dsp:nvSpPr>
      <dsp:spPr>
        <a:xfrm>
          <a:off x="4386064" y="1531711"/>
          <a:ext cx="1648534" cy="700560"/>
        </a:xfrm>
        <a:custGeom>
          <a:avLst/>
          <a:gdLst/>
          <a:ahLst/>
          <a:cxnLst/>
          <a:rect l="0" t="0" r="0" b="0"/>
          <a:pathLst>
            <a:path>
              <a:moveTo>
                <a:pt x="0" y="0"/>
              </a:moveTo>
              <a:lnTo>
                <a:pt x="0" y="477411"/>
              </a:lnTo>
              <a:lnTo>
                <a:pt x="1648534" y="477411"/>
              </a:lnTo>
              <a:lnTo>
                <a:pt x="1648534" y="700560"/>
              </a:lnTo>
            </a:path>
          </a:pathLst>
        </a:custGeom>
        <a:noFill/>
        <a:ln w="25400" cap="flat" cmpd="sng" algn="ctr">
          <a:solidFill>
            <a:srgbClr val="1F497D">
              <a:shade val="6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FF15DF8E-741A-487A-A98F-D1EBB80C3B2F}">
      <dsp:nvSpPr>
        <dsp:cNvPr id="0" name=""/>
        <dsp:cNvSpPr/>
      </dsp:nvSpPr>
      <dsp:spPr>
        <a:xfrm>
          <a:off x="2691809" y="3660406"/>
          <a:ext cx="91440" cy="802018"/>
        </a:xfrm>
        <a:custGeom>
          <a:avLst/>
          <a:gdLst/>
          <a:ahLst/>
          <a:cxnLst/>
          <a:rect l="0" t="0" r="0" b="0"/>
          <a:pathLst>
            <a:path>
              <a:moveTo>
                <a:pt x="65905" y="0"/>
              </a:moveTo>
              <a:lnTo>
                <a:pt x="65905" y="578869"/>
              </a:lnTo>
              <a:lnTo>
                <a:pt x="45720" y="578869"/>
              </a:lnTo>
              <a:lnTo>
                <a:pt x="45720" y="802018"/>
              </a:lnTo>
            </a:path>
          </a:pathLst>
        </a:custGeom>
        <a:noFill/>
        <a:ln w="25400" cap="flat" cmpd="sng" algn="ctr">
          <a:solidFill>
            <a:srgbClr val="1F497D">
              <a:shade val="80000"/>
              <a:hueOff val="0"/>
              <a:satOff val="0"/>
              <a:lumOff val="0"/>
              <a:alphaOff val="0"/>
            </a:srgb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71D6610-FF50-41CB-BF07-79521582BFEA}">
      <dsp:nvSpPr>
        <dsp:cNvPr id="0" name=""/>
        <dsp:cNvSpPr/>
      </dsp:nvSpPr>
      <dsp:spPr>
        <a:xfrm>
          <a:off x="2757715" y="1531711"/>
          <a:ext cx="1628349" cy="599103"/>
        </a:xfrm>
        <a:custGeom>
          <a:avLst/>
          <a:gdLst/>
          <a:ahLst/>
          <a:cxnLst/>
          <a:rect l="0" t="0" r="0" b="0"/>
          <a:pathLst>
            <a:path>
              <a:moveTo>
                <a:pt x="1628349" y="0"/>
              </a:moveTo>
              <a:lnTo>
                <a:pt x="1628349" y="375954"/>
              </a:lnTo>
              <a:lnTo>
                <a:pt x="0" y="375954"/>
              </a:lnTo>
              <a:lnTo>
                <a:pt x="0" y="599103"/>
              </a:lnTo>
            </a:path>
          </a:pathLst>
        </a:custGeom>
        <a:noFill/>
        <a:ln w="25400" cap="flat" cmpd="sng" algn="ctr">
          <a:solidFill>
            <a:srgbClr val="1F497D">
              <a:shade val="6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E6E4E65F-E9E3-4AB5-8640-D7CFFD2D31F6}">
      <dsp:nvSpPr>
        <dsp:cNvPr id="0" name=""/>
        <dsp:cNvSpPr/>
      </dsp:nvSpPr>
      <dsp:spPr>
        <a:xfrm>
          <a:off x="1813845" y="2120"/>
          <a:ext cx="5144437"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82310B-BC86-411B-B2B0-C051C580139B}">
      <dsp:nvSpPr>
        <dsp:cNvPr id="0" name=""/>
        <dsp:cNvSpPr/>
      </dsp:nvSpPr>
      <dsp:spPr>
        <a:xfrm>
          <a:off x="2081490" y="256383"/>
          <a:ext cx="5144437" cy="1529591"/>
        </a:xfrm>
        <a:prstGeom prst="roundRect">
          <a:avLst>
            <a:gd name="adj" fmla="val 10000"/>
          </a:avLst>
        </a:prstGeo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i="1" u="sng" kern="1200" dirty="0" smtClean="0">
              <a:solidFill>
                <a:sysClr val="windowText" lastClr="000000">
                  <a:hueOff val="0"/>
                  <a:satOff val="0"/>
                  <a:lumOff val="0"/>
                  <a:alphaOff val="0"/>
                </a:sysClr>
              </a:solidFill>
              <a:effectLst/>
              <a:latin typeface="Calibri"/>
              <a:ea typeface="+mn-ea"/>
              <a:cs typeface="+mn-cs"/>
            </a:rPr>
            <a:t>Corynebacteria</a:t>
          </a:r>
          <a:endParaRPr lang="en-US" sz="4400" b="1" kern="1200" dirty="0">
            <a:solidFill>
              <a:sysClr val="windowText" lastClr="000000">
                <a:hueOff val="0"/>
                <a:satOff val="0"/>
                <a:lumOff val="0"/>
                <a:alphaOff val="0"/>
              </a:sysClr>
            </a:solidFill>
            <a:effectLst/>
            <a:latin typeface="Calibri"/>
            <a:ea typeface="+mn-ea"/>
            <a:cs typeface="+mn-cs"/>
          </a:endParaRPr>
        </a:p>
      </dsp:txBody>
      <dsp:txXfrm>
        <a:off x="2126290" y="301183"/>
        <a:ext cx="5054837" cy="1439991"/>
      </dsp:txXfrm>
    </dsp:sp>
    <dsp:sp modelId="{8A69B24F-EAC2-4A30-9F05-580A36D37B35}">
      <dsp:nvSpPr>
        <dsp:cNvPr id="0" name=""/>
        <dsp:cNvSpPr/>
      </dsp:nvSpPr>
      <dsp:spPr>
        <a:xfrm>
          <a:off x="1553312" y="2130815"/>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17DA21A-8D44-4677-A2F7-71C319D23CB0}">
      <dsp:nvSpPr>
        <dsp:cNvPr id="0" name=""/>
        <dsp:cNvSpPr/>
      </dsp:nvSpPr>
      <dsp:spPr>
        <a:xfrm>
          <a:off x="1820957" y="2385077"/>
          <a:ext cx="2408805" cy="1529591"/>
        </a:xfrm>
        <a:prstGeom prst="roundRect">
          <a:avLst>
            <a:gd name="adj" fmla="val 10000"/>
          </a:avLst>
        </a:prstGeo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solidFill>
                <a:sysClr val="windowText" lastClr="000000">
                  <a:hueOff val="0"/>
                  <a:satOff val="0"/>
                  <a:lumOff val="0"/>
                  <a:alphaOff val="0"/>
                </a:sysClr>
              </a:solidFill>
              <a:effectLst/>
              <a:latin typeface="Calibri"/>
              <a:ea typeface="+mn-ea"/>
              <a:cs typeface="+mn-cs"/>
            </a:rPr>
            <a:t>Pathogenic spp.</a:t>
          </a:r>
          <a:endParaRPr lang="en-US" sz="2900" b="1" kern="1200" dirty="0">
            <a:solidFill>
              <a:sysClr val="windowText" lastClr="000000">
                <a:hueOff val="0"/>
                <a:satOff val="0"/>
                <a:lumOff val="0"/>
                <a:alphaOff val="0"/>
              </a:sysClr>
            </a:solidFill>
            <a:effectLst/>
            <a:latin typeface="Calibri"/>
            <a:ea typeface="+mn-ea"/>
            <a:cs typeface="+mn-cs"/>
          </a:endParaRPr>
        </a:p>
      </dsp:txBody>
      <dsp:txXfrm>
        <a:off x="1865757" y="2429877"/>
        <a:ext cx="2319205" cy="1439991"/>
      </dsp:txXfrm>
    </dsp:sp>
    <dsp:sp modelId="{AB097CEB-E9A9-4E4A-ABDA-E49001117F6D}">
      <dsp:nvSpPr>
        <dsp:cNvPr id="0" name=""/>
        <dsp:cNvSpPr/>
      </dsp:nvSpPr>
      <dsp:spPr>
        <a:xfrm>
          <a:off x="1180152" y="4462425"/>
          <a:ext cx="3114754"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C5F65AE-B755-424B-B87E-41BDA8F77772}">
      <dsp:nvSpPr>
        <dsp:cNvPr id="0" name=""/>
        <dsp:cNvSpPr/>
      </dsp:nvSpPr>
      <dsp:spPr>
        <a:xfrm>
          <a:off x="1447797" y="4716688"/>
          <a:ext cx="3114754" cy="1529591"/>
        </a:xfrm>
        <a:prstGeom prst="roundRect">
          <a:avLst>
            <a:gd name="adj" fmla="val 10000"/>
          </a:avLst>
        </a:prstGeo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kern="1200" dirty="0" smtClean="0">
              <a:solidFill>
                <a:sysClr val="windowText" lastClr="000000">
                  <a:hueOff val="0"/>
                  <a:satOff val="0"/>
                  <a:lumOff val="0"/>
                  <a:alphaOff val="0"/>
                </a:sysClr>
              </a:solidFill>
              <a:effectLst/>
              <a:latin typeface="Calibri"/>
              <a:ea typeface="+mn-ea"/>
              <a:cs typeface="+mn-cs"/>
            </a:rPr>
            <a:t>C. diphtheriae</a:t>
          </a:r>
          <a:endParaRPr lang="en-US" sz="2900" b="1" kern="1200" dirty="0">
            <a:solidFill>
              <a:sysClr val="windowText" lastClr="000000">
                <a:hueOff val="0"/>
                <a:satOff val="0"/>
                <a:lumOff val="0"/>
                <a:alphaOff val="0"/>
              </a:sysClr>
            </a:solidFill>
            <a:effectLst/>
            <a:latin typeface="Calibri"/>
            <a:ea typeface="+mn-ea"/>
            <a:cs typeface="+mn-cs"/>
          </a:endParaRPr>
        </a:p>
      </dsp:txBody>
      <dsp:txXfrm>
        <a:off x="1492597" y="4761488"/>
        <a:ext cx="3025154" cy="1439991"/>
      </dsp:txXfrm>
    </dsp:sp>
    <dsp:sp modelId="{3D84FF39-1093-4040-B0CD-2B9A860AE9F0}">
      <dsp:nvSpPr>
        <dsp:cNvPr id="0" name=""/>
        <dsp:cNvSpPr/>
      </dsp:nvSpPr>
      <dsp:spPr>
        <a:xfrm>
          <a:off x="4830196" y="2232272"/>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69CE0E4-8567-4CED-905B-7C99ADCF4ABA}">
      <dsp:nvSpPr>
        <dsp:cNvPr id="0" name=""/>
        <dsp:cNvSpPr/>
      </dsp:nvSpPr>
      <dsp:spPr>
        <a:xfrm>
          <a:off x="5097841" y="2486535"/>
          <a:ext cx="2408805" cy="1529591"/>
        </a:xfrm>
        <a:prstGeom prst="roundRect">
          <a:avLst>
            <a:gd name="adj" fmla="val 10000"/>
          </a:avLst>
        </a:prstGeo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solidFill>
                <a:sysClr val="windowText" lastClr="000000">
                  <a:hueOff val="0"/>
                  <a:satOff val="0"/>
                  <a:lumOff val="0"/>
                  <a:alphaOff val="0"/>
                </a:sysClr>
              </a:solidFill>
              <a:effectLst/>
              <a:latin typeface="Calibri"/>
              <a:ea typeface="+mn-ea"/>
              <a:cs typeface="+mn-cs"/>
            </a:rPr>
            <a:t>Non–pathogenic spp.</a:t>
          </a:r>
          <a:endParaRPr lang="en-US" sz="2900" b="1" kern="1200" dirty="0">
            <a:solidFill>
              <a:sysClr val="windowText" lastClr="000000">
                <a:hueOff val="0"/>
                <a:satOff val="0"/>
                <a:lumOff val="0"/>
                <a:alphaOff val="0"/>
              </a:sysClr>
            </a:solidFill>
            <a:effectLst/>
            <a:latin typeface="Calibri"/>
            <a:ea typeface="+mn-ea"/>
            <a:cs typeface="+mn-cs"/>
          </a:endParaRPr>
        </a:p>
      </dsp:txBody>
      <dsp:txXfrm>
        <a:off x="5142641" y="2531335"/>
        <a:ext cx="2319205" cy="1439991"/>
      </dsp:txXfrm>
    </dsp:sp>
    <dsp:sp modelId="{EC997109-D8DA-4859-A433-C5E286548D02}">
      <dsp:nvSpPr>
        <dsp:cNvPr id="0" name=""/>
        <dsp:cNvSpPr/>
      </dsp:nvSpPr>
      <dsp:spPr>
        <a:xfrm>
          <a:off x="4830196" y="4462425"/>
          <a:ext cx="2408805" cy="1529591"/>
        </a:xfrm>
        <a:prstGeom prst="roundRect">
          <a:avLst>
            <a:gd name="adj" fmla="val 10000"/>
          </a:avLst>
        </a:prstGeom>
        <a:solidFill>
          <a:srgbClr val="1F497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1DF8CE6-71A8-414E-92AC-5E9A3D06063B}">
      <dsp:nvSpPr>
        <dsp:cNvPr id="0" name=""/>
        <dsp:cNvSpPr/>
      </dsp:nvSpPr>
      <dsp:spPr>
        <a:xfrm>
          <a:off x="5097841" y="4716688"/>
          <a:ext cx="2408805" cy="1529591"/>
        </a:xfrm>
        <a:prstGeom prst="roundRect">
          <a:avLst>
            <a:gd name="adj" fmla="val 10000"/>
          </a:avLst>
        </a:prstGeom>
        <a:solidFill>
          <a:srgbClr val="EEECE1">
            <a:alpha val="90000"/>
            <a:hueOff val="0"/>
            <a:satOff val="0"/>
            <a:lumOff val="0"/>
            <a:alphaOff val="0"/>
          </a:srgbClr>
        </a:solidFill>
        <a:ln w="9525" cap="flat" cmpd="sng" algn="ctr">
          <a:solidFill>
            <a:srgbClr val="1F497D">
              <a:hueOff val="0"/>
              <a:satOff val="0"/>
              <a:lumOff val="0"/>
              <a:alphaOff val="0"/>
            </a:srgb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Text" lastClr="000000">
                  <a:hueOff val="0"/>
                  <a:satOff val="0"/>
                  <a:lumOff val="0"/>
                  <a:alphaOff val="0"/>
                </a:sysClr>
              </a:solidFill>
              <a:effectLst/>
              <a:latin typeface="Calibri"/>
              <a:ea typeface="+mn-ea"/>
              <a:cs typeface="+mn-cs"/>
            </a:rPr>
            <a:t>Diphtheriod</a:t>
          </a:r>
        </a:p>
        <a:p>
          <a:pPr lvl="0" algn="ctr" defTabSz="1244600">
            <a:lnSpc>
              <a:spcPct val="90000"/>
            </a:lnSpc>
            <a:spcBef>
              <a:spcPct val="0"/>
            </a:spcBef>
            <a:spcAft>
              <a:spcPct val="35000"/>
            </a:spcAft>
          </a:pPr>
          <a:r>
            <a:rPr lang="en-US" sz="1600" b="1" kern="1200" dirty="0" smtClean="0">
              <a:solidFill>
                <a:sysClr val="windowText" lastClr="000000">
                  <a:hueOff val="0"/>
                  <a:satOff val="0"/>
                  <a:lumOff val="0"/>
                  <a:alphaOff val="0"/>
                </a:sysClr>
              </a:solidFill>
              <a:effectLst/>
              <a:latin typeface="Calibri"/>
              <a:ea typeface="+mn-ea"/>
              <a:cs typeface="+mn-cs"/>
            </a:rPr>
            <a:t>(</a:t>
          </a:r>
          <a:r>
            <a:rPr lang="en-US" sz="1600" b="1" kern="1200" dirty="0" err="1" smtClean="0">
              <a:solidFill>
                <a:sysClr val="windowText" lastClr="000000">
                  <a:hueOff val="0"/>
                  <a:satOff val="0"/>
                  <a:lumOff val="0"/>
                  <a:alphaOff val="0"/>
                </a:sysClr>
              </a:solidFill>
              <a:effectLst/>
              <a:latin typeface="Calibri"/>
              <a:ea typeface="+mn-ea"/>
              <a:cs typeface="+mn-cs"/>
            </a:rPr>
            <a:t>Xerosis</a:t>
          </a:r>
          <a:r>
            <a:rPr lang="en-US" sz="1600" b="1" kern="1200" dirty="0" smtClean="0">
              <a:solidFill>
                <a:sysClr val="windowText" lastClr="000000">
                  <a:hueOff val="0"/>
                  <a:satOff val="0"/>
                  <a:lumOff val="0"/>
                  <a:alphaOff val="0"/>
                </a:sysClr>
              </a:solidFill>
              <a:effectLst/>
              <a:latin typeface="Calibri"/>
              <a:ea typeface="+mn-ea"/>
              <a:cs typeface="+mn-cs"/>
            </a:rPr>
            <a:t>)</a:t>
          </a:r>
        </a:p>
      </dsp:txBody>
      <dsp:txXfrm>
        <a:off x="5142641" y="4761488"/>
        <a:ext cx="2319205" cy="14399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86088" cy="501650"/>
          </a:xfrm>
          <a:prstGeom prst="rect">
            <a:avLst/>
          </a:prstGeom>
          <a:noFill/>
          <a:ln w="9525">
            <a:noFill/>
            <a:miter lim="800000"/>
            <a:headEnd/>
            <a:tailEnd/>
          </a:ln>
          <a:effectLst/>
        </p:spPr>
        <p:txBody>
          <a:bodyPr vert="horz" wrap="square" lIns="93717" tIns="46858" rIns="93717" bIns="46858" numCol="1" anchor="t" anchorCtr="0" compatLnSpc="1">
            <a:prstTxWarp prst="textNoShape">
              <a:avLst/>
            </a:prstTxWarp>
          </a:bodyPr>
          <a:lstStyle>
            <a:lvl1pPr algn="l" rtl="0">
              <a:defRPr sz="1200">
                <a:cs typeface="+mn-cs"/>
              </a:defRPr>
            </a:lvl1pPr>
          </a:lstStyle>
          <a:p>
            <a:pPr>
              <a:defRPr/>
            </a:pPr>
            <a:endParaRPr lang="en-US" altLang="zh-TW"/>
          </a:p>
        </p:txBody>
      </p:sp>
      <p:sp>
        <p:nvSpPr>
          <p:cNvPr id="45059" name="Rectangle 1027"/>
          <p:cNvSpPr>
            <a:spLocks noGrp="1" noChangeArrowheads="1"/>
          </p:cNvSpPr>
          <p:nvPr>
            <p:ph type="dt" sz="quarter" idx="1"/>
          </p:nvPr>
        </p:nvSpPr>
        <p:spPr bwMode="auto">
          <a:xfrm>
            <a:off x="3902075" y="0"/>
            <a:ext cx="2986088" cy="501650"/>
          </a:xfrm>
          <a:prstGeom prst="rect">
            <a:avLst/>
          </a:prstGeom>
          <a:noFill/>
          <a:ln w="9525">
            <a:noFill/>
            <a:miter lim="800000"/>
            <a:headEnd/>
            <a:tailEnd/>
          </a:ln>
          <a:effectLst/>
        </p:spPr>
        <p:txBody>
          <a:bodyPr vert="horz" wrap="square" lIns="93717" tIns="46858" rIns="93717" bIns="46858" numCol="1" anchor="t" anchorCtr="0" compatLnSpc="1">
            <a:prstTxWarp prst="textNoShape">
              <a:avLst/>
            </a:prstTxWarp>
          </a:bodyPr>
          <a:lstStyle>
            <a:lvl1pPr algn="r" rtl="0">
              <a:defRPr sz="1200">
                <a:cs typeface="+mn-cs"/>
              </a:defRPr>
            </a:lvl1pPr>
          </a:lstStyle>
          <a:p>
            <a:pPr>
              <a:defRPr/>
            </a:pPr>
            <a:endParaRPr lang="en-US" altLang="zh-TW"/>
          </a:p>
        </p:txBody>
      </p:sp>
      <p:sp>
        <p:nvSpPr>
          <p:cNvPr id="45060" name="Rectangle 1028"/>
          <p:cNvSpPr>
            <a:spLocks noGrp="1" noChangeArrowheads="1"/>
          </p:cNvSpPr>
          <p:nvPr>
            <p:ph type="ftr" sz="quarter" idx="2"/>
          </p:nvPr>
        </p:nvSpPr>
        <p:spPr bwMode="auto">
          <a:xfrm>
            <a:off x="0" y="9517063"/>
            <a:ext cx="2986088" cy="501650"/>
          </a:xfrm>
          <a:prstGeom prst="rect">
            <a:avLst/>
          </a:prstGeom>
          <a:noFill/>
          <a:ln w="9525">
            <a:noFill/>
            <a:miter lim="800000"/>
            <a:headEnd/>
            <a:tailEnd/>
          </a:ln>
          <a:effectLst/>
        </p:spPr>
        <p:txBody>
          <a:bodyPr vert="horz" wrap="square" lIns="93717" tIns="46858" rIns="93717" bIns="46858" numCol="1" anchor="b" anchorCtr="0" compatLnSpc="1">
            <a:prstTxWarp prst="textNoShape">
              <a:avLst/>
            </a:prstTxWarp>
          </a:bodyPr>
          <a:lstStyle>
            <a:lvl1pPr algn="l" rtl="0">
              <a:defRPr sz="1200">
                <a:cs typeface="+mn-cs"/>
              </a:defRPr>
            </a:lvl1pPr>
          </a:lstStyle>
          <a:p>
            <a:pPr>
              <a:defRPr/>
            </a:pPr>
            <a:endParaRPr lang="en-US" altLang="zh-TW"/>
          </a:p>
        </p:txBody>
      </p:sp>
      <p:sp>
        <p:nvSpPr>
          <p:cNvPr id="45061" name="Rectangle 1029"/>
          <p:cNvSpPr>
            <a:spLocks noGrp="1" noChangeArrowheads="1"/>
          </p:cNvSpPr>
          <p:nvPr>
            <p:ph type="sldNum" sz="quarter" idx="3"/>
          </p:nvPr>
        </p:nvSpPr>
        <p:spPr bwMode="auto">
          <a:xfrm>
            <a:off x="3902075" y="9517063"/>
            <a:ext cx="2986088" cy="501650"/>
          </a:xfrm>
          <a:prstGeom prst="rect">
            <a:avLst/>
          </a:prstGeom>
          <a:noFill/>
          <a:ln w="9525">
            <a:noFill/>
            <a:miter lim="800000"/>
            <a:headEnd/>
            <a:tailEnd/>
          </a:ln>
          <a:effectLst/>
        </p:spPr>
        <p:txBody>
          <a:bodyPr vert="horz" wrap="square" lIns="93717" tIns="46858" rIns="93717" bIns="46858" numCol="1" anchor="b" anchorCtr="0" compatLnSpc="1">
            <a:prstTxWarp prst="textNoShape">
              <a:avLst/>
            </a:prstTxWarp>
          </a:bodyPr>
          <a:lstStyle>
            <a:lvl1pPr algn="r" rtl="0">
              <a:defRPr sz="1200">
                <a:cs typeface="+mn-cs"/>
              </a:defRPr>
            </a:lvl1pPr>
          </a:lstStyle>
          <a:p>
            <a:pPr>
              <a:defRPr/>
            </a:pPr>
            <a:fld id="{F44E45C3-1944-4067-B1BC-FA98349DB374}" type="slidenum">
              <a:rPr lang="en-US" altLang="zh-TW"/>
              <a:pPr>
                <a:defRPr/>
              </a:pPr>
              <a:t>‹#›</a:t>
            </a:fld>
            <a:endParaRPr lang="en-US" altLang="zh-TW"/>
          </a:p>
        </p:txBody>
      </p:sp>
    </p:spTree>
    <p:extLst>
      <p:ext uri="{BB962C8B-B14F-4D97-AF65-F5344CB8AC3E}">
        <p14:creationId xmlns:p14="http://schemas.microsoft.com/office/powerpoint/2010/main" val="274066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l">
              <a:defRPr sz="1200"/>
            </a:lvl1pPr>
          </a:lstStyle>
          <a:p>
            <a:fld id="{49DA41C6-C404-48D3-82CE-DA509B1C124C}" type="datetimeFigureOut">
              <a:rPr lang="ar-IQ" smtClean="0"/>
              <a:t>21/05/1444</a:t>
            </a:fld>
            <a:endParaRPr lang="ar-IQ"/>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l">
              <a:defRPr sz="1200"/>
            </a:lvl1pPr>
          </a:lstStyle>
          <a:p>
            <a:fld id="{987CC311-4575-46AE-8E8D-25E032446D8B}" type="slidenum">
              <a:rPr lang="ar-IQ" smtClean="0"/>
              <a:t>‹#›</a:t>
            </a:fld>
            <a:endParaRPr lang="ar-IQ"/>
          </a:p>
        </p:txBody>
      </p:sp>
    </p:spTree>
    <p:extLst>
      <p:ext uri="{BB962C8B-B14F-4D97-AF65-F5344CB8AC3E}">
        <p14:creationId xmlns:p14="http://schemas.microsoft.com/office/powerpoint/2010/main" val="33483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987CC311-4575-46AE-8E8D-25E032446D8B}" type="slidenum">
              <a:rPr lang="ar-IQ" smtClean="0"/>
              <a:t>8</a:t>
            </a:fld>
            <a:endParaRPr lang="ar-IQ"/>
          </a:p>
        </p:txBody>
      </p:sp>
    </p:spTree>
    <p:extLst>
      <p:ext uri="{BB962C8B-B14F-4D97-AF65-F5344CB8AC3E}">
        <p14:creationId xmlns:p14="http://schemas.microsoft.com/office/powerpoint/2010/main" val="51215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5F271-8008-4297-8033-98E807C1C203}" type="slidenum">
              <a:rPr lang="en-US" altLang="zh-TW"/>
              <a:pPr>
                <a:defRPr/>
              </a:pPr>
              <a:t>‹#›</a:t>
            </a:fld>
            <a:endParaRPr lang="en-US" altLang="zh-TW"/>
          </a:p>
        </p:txBody>
      </p:sp>
    </p:spTree>
    <p:extLst>
      <p:ext uri="{BB962C8B-B14F-4D97-AF65-F5344CB8AC3E}">
        <p14:creationId xmlns:p14="http://schemas.microsoft.com/office/powerpoint/2010/main" val="275091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517AC0-B038-47FA-A3F6-F31DAA8DEB1A}" type="slidenum">
              <a:rPr lang="en-US" altLang="zh-TW"/>
              <a:pPr>
                <a:defRPr/>
              </a:pPr>
              <a:t>‹#›</a:t>
            </a:fld>
            <a:endParaRPr lang="en-US" altLang="zh-TW"/>
          </a:p>
        </p:txBody>
      </p:sp>
    </p:spTree>
    <p:extLst>
      <p:ext uri="{BB962C8B-B14F-4D97-AF65-F5344CB8AC3E}">
        <p14:creationId xmlns:p14="http://schemas.microsoft.com/office/powerpoint/2010/main" val="259130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7197601-32F4-478E-BD30-5588ECCB0C81}" type="slidenum">
              <a:rPr lang="en-US" altLang="zh-TW"/>
              <a:pPr>
                <a:defRPr/>
              </a:pPr>
              <a:t>‹#›</a:t>
            </a:fld>
            <a:endParaRPr lang="en-US" altLang="zh-TW"/>
          </a:p>
        </p:txBody>
      </p:sp>
    </p:spTree>
    <p:extLst>
      <p:ext uri="{BB962C8B-B14F-4D97-AF65-F5344CB8AC3E}">
        <p14:creationId xmlns:p14="http://schemas.microsoft.com/office/powerpoint/2010/main" val="167086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986523A5-0A2E-458D-A6DA-449C2AA21DF3}" type="datetime1">
              <a:rPr lang="en-US"/>
              <a:pPr>
                <a:defRPr/>
              </a:pPr>
              <a:t>14-Dec-22</a:t>
            </a:fld>
            <a:endParaRPr lang="en-US"/>
          </a:p>
        </p:txBody>
      </p:sp>
      <p:sp>
        <p:nvSpPr>
          <p:cNvPr id="5"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DAFCB3C9-4196-42F6-8AE4-EAE1D3C0FA7C}" type="slidenum">
              <a:rPr lang="en-US" altLang="en-US"/>
              <a:pPr>
                <a:defRPr/>
              </a:pPr>
              <a:t>‹#›</a:t>
            </a:fld>
            <a:endParaRPr lang="en-US" altLang="en-US"/>
          </a:p>
        </p:txBody>
      </p:sp>
    </p:spTree>
    <p:extLst>
      <p:ext uri="{BB962C8B-B14F-4D97-AF65-F5344CB8AC3E}">
        <p14:creationId xmlns:p14="http://schemas.microsoft.com/office/powerpoint/2010/main" val="341418953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2D1FFE2F-BE88-4770-BCD4-BB91A7CF53BC}" type="datetime1">
              <a:rPr lang="en-US"/>
              <a:pPr>
                <a:defRPr/>
              </a:pPr>
              <a:t>14-Dec-22</a:t>
            </a:fld>
            <a:endParaRPr lang="en-US"/>
          </a:p>
        </p:txBody>
      </p:sp>
      <p:sp>
        <p:nvSpPr>
          <p:cNvPr id="5"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FEA73ABB-5F2B-468A-8895-0C1F3CDF989F}" type="slidenum">
              <a:rPr lang="en-US" altLang="en-US"/>
              <a:pPr>
                <a:defRPr/>
              </a:pPr>
              <a:t>‹#›</a:t>
            </a:fld>
            <a:endParaRPr lang="en-US" altLang="en-US"/>
          </a:p>
        </p:txBody>
      </p:sp>
    </p:spTree>
    <p:extLst>
      <p:ext uri="{BB962C8B-B14F-4D97-AF65-F5344CB8AC3E}">
        <p14:creationId xmlns:p14="http://schemas.microsoft.com/office/powerpoint/2010/main" val="104200448"/>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6FAD6FB1-3282-408C-A2C8-6939795B7ADD}" type="datetime1">
              <a:rPr lang="en-US"/>
              <a:pPr>
                <a:defRPr/>
              </a:pPr>
              <a:t>14-Dec-22</a:t>
            </a:fld>
            <a:endParaRPr lang="en-US"/>
          </a:p>
        </p:txBody>
      </p:sp>
      <p:sp>
        <p:nvSpPr>
          <p:cNvPr id="5"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2FDDACAF-904A-4283-9A34-B3522D901FB9}" type="slidenum">
              <a:rPr lang="en-US" altLang="en-US"/>
              <a:pPr>
                <a:defRPr/>
              </a:pPr>
              <a:t>‹#›</a:t>
            </a:fld>
            <a:endParaRPr lang="en-US" altLang="en-US"/>
          </a:p>
        </p:txBody>
      </p:sp>
    </p:spTree>
    <p:extLst>
      <p:ext uri="{BB962C8B-B14F-4D97-AF65-F5344CB8AC3E}">
        <p14:creationId xmlns:p14="http://schemas.microsoft.com/office/powerpoint/2010/main" val="3751858305"/>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00E8AE6A-618D-4172-ADAB-122429AEA176}" type="datetime1">
              <a:rPr lang="en-US"/>
              <a:pPr>
                <a:defRPr/>
              </a:pPr>
              <a:t>14-Dec-22</a:t>
            </a:fld>
            <a:endParaRPr lang="en-US"/>
          </a:p>
        </p:txBody>
      </p:sp>
      <p:sp>
        <p:nvSpPr>
          <p:cNvPr id="6"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EE3AEAEC-A944-4FE1-8EC1-FA6B101550C4}" type="slidenum">
              <a:rPr lang="en-US" altLang="en-US"/>
              <a:pPr>
                <a:defRPr/>
              </a:pPr>
              <a:t>‹#›</a:t>
            </a:fld>
            <a:endParaRPr lang="en-US" altLang="en-US"/>
          </a:p>
        </p:txBody>
      </p:sp>
    </p:spTree>
    <p:extLst>
      <p:ext uri="{BB962C8B-B14F-4D97-AF65-F5344CB8AC3E}">
        <p14:creationId xmlns:p14="http://schemas.microsoft.com/office/powerpoint/2010/main" val="82176045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180F0968-5B50-49E9-A5A3-41B11875D555}" type="datetime1">
              <a:rPr lang="en-US"/>
              <a:pPr>
                <a:defRPr/>
              </a:pPr>
              <a:t>14-Dec-22</a:t>
            </a:fld>
            <a:endParaRPr lang="en-US"/>
          </a:p>
        </p:txBody>
      </p:sp>
      <p:sp>
        <p:nvSpPr>
          <p:cNvPr id="8"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9"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1D19EE91-8A12-45E4-9A22-1F7F50596A11}" type="slidenum">
              <a:rPr lang="en-US" altLang="en-US"/>
              <a:pPr>
                <a:defRPr/>
              </a:pPr>
              <a:t>‹#›</a:t>
            </a:fld>
            <a:endParaRPr lang="en-US" altLang="en-US"/>
          </a:p>
        </p:txBody>
      </p:sp>
    </p:spTree>
    <p:extLst>
      <p:ext uri="{BB962C8B-B14F-4D97-AF65-F5344CB8AC3E}">
        <p14:creationId xmlns:p14="http://schemas.microsoft.com/office/powerpoint/2010/main" val="2526001612"/>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117E2481-67C8-4DC2-B5F9-6335820F295F}" type="datetime1">
              <a:rPr lang="en-US"/>
              <a:pPr>
                <a:defRPr/>
              </a:pPr>
              <a:t>14-Dec-22</a:t>
            </a:fld>
            <a:endParaRPr lang="en-US"/>
          </a:p>
        </p:txBody>
      </p:sp>
      <p:sp>
        <p:nvSpPr>
          <p:cNvPr id="4"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5"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DB532735-377E-4541-83CF-CD1605AB4DC4}" type="slidenum">
              <a:rPr lang="en-US" altLang="en-US"/>
              <a:pPr>
                <a:defRPr/>
              </a:pPr>
              <a:t>‹#›</a:t>
            </a:fld>
            <a:endParaRPr lang="en-US" altLang="en-US"/>
          </a:p>
        </p:txBody>
      </p:sp>
    </p:spTree>
    <p:extLst>
      <p:ext uri="{BB962C8B-B14F-4D97-AF65-F5344CB8AC3E}">
        <p14:creationId xmlns:p14="http://schemas.microsoft.com/office/powerpoint/2010/main" val="3220892976"/>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474C9B61-680A-4304-AD41-404924DFC65A}" type="datetime1">
              <a:rPr lang="en-US"/>
              <a:pPr>
                <a:defRPr/>
              </a:pPr>
              <a:t>14-Dec-22</a:t>
            </a:fld>
            <a:endParaRPr lang="en-US"/>
          </a:p>
        </p:txBody>
      </p:sp>
      <p:sp>
        <p:nvSpPr>
          <p:cNvPr id="3"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4"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69093F70-64FA-4FC9-8C47-135E71AB5A09}" type="slidenum">
              <a:rPr lang="en-US" altLang="en-US"/>
              <a:pPr>
                <a:defRPr/>
              </a:pPr>
              <a:t>‹#›</a:t>
            </a:fld>
            <a:endParaRPr lang="en-US" altLang="en-US"/>
          </a:p>
        </p:txBody>
      </p:sp>
    </p:spTree>
    <p:extLst>
      <p:ext uri="{BB962C8B-B14F-4D97-AF65-F5344CB8AC3E}">
        <p14:creationId xmlns:p14="http://schemas.microsoft.com/office/powerpoint/2010/main" val="111440830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6571F077-055C-42F2-936F-0484A6A5C169}" type="datetime1">
              <a:rPr lang="en-US"/>
              <a:pPr>
                <a:defRPr/>
              </a:pPr>
              <a:t>14-Dec-22</a:t>
            </a:fld>
            <a:endParaRPr lang="en-US"/>
          </a:p>
        </p:txBody>
      </p:sp>
      <p:sp>
        <p:nvSpPr>
          <p:cNvPr id="6"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3601CD76-32B8-4DB4-A02B-5369973F51C9}" type="slidenum">
              <a:rPr lang="en-US" altLang="en-US"/>
              <a:pPr>
                <a:defRPr/>
              </a:pPr>
              <a:t>‹#›</a:t>
            </a:fld>
            <a:endParaRPr lang="en-US" altLang="en-US"/>
          </a:p>
        </p:txBody>
      </p:sp>
    </p:spTree>
    <p:extLst>
      <p:ext uri="{BB962C8B-B14F-4D97-AF65-F5344CB8AC3E}">
        <p14:creationId xmlns:p14="http://schemas.microsoft.com/office/powerpoint/2010/main" val="204388809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649B010-E8E2-4823-9601-4AF3E2FD3832}" type="slidenum">
              <a:rPr lang="en-US" altLang="zh-TW"/>
              <a:pPr>
                <a:defRPr/>
              </a:pPr>
              <a:t>‹#›</a:t>
            </a:fld>
            <a:endParaRPr lang="en-US" altLang="zh-TW"/>
          </a:p>
        </p:txBody>
      </p:sp>
    </p:spTree>
    <p:extLst>
      <p:ext uri="{BB962C8B-B14F-4D97-AF65-F5344CB8AC3E}">
        <p14:creationId xmlns:p14="http://schemas.microsoft.com/office/powerpoint/2010/main" val="1703781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A2498259-D524-4753-856E-3B7A94B29B00}" type="datetime1">
              <a:rPr lang="en-US"/>
              <a:pPr>
                <a:defRPr/>
              </a:pPr>
              <a:t>14-Dec-22</a:t>
            </a:fld>
            <a:endParaRPr lang="en-US"/>
          </a:p>
        </p:txBody>
      </p:sp>
      <p:sp>
        <p:nvSpPr>
          <p:cNvPr id="6"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7"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52113A30-5B09-48C4-AAC2-B128470D718B}" type="slidenum">
              <a:rPr lang="en-US" altLang="en-US"/>
              <a:pPr>
                <a:defRPr/>
              </a:pPr>
              <a:t>‹#›</a:t>
            </a:fld>
            <a:endParaRPr lang="en-US" altLang="en-US"/>
          </a:p>
        </p:txBody>
      </p:sp>
    </p:spTree>
    <p:extLst>
      <p:ext uri="{BB962C8B-B14F-4D97-AF65-F5344CB8AC3E}">
        <p14:creationId xmlns:p14="http://schemas.microsoft.com/office/powerpoint/2010/main" val="362939159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D925B394-09D6-4747-9C41-ECA3D9836C91}" type="datetime1">
              <a:rPr lang="en-US"/>
              <a:pPr>
                <a:defRPr/>
              </a:pPr>
              <a:t>14-Dec-22</a:t>
            </a:fld>
            <a:endParaRPr lang="en-US"/>
          </a:p>
        </p:txBody>
      </p:sp>
      <p:sp>
        <p:nvSpPr>
          <p:cNvPr id="5"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9E848E92-D7AE-4531-A4DD-2B8324DDD120}" type="slidenum">
              <a:rPr lang="en-US" altLang="en-US"/>
              <a:pPr>
                <a:defRPr/>
              </a:pPr>
              <a:t>‹#›</a:t>
            </a:fld>
            <a:endParaRPr lang="en-US" altLang="en-US"/>
          </a:p>
        </p:txBody>
      </p:sp>
    </p:spTree>
    <p:extLst>
      <p:ext uri="{BB962C8B-B14F-4D97-AF65-F5344CB8AC3E}">
        <p14:creationId xmlns:p14="http://schemas.microsoft.com/office/powerpoint/2010/main" val="364038257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rtl="1">
              <a:defRPr kumimoji="1">
                <a:ea typeface="PMingLiU" pitchFamily="18" charset="-120"/>
                <a:cs typeface="+mn-cs"/>
              </a:defRPr>
            </a:lvl1pPr>
          </a:lstStyle>
          <a:p>
            <a:pPr>
              <a:defRPr/>
            </a:pPr>
            <a:fld id="{E6359D13-5525-4813-A7DA-8493322020B7}" type="datetime1">
              <a:rPr lang="en-US"/>
              <a:pPr>
                <a:defRPr/>
              </a:pPr>
              <a:t>14-Dec-22</a:t>
            </a:fld>
            <a:endParaRPr lang="en-US"/>
          </a:p>
        </p:txBody>
      </p:sp>
      <p:sp>
        <p:nvSpPr>
          <p:cNvPr id="5" name="Footer Placeholder 4"/>
          <p:cNvSpPr>
            <a:spLocks noGrp="1"/>
          </p:cNvSpPr>
          <p:nvPr>
            <p:ph type="ftr" sz="quarter" idx="11"/>
          </p:nvPr>
        </p:nvSpPr>
        <p:spPr/>
        <p:txBody>
          <a:bodyPr/>
          <a:lstStyle>
            <a:lvl1pPr rtl="1">
              <a:defRPr kumimoji="1">
                <a:ea typeface="PMingLiU" pitchFamily="18" charset="-120"/>
                <a:cs typeface="+mn-cs"/>
              </a:defRPr>
            </a:lvl1pPr>
          </a:lstStyle>
          <a:p>
            <a:pPr>
              <a:defRPr/>
            </a:pPr>
            <a:r>
              <a:rPr lang="en-US"/>
              <a:t>DR.SARMAD ZEINY,MBChB,MSc.</a:t>
            </a:r>
          </a:p>
        </p:txBody>
      </p:sp>
      <p:sp>
        <p:nvSpPr>
          <p:cNvPr id="6" name="Slide Number Placeholder 5"/>
          <p:cNvSpPr>
            <a:spLocks noGrp="1"/>
          </p:cNvSpPr>
          <p:nvPr>
            <p:ph type="sldNum" sz="quarter" idx="12"/>
          </p:nvPr>
        </p:nvSpPr>
        <p:spPr/>
        <p:txBody>
          <a:bodyPr/>
          <a:lstStyle>
            <a:lvl1pPr algn="r" rtl="1">
              <a:defRPr kumimoji="1">
                <a:ea typeface="PMingLiU" pitchFamily="18" charset="-120"/>
              </a:defRPr>
            </a:lvl1pPr>
          </a:lstStyle>
          <a:p>
            <a:pPr>
              <a:defRPr/>
            </a:pPr>
            <a:fld id="{3A0399E1-F529-41E5-9BEF-15C8ED2329A8}" type="slidenum">
              <a:rPr lang="en-US" altLang="en-US"/>
              <a:pPr>
                <a:defRPr/>
              </a:pPr>
              <a:t>‹#›</a:t>
            </a:fld>
            <a:endParaRPr lang="en-US" altLang="en-US"/>
          </a:p>
        </p:txBody>
      </p:sp>
    </p:spTree>
    <p:extLst>
      <p:ext uri="{BB962C8B-B14F-4D97-AF65-F5344CB8AC3E}">
        <p14:creationId xmlns:p14="http://schemas.microsoft.com/office/powerpoint/2010/main" val="1353667279"/>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76B0C-1983-4BB2-A617-B7F517AFF99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2689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4E95F-7891-4846-84DD-7545AC9DDBF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58696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F3274-E186-40EF-BDBA-01818F75CAA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69749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C46541-9FDA-4E23-936C-8064CF6D603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55918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7980D7-F37B-4C92-81FD-106148909AD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805535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3EC14-583F-488B-949E-FDCB8BB3E19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98571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7097A-9056-407D-8889-BE95DD16E80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4225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199596E-4635-4A7B-9A98-B43D0BD1B737}" type="slidenum">
              <a:rPr lang="en-US" altLang="zh-TW"/>
              <a:pPr>
                <a:defRPr/>
              </a:pPr>
              <a:t>‹#›</a:t>
            </a:fld>
            <a:endParaRPr lang="en-US" altLang="zh-TW"/>
          </a:p>
        </p:txBody>
      </p:sp>
    </p:spTree>
    <p:extLst>
      <p:ext uri="{BB962C8B-B14F-4D97-AF65-F5344CB8AC3E}">
        <p14:creationId xmlns:p14="http://schemas.microsoft.com/office/powerpoint/2010/main" val="1802702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015400-F28E-41AA-A915-815B8E50A61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07569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8FAEA0-3092-44F0-A880-D42DB604BE4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95049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07173-0B91-47D0-9B8E-ECB8BE4BF31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017952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D9BF0-5424-4517-9EAB-7E9153A82E7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2155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10F85B8-4715-4452-8F8D-407D5253EC0F}" type="slidenum">
              <a:rPr lang="en-US" altLang="zh-TW"/>
              <a:pPr>
                <a:defRPr/>
              </a:pPr>
              <a:t>‹#›</a:t>
            </a:fld>
            <a:endParaRPr lang="en-US" altLang="zh-TW"/>
          </a:p>
        </p:txBody>
      </p:sp>
    </p:spTree>
    <p:extLst>
      <p:ext uri="{BB962C8B-B14F-4D97-AF65-F5344CB8AC3E}">
        <p14:creationId xmlns:p14="http://schemas.microsoft.com/office/powerpoint/2010/main" val="84182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A420D6F-5E99-4D16-8F6A-574C4D16E7C3}" type="slidenum">
              <a:rPr lang="en-US" altLang="zh-TW"/>
              <a:pPr>
                <a:defRPr/>
              </a:pPr>
              <a:t>‹#›</a:t>
            </a:fld>
            <a:endParaRPr lang="en-US" altLang="zh-TW"/>
          </a:p>
        </p:txBody>
      </p:sp>
    </p:spTree>
    <p:extLst>
      <p:ext uri="{BB962C8B-B14F-4D97-AF65-F5344CB8AC3E}">
        <p14:creationId xmlns:p14="http://schemas.microsoft.com/office/powerpoint/2010/main" val="158743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58F597E-D32A-40EE-B5F3-AAEE6582E1C6}" type="slidenum">
              <a:rPr lang="en-US" altLang="zh-TW"/>
              <a:pPr>
                <a:defRPr/>
              </a:pPr>
              <a:t>‹#›</a:t>
            </a:fld>
            <a:endParaRPr lang="en-US" altLang="zh-TW"/>
          </a:p>
        </p:txBody>
      </p:sp>
    </p:spTree>
    <p:extLst>
      <p:ext uri="{BB962C8B-B14F-4D97-AF65-F5344CB8AC3E}">
        <p14:creationId xmlns:p14="http://schemas.microsoft.com/office/powerpoint/2010/main" val="389589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049FA15-2842-43CB-9153-63F15663EE45}" type="slidenum">
              <a:rPr lang="en-US" altLang="zh-TW"/>
              <a:pPr>
                <a:defRPr/>
              </a:pPr>
              <a:t>‹#›</a:t>
            </a:fld>
            <a:endParaRPr lang="en-US" altLang="zh-TW"/>
          </a:p>
        </p:txBody>
      </p:sp>
    </p:spTree>
    <p:extLst>
      <p:ext uri="{BB962C8B-B14F-4D97-AF65-F5344CB8AC3E}">
        <p14:creationId xmlns:p14="http://schemas.microsoft.com/office/powerpoint/2010/main" val="38175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5F277C2-68F5-4C11-9EBB-228CD0A696E9}" type="slidenum">
              <a:rPr lang="en-US" altLang="zh-TW"/>
              <a:pPr>
                <a:defRPr/>
              </a:pPr>
              <a:t>‹#›</a:t>
            </a:fld>
            <a:endParaRPr lang="en-US" altLang="zh-TW"/>
          </a:p>
        </p:txBody>
      </p:sp>
    </p:spTree>
    <p:extLst>
      <p:ext uri="{BB962C8B-B14F-4D97-AF65-F5344CB8AC3E}">
        <p14:creationId xmlns:p14="http://schemas.microsoft.com/office/powerpoint/2010/main" val="147846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40DD30B-3489-4B97-B5C7-B593C6146852}" type="slidenum">
              <a:rPr lang="en-US" altLang="zh-TW"/>
              <a:pPr>
                <a:defRPr/>
              </a:pPr>
              <a:t>‹#›</a:t>
            </a:fld>
            <a:endParaRPr lang="en-US" altLang="zh-TW"/>
          </a:p>
        </p:txBody>
      </p:sp>
    </p:spTree>
    <p:extLst>
      <p:ext uri="{BB962C8B-B14F-4D97-AF65-F5344CB8AC3E}">
        <p14:creationId xmlns:p14="http://schemas.microsoft.com/office/powerpoint/2010/main" val="4196706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mn-lt"/>
                <a:cs typeface="+mn-cs"/>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mn-lt"/>
                <a:cs typeface="+mn-cs"/>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mn-lt"/>
                <a:cs typeface="+mn-cs"/>
              </a:defRPr>
            </a:lvl1pPr>
          </a:lstStyle>
          <a:p>
            <a:pPr>
              <a:defRPr/>
            </a:pPr>
            <a:fld id="{04E16C81-69D3-4DD0-9AC8-654ED0B9A7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 id="214748477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5pPr>
      <a:lvl6pPr marL="457200" algn="ctr" rtl="0" fontAlgn="base">
        <a:spcBef>
          <a:spcPct val="0"/>
        </a:spcBef>
        <a:spcAft>
          <a:spcPct val="0"/>
        </a:spcAft>
        <a:defRPr kumimoji="1" sz="4400">
          <a:solidFill>
            <a:schemeClr val="tx2"/>
          </a:solidFill>
          <a:latin typeface="Times New Roman" pitchFamily="18" charset="0"/>
          <a:ea typeface="PMingLiU" pitchFamily="18" charset="-120"/>
        </a:defRPr>
      </a:lvl6pPr>
      <a:lvl7pPr marL="914400" algn="ctr" rtl="0" fontAlgn="base">
        <a:spcBef>
          <a:spcPct val="0"/>
        </a:spcBef>
        <a:spcAft>
          <a:spcPct val="0"/>
        </a:spcAft>
        <a:defRPr kumimoji="1" sz="4400">
          <a:solidFill>
            <a:schemeClr val="tx2"/>
          </a:solidFill>
          <a:latin typeface="Times New Roman" pitchFamily="18" charset="0"/>
          <a:ea typeface="PMingLiU" pitchFamily="18" charset="-120"/>
        </a:defRPr>
      </a:lvl7pPr>
      <a:lvl8pPr marL="1371600" algn="ctr" rtl="0" fontAlgn="base">
        <a:spcBef>
          <a:spcPct val="0"/>
        </a:spcBef>
        <a:spcAft>
          <a:spcPct val="0"/>
        </a:spcAft>
        <a:defRPr kumimoji="1" sz="4400">
          <a:solidFill>
            <a:schemeClr val="tx2"/>
          </a:solidFill>
          <a:latin typeface="Times New Roman" pitchFamily="18" charset="0"/>
          <a:ea typeface="PMingLiU" pitchFamily="18" charset="-120"/>
        </a:defRPr>
      </a:lvl8pPr>
      <a:lvl9pPr marL="1828800" algn="ctr" rtl="0" fontAlgn="base">
        <a:spcBef>
          <a:spcPct val="0"/>
        </a:spcBef>
        <a:spcAft>
          <a:spcPct val="0"/>
        </a:spcAft>
        <a:defRPr kumimoji="1" sz="4400">
          <a:solidFill>
            <a:schemeClr val="tx2"/>
          </a:solidFill>
          <a:latin typeface="Times New Roman" pitchFamily="18" charset="0"/>
          <a:ea typeface="PMingLiU"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hangingPunct="1">
              <a:defRPr kumimoji="0" sz="1200">
                <a:solidFill>
                  <a:prstClr val="black">
                    <a:tint val="75000"/>
                  </a:prstClr>
                </a:solidFill>
                <a:latin typeface="Arial" panose="020B0604020202020204" pitchFamily="34" charset="0"/>
                <a:ea typeface="+mn-ea"/>
                <a:cs typeface="Arial" panose="020B0604020202020204" pitchFamily="34" charset="0"/>
              </a:defRPr>
            </a:lvl1pPr>
          </a:lstStyle>
          <a:p>
            <a:pPr>
              <a:defRPr/>
            </a:pPr>
            <a:fld id="{CDD5A35C-E925-4A61-9F50-76C6D83EF6B3}" type="datetime1">
              <a:rPr lang="en-US"/>
              <a:pPr>
                <a:defRPr/>
              </a:pPr>
              <a:t>14-Dec-22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hangingPunct="1">
              <a:defRPr kumimoji="0" sz="1200">
                <a:solidFill>
                  <a:prstClr val="black">
                    <a:tint val="75000"/>
                  </a:prstClr>
                </a:solidFill>
                <a:latin typeface="Arial" panose="020B0604020202020204" pitchFamily="34" charset="0"/>
                <a:ea typeface="+mn-ea"/>
                <a:cs typeface="Arial" panose="020B0604020202020204" pitchFamily="34" charset="0"/>
              </a:defRPr>
            </a:lvl1pPr>
          </a:lstStyle>
          <a:p>
            <a:pPr>
              <a:defRPr/>
            </a:pPr>
            <a:r>
              <a:rPr lang="en-US"/>
              <a:t>DR.SARMAD ZEINY,MBChB,MSc.</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0" eaLnBrk="1" hangingPunct="1">
              <a:defRPr kumimoji="0" sz="1200">
                <a:solidFill>
                  <a:srgbClr val="898989"/>
                </a:solidFill>
                <a:latin typeface="Arial" charset="0"/>
                <a:ea typeface="+mn-ea"/>
                <a:cs typeface="Arial" charset="0"/>
              </a:defRPr>
            </a:lvl1pPr>
          </a:lstStyle>
          <a:p>
            <a:pPr>
              <a:defRPr/>
            </a:pPr>
            <a:fld id="{0C15E263-8D4D-41A1-AC93-77358A525D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ransition>
    <p:dissolve/>
  </p:transition>
  <p:timing>
    <p:tnLst>
      <p:par>
        <p:cTn id="1" dur="indefinite" restart="never" nodeType="tmRoot"/>
      </p:par>
    </p:tnLst>
  </p:timing>
  <p:hf sldNum="0" hdr="0" dt="0"/>
  <p:txStyles>
    <p:titleStyle>
      <a:lvl1pPr algn="ctr" rtl="1" eaLnBrk="0" fontAlgn="base" hangingPunct="0">
        <a:spcBef>
          <a:spcPct val="0"/>
        </a:spcBef>
        <a:spcAft>
          <a:spcPct val="0"/>
        </a:spcAft>
        <a:defRPr sz="4400" kern="1200">
          <a:solidFill>
            <a:schemeClr val="tx1"/>
          </a:solidFill>
          <a:latin typeface="+mj-lt"/>
          <a:ea typeface="PMingLiU" pitchFamily="18" charset="-120"/>
          <a:cs typeface="+mj-cs"/>
        </a:defRPr>
      </a:lvl1pPr>
      <a:lvl2pPr algn="ctr" rtl="1" eaLnBrk="0" fontAlgn="base" hangingPunct="0">
        <a:spcBef>
          <a:spcPct val="0"/>
        </a:spcBef>
        <a:spcAft>
          <a:spcPct val="0"/>
        </a:spcAft>
        <a:defRPr sz="4400">
          <a:solidFill>
            <a:schemeClr val="tx1"/>
          </a:solidFill>
          <a:latin typeface="Calibri" pitchFamily="34" charset="0"/>
          <a:ea typeface="PMingLiU" pitchFamily="18" charset="-120"/>
        </a:defRPr>
      </a:lvl2pPr>
      <a:lvl3pPr algn="ctr" rtl="1" eaLnBrk="0" fontAlgn="base" hangingPunct="0">
        <a:spcBef>
          <a:spcPct val="0"/>
        </a:spcBef>
        <a:spcAft>
          <a:spcPct val="0"/>
        </a:spcAft>
        <a:defRPr sz="4400">
          <a:solidFill>
            <a:schemeClr val="tx1"/>
          </a:solidFill>
          <a:latin typeface="Calibri" pitchFamily="34" charset="0"/>
          <a:ea typeface="PMingLiU" pitchFamily="18" charset="-120"/>
        </a:defRPr>
      </a:lvl3pPr>
      <a:lvl4pPr algn="ctr" rtl="1" eaLnBrk="0" fontAlgn="base" hangingPunct="0">
        <a:spcBef>
          <a:spcPct val="0"/>
        </a:spcBef>
        <a:spcAft>
          <a:spcPct val="0"/>
        </a:spcAft>
        <a:defRPr sz="4400">
          <a:solidFill>
            <a:schemeClr val="tx1"/>
          </a:solidFill>
          <a:latin typeface="Calibri" pitchFamily="34" charset="0"/>
          <a:ea typeface="PMingLiU" pitchFamily="18" charset="-120"/>
        </a:defRPr>
      </a:lvl4pPr>
      <a:lvl5pPr algn="ctr" rtl="1" eaLnBrk="0" fontAlgn="base" hangingPunct="0">
        <a:spcBef>
          <a:spcPct val="0"/>
        </a:spcBef>
        <a:spcAft>
          <a:spcPct val="0"/>
        </a:spcAft>
        <a:defRPr sz="4400">
          <a:solidFill>
            <a:schemeClr val="tx1"/>
          </a:solidFill>
          <a:latin typeface="Calibri" pitchFamily="34" charset="0"/>
          <a:ea typeface="PMingLiU" pitchFamily="18" charset="-12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PMingLiU" pitchFamily="18" charset="-120"/>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PMingLiU" pitchFamily="18" charset="-120"/>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PMingLiU" pitchFamily="18" charset="-120"/>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PMingLiU" pitchFamily="18" charset="-120"/>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PMingLiU" pitchFamily="18" charset="-120"/>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mn-lt"/>
                <a:cs typeface="+mn-cs"/>
              </a:defRPr>
            </a:lvl1pPr>
          </a:lstStyle>
          <a:p>
            <a:pPr>
              <a:defRPr/>
            </a:pPr>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mn-lt"/>
                <a:cs typeface="+mn-cs"/>
              </a:defRPr>
            </a:lvl1pPr>
          </a:lstStyle>
          <a:p>
            <a:pPr>
              <a:defRPr/>
            </a:pPr>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atin typeface="+mn-lt"/>
                <a:cs typeface="+mn-cs"/>
              </a:defRPr>
            </a:lvl1pPr>
          </a:lstStyle>
          <a:p>
            <a:pPr>
              <a:defRPr/>
            </a:pPr>
            <a:fld id="{528879C6-8CFD-4ADA-B653-D6144440314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3113521"/>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PMingLiU" pitchFamily="18" charset="-120"/>
        </a:defRPr>
      </a:lvl5pPr>
      <a:lvl6pPr marL="457200" algn="ctr" rtl="0" fontAlgn="base">
        <a:spcBef>
          <a:spcPct val="0"/>
        </a:spcBef>
        <a:spcAft>
          <a:spcPct val="0"/>
        </a:spcAft>
        <a:defRPr kumimoji="1" sz="4400">
          <a:solidFill>
            <a:schemeClr val="tx2"/>
          </a:solidFill>
          <a:latin typeface="Times New Roman" pitchFamily="18" charset="0"/>
          <a:ea typeface="PMingLiU" pitchFamily="18" charset="-120"/>
        </a:defRPr>
      </a:lvl6pPr>
      <a:lvl7pPr marL="914400" algn="ctr" rtl="0" fontAlgn="base">
        <a:spcBef>
          <a:spcPct val="0"/>
        </a:spcBef>
        <a:spcAft>
          <a:spcPct val="0"/>
        </a:spcAft>
        <a:defRPr kumimoji="1" sz="4400">
          <a:solidFill>
            <a:schemeClr val="tx2"/>
          </a:solidFill>
          <a:latin typeface="Times New Roman" pitchFamily="18" charset="0"/>
          <a:ea typeface="PMingLiU" pitchFamily="18" charset="-120"/>
        </a:defRPr>
      </a:lvl7pPr>
      <a:lvl8pPr marL="1371600" algn="ctr" rtl="0" fontAlgn="base">
        <a:spcBef>
          <a:spcPct val="0"/>
        </a:spcBef>
        <a:spcAft>
          <a:spcPct val="0"/>
        </a:spcAft>
        <a:defRPr kumimoji="1" sz="4400">
          <a:solidFill>
            <a:schemeClr val="tx2"/>
          </a:solidFill>
          <a:latin typeface="Times New Roman" pitchFamily="18" charset="0"/>
          <a:ea typeface="PMingLiU" pitchFamily="18" charset="-120"/>
        </a:defRPr>
      </a:lvl8pPr>
      <a:lvl9pPr marL="1828800" algn="ctr" rtl="0" fontAlgn="base">
        <a:spcBef>
          <a:spcPct val="0"/>
        </a:spcBef>
        <a:spcAft>
          <a:spcPct val="0"/>
        </a:spcAft>
        <a:defRPr kumimoji="1" sz="4400">
          <a:solidFill>
            <a:schemeClr val="tx2"/>
          </a:solidFill>
          <a:latin typeface="Times New Roman" pitchFamily="18" charset="0"/>
          <a:ea typeface="PMingLiU"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23850" y="765175"/>
            <a:ext cx="8351838" cy="3379387"/>
          </a:xfrm>
          <a:prstGeom prst="rect">
            <a:avLst/>
          </a:prstGeom>
          <a:solidFill>
            <a:schemeClr val="accent1">
              <a:lumMod val="60000"/>
              <a:lumOff val="40000"/>
            </a:schemeClr>
          </a:solidFill>
          <a:ln>
            <a:noFill/>
          </a:ln>
          <a:extLst/>
        </p:spPr>
        <p:txBody>
          <a:bodyPr>
            <a:spAutoFit/>
          </a:bodyPr>
          <a:lstStyle/>
          <a:p>
            <a:pPr algn="ctr" rtl="0">
              <a:lnSpc>
                <a:spcPct val="115000"/>
              </a:lnSpc>
              <a:spcAft>
                <a:spcPts val="1000"/>
              </a:spcAft>
            </a:pPr>
            <a:r>
              <a:rPr lang="en-US" sz="4000" b="1" dirty="0">
                <a:solidFill>
                  <a:srgbClr val="008080"/>
                </a:solidFill>
                <a:latin typeface="Comic Sans MS" pitchFamily="66" charset="0"/>
                <a:cs typeface="Calibri" pitchFamily="34" charset="0"/>
              </a:rPr>
              <a:t>NON–SPORE  FORMING GRAM-POSITIVE </a:t>
            </a:r>
            <a:r>
              <a:rPr lang="en-US" sz="4000" b="1" dirty="0" smtClean="0">
                <a:solidFill>
                  <a:srgbClr val="008080"/>
                </a:solidFill>
                <a:latin typeface="Comic Sans MS" pitchFamily="66" charset="0"/>
                <a:cs typeface="Calibri" pitchFamily="34" charset="0"/>
              </a:rPr>
              <a:t>RODS</a:t>
            </a:r>
            <a:endParaRPr lang="en-US" sz="2800" b="1" i="1" dirty="0">
              <a:solidFill>
                <a:srgbClr val="D60093"/>
              </a:solidFill>
              <a:latin typeface="Comic Sans MS" pitchFamily="66" charset="0"/>
              <a:cs typeface="Calibri" pitchFamily="34" charset="0"/>
            </a:endParaRPr>
          </a:p>
          <a:p>
            <a:pPr algn="ctr" rtl="0">
              <a:lnSpc>
                <a:spcPct val="115000"/>
              </a:lnSpc>
              <a:spcAft>
                <a:spcPts val="1000"/>
              </a:spcAft>
            </a:pPr>
            <a:r>
              <a:rPr lang="en-US" sz="2800" b="1" i="1" dirty="0">
                <a:solidFill>
                  <a:srgbClr val="D60093"/>
                </a:solidFill>
                <a:latin typeface="Comic Sans MS" pitchFamily="66" charset="0"/>
                <a:cs typeface="Calibri" pitchFamily="34" charset="0"/>
              </a:rPr>
              <a:t>       </a:t>
            </a:r>
            <a:r>
              <a:rPr lang="en-US" sz="2800" b="1" i="1" dirty="0" smtClean="0">
                <a:solidFill>
                  <a:srgbClr val="D60093"/>
                </a:solidFill>
                <a:latin typeface="Comic Sans MS" pitchFamily="66" charset="0"/>
                <a:cs typeface="Calibri" pitchFamily="34" charset="0"/>
              </a:rPr>
              <a:t> </a:t>
            </a:r>
            <a:r>
              <a:rPr lang="en-US" sz="2800" b="1" i="1" dirty="0" err="1">
                <a:solidFill>
                  <a:srgbClr val="FF0000"/>
                </a:solidFill>
                <a:latin typeface="Comic Sans MS" pitchFamily="66" charset="0"/>
                <a:cs typeface="Calibri" pitchFamily="34" charset="0"/>
              </a:rPr>
              <a:t>Corynebacterium</a:t>
            </a:r>
            <a:r>
              <a:rPr lang="en-US" sz="2800" b="1" i="1" dirty="0">
                <a:solidFill>
                  <a:srgbClr val="FF0000"/>
                </a:solidFill>
                <a:latin typeface="Comic Sans MS" pitchFamily="66" charset="0"/>
                <a:cs typeface="Calibri" pitchFamily="34" charset="0"/>
              </a:rPr>
              <a:t> </a:t>
            </a:r>
            <a:r>
              <a:rPr lang="en-US" sz="2800" b="1" i="1" dirty="0" err="1">
                <a:solidFill>
                  <a:srgbClr val="FF0000"/>
                </a:solidFill>
                <a:latin typeface="Comic Sans MS" pitchFamily="66" charset="0"/>
                <a:cs typeface="Calibri" pitchFamily="34" charset="0"/>
              </a:rPr>
              <a:t>diphtheriae</a:t>
            </a:r>
            <a:r>
              <a:rPr lang="en-US" sz="2800" b="1" i="1" dirty="0">
                <a:solidFill>
                  <a:srgbClr val="FF0000"/>
                </a:solidFill>
                <a:latin typeface="Comic Sans MS" pitchFamily="66" charset="0"/>
                <a:cs typeface="Calibri" pitchFamily="34" charset="0"/>
              </a:rPr>
              <a:t> </a:t>
            </a:r>
          </a:p>
          <a:p>
            <a:pPr algn="ctr" rtl="0">
              <a:lnSpc>
                <a:spcPct val="115000"/>
              </a:lnSpc>
              <a:spcAft>
                <a:spcPts val="1000"/>
              </a:spcAft>
            </a:pPr>
            <a:r>
              <a:rPr lang="en-US" sz="2800" b="1" i="1" dirty="0">
                <a:solidFill>
                  <a:srgbClr val="FF0000"/>
                </a:solidFill>
                <a:latin typeface="Comic Sans MS" pitchFamily="66" charset="0"/>
                <a:cs typeface="Calibri" pitchFamily="34" charset="0"/>
              </a:rPr>
              <a:t>          </a:t>
            </a:r>
            <a:r>
              <a:rPr lang="en-US" sz="2800" b="1" dirty="0" smtClean="0">
                <a:solidFill>
                  <a:srgbClr val="FF0000"/>
                </a:solidFill>
                <a:latin typeface="Comic Sans MS" pitchFamily="66" charset="0"/>
                <a:cs typeface="Calibri" pitchFamily="34" charset="0"/>
              </a:rPr>
              <a:t>And </a:t>
            </a:r>
            <a:endParaRPr lang="en-US" sz="2800" b="1" dirty="0">
              <a:solidFill>
                <a:srgbClr val="FF0000"/>
              </a:solidFill>
              <a:latin typeface="Comic Sans MS" pitchFamily="66" charset="0"/>
              <a:cs typeface="Calibri" pitchFamily="34" charset="0"/>
            </a:endParaRPr>
          </a:p>
          <a:p>
            <a:pPr algn="ctr" rtl="0">
              <a:lnSpc>
                <a:spcPct val="115000"/>
              </a:lnSpc>
              <a:spcAft>
                <a:spcPts val="1000"/>
              </a:spcAft>
            </a:pPr>
            <a:r>
              <a:rPr lang="en-US" sz="2800" b="1" i="1" dirty="0">
                <a:solidFill>
                  <a:srgbClr val="FF0000"/>
                </a:solidFill>
                <a:latin typeface="Comic Sans MS" pitchFamily="66" charset="0"/>
                <a:cs typeface="Calibri" pitchFamily="34" charset="0"/>
              </a:rPr>
              <a:t>  </a:t>
            </a:r>
            <a:r>
              <a:rPr lang="en-US" sz="2800" b="1" i="1" dirty="0" smtClean="0">
                <a:solidFill>
                  <a:srgbClr val="FF0000"/>
                </a:solidFill>
                <a:latin typeface="Comic Sans MS" pitchFamily="66" charset="0"/>
                <a:cs typeface="Calibri" pitchFamily="34" charset="0"/>
              </a:rPr>
              <a:t> </a:t>
            </a:r>
            <a:r>
              <a:rPr lang="en-US" sz="2800" b="1" i="1" dirty="0">
                <a:solidFill>
                  <a:srgbClr val="FF0000"/>
                </a:solidFill>
                <a:latin typeface="Comic Sans MS" pitchFamily="66" charset="0"/>
                <a:cs typeface="Calibri" pitchFamily="34" charset="0"/>
              </a:rPr>
              <a:t>Listeria </a:t>
            </a:r>
            <a:r>
              <a:rPr lang="en-US" sz="2800" b="1" i="1" dirty="0" err="1">
                <a:solidFill>
                  <a:srgbClr val="FF0000"/>
                </a:solidFill>
                <a:latin typeface="Comic Sans MS" pitchFamily="66" charset="0"/>
                <a:cs typeface="Calibri" pitchFamily="34" charset="0"/>
              </a:rPr>
              <a:t>monocytogenes</a:t>
            </a:r>
            <a:r>
              <a:rPr lang="en-US" sz="2800" b="1" i="1" dirty="0">
                <a:solidFill>
                  <a:srgbClr val="FF0000"/>
                </a:solidFill>
                <a:latin typeface="Comic Sans MS" pitchFamily="66" charset="0"/>
                <a:cs typeface="Calibri" pitchFamily="34" charset="0"/>
              </a:rPr>
              <a:t> </a:t>
            </a:r>
          </a:p>
        </p:txBody>
      </p:sp>
      <p:sp>
        <p:nvSpPr>
          <p:cNvPr id="14339" name="Rectangle 4"/>
          <p:cNvSpPr>
            <a:spLocks noChangeArrowheads="1"/>
          </p:cNvSpPr>
          <p:nvPr/>
        </p:nvSpPr>
        <p:spPr bwMode="auto">
          <a:xfrm>
            <a:off x="323850" y="5070287"/>
            <a:ext cx="648064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rtl="0"/>
            <a:r>
              <a:rPr lang="en-US" b="1" dirty="0" err="1" smtClean="0">
                <a:solidFill>
                  <a:srgbClr val="008080"/>
                </a:solidFill>
                <a:latin typeface="Comic Sans MS" pitchFamily="66" charset="0"/>
                <a:cs typeface="Calibri" pitchFamily="34" charset="0"/>
              </a:rPr>
              <a:t>Asst.Prof.Dr</a:t>
            </a:r>
            <a:r>
              <a:rPr lang="en-US" b="1" dirty="0">
                <a:solidFill>
                  <a:srgbClr val="008080"/>
                </a:solidFill>
                <a:latin typeface="Comic Sans MS" pitchFamily="66" charset="0"/>
                <a:cs typeface="Calibri" pitchFamily="34" charset="0"/>
              </a:rPr>
              <a:t>. </a:t>
            </a:r>
            <a:r>
              <a:rPr lang="en-US" b="1" dirty="0" smtClean="0">
                <a:solidFill>
                  <a:srgbClr val="008080"/>
                </a:solidFill>
                <a:latin typeface="Comic Sans MS" pitchFamily="66" charset="0"/>
                <a:cs typeface="Calibri" pitchFamily="34" charset="0"/>
              </a:rPr>
              <a:t>NADIA HAMEED</a:t>
            </a:r>
          </a:p>
          <a:p>
            <a:pPr algn="ctr" rtl="0"/>
            <a:r>
              <a:rPr lang="en-US" sz="2800" b="1" dirty="0">
                <a:solidFill>
                  <a:srgbClr val="008080"/>
                </a:solidFill>
                <a:latin typeface="Comic Sans MS" pitchFamily="66" charset="0"/>
                <a:cs typeface="Calibri" pitchFamily="34" charset="0"/>
              </a:rPr>
              <a:t>2022-2023</a:t>
            </a:r>
            <a:r>
              <a:rPr lang="en-US" b="1" dirty="0" smtClean="0">
                <a:solidFill>
                  <a:srgbClr val="008080"/>
                </a:solidFill>
                <a:latin typeface="Comic Sans MS" pitchFamily="66" charset="0"/>
                <a:cs typeface="Calibri" pitchFamily="34" charset="0"/>
              </a:rPr>
              <a:t> </a:t>
            </a:r>
            <a:endParaRPr lang="ar-IQ" b="1" dirty="0">
              <a:solidFill>
                <a:srgbClr val="008080"/>
              </a:solidFill>
              <a:cs typeface="Calibri" pitchFamily="34" charset="0"/>
            </a:endParaRPr>
          </a:p>
        </p:txBody>
      </p:sp>
      <p:pic>
        <p:nvPicPr>
          <p:cNvPr id="6" name="Picture 8" descr="C:\Users\Sarmed\Desktop\11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274" y="4237415"/>
            <a:ext cx="3117726"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529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19088" y="4197350"/>
            <a:ext cx="4548187" cy="15081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lnSpc>
                <a:spcPct val="115000"/>
              </a:lnSpc>
              <a:spcAft>
                <a:spcPts val="1000"/>
              </a:spcAft>
              <a:buFont typeface="Courier New" pitchFamily="49" charset="0"/>
              <a:buChar char="o"/>
            </a:pPr>
            <a:r>
              <a:rPr lang="en-US" sz="2000" dirty="0">
                <a:latin typeface="Comic Sans MS" pitchFamily="66" charset="0"/>
                <a:cs typeface="Calibri" pitchFamily="34" charset="0"/>
              </a:rPr>
              <a:t>The DNA that codes for diphtheria toxin is part of the DNA of a temperate bacteriophage called beta phage. </a:t>
            </a:r>
          </a:p>
        </p:txBody>
      </p:sp>
      <p:pic>
        <p:nvPicPr>
          <p:cNvPr id="23555" name="Picture 2" descr="Image result for lysogenic cycle of bacteriophage and corynebacte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650" y="4197350"/>
            <a:ext cx="38369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23557" name="Rectangle 1"/>
          <p:cNvSpPr>
            <a:spLocks noChangeArrowheads="1"/>
          </p:cNvSpPr>
          <p:nvPr/>
        </p:nvSpPr>
        <p:spPr bwMode="auto">
          <a:xfrm>
            <a:off x="323850" y="1066800"/>
            <a:ext cx="8586788"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lnSpc>
                <a:spcPct val="115000"/>
              </a:lnSpc>
              <a:spcAft>
                <a:spcPts val="1000"/>
              </a:spcAft>
              <a:buFont typeface="Courier New" pitchFamily="49" charset="0"/>
              <a:buChar char="o"/>
            </a:pPr>
            <a:r>
              <a:rPr lang="en-US" altLang="zh-TW" sz="2000" dirty="0">
                <a:solidFill>
                  <a:srgbClr val="000000"/>
                </a:solidFill>
                <a:latin typeface="Comic Sans MS" pitchFamily="66" charset="0"/>
              </a:rPr>
              <a:t>This toxin binds to a receptor (heparin-binding epidermal growth factor) on the surface of many eukaryotic cells, particularly </a:t>
            </a:r>
            <a:r>
              <a:rPr lang="en-US" altLang="zh-TW" sz="2000" dirty="0">
                <a:solidFill>
                  <a:srgbClr val="993300"/>
                </a:solidFill>
                <a:latin typeface="Comic Sans MS" pitchFamily="66" charset="0"/>
              </a:rPr>
              <a:t>heart</a:t>
            </a:r>
            <a:r>
              <a:rPr lang="en-US" altLang="zh-TW" sz="2000" dirty="0">
                <a:solidFill>
                  <a:srgbClr val="000000"/>
                </a:solidFill>
                <a:latin typeface="Comic Sans MS" pitchFamily="66" charset="0"/>
              </a:rPr>
              <a:t> and </a:t>
            </a:r>
            <a:r>
              <a:rPr lang="en-US" altLang="zh-TW" sz="2000" dirty="0">
                <a:solidFill>
                  <a:srgbClr val="993300"/>
                </a:solidFill>
                <a:latin typeface="Comic Sans MS" pitchFamily="66" charset="0"/>
              </a:rPr>
              <a:t>nerve</a:t>
            </a:r>
            <a:r>
              <a:rPr lang="en-US" altLang="zh-TW" sz="2000" dirty="0">
                <a:solidFill>
                  <a:srgbClr val="000000"/>
                </a:solidFill>
                <a:latin typeface="Comic Sans MS" pitchFamily="66" charset="0"/>
              </a:rPr>
              <a:t> cells, and results in inhibition of polypeptide chain elongation by </a:t>
            </a:r>
            <a:r>
              <a:rPr lang="en-US" altLang="zh-TW" sz="2000" dirty="0" err="1">
                <a:solidFill>
                  <a:srgbClr val="000000"/>
                </a:solidFill>
                <a:latin typeface="Comic Sans MS" pitchFamily="66" charset="0"/>
              </a:rPr>
              <a:t>ribosylation</a:t>
            </a:r>
            <a:r>
              <a:rPr lang="en-US" altLang="zh-TW" sz="2000" dirty="0">
                <a:solidFill>
                  <a:srgbClr val="000000"/>
                </a:solidFill>
                <a:latin typeface="Comic Sans MS" pitchFamily="66" charset="0"/>
              </a:rPr>
              <a:t> of the elongation factor EF-2. </a:t>
            </a:r>
          </a:p>
        </p:txBody>
      </p:sp>
      <p:sp>
        <p:nvSpPr>
          <p:cNvPr id="35846" name="Rectangle 2"/>
          <p:cNvSpPr>
            <a:spLocks noChangeArrowheads="1"/>
          </p:cNvSpPr>
          <p:nvPr/>
        </p:nvSpPr>
        <p:spPr bwMode="auto">
          <a:xfrm>
            <a:off x="4867275" y="6208713"/>
            <a:ext cx="40433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defRPr/>
            </a:pPr>
            <a:r>
              <a:rPr lang="en-US" sz="1050" dirty="0">
                <a:solidFill>
                  <a:srgbClr val="000000"/>
                </a:solidFill>
                <a:latin typeface="Comic Sans MS" pitchFamily="66" charset="0"/>
                <a:cs typeface="Calibri" pitchFamily="34" charset="0"/>
              </a:rPr>
              <a:t>Bacteriophage:</a:t>
            </a:r>
            <a:r>
              <a:rPr lang="en-US" sz="1050" dirty="0">
                <a:solidFill>
                  <a:srgbClr val="222222"/>
                </a:solidFill>
                <a:latin typeface="Arial" pitchFamily="34" charset="0"/>
                <a:cs typeface="Calibri" pitchFamily="34" charset="0"/>
              </a:rPr>
              <a:t> a virus that infects and replicates within bacteria. Bacteriophages are much used in genetic research.</a:t>
            </a:r>
            <a:endParaRPr lang="en-US" sz="1050" dirty="0">
              <a:solidFill>
                <a:srgbClr val="000000"/>
              </a:solidFill>
              <a:latin typeface="Comic Sans MS" pitchFamily="66" charset="0"/>
              <a:cs typeface="Calibri" pitchFamily="34" charset="0"/>
            </a:endParaRPr>
          </a:p>
        </p:txBody>
      </p:sp>
      <p:sp>
        <p:nvSpPr>
          <p:cNvPr id="23559" name="Rectangle 2"/>
          <p:cNvSpPr>
            <a:spLocks noChangeArrowheads="1"/>
          </p:cNvSpPr>
          <p:nvPr/>
        </p:nvSpPr>
        <p:spPr bwMode="auto">
          <a:xfrm>
            <a:off x="323850" y="2606675"/>
            <a:ext cx="85867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buFont typeface="Courier New" pitchFamily="49" charset="0"/>
              <a:buChar char="o"/>
            </a:pPr>
            <a:r>
              <a:rPr lang="en-US" sz="2000" dirty="0" smtClean="0">
                <a:solidFill>
                  <a:srgbClr val="241F1F"/>
                </a:solidFill>
                <a:latin typeface="Comic Sans MS" pitchFamily="66" charset="0"/>
                <a:ea typeface="MinionPro-Regular"/>
                <a:cs typeface="MinionPro-Regular"/>
              </a:rPr>
              <a:t>Toxin enter into </a:t>
            </a:r>
            <a:r>
              <a:rPr lang="en-US" sz="2000" dirty="0">
                <a:solidFill>
                  <a:srgbClr val="241F1F"/>
                </a:solidFill>
                <a:latin typeface="Comic Sans MS" pitchFamily="66" charset="0"/>
                <a:ea typeface="MinionPro-Regular"/>
                <a:cs typeface="MinionPro-Regular"/>
              </a:rPr>
              <a:t>the cell </a:t>
            </a:r>
            <a:r>
              <a:rPr lang="en-US" sz="2000" dirty="0" smtClean="0">
                <a:solidFill>
                  <a:srgbClr val="241F1F"/>
                </a:solidFill>
                <a:latin typeface="Comic Sans MS" pitchFamily="66" charset="0"/>
                <a:ea typeface="MinionPro-Regular"/>
                <a:cs typeface="MinionPro-Regular"/>
              </a:rPr>
              <a:t>through process called </a:t>
            </a:r>
            <a:r>
              <a:rPr lang="en-US" sz="2000" dirty="0">
                <a:solidFill>
                  <a:srgbClr val="241F1F"/>
                </a:solidFill>
                <a:latin typeface="Comic Sans MS" pitchFamily="66" charset="0"/>
                <a:ea typeface="MinionPro-Regular"/>
                <a:cs typeface="MinionPro-Regular"/>
              </a:rPr>
              <a:t>receptor-mediated endocytosis. Acidification within a developing endosome leads to creation of a protein channel that facilitates movement of Fragment A into the host cell cytoplasm.</a:t>
            </a:r>
            <a:r>
              <a:rPr lang="en-US" dirty="0">
                <a:solidFill>
                  <a:srgbClr val="241F1F"/>
                </a:solidFill>
                <a:latin typeface="Comic Sans MS" pitchFamily="66" charset="0"/>
                <a:ea typeface="MinionPro-Regular"/>
                <a:cs typeface="MinionPro-Regular"/>
              </a:rPr>
              <a:t> </a:t>
            </a:r>
            <a:endParaRPr lang="ar-IQ" dirty="0"/>
          </a:p>
        </p:txBody>
      </p:sp>
    </p:spTree>
  </p:cSld>
  <p:clrMapOvr>
    <a:masterClrMapping/>
  </p:clrMapOvr>
  <p:transition spd="slow" advTm="6458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68313" y="1196975"/>
            <a:ext cx="8135937"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pPr>
            <a:r>
              <a:rPr lang="en-US" sz="2000" b="1" dirty="0" smtClean="0">
                <a:solidFill>
                  <a:srgbClr val="FF0000"/>
                </a:solidFill>
                <a:latin typeface="Comic Sans MS" pitchFamily="66" charset="0"/>
                <a:cs typeface="Calibri" pitchFamily="34" charset="0"/>
              </a:rPr>
              <a:t>Lysogenic and Toxigenic conversion</a:t>
            </a:r>
          </a:p>
          <a:p>
            <a:pPr algn="just" rtl="0">
              <a:lnSpc>
                <a:spcPct val="115000"/>
              </a:lnSpc>
              <a:spcAft>
                <a:spcPts val="1000"/>
              </a:spcAft>
            </a:pPr>
            <a:r>
              <a:rPr lang="en-US" sz="2000" b="1" dirty="0" err="1" smtClean="0">
                <a:solidFill>
                  <a:srgbClr val="FF0000"/>
                </a:solidFill>
                <a:latin typeface="Comic Sans MS" pitchFamily="66" charset="0"/>
                <a:cs typeface="Calibri" pitchFamily="34" charset="0"/>
              </a:rPr>
              <a:t>C.Dipphtheriae</a:t>
            </a:r>
            <a:r>
              <a:rPr lang="en-US" sz="2000" b="1" dirty="0" smtClean="0">
                <a:solidFill>
                  <a:srgbClr val="FF0000"/>
                </a:solidFill>
                <a:latin typeface="Comic Sans MS" pitchFamily="66" charset="0"/>
                <a:cs typeface="Calibri" pitchFamily="34" charset="0"/>
              </a:rPr>
              <a:t> can be transformed from non toxigenic to </a:t>
            </a:r>
            <a:r>
              <a:rPr lang="en-US" sz="2000" b="1" dirty="0" err="1" smtClean="0">
                <a:solidFill>
                  <a:srgbClr val="FF0000"/>
                </a:solidFill>
                <a:latin typeface="Comic Sans MS" pitchFamily="66" charset="0"/>
                <a:cs typeface="Calibri" pitchFamily="34" charset="0"/>
              </a:rPr>
              <a:t>toxienic</a:t>
            </a:r>
            <a:r>
              <a:rPr lang="en-US" sz="2000" b="1" dirty="0" smtClean="0">
                <a:solidFill>
                  <a:srgbClr val="FF0000"/>
                </a:solidFill>
                <a:latin typeface="Comic Sans MS" pitchFamily="66" charset="0"/>
                <a:cs typeface="Calibri" pitchFamily="34" charset="0"/>
              </a:rPr>
              <a:t> by a </a:t>
            </a:r>
            <a:r>
              <a:rPr lang="en-US" sz="2000" b="1" dirty="0" err="1" smtClean="0">
                <a:solidFill>
                  <a:srgbClr val="FF0000"/>
                </a:solidFill>
                <a:latin typeface="Comic Sans MS" pitchFamily="66" charset="0"/>
                <a:cs typeface="Calibri" pitchFamily="34" charset="0"/>
              </a:rPr>
              <a:t>quisition</a:t>
            </a:r>
            <a:r>
              <a:rPr lang="en-US" sz="2000" b="1" dirty="0" smtClean="0">
                <a:solidFill>
                  <a:srgbClr val="FF0000"/>
                </a:solidFill>
                <a:latin typeface="Comic Sans MS" pitchFamily="66" charset="0"/>
                <a:cs typeface="Calibri" pitchFamily="34" charset="0"/>
              </a:rPr>
              <a:t> of bacteriophage from toxigenic bacteria by lysogenic infection </a:t>
            </a:r>
            <a:endParaRPr lang="en-US" sz="2000" b="1" dirty="0">
              <a:solidFill>
                <a:srgbClr val="FF0000"/>
              </a:solidFill>
              <a:latin typeface="Comic Sans MS" pitchFamily="66" charset="0"/>
              <a:cs typeface="Calibri" pitchFamily="34" charset="0"/>
            </a:endParaRPr>
          </a:p>
        </p:txBody>
      </p:sp>
      <p:sp>
        <p:nvSpPr>
          <p:cNvPr id="24579"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pic>
        <p:nvPicPr>
          <p:cNvPr id="24580" name="Picture 2" descr="Image result for lysogenic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429000"/>
            <a:ext cx="685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660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bacterial elongation factor 2&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79930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dirty="0">
                <a:solidFill>
                  <a:srgbClr val="008080"/>
                </a:solidFill>
                <a:latin typeface="Comic Sans MS" pitchFamily="66" charset="0"/>
                <a:cs typeface="Calibri" pitchFamily="34" charset="0"/>
              </a:rPr>
              <a:t>C. </a:t>
            </a:r>
            <a:r>
              <a:rPr lang="en-US" b="1" i="1" dirty="0" err="1">
                <a:solidFill>
                  <a:srgbClr val="008080"/>
                </a:solidFill>
                <a:latin typeface="Comic Sans MS" pitchFamily="66" charset="0"/>
                <a:cs typeface="Calibri" pitchFamily="34" charset="0"/>
              </a:rPr>
              <a:t>diphtheriae</a:t>
            </a:r>
            <a:r>
              <a:rPr lang="en-US" b="1" i="1" dirty="0">
                <a:solidFill>
                  <a:srgbClr val="008080"/>
                </a:solidFill>
                <a:latin typeface="Comic Sans MS" pitchFamily="66" charset="0"/>
                <a:cs typeface="Calibri" pitchFamily="34" charset="0"/>
              </a:rPr>
              <a:t> </a:t>
            </a:r>
            <a:endParaRPr lang="ar-IQ" b="1" i="1" dirty="0">
              <a:solidFill>
                <a:srgbClr val="008080"/>
              </a:solidFill>
              <a:cs typeface="Calibri" pitchFamily="34" charset="0"/>
            </a:endParaRPr>
          </a:p>
        </p:txBody>
      </p:sp>
    </p:spTree>
  </p:cSld>
  <p:clrMapOvr>
    <a:masterClrMapping/>
  </p:clrMapOvr>
  <p:transition spd="slow" advTm="5297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409575" y="1341438"/>
            <a:ext cx="5065713" cy="31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0">
              <a:lnSpc>
                <a:spcPct val="115000"/>
              </a:lnSpc>
              <a:spcAft>
                <a:spcPts val="1000"/>
              </a:spcAft>
              <a:defRPr/>
            </a:pPr>
            <a:r>
              <a:rPr lang="en-US" sz="2000" b="1" dirty="0">
                <a:solidFill>
                  <a:srgbClr val="008080"/>
                </a:solidFill>
                <a:latin typeface="Comic Sans MS" pitchFamily="66" charset="0"/>
                <a:ea typeface="Calibri" pitchFamily="34" charset="0"/>
              </a:rPr>
              <a:t>The host response to </a:t>
            </a:r>
            <a:r>
              <a:rPr lang="en-US" sz="2000" b="1" i="1" dirty="0">
                <a:solidFill>
                  <a:srgbClr val="008080"/>
                </a:solidFill>
                <a:latin typeface="Comic Sans MS" pitchFamily="66" charset="0"/>
                <a:ea typeface="Calibri" pitchFamily="34" charset="0"/>
              </a:rPr>
              <a:t>C. </a:t>
            </a:r>
            <a:r>
              <a:rPr lang="en-US" sz="2000" b="1" i="1" dirty="0" err="1">
                <a:solidFill>
                  <a:srgbClr val="008080"/>
                </a:solidFill>
                <a:latin typeface="Comic Sans MS" pitchFamily="66" charset="0"/>
                <a:ea typeface="Calibri" pitchFamily="34" charset="0"/>
              </a:rPr>
              <a:t>diphtheriae</a:t>
            </a:r>
            <a:r>
              <a:rPr lang="en-US" sz="2000" b="1" i="1" dirty="0">
                <a:solidFill>
                  <a:srgbClr val="008080"/>
                </a:solidFill>
                <a:latin typeface="Comic Sans MS" pitchFamily="66" charset="0"/>
                <a:ea typeface="Calibri" pitchFamily="34" charset="0"/>
              </a:rPr>
              <a:t> </a:t>
            </a:r>
            <a:r>
              <a:rPr lang="en-US" sz="2000" b="1" dirty="0">
                <a:solidFill>
                  <a:srgbClr val="008080"/>
                </a:solidFill>
                <a:latin typeface="Comic Sans MS" pitchFamily="66" charset="0"/>
                <a:ea typeface="Calibri" pitchFamily="34" charset="0"/>
              </a:rPr>
              <a:t>consists of the following: </a:t>
            </a:r>
          </a:p>
          <a:p>
            <a:pPr algn="just" rtl="0">
              <a:lnSpc>
                <a:spcPct val="115000"/>
              </a:lnSpc>
              <a:spcAft>
                <a:spcPts val="1000"/>
              </a:spcAft>
              <a:defRPr/>
            </a:pPr>
            <a:r>
              <a:rPr lang="en-US" altLang="zh-TW" sz="2100" b="1" u="sng" dirty="0" smtClean="0">
                <a:solidFill>
                  <a:srgbClr val="008080"/>
                </a:solidFill>
                <a:latin typeface="Arial" pitchFamily="34" charset="0"/>
                <a:cs typeface="+mn-cs"/>
              </a:rPr>
              <a:t>1. Local </a:t>
            </a:r>
            <a:r>
              <a:rPr lang="en-US" altLang="zh-TW" sz="2100" b="1" u="sng" dirty="0">
                <a:solidFill>
                  <a:srgbClr val="008080"/>
                </a:solidFill>
                <a:latin typeface="Arial" pitchFamily="34" charset="0"/>
                <a:cs typeface="+mn-cs"/>
              </a:rPr>
              <a:t>toxigenic effects:</a:t>
            </a:r>
            <a:endParaRPr lang="en-US" sz="2000" b="1" u="sng" dirty="0">
              <a:solidFill>
                <a:srgbClr val="008080"/>
              </a:solidFill>
              <a:latin typeface="Comic Sans MS" pitchFamily="66" charset="0"/>
              <a:ea typeface="Calibri" pitchFamily="34" charset="0"/>
            </a:endParaRPr>
          </a:p>
          <a:p>
            <a:pPr marL="342900" indent="-342900" algn="just" rtl="0">
              <a:lnSpc>
                <a:spcPct val="115000"/>
              </a:lnSpc>
              <a:spcAft>
                <a:spcPts val="1000"/>
              </a:spcAft>
              <a:buFont typeface="Courier New" pitchFamily="49" charset="0"/>
              <a:buChar char="o"/>
              <a:defRPr/>
            </a:pPr>
            <a:r>
              <a:rPr lang="en-US" sz="2000" u="sng" dirty="0">
                <a:solidFill>
                  <a:srgbClr val="D60093"/>
                </a:solidFill>
                <a:latin typeface="Comic Sans MS" pitchFamily="66" charset="0"/>
                <a:ea typeface="Calibri" pitchFamily="34" charset="0"/>
              </a:rPr>
              <a:t>A local </a:t>
            </a:r>
            <a:r>
              <a:rPr lang="en-US" sz="2000" u="sng" dirty="0" err="1" smtClean="0">
                <a:solidFill>
                  <a:srgbClr val="D60093"/>
                </a:solidFill>
                <a:latin typeface="Comic Sans MS" pitchFamily="66" charset="0"/>
                <a:ea typeface="Calibri" pitchFamily="34" charset="0"/>
              </a:rPr>
              <a:t>fibrinous</a:t>
            </a:r>
            <a:r>
              <a:rPr lang="en-US" sz="2000" u="sng" dirty="0" smtClean="0">
                <a:solidFill>
                  <a:srgbClr val="D60093"/>
                </a:solidFill>
                <a:latin typeface="Comic Sans MS" pitchFamily="66" charset="0"/>
                <a:ea typeface="Calibri" pitchFamily="34" charset="0"/>
              </a:rPr>
              <a:t> inflammation and necrosis </a:t>
            </a:r>
            <a:r>
              <a:rPr lang="en-US" sz="2000" dirty="0">
                <a:solidFill>
                  <a:srgbClr val="000000"/>
                </a:solidFill>
                <a:latin typeface="Comic Sans MS" pitchFamily="66" charset="0"/>
                <a:ea typeface="Calibri" pitchFamily="34" charset="0"/>
              </a:rPr>
              <a:t>in the tonsils, pharynx, or larynx </a:t>
            </a:r>
            <a:r>
              <a:rPr lang="en-US" sz="2000" dirty="0" smtClean="0">
                <a:solidFill>
                  <a:srgbClr val="000000"/>
                </a:solidFill>
                <a:latin typeface="Comic Sans MS" pitchFamily="66" charset="0"/>
                <a:ea typeface="Calibri" pitchFamily="34" charset="0"/>
              </a:rPr>
              <a:t>mucosa </a:t>
            </a:r>
            <a:r>
              <a:rPr lang="en-US" sz="2000" dirty="0">
                <a:solidFill>
                  <a:srgbClr val="000000"/>
                </a:solidFill>
                <a:latin typeface="Comic Sans MS" pitchFamily="66" charset="0"/>
                <a:ea typeface="Calibri" pitchFamily="34" charset="0"/>
              </a:rPr>
              <a:t>forms the tough, adherent, gray </a:t>
            </a:r>
            <a:r>
              <a:rPr lang="en-US" sz="2000" u="sng" dirty="0">
                <a:solidFill>
                  <a:srgbClr val="008080"/>
                </a:solidFill>
                <a:latin typeface="Comic Sans MS" pitchFamily="66" charset="0"/>
                <a:ea typeface="Calibri" pitchFamily="34" charset="0"/>
              </a:rPr>
              <a:t>pseudomembrane </a:t>
            </a:r>
            <a:r>
              <a:rPr lang="en-US" sz="2000" dirty="0">
                <a:solidFill>
                  <a:srgbClr val="000000"/>
                </a:solidFill>
                <a:latin typeface="Comic Sans MS" pitchFamily="66" charset="0"/>
                <a:ea typeface="Calibri" pitchFamily="34" charset="0"/>
              </a:rPr>
              <a:t>characteristic of the disease. </a:t>
            </a:r>
          </a:p>
        </p:txBody>
      </p:sp>
      <p:sp>
        <p:nvSpPr>
          <p:cNvPr id="26627"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pic>
        <p:nvPicPr>
          <p:cNvPr id="26628" name="Picture 6" descr="Image result for ef 2 in di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133600"/>
            <a:ext cx="29845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9575" y="4573588"/>
            <a:ext cx="5065713" cy="1862048"/>
          </a:xfrm>
          <a:prstGeom prst="rect">
            <a:avLst/>
          </a:prstGeom>
          <a:solidFill>
            <a:schemeClr val="accent5">
              <a:lumMod val="20000"/>
              <a:lumOff val="80000"/>
            </a:schemeClr>
          </a:solidFill>
        </p:spPr>
        <p:txBody>
          <a:bodyPr wrap="square">
            <a:spAutoFit/>
          </a:bodyPr>
          <a:lstStyle/>
          <a:p>
            <a:pPr marL="342900" lvl="0" indent="-342900" algn="just" rtl="0">
              <a:lnSpc>
                <a:spcPct val="115000"/>
              </a:lnSpc>
              <a:buFont typeface="Courier New" pitchFamily="49" charset="0"/>
              <a:buChar char="o"/>
              <a:defRPr/>
            </a:pPr>
            <a:r>
              <a:rPr lang="en-US" sz="2000" dirty="0">
                <a:solidFill>
                  <a:srgbClr val="241F1F"/>
                </a:solidFill>
                <a:latin typeface="Comic Sans MS" pitchFamily="66" charset="0"/>
                <a:ea typeface="MinionPro-Regular"/>
                <a:cs typeface="MinionPro-Regular"/>
              </a:rPr>
              <a:t>Any attempt to remove the </a:t>
            </a:r>
            <a:r>
              <a:rPr lang="en-US" sz="2000" dirty="0" err="1">
                <a:solidFill>
                  <a:srgbClr val="241F1F"/>
                </a:solidFill>
                <a:latin typeface="Comic Sans MS" pitchFamily="66" charset="0"/>
                <a:ea typeface="MinionPro-Regular"/>
                <a:cs typeface="MinionPro-Regular"/>
              </a:rPr>
              <a:t>pseudomembrane</a:t>
            </a:r>
            <a:r>
              <a:rPr lang="en-US" sz="2000" dirty="0">
                <a:solidFill>
                  <a:srgbClr val="241F1F"/>
                </a:solidFill>
                <a:latin typeface="Comic Sans MS" pitchFamily="66" charset="0"/>
                <a:ea typeface="MinionPro-Regular"/>
                <a:cs typeface="MinionPro-Regular"/>
              </a:rPr>
              <a:t> exposes and tears the capillaries and thus results in bleeding. </a:t>
            </a:r>
          </a:p>
          <a:p>
            <a:pPr lvl="0" algn="just" rtl="0">
              <a:lnSpc>
                <a:spcPct val="115000"/>
              </a:lnSpc>
              <a:defRPr/>
            </a:pPr>
            <a:endParaRPr lang="en-US" sz="2000" dirty="0">
              <a:solidFill>
                <a:srgbClr val="241F1F"/>
              </a:solidFill>
              <a:latin typeface="Comic Sans MS" pitchFamily="66" charset="0"/>
              <a:ea typeface="MinionPro-Regular"/>
              <a:cs typeface="MinionPro-Regular"/>
            </a:endParaRPr>
          </a:p>
        </p:txBody>
      </p:sp>
    </p:spTree>
  </p:cSld>
  <p:clrMapOvr>
    <a:masterClrMapping/>
  </p:clrMapOvr>
  <p:transition spd="slow" advTm="781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323850" y="3789363"/>
            <a:ext cx="4546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spcBef>
                <a:spcPct val="50000"/>
              </a:spcBef>
            </a:pPr>
            <a:r>
              <a:rPr lang="en-US" sz="2000" dirty="0">
                <a:solidFill>
                  <a:srgbClr val="241F1F"/>
                </a:solidFill>
                <a:latin typeface="Comic Sans MS" pitchFamily="66" charset="0"/>
                <a:ea typeface="MinionPro-Regular"/>
                <a:cs typeface="MinionPro-Regular"/>
              </a:rPr>
              <a:t>The diphtheria bacilli within the membrane continue to produce toxin actively. </a:t>
            </a:r>
          </a:p>
        </p:txBody>
      </p:sp>
      <p:sp>
        <p:nvSpPr>
          <p:cNvPr id="28675"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28676" name="Rectangle 1"/>
          <p:cNvSpPr>
            <a:spLocks noChangeArrowheads="1"/>
          </p:cNvSpPr>
          <p:nvPr/>
        </p:nvSpPr>
        <p:spPr bwMode="auto">
          <a:xfrm>
            <a:off x="179388" y="1206500"/>
            <a:ext cx="4546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lnSpc>
                <a:spcPct val="115000"/>
              </a:lnSpc>
              <a:buFont typeface="Courier New" pitchFamily="49" charset="0"/>
              <a:buChar char="o"/>
            </a:pPr>
            <a:r>
              <a:rPr lang="en-US" sz="2000">
                <a:solidFill>
                  <a:srgbClr val="241F1F"/>
                </a:solidFill>
                <a:latin typeface="Comic Sans MS" pitchFamily="66" charset="0"/>
                <a:ea typeface="MinionPro-Regular"/>
                <a:cs typeface="MinionPro-Regular"/>
              </a:rPr>
              <a:t>The regional lymph nodes in the neck enlarge, and there may be marked edema of the entire neck, with distortion of the airway, often referred to as “bull neck” clinically.  </a:t>
            </a:r>
            <a:endParaRPr lang="en-US" sz="2000">
              <a:solidFill>
                <a:srgbClr val="000000"/>
              </a:solidFill>
              <a:latin typeface="Comic Sans MS" pitchFamily="66" charset="0"/>
            </a:endParaRPr>
          </a:p>
        </p:txBody>
      </p:sp>
      <p:pic>
        <p:nvPicPr>
          <p:cNvPr id="28677" name="Picture 5" descr="圖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206500"/>
            <a:ext cx="37782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4"/>
          <p:cNvSpPr txBox="1">
            <a:spLocks noChangeArrowheads="1"/>
          </p:cNvSpPr>
          <p:nvPr/>
        </p:nvSpPr>
        <p:spPr bwMode="auto">
          <a:xfrm>
            <a:off x="5795963" y="4592638"/>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just" rtl="0" eaLnBrk="1" hangingPunct="1">
              <a:spcBef>
                <a:spcPct val="50000"/>
              </a:spcBef>
            </a:pPr>
            <a:r>
              <a:rPr lang="en-US" altLang="zh-TW" sz="1400">
                <a:solidFill>
                  <a:srgbClr val="008080"/>
                </a:solidFill>
                <a:latin typeface="Comic Sans MS" pitchFamily="66" charset="0"/>
              </a:rPr>
              <a:t>Bull-neck appearance</a:t>
            </a:r>
          </a:p>
        </p:txBody>
      </p:sp>
    </p:spTree>
  </p:cSld>
  <p:clrMapOvr>
    <a:masterClrMapping/>
  </p:clrMapOvr>
  <p:transition spd="slow" advTm="5394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4" descr="Image result for Wound or skin diphtheria"/>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
        <p:nvSpPr>
          <p:cNvPr id="29702"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2" name="Rectangle 1"/>
          <p:cNvSpPr/>
          <p:nvPr/>
        </p:nvSpPr>
        <p:spPr>
          <a:xfrm>
            <a:off x="731838" y="849313"/>
            <a:ext cx="7724774" cy="1061829"/>
          </a:xfrm>
          <a:prstGeom prst="rect">
            <a:avLst/>
          </a:prstGeom>
        </p:spPr>
        <p:txBody>
          <a:bodyPr wrap="square">
            <a:spAutoFit/>
          </a:bodyPr>
          <a:lstStyle/>
          <a:p>
            <a:pPr lvl="0" algn="just" rtl="0">
              <a:spcBef>
                <a:spcPct val="50000"/>
              </a:spcBef>
            </a:pPr>
            <a:r>
              <a:rPr lang="en-US" altLang="zh-TW" sz="2100" b="1" u="sng" dirty="0">
                <a:solidFill>
                  <a:srgbClr val="008080"/>
                </a:solidFill>
                <a:latin typeface="Arial" pitchFamily="34" charset="0"/>
              </a:rPr>
              <a:t>2. Systemic toxigenic </a:t>
            </a:r>
            <a:r>
              <a:rPr lang="en-US" altLang="zh-TW" sz="2100" b="1" dirty="0" smtClean="0">
                <a:solidFill>
                  <a:srgbClr val="008080"/>
                </a:solidFill>
                <a:latin typeface="Arial" pitchFamily="34" charset="0"/>
              </a:rPr>
              <a:t>effects</a:t>
            </a:r>
            <a:r>
              <a:rPr lang="en-US" altLang="zh-TW" sz="2100" b="1" dirty="0" smtClean="0">
                <a:solidFill>
                  <a:srgbClr val="000000"/>
                </a:solidFill>
                <a:latin typeface="Arial" pitchFamily="34" charset="0"/>
              </a:rPr>
              <a:t>: when </a:t>
            </a:r>
            <a:r>
              <a:rPr lang="en-US" altLang="zh-TW" sz="2100" b="1" dirty="0" err="1" smtClean="0">
                <a:solidFill>
                  <a:srgbClr val="000000"/>
                </a:solidFill>
                <a:latin typeface="Arial" pitchFamily="34" charset="0"/>
              </a:rPr>
              <a:t>eotoxin</a:t>
            </a:r>
            <a:r>
              <a:rPr lang="en-US" altLang="zh-TW" sz="2100" b="1" dirty="0" smtClean="0">
                <a:solidFill>
                  <a:srgbClr val="000000"/>
                </a:solidFill>
                <a:latin typeface="Arial" pitchFamily="34" charset="0"/>
              </a:rPr>
              <a:t> absorbed </a:t>
            </a:r>
            <a:r>
              <a:rPr lang="en-US" altLang="zh-TW" sz="2100" dirty="0" smtClean="0">
                <a:solidFill>
                  <a:srgbClr val="000000"/>
                </a:solidFill>
                <a:latin typeface="Arial" pitchFamily="34" charset="0"/>
              </a:rPr>
              <a:t>necrosis </a:t>
            </a:r>
            <a:r>
              <a:rPr lang="en-US" altLang="zh-TW" sz="2100" dirty="0">
                <a:solidFill>
                  <a:srgbClr val="000000"/>
                </a:solidFill>
                <a:latin typeface="Arial" pitchFamily="34" charset="0"/>
              </a:rPr>
              <a:t>in heart muscle, liver, kidneys and </a:t>
            </a:r>
            <a:r>
              <a:rPr lang="en-US" altLang="zh-TW" sz="2100" dirty="0" smtClean="0">
                <a:solidFill>
                  <a:srgbClr val="000000"/>
                </a:solidFill>
                <a:latin typeface="Arial" pitchFamily="34" charset="0"/>
              </a:rPr>
              <a:t>adrenals </a:t>
            </a:r>
            <a:r>
              <a:rPr lang="en-US" altLang="zh-TW" sz="2100" dirty="0" err="1" smtClean="0">
                <a:solidFill>
                  <a:srgbClr val="000000"/>
                </a:solidFill>
                <a:latin typeface="Arial" pitchFamily="34" charset="0"/>
              </a:rPr>
              <a:t>occure</a:t>
            </a:r>
            <a:r>
              <a:rPr lang="en-US" altLang="zh-TW" sz="2100" dirty="0" smtClean="0">
                <a:solidFill>
                  <a:srgbClr val="000000"/>
                </a:solidFill>
                <a:latin typeface="Arial" pitchFamily="34" charset="0"/>
              </a:rPr>
              <a:t>. </a:t>
            </a:r>
            <a:r>
              <a:rPr lang="en-US" altLang="zh-TW" sz="2100" dirty="0">
                <a:solidFill>
                  <a:srgbClr val="000000"/>
                </a:solidFill>
                <a:latin typeface="Arial" pitchFamily="34" charset="0"/>
              </a:rPr>
              <a:t>Also produces neural damage.</a:t>
            </a:r>
          </a:p>
        </p:txBody>
      </p:sp>
      <p:sp>
        <p:nvSpPr>
          <p:cNvPr id="3" name="Rectangle 2"/>
          <p:cNvSpPr/>
          <p:nvPr/>
        </p:nvSpPr>
        <p:spPr>
          <a:xfrm>
            <a:off x="598290" y="3284984"/>
            <a:ext cx="7296546" cy="1323439"/>
          </a:xfrm>
          <a:prstGeom prst="rect">
            <a:avLst/>
          </a:prstGeom>
        </p:spPr>
        <p:txBody>
          <a:bodyPr wrap="square">
            <a:spAutoFit/>
          </a:bodyPr>
          <a:lstStyle/>
          <a:p>
            <a:pPr marL="342900" lvl="0" indent="-342900" algn="just" rtl="0">
              <a:buFont typeface="Courier New" pitchFamily="49" charset="0"/>
              <a:buChar char="o"/>
              <a:defRPr/>
            </a:pPr>
            <a:r>
              <a:rPr lang="en-US" sz="2000" u="sng" dirty="0" smtClean="0">
                <a:solidFill>
                  <a:srgbClr val="D60093"/>
                </a:solidFill>
                <a:latin typeface="Comic Sans MS" pitchFamily="66" charset="0"/>
                <a:cs typeface="Calibri" pitchFamily="34" charset="0"/>
              </a:rPr>
              <a:t>Antibody will be </a:t>
            </a:r>
            <a:r>
              <a:rPr lang="en-US" sz="2000" u="sng" dirty="0" err="1" smtClean="0">
                <a:solidFill>
                  <a:srgbClr val="D60093"/>
                </a:solidFill>
                <a:latin typeface="Comic Sans MS" pitchFamily="66" charset="0"/>
                <a:cs typeface="Calibri" pitchFamily="34" charset="0"/>
              </a:rPr>
              <a:t>prodced</a:t>
            </a:r>
            <a:r>
              <a:rPr lang="en-US" sz="2000" u="sng" dirty="0" smtClean="0">
                <a:solidFill>
                  <a:srgbClr val="D60093"/>
                </a:solidFill>
                <a:latin typeface="Comic Sans MS" pitchFamily="66" charset="0"/>
                <a:cs typeface="Calibri" pitchFamily="34" charset="0"/>
              </a:rPr>
              <a:t> against </a:t>
            </a:r>
            <a:r>
              <a:rPr lang="en-US" sz="2000" u="sng" dirty="0" err="1" smtClean="0">
                <a:solidFill>
                  <a:srgbClr val="D60093"/>
                </a:solidFill>
                <a:latin typeface="Comic Sans MS" pitchFamily="66" charset="0"/>
                <a:cs typeface="Calibri" pitchFamily="34" charset="0"/>
              </a:rPr>
              <a:t>C.diphtheria</a:t>
            </a:r>
            <a:r>
              <a:rPr lang="en-US" sz="2000" u="sng" dirty="0" smtClean="0">
                <a:solidFill>
                  <a:srgbClr val="D60093"/>
                </a:solidFill>
                <a:latin typeface="Comic Sans MS" pitchFamily="66" charset="0"/>
                <a:cs typeface="Calibri" pitchFamily="34" charset="0"/>
              </a:rPr>
              <a:t> exotoxin  </a:t>
            </a:r>
            <a:r>
              <a:rPr lang="en-US" sz="2000" u="sng" dirty="0">
                <a:solidFill>
                  <a:srgbClr val="D60093"/>
                </a:solidFill>
                <a:latin typeface="Comic Sans MS" pitchFamily="66" charset="0"/>
                <a:cs typeface="Calibri" pitchFamily="34" charset="0"/>
              </a:rPr>
              <a:t>that can neutralize </a:t>
            </a:r>
            <a:r>
              <a:rPr lang="en-US" sz="2000" u="sng" dirty="0" smtClean="0">
                <a:solidFill>
                  <a:srgbClr val="D60093"/>
                </a:solidFill>
                <a:latin typeface="Comic Sans MS" pitchFamily="66" charset="0"/>
                <a:cs typeface="Calibri" pitchFamily="34" charset="0"/>
              </a:rPr>
              <a:t>its </a:t>
            </a:r>
            <a:r>
              <a:rPr lang="en-US" sz="2000" u="sng" dirty="0">
                <a:solidFill>
                  <a:srgbClr val="D60093"/>
                </a:solidFill>
                <a:latin typeface="Comic Sans MS" pitchFamily="66" charset="0"/>
                <a:cs typeface="Calibri" pitchFamily="34" charset="0"/>
              </a:rPr>
              <a:t>activity</a:t>
            </a:r>
            <a:r>
              <a:rPr lang="en-US" sz="2000" dirty="0">
                <a:solidFill>
                  <a:srgbClr val="000000"/>
                </a:solidFill>
                <a:latin typeface="Comic Sans MS" pitchFamily="66" charset="0"/>
                <a:cs typeface="Calibri" pitchFamily="34" charset="0"/>
              </a:rPr>
              <a:t> by blocking the interaction of the binding domain with the receptors, thereby preventing entry into the cell. </a:t>
            </a:r>
          </a:p>
        </p:txBody>
      </p:sp>
    </p:spTree>
  </p:cSld>
  <p:clrMapOvr>
    <a:masterClrMapping/>
  </p:clrMapOvr>
  <p:transition spd="slow" advTm="6418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20621"/>
            <a:ext cx="7920880" cy="3477875"/>
          </a:xfrm>
          <a:prstGeom prst="rect">
            <a:avLst/>
          </a:prstGeom>
        </p:spPr>
        <p:txBody>
          <a:bodyPr wrap="square">
            <a:spAutoFit/>
          </a:bodyPr>
          <a:lstStyle/>
          <a:p>
            <a:pPr lvl="0" algn="just" rtl="0"/>
            <a:r>
              <a:rPr lang="en-US" sz="2000" b="1" u="sng" dirty="0">
                <a:solidFill>
                  <a:srgbClr val="008080"/>
                </a:solidFill>
                <a:latin typeface="Comic Sans MS" pitchFamily="66" charset="0"/>
                <a:ea typeface="MinionPro-Regular"/>
                <a:cs typeface="MinionPro-Regular"/>
              </a:rPr>
              <a:t> Wound or skin diphtheria </a:t>
            </a:r>
          </a:p>
          <a:p>
            <a:pPr lvl="0" algn="just" rtl="0"/>
            <a:endParaRPr lang="en-US" sz="2000" b="1" u="sng" dirty="0">
              <a:solidFill>
                <a:srgbClr val="008080"/>
              </a:solidFill>
              <a:latin typeface="Comic Sans MS" pitchFamily="66" charset="0"/>
              <a:ea typeface="MinionPro-Regular"/>
              <a:cs typeface="MinionPro-Regular"/>
            </a:endParaRPr>
          </a:p>
          <a:p>
            <a:pPr lvl="0" algn="just" rtl="0"/>
            <a:r>
              <a:rPr lang="en-US" sz="2000" dirty="0">
                <a:solidFill>
                  <a:srgbClr val="241F1F"/>
                </a:solidFill>
                <a:latin typeface="Comic Sans MS" pitchFamily="66" charset="0"/>
                <a:ea typeface="MinionPro-Regular"/>
                <a:cs typeface="MinionPro-Regular"/>
              </a:rPr>
              <a:t>occurs chiefly in the tropics, although cases have also been described in temperate climates among homeless individuals, and other impoverished groups. A membrane may form on an infected wound that fails to heal. </a:t>
            </a:r>
          </a:p>
          <a:p>
            <a:pPr lvl="0" algn="just" rtl="0"/>
            <a:endParaRPr lang="en-US" sz="2000" dirty="0">
              <a:solidFill>
                <a:srgbClr val="241F1F"/>
              </a:solidFill>
              <a:latin typeface="Comic Sans MS" pitchFamily="66" charset="0"/>
              <a:ea typeface="MinionPro-Regular"/>
              <a:cs typeface="MinionPro-Regular"/>
            </a:endParaRPr>
          </a:p>
          <a:p>
            <a:pPr lvl="0" algn="just" rtl="0"/>
            <a:r>
              <a:rPr lang="en-US" sz="2000" dirty="0">
                <a:solidFill>
                  <a:srgbClr val="241F1F"/>
                </a:solidFill>
                <a:latin typeface="Comic Sans MS" pitchFamily="66" charset="0"/>
                <a:ea typeface="MinionPro-Regular"/>
                <a:cs typeface="MinionPro-Regular"/>
              </a:rPr>
              <a:t>However, absorption of toxin is usually slight and the systemic effects negligible. The small amount of toxin that is absorbed during skin infection promotes development of antitoxin antibodies.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327" y="4221088"/>
            <a:ext cx="28051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02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30723" name="Rectangle 1"/>
          <p:cNvSpPr>
            <a:spLocks noChangeArrowheads="1"/>
          </p:cNvSpPr>
          <p:nvPr/>
        </p:nvSpPr>
        <p:spPr bwMode="auto">
          <a:xfrm>
            <a:off x="395288" y="1052513"/>
            <a:ext cx="82089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b="1">
                <a:solidFill>
                  <a:srgbClr val="D60093"/>
                </a:solidFill>
                <a:latin typeface="Comic Sans MS" pitchFamily="66" charset="0"/>
                <a:ea typeface="MinionPro-Regular"/>
                <a:cs typeface="MinionPro-Regular"/>
              </a:rPr>
              <a:t>Clinical Findings</a:t>
            </a:r>
            <a:endParaRPr lang="en-US" sz="2000">
              <a:solidFill>
                <a:srgbClr val="D60093"/>
              </a:solidFill>
              <a:latin typeface="Calibri" pitchFamily="34" charset="0"/>
              <a:cs typeface="Calibri" pitchFamily="34" charset="0"/>
            </a:endParaRPr>
          </a:p>
          <a:p>
            <a:pPr algn="just" rtl="0">
              <a:lnSpc>
                <a:spcPct val="115000"/>
              </a:lnSpc>
            </a:pPr>
            <a:endParaRPr lang="en-US" sz="2000">
              <a:solidFill>
                <a:srgbClr val="241F1F"/>
              </a:solidFill>
              <a:latin typeface="Comic Sans MS" pitchFamily="66" charset="0"/>
              <a:ea typeface="MinionPro-Regular"/>
              <a:cs typeface="MinionPro-Regular"/>
            </a:endParaRPr>
          </a:p>
          <a:p>
            <a:pPr algn="just" rtl="0">
              <a:lnSpc>
                <a:spcPct val="115000"/>
              </a:lnSpc>
            </a:pPr>
            <a:r>
              <a:rPr lang="en-US" sz="2000">
                <a:solidFill>
                  <a:srgbClr val="241F1F"/>
                </a:solidFill>
                <a:latin typeface="Comic Sans MS" pitchFamily="66" charset="0"/>
                <a:ea typeface="MinionPro-Regular"/>
                <a:cs typeface="MinionPro-Regular"/>
              </a:rPr>
              <a:t>When diphtheritic inflammation begins in the respiratory tract:  </a:t>
            </a:r>
          </a:p>
          <a:p>
            <a:pPr algn="just" rtl="0">
              <a:lnSpc>
                <a:spcPct val="115000"/>
              </a:lnSpc>
            </a:pPr>
            <a:r>
              <a:rPr lang="en-US" sz="2000" u="sng">
                <a:solidFill>
                  <a:srgbClr val="7030A0"/>
                </a:solidFill>
                <a:latin typeface="Comic Sans MS" pitchFamily="66" charset="0"/>
                <a:ea typeface="MinionPro-Regular"/>
                <a:cs typeface="MinionPro-Regular"/>
              </a:rPr>
              <a:t>sore throat </a:t>
            </a:r>
            <a:r>
              <a:rPr lang="en-US" sz="2000">
                <a:solidFill>
                  <a:srgbClr val="241F1F"/>
                </a:solidFill>
                <a:latin typeface="Comic Sans MS" pitchFamily="66" charset="0"/>
                <a:ea typeface="MinionPro-Regular"/>
                <a:cs typeface="MinionPro-Regular"/>
              </a:rPr>
              <a:t>and </a:t>
            </a:r>
            <a:r>
              <a:rPr lang="en-US" sz="2000" u="sng">
                <a:solidFill>
                  <a:srgbClr val="7030A0"/>
                </a:solidFill>
                <a:latin typeface="Comic Sans MS" pitchFamily="66" charset="0"/>
                <a:ea typeface="MinionPro-Regular"/>
                <a:cs typeface="MinionPro-Regular"/>
              </a:rPr>
              <a:t>low-grade fever </a:t>
            </a:r>
            <a:r>
              <a:rPr lang="en-US" sz="2000">
                <a:solidFill>
                  <a:srgbClr val="241F1F"/>
                </a:solidFill>
                <a:latin typeface="Comic Sans MS" pitchFamily="66" charset="0"/>
                <a:ea typeface="MinionPro-Regular"/>
                <a:cs typeface="MinionPro-Regular"/>
              </a:rPr>
              <a:t>usually develop. </a:t>
            </a:r>
          </a:p>
          <a:p>
            <a:pPr algn="just" rtl="0">
              <a:lnSpc>
                <a:spcPct val="115000"/>
              </a:lnSpc>
            </a:pPr>
            <a:endParaRPr lang="en-US" sz="2000">
              <a:solidFill>
                <a:srgbClr val="241F1F"/>
              </a:solidFill>
              <a:latin typeface="Comic Sans MS" pitchFamily="66" charset="0"/>
              <a:ea typeface="MinionPro-Regular"/>
              <a:cs typeface="MinionPro-Regular"/>
            </a:endParaRPr>
          </a:p>
          <a:p>
            <a:pPr algn="just" rtl="0">
              <a:lnSpc>
                <a:spcPct val="115000"/>
              </a:lnSpc>
            </a:pPr>
            <a:r>
              <a:rPr lang="en-US" sz="2000" u="sng">
                <a:solidFill>
                  <a:srgbClr val="7030A0"/>
                </a:solidFill>
                <a:latin typeface="Comic Sans MS" pitchFamily="66" charset="0"/>
                <a:ea typeface="MinionPro-Regular"/>
                <a:cs typeface="MinionPro-Regular"/>
              </a:rPr>
              <a:t>Prostration</a:t>
            </a:r>
            <a:r>
              <a:rPr lang="en-US" sz="2000">
                <a:solidFill>
                  <a:srgbClr val="241F1F"/>
                </a:solidFill>
                <a:latin typeface="Comic Sans MS" pitchFamily="66" charset="0"/>
                <a:ea typeface="MinionPro-Regular"/>
                <a:cs typeface="MinionPro-Regular"/>
              </a:rPr>
              <a:t> and </a:t>
            </a:r>
            <a:r>
              <a:rPr lang="en-US" sz="2000" u="sng">
                <a:solidFill>
                  <a:srgbClr val="7030A0"/>
                </a:solidFill>
                <a:latin typeface="Comic Sans MS" pitchFamily="66" charset="0"/>
                <a:ea typeface="MinionPro-Regular"/>
                <a:cs typeface="MinionPro-Regular"/>
              </a:rPr>
              <a:t>dyspnea</a:t>
            </a:r>
            <a:r>
              <a:rPr lang="en-US" sz="2000">
                <a:solidFill>
                  <a:srgbClr val="7030A0"/>
                </a:solidFill>
                <a:latin typeface="Comic Sans MS" pitchFamily="66" charset="0"/>
                <a:ea typeface="MinionPro-Regular"/>
                <a:cs typeface="MinionPro-Regular"/>
              </a:rPr>
              <a:t> </a:t>
            </a:r>
            <a:r>
              <a:rPr lang="en-US" sz="2000">
                <a:solidFill>
                  <a:srgbClr val="241F1F"/>
                </a:solidFill>
                <a:latin typeface="Comic Sans MS" pitchFamily="66" charset="0"/>
                <a:ea typeface="MinionPro-Regular"/>
                <a:cs typeface="MinionPro-Regular"/>
              </a:rPr>
              <a:t>soon follow because of the obstruction caused by the membrane. </a:t>
            </a:r>
          </a:p>
          <a:p>
            <a:pPr algn="just" rtl="0">
              <a:lnSpc>
                <a:spcPct val="115000"/>
              </a:lnSpc>
            </a:pPr>
            <a:endParaRPr lang="en-US" sz="2000">
              <a:solidFill>
                <a:srgbClr val="241F1F"/>
              </a:solidFill>
              <a:latin typeface="Comic Sans MS" pitchFamily="66" charset="0"/>
              <a:ea typeface="MinionPro-Regular"/>
              <a:cs typeface="MinionPro-Regular"/>
            </a:endParaRPr>
          </a:p>
          <a:p>
            <a:pPr algn="just" rtl="0">
              <a:lnSpc>
                <a:spcPct val="115000"/>
              </a:lnSpc>
            </a:pPr>
            <a:r>
              <a:rPr lang="en-US" sz="2000">
                <a:solidFill>
                  <a:srgbClr val="241F1F"/>
                </a:solidFill>
                <a:latin typeface="Comic Sans MS" pitchFamily="66" charset="0"/>
                <a:ea typeface="MinionPro-Regular"/>
                <a:cs typeface="MinionPro-Regular"/>
              </a:rPr>
              <a:t>This obstruction may even cause suffocation if not promptly relieved by intubation or tracheostomy.</a:t>
            </a:r>
            <a:endParaRPr lang="en-US" sz="2000">
              <a:latin typeface="Calibri" pitchFamily="34" charset="0"/>
              <a:cs typeface="Calibri" pitchFamily="34" charset="0"/>
            </a:endParaRPr>
          </a:p>
        </p:txBody>
      </p:sp>
      <p:sp>
        <p:nvSpPr>
          <p:cNvPr id="30724" name="Rectangle 2"/>
          <p:cNvSpPr>
            <a:spLocks noChangeArrowheads="1"/>
          </p:cNvSpPr>
          <p:nvPr/>
        </p:nvSpPr>
        <p:spPr bwMode="auto">
          <a:xfrm>
            <a:off x="395288" y="4792663"/>
            <a:ext cx="82089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sz="2000" u="sng">
                <a:solidFill>
                  <a:srgbClr val="7030A0"/>
                </a:solidFill>
                <a:latin typeface="Comic Sans MS" pitchFamily="66" charset="0"/>
                <a:ea typeface="MinionPro-Regular"/>
                <a:cs typeface="MinionPro-Regular"/>
              </a:rPr>
              <a:t>Irregularities of cardiac rhythm indicate damage to the heart. </a:t>
            </a:r>
          </a:p>
          <a:p>
            <a:pPr algn="just" rtl="0">
              <a:lnSpc>
                <a:spcPct val="115000"/>
              </a:lnSpc>
            </a:pPr>
            <a:endParaRPr lang="en-US" sz="2000">
              <a:solidFill>
                <a:srgbClr val="241F1F"/>
              </a:solidFill>
              <a:latin typeface="Comic Sans MS" pitchFamily="66" charset="0"/>
              <a:ea typeface="MinionPro-Regular"/>
              <a:cs typeface="MinionPro-Regular"/>
            </a:endParaRPr>
          </a:p>
          <a:p>
            <a:pPr algn="just" rtl="0">
              <a:lnSpc>
                <a:spcPct val="115000"/>
              </a:lnSpc>
            </a:pPr>
            <a:r>
              <a:rPr lang="en-US" sz="2000">
                <a:solidFill>
                  <a:srgbClr val="241F1F"/>
                </a:solidFill>
                <a:latin typeface="Comic Sans MS" pitchFamily="66" charset="0"/>
                <a:ea typeface="MinionPro-Regular"/>
                <a:cs typeface="MinionPro-Regular"/>
              </a:rPr>
              <a:t>Later, there may be </a:t>
            </a:r>
            <a:r>
              <a:rPr lang="en-US" sz="2000">
                <a:solidFill>
                  <a:srgbClr val="7030A0"/>
                </a:solidFill>
                <a:latin typeface="Comic Sans MS" pitchFamily="66" charset="0"/>
                <a:ea typeface="MinionPro-Regular"/>
                <a:cs typeface="MinionPro-Regular"/>
              </a:rPr>
              <a:t>difficulties with vision</a:t>
            </a:r>
            <a:r>
              <a:rPr lang="en-US" sz="2000">
                <a:solidFill>
                  <a:srgbClr val="241F1F"/>
                </a:solidFill>
                <a:latin typeface="Comic Sans MS" pitchFamily="66" charset="0"/>
                <a:ea typeface="MinionPro-Regular"/>
                <a:cs typeface="MinionPro-Regular"/>
              </a:rPr>
              <a:t>, </a:t>
            </a:r>
            <a:r>
              <a:rPr lang="en-US" sz="2000">
                <a:solidFill>
                  <a:srgbClr val="7030A0"/>
                </a:solidFill>
                <a:latin typeface="Comic Sans MS" pitchFamily="66" charset="0"/>
                <a:ea typeface="MinionPro-Regular"/>
                <a:cs typeface="MinionPro-Regular"/>
              </a:rPr>
              <a:t>speech</a:t>
            </a:r>
            <a:r>
              <a:rPr lang="en-US" sz="2000">
                <a:solidFill>
                  <a:srgbClr val="241F1F"/>
                </a:solidFill>
                <a:latin typeface="Comic Sans MS" pitchFamily="66" charset="0"/>
                <a:ea typeface="MinionPro-Regular"/>
                <a:cs typeface="MinionPro-Regular"/>
              </a:rPr>
              <a:t>, </a:t>
            </a:r>
            <a:r>
              <a:rPr lang="en-US" sz="2000">
                <a:solidFill>
                  <a:srgbClr val="7030A0"/>
                </a:solidFill>
                <a:latin typeface="Comic Sans MS" pitchFamily="66" charset="0"/>
                <a:ea typeface="MinionPro-Regular"/>
                <a:cs typeface="MinionPro-Regular"/>
              </a:rPr>
              <a:t>swallowing</a:t>
            </a:r>
            <a:r>
              <a:rPr lang="en-US" sz="2000">
                <a:solidFill>
                  <a:srgbClr val="241F1F"/>
                </a:solidFill>
                <a:latin typeface="Comic Sans MS" pitchFamily="66" charset="0"/>
                <a:ea typeface="MinionPro-Regular"/>
                <a:cs typeface="MinionPro-Regular"/>
              </a:rPr>
              <a:t>, or </a:t>
            </a:r>
            <a:r>
              <a:rPr lang="en-US" sz="2000">
                <a:solidFill>
                  <a:srgbClr val="7030A0"/>
                </a:solidFill>
                <a:latin typeface="Comic Sans MS" pitchFamily="66" charset="0"/>
                <a:ea typeface="MinionPro-Regular"/>
                <a:cs typeface="MinionPro-Regular"/>
              </a:rPr>
              <a:t>movement of the arms or legs</a:t>
            </a:r>
            <a:r>
              <a:rPr lang="en-US" sz="2000">
                <a:solidFill>
                  <a:srgbClr val="241F1F"/>
                </a:solidFill>
                <a:latin typeface="Comic Sans MS" pitchFamily="66" charset="0"/>
                <a:ea typeface="MinionPro-Regular"/>
                <a:cs typeface="MinionPro-Regular"/>
              </a:rPr>
              <a:t>. </a:t>
            </a:r>
            <a:endParaRPr lang="en-US" sz="2000">
              <a:latin typeface="Comic Sans MS" pitchFamily="66" charset="0"/>
              <a:cs typeface="Calibri" pitchFamily="34" charset="0"/>
            </a:endParaRPr>
          </a:p>
        </p:txBody>
      </p:sp>
    </p:spTree>
  </p:cSld>
  <p:clrMapOvr>
    <a:masterClrMapping/>
  </p:clrMapOvr>
  <p:transition spd="slow" advTm="4336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323528" y="1099821"/>
            <a:ext cx="83534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defRPr/>
            </a:pPr>
            <a:r>
              <a:rPr lang="en-US" b="1" dirty="0" smtClean="0">
                <a:solidFill>
                  <a:srgbClr val="D60093"/>
                </a:solidFill>
                <a:latin typeface="Comic Sans MS" pitchFamily="66" charset="0"/>
                <a:ea typeface="MinionPro-Regular"/>
                <a:cs typeface="MinionPro-Regular"/>
              </a:rPr>
              <a:t>Diagnosis</a:t>
            </a:r>
          </a:p>
          <a:p>
            <a:pPr algn="just" rtl="0">
              <a:defRPr/>
            </a:pPr>
            <a:endParaRPr lang="en-US" sz="2000" dirty="0">
              <a:solidFill>
                <a:srgbClr val="241F1F"/>
              </a:solidFill>
              <a:latin typeface="Comic Sans MS" pitchFamily="66" charset="0"/>
              <a:ea typeface="MinionPro-Regular"/>
              <a:cs typeface="MinionPro-Regular"/>
            </a:endParaRPr>
          </a:p>
          <a:p>
            <a:pPr algn="just" rtl="0">
              <a:defRPr/>
            </a:pPr>
            <a:r>
              <a:rPr lang="en-US" sz="2000" u="sng" dirty="0" smtClean="0">
                <a:solidFill>
                  <a:srgbClr val="008080"/>
                </a:solidFill>
                <a:latin typeface="Comic Sans MS" panose="030F0702030302020204" pitchFamily="66" charset="0"/>
              </a:rPr>
              <a:t>A throat, skin </a:t>
            </a:r>
            <a:r>
              <a:rPr lang="en-US" sz="2000" u="sng" dirty="0">
                <a:solidFill>
                  <a:srgbClr val="008080"/>
                </a:solidFill>
                <a:latin typeface="Comic Sans MS" panose="030F0702030302020204" pitchFamily="66" charset="0"/>
              </a:rPr>
              <a:t>swab </a:t>
            </a:r>
            <a:r>
              <a:rPr lang="en-US" sz="2000" u="sng" dirty="0" err="1" smtClean="0">
                <a:solidFill>
                  <a:srgbClr val="008080"/>
                </a:solidFill>
                <a:latin typeface="Comic Sans MS" panose="030F0702030302020204" pitchFamily="66" charset="0"/>
              </a:rPr>
              <a:t>teken</a:t>
            </a:r>
            <a:r>
              <a:rPr lang="en-US" sz="2000" u="sng" dirty="0" smtClean="0">
                <a:solidFill>
                  <a:srgbClr val="008080"/>
                </a:solidFill>
                <a:latin typeface="Comic Sans MS" panose="030F0702030302020204" pitchFamily="66" charset="0"/>
              </a:rPr>
              <a:t>:</a:t>
            </a:r>
          </a:p>
          <a:p>
            <a:pPr marL="514350" indent="-514350" algn="just" rtl="0">
              <a:buFont typeface="+mj-lt"/>
              <a:buAutoNum type="romanUcPeriod"/>
              <a:defRPr/>
            </a:pPr>
            <a:r>
              <a:rPr lang="en-US" sz="2000" u="sng" dirty="0" smtClean="0">
                <a:solidFill>
                  <a:srgbClr val="008080"/>
                </a:solidFill>
                <a:latin typeface="Comic Sans MS" panose="030F0702030302020204" pitchFamily="66" charset="0"/>
              </a:rPr>
              <a:t>Staining </a:t>
            </a:r>
          </a:p>
          <a:p>
            <a:pPr marL="457200" indent="-457200" algn="just" rtl="0">
              <a:buFont typeface="+mj-lt"/>
              <a:buAutoNum type="arabicPeriod"/>
              <a:defRPr/>
            </a:pPr>
            <a:r>
              <a:rPr lang="en-US" sz="2000" u="sng" dirty="0" smtClean="0">
                <a:solidFill>
                  <a:srgbClr val="008080"/>
                </a:solidFill>
                <a:latin typeface="Comic Sans MS" panose="030F0702030302020204" pitchFamily="66" charset="0"/>
              </a:rPr>
              <a:t>Gram stain </a:t>
            </a:r>
            <a:r>
              <a:rPr lang="en-US" sz="2000" dirty="0" err="1" smtClean="0">
                <a:latin typeface="Comic Sans MS" panose="030F0702030302020204" pitchFamily="66" charset="0"/>
              </a:rPr>
              <a:t>G+ve</a:t>
            </a:r>
            <a:r>
              <a:rPr lang="en-US" sz="2000" dirty="0" smtClean="0">
                <a:latin typeface="Comic Sans MS" panose="030F0702030302020204" pitchFamily="66" charset="0"/>
              </a:rPr>
              <a:t> rod arranged in V o L letters non capsular and non </a:t>
            </a:r>
            <a:r>
              <a:rPr lang="en-US" sz="2000" dirty="0" err="1" smtClean="0">
                <a:latin typeface="Comic Sans MS" panose="030F0702030302020204" pitchFamily="66" charset="0"/>
              </a:rPr>
              <a:t>spor</a:t>
            </a:r>
            <a:r>
              <a:rPr lang="en-US" sz="2000" dirty="0" smtClean="0">
                <a:latin typeface="Comic Sans MS" panose="030F0702030302020204" pitchFamily="66" charset="0"/>
              </a:rPr>
              <a:t> former.</a:t>
            </a:r>
          </a:p>
          <a:p>
            <a:pPr marL="457200" indent="-457200" algn="just" rtl="0">
              <a:buFont typeface="+mj-lt"/>
              <a:buAutoNum type="arabicPeriod"/>
              <a:defRPr/>
            </a:pPr>
            <a:r>
              <a:rPr lang="en-US" sz="2000" dirty="0" smtClean="0">
                <a:solidFill>
                  <a:srgbClr val="008080"/>
                </a:solidFill>
                <a:latin typeface="Comic Sans MS" panose="030F0702030302020204" pitchFamily="66" charset="0"/>
              </a:rPr>
              <a:t>Albert stain: </a:t>
            </a:r>
            <a:r>
              <a:rPr lang="en-US" sz="2000" dirty="0" err="1" smtClean="0">
                <a:latin typeface="Comic Sans MS" panose="030F0702030302020204" pitchFamily="66" charset="0"/>
              </a:rPr>
              <a:t>C.Diphheriae</a:t>
            </a:r>
            <a:r>
              <a:rPr lang="en-US" sz="2000" dirty="0" smtClean="0">
                <a:latin typeface="Comic Sans MS" panose="030F0702030302020204" pitchFamily="66" charset="0"/>
              </a:rPr>
              <a:t> appear as dark green </a:t>
            </a:r>
            <a:r>
              <a:rPr lang="en-US" sz="2000" dirty="0" err="1" smtClean="0">
                <a:latin typeface="Comic Sans MS" panose="030F0702030302020204" pitchFamily="66" charset="0"/>
              </a:rPr>
              <a:t>bcilli</a:t>
            </a:r>
            <a:r>
              <a:rPr lang="en-US" sz="2000" dirty="0" smtClean="0">
                <a:latin typeface="Comic Sans MS" panose="030F0702030302020204" pitchFamily="66" charset="0"/>
              </a:rPr>
              <a:t> with bluish black granules while other bacteria appear light green.</a:t>
            </a:r>
          </a:p>
          <a:p>
            <a:pPr marL="457200" indent="-457200" algn="just" rtl="0">
              <a:buFont typeface="+mj-lt"/>
              <a:buAutoNum type="arabicPeriod"/>
              <a:defRPr/>
            </a:pPr>
            <a:r>
              <a:rPr lang="en-US" sz="2000" dirty="0" err="1" smtClean="0">
                <a:solidFill>
                  <a:srgbClr val="008080"/>
                </a:solidFill>
                <a:latin typeface="Comic Sans MS" panose="030F0702030302020204" pitchFamily="66" charset="0"/>
              </a:rPr>
              <a:t>Niesser</a:t>
            </a:r>
            <a:r>
              <a:rPr lang="en-US" sz="2000" dirty="0" smtClean="0">
                <a:solidFill>
                  <a:srgbClr val="008080"/>
                </a:solidFill>
                <a:latin typeface="Comic Sans MS" panose="030F0702030302020204" pitchFamily="66" charset="0"/>
              </a:rPr>
              <a:t> </a:t>
            </a:r>
            <a:r>
              <a:rPr lang="en-US" sz="2000" dirty="0">
                <a:solidFill>
                  <a:srgbClr val="008080"/>
                </a:solidFill>
                <a:latin typeface="Comic Sans MS" panose="030F0702030302020204" pitchFamily="66" charset="0"/>
              </a:rPr>
              <a:t>stain </a:t>
            </a:r>
            <a:r>
              <a:rPr lang="en-US" sz="2000" dirty="0">
                <a:latin typeface="Comic Sans MS" panose="030F0702030302020204" pitchFamily="66" charset="0"/>
              </a:rPr>
              <a:t>is excellent for revealing the typical metachromatic granules</a:t>
            </a:r>
            <a:endParaRPr lang="en-US" sz="2000" dirty="0" smtClean="0">
              <a:latin typeface="Comic Sans MS" panose="030F0702030302020204" pitchFamily="66" charset="0"/>
            </a:endParaRPr>
          </a:p>
        </p:txBody>
      </p:sp>
      <p:sp>
        <p:nvSpPr>
          <p:cNvPr id="32771"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pic>
        <p:nvPicPr>
          <p:cNvPr id="32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38798"/>
            <a:ext cx="2016721" cy="112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866" y="4077071"/>
            <a:ext cx="3494087" cy="26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4076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67" y="4653136"/>
            <a:ext cx="295751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60913"/>
            <a:ext cx="295116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764704"/>
            <a:ext cx="8712968" cy="1938992"/>
          </a:xfrm>
          <a:prstGeom prst="rect">
            <a:avLst/>
          </a:prstGeom>
        </p:spPr>
        <p:txBody>
          <a:bodyPr wrap="square">
            <a:spAutoFit/>
          </a:bodyPr>
          <a:lstStyle/>
          <a:p>
            <a:pPr lvl="0" algn="just" rtl="0">
              <a:defRPr/>
            </a:pPr>
            <a:r>
              <a:rPr lang="en-US" sz="2000" dirty="0" smtClean="0">
                <a:solidFill>
                  <a:srgbClr val="000000"/>
                </a:solidFill>
                <a:latin typeface="Comic Sans MS" panose="030F0702030302020204" pitchFamily="66" charset="0"/>
              </a:rPr>
              <a:t>II- Culture</a:t>
            </a:r>
          </a:p>
          <a:p>
            <a:pPr marL="457200" lvl="0" indent="-457200" algn="just" rtl="0">
              <a:buFont typeface="+mj-lt"/>
              <a:buAutoNum type="arabicPeriod"/>
              <a:defRPr/>
            </a:pPr>
            <a:r>
              <a:rPr lang="en-US" sz="2000" dirty="0" err="1" smtClean="0">
                <a:solidFill>
                  <a:srgbClr val="0070C0"/>
                </a:solidFill>
                <a:latin typeface="Comic Sans MS" panose="030F0702030302020204" pitchFamily="66" charset="0"/>
              </a:rPr>
              <a:t>Tellurite</a:t>
            </a:r>
            <a:r>
              <a:rPr lang="en-US" sz="2000" dirty="0" smtClean="0">
                <a:solidFill>
                  <a:srgbClr val="0070C0"/>
                </a:solidFill>
                <a:latin typeface="Comic Sans MS" panose="030F0702030302020204" pitchFamily="66" charset="0"/>
              </a:rPr>
              <a:t> blood agar </a:t>
            </a:r>
            <a:r>
              <a:rPr lang="en-US" sz="2000" dirty="0" smtClean="0">
                <a:solidFill>
                  <a:srgbClr val="000000"/>
                </a:solidFill>
                <a:latin typeface="Comic Sans MS" panose="030F0702030302020204" pitchFamily="66" charset="0"/>
              </a:rPr>
              <a:t>(</a:t>
            </a:r>
            <a:r>
              <a:rPr lang="en-US" sz="2000" dirty="0" err="1" smtClean="0">
                <a:solidFill>
                  <a:srgbClr val="000000"/>
                </a:solidFill>
                <a:latin typeface="Comic Sans MS" panose="030F0702030302020204" pitchFamily="66" charset="0"/>
              </a:rPr>
              <a:t>Mcleods</a:t>
            </a:r>
            <a:r>
              <a:rPr lang="en-US" sz="2000" dirty="0" smtClean="0">
                <a:solidFill>
                  <a:srgbClr val="000000"/>
                </a:solidFill>
                <a:latin typeface="Comic Sans MS" panose="030F0702030302020204" pitchFamily="66" charset="0"/>
              </a:rPr>
              <a:t> </a:t>
            </a:r>
            <a:r>
              <a:rPr lang="en-US" sz="2000" dirty="0" err="1" smtClean="0">
                <a:solidFill>
                  <a:srgbClr val="000000"/>
                </a:solidFill>
                <a:latin typeface="Comic Sans MS" panose="030F0702030302020204" pitchFamily="66" charset="0"/>
              </a:rPr>
              <a:t>medim</a:t>
            </a:r>
            <a:r>
              <a:rPr lang="en-US" sz="2000" dirty="0" smtClean="0">
                <a:solidFill>
                  <a:srgbClr val="000000"/>
                </a:solidFill>
                <a:latin typeface="Comic Sans MS" panose="030F0702030302020204" pitchFamily="66" charset="0"/>
              </a:rPr>
              <a:t>) it is a blood agar media containing potassium. It is medium of choice to study the colonies. </a:t>
            </a:r>
            <a:r>
              <a:rPr lang="en-US" sz="2000" dirty="0" err="1" smtClean="0">
                <a:solidFill>
                  <a:srgbClr val="000000"/>
                </a:solidFill>
                <a:latin typeface="Comic Sans MS" panose="030F0702030302020204" pitchFamily="66" charset="0"/>
              </a:rPr>
              <a:t>Collonies</a:t>
            </a:r>
            <a:r>
              <a:rPr lang="en-US" sz="2000" dirty="0" smtClean="0">
                <a:solidFill>
                  <a:srgbClr val="000000"/>
                </a:solidFill>
                <a:latin typeface="Comic Sans MS" panose="030F0702030302020204" pitchFamily="66" charset="0"/>
              </a:rPr>
              <a:t> are brown to black because </a:t>
            </a:r>
            <a:r>
              <a:rPr lang="en-US" sz="2000" dirty="0" err="1" smtClean="0">
                <a:solidFill>
                  <a:srgbClr val="000000"/>
                </a:solidFill>
                <a:latin typeface="Comic Sans MS" panose="030F0702030302020204" pitchFamily="66" charset="0"/>
              </a:rPr>
              <a:t>tellurite</a:t>
            </a:r>
            <a:r>
              <a:rPr lang="en-US" sz="2000" dirty="0" smtClean="0">
                <a:solidFill>
                  <a:srgbClr val="000000"/>
                </a:solidFill>
                <a:latin typeface="Comic Sans MS" panose="030F0702030302020204" pitchFamily="66" charset="0"/>
              </a:rPr>
              <a:t> is reduced </a:t>
            </a:r>
            <a:r>
              <a:rPr lang="en-US" sz="2000" dirty="0" err="1" smtClean="0">
                <a:solidFill>
                  <a:srgbClr val="000000"/>
                </a:solidFill>
                <a:latin typeface="Comic Sans MS" panose="030F0702030302020204" pitchFamily="66" charset="0"/>
              </a:rPr>
              <a:t>inracelllarly</a:t>
            </a:r>
            <a:r>
              <a:rPr lang="en-US" sz="2000" dirty="0" smtClean="0">
                <a:solidFill>
                  <a:srgbClr val="000000"/>
                </a:solidFill>
                <a:latin typeface="Comic Sans MS" panose="030F0702030302020204" pitchFamily="66" charset="0"/>
              </a:rPr>
              <a:t> (inside the bacteria).</a:t>
            </a:r>
          </a:p>
          <a:p>
            <a:pPr marL="457200" lvl="0" indent="-457200" algn="just" rtl="0">
              <a:buFont typeface="+mj-lt"/>
              <a:buAutoNum type="arabicPeriod"/>
              <a:defRPr/>
            </a:pPr>
            <a:r>
              <a:rPr lang="en-US" sz="2000" dirty="0" err="1" smtClean="0">
                <a:solidFill>
                  <a:srgbClr val="4472C4"/>
                </a:solidFill>
                <a:latin typeface="Comic Sans MS" panose="030F0702030302020204" pitchFamily="66" charset="0"/>
              </a:rPr>
              <a:t>Loeffler’s</a:t>
            </a:r>
            <a:r>
              <a:rPr lang="en-US" sz="2000" dirty="0" smtClean="0">
                <a:solidFill>
                  <a:srgbClr val="4472C4"/>
                </a:solidFill>
                <a:latin typeface="Comic Sans MS" panose="030F0702030302020204" pitchFamily="66" charset="0"/>
              </a:rPr>
              <a:t> </a:t>
            </a:r>
            <a:r>
              <a:rPr lang="en-US" sz="2000" dirty="0">
                <a:solidFill>
                  <a:srgbClr val="4472C4"/>
                </a:solidFill>
                <a:latin typeface="Comic Sans MS" panose="030F0702030302020204" pitchFamily="66" charset="0"/>
              </a:rPr>
              <a:t>medium </a:t>
            </a:r>
            <a:r>
              <a:rPr lang="en-US" sz="2000" dirty="0">
                <a:solidFill>
                  <a:srgbClr val="000000"/>
                </a:solidFill>
                <a:latin typeface="Comic Sans MS" panose="030F0702030302020204" pitchFamily="66" charset="0"/>
              </a:rPr>
              <a:t>(cream colored colonies are shown in the slant) , </a:t>
            </a:r>
            <a:endParaRPr lang="en-US" sz="2000" dirty="0">
              <a:solidFill>
                <a:srgbClr val="241F1F"/>
              </a:solidFill>
              <a:latin typeface="Comic Sans MS" pitchFamily="66" charset="0"/>
              <a:ea typeface="MinionPro-Regular"/>
              <a:cs typeface="MinionPro-Regular"/>
            </a:endParaRPr>
          </a:p>
        </p:txBody>
      </p:sp>
    </p:spTree>
    <p:extLst>
      <p:ext uri="{BB962C8B-B14F-4D97-AF65-F5344CB8AC3E}">
        <p14:creationId xmlns:p14="http://schemas.microsoft.com/office/powerpoint/2010/main" val="225141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259264" y="300211"/>
            <a:ext cx="8272990" cy="5361037"/>
            <a:chOff x="791" y="2181"/>
            <a:chExt cx="10248" cy="3486"/>
          </a:xfrm>
        </p:grpSpPr>
        <p:sp>
          <p:nvSpPr>
            <p:cNvPr id="37891" name="Text Box 3"/>
            <p:cNvSpPr txBox="1">
              <a:spLocks noChangeArrowheads="1"/>
            </p:cNvSpPr>
            <p:nvPr/>
          </p:nvSpPr>
          <p:spPr bwMode="auto">
            <a:xfrm>
              <a:off x="3758" y="2181"/>
              <a:ext cx="3949" cy="301"/>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2000" b="1" dirty="0" smtClean="0">
                  <a:solidFill>
                    <a:srgbClr val="FFCCCC"/>
                  </a:solidFill>
                  <a:latin typeface="Comic Sans MS" pitchFamily="66" charset="0"/>
                </a:rPr>
                <a:t>Gram – positive Bacilli</a:t>
              </a:r>
            </a:p>
          </p:txBody>
        </p:sp>
        <p:sp>
          <p:nvSpPr>
            <p:cNvPr id="37892" name="AutoShape 4"/>
            <p:cNvSpPr>
              <a:spLocks/>
            </p:cNvSpPr>
            <p:nvPr/>
          </p:nvSpPr>
          <p:spPr bwMode="auto">
            <a:xfrm rot="5400000">
              <a:off x="5635" y="-840"/>
              <a:ext cx="472" cy="7119"/>
            </a:xfrm>
            <a:prstGeom prst="leftBrace">
              <a:avLst>
                <a:gd name="adj1" fmla="val 68750"/>
                <a:gd name="adj2" fmla="val 51764"/>
              </a:avLst>
            </a:prstGeom>
            <a:noFill/>
            <a:ln w="9525">
              <a:solidFill>
                <a:srgbClr val="000000"/>
              </a:solidFill>
              <a:round/>
              <a:headEnd/>
              <a:tailEnd/>
            </a:ln>
          </p:spPr>
          <p:txBody>
            <a:bodyPr/>
            <a:lstStyle/>
            <a:p>
              <a:pPr algn="l" rtl="0">
                <a:defRPr/>
              </a:pPr>
              <a:endParaRPr kumimoji="0" lang="en-US" sz="1600" b="1" dirty="0">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37893" name="Text Box 5"/>
            <p:cNvSpPr txBox="1">
              <a:spLocks noChangeArrowheads="1"/>
            </p:cNvSpPr>
            <p:nvPr/>
          </p:nvSpPr>
          <p:spPr bwMode="auto">
            <a:xfrm>
              <a:off x="1555" y="3028"/>
              <a:ext cx="1813" cy="319"/>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1800" b="1" dirty="0" smtClean="0">
                  <a:solidFill>
                    <a:srgbClr val="FFCCCC"/>
                  </a:solidFill>
                  <a:latin typeface="Comic Sans MS" pitchFamily="66" charset="0"/>
                </a:rPr>
                <a:t>Aerobic</a:t>
              </a:r>
            </a:p>
          </p:txBody>
        </p:sp>
        <p:sp>
          <p:nvSpPr>
            <p:cNvPr id="37894" name="Text Box 6"/>
            <p:cNvSpPr txBox="1">
              <a:spLocks noChangeArrowheads="1"/>
            </p:cNvSpPr>
            <p:nvPr/>
          </p:nvSpPr>
          <p:spPr bwMode="auto">
            <a:xfrm>
              <a:off x="8571" y="2979"/>
              <a:ext cx="1886" cy="368"/>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1800" b="1" dirty="0" err="1" smtClean="0">
                  <a:solidFill>
                    <a:srgbClr val="FFCCCC"/>
                  </a:solidFill>
                  <a:latin typeface="Comic Sans MS" pitchFamily="66" charset="0"/>
                </a:rPr>
                <a:t>Anaerobici</a:t>
              </a:r>
              <a:endParaRPr kumimoji="0" lang="en-US" sz="1800" b="1" dirty="0" smtClean="0">
                <a:solidFill>
                  <a:srgbClr val="FFCCCC"/>
                </a:solidFill>
                <a:latin typeface="Comic Sans MS" pitchFamily="66" charset="0"/>
              </a:endParaRPr>
            </a:p>
          </p:txBody>
        </p:sp>
        <p:sp>
          <p:nvSpPr>
            <p:cNvPr id="37896" name="AutoShape 8"/>
            <p:cNvSpPr>
              <a:spLocks/>
            </p:cNvSpPr>
            <p:nvPr/>
          </p:nvSpPr>
          <p:spPr bwMode="auto">
            <a:xfrm rot="5400000">
              <a:off x="2415" y="2568"/>
              <a:ext cx="360" cy="2081"/>
            </a:xfrm>
            <a:prstGeom prst="leftBrace">
              <a:avLst>
                <a:gd name="adj1" fmla="val 41667"/>
                <a:gd name="adj2" fmla="val 50000"/>
              </a:avLst>
            </a:prstGeom>
            <a:noFill/>
            <a:ln w="9525">
              <a:solidFill>
                <a:srgbClr val="000000"/>
              </a:solidFill>
              <a:round/>
              <a:headEnd/>
              <a:tailEn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37897" name="Text Box 9"/>
            <p:cNvSpPr txBox="1">
              <a:spLocks noChangeArrowheads="1"/>
            </p:cNvSpPr>
            <p:nvPr/>
          </p:nvSpPr>
          <p:spPr bwMode="auto">
            <a:xfrm>
              <a:off x="860" y="3780"/>
              <a:ext cx="1896" cy="45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1800" b="1" dirty="0" smtClean="0">
                  <a:solidFill>
                    <a:srgbClr val="FFCCCC"/>
                  </a:solidFill>
                  <a:latin typeface="Comic Sans MS" pitchFamily="66" charset="0"/>
                </a:rPr>
                <a:t>Spore forming</a:t>
              </a:r>
            </a:p>
          </p:txBody>
        </p:sp>
        <p:grpSp>
          <p:nvGrpSpPr>
            <p:cNvPr id="15379" name="Group 10"/>
            <p:cNvGrpSpPr>
              <a:grpSpLocks/>
            </p:cNvGrpSpPr>
            <p:nvPr/>
          </p:nvGrpSpPr>
          <p:grpSpPr bwMode="auto">
            <a:xfrm>
              <a:off x="5871" y="3920"/>
              <a:ext cx="5168" cy="1747"/>
              <a:chOff x="6546" y="3920"/>
              <a:chExt cx="5168" cy="1747"/>
            </a:xfrm>
          </p:grpSpPr>
          <p:sp>
            <p:nvSpPr>
              <p:cNvPr id="37899" name="Text Box 11"/>
              <p:cNvSpPr txBox="1">
                <a:spLocks noChangeArrowheads="1"/>
              </p:cNvSpPr>
              <p:nvPr/>
            </p:nvSpPr>
            <p:spPr bwMode="auto">
              <a:xfrm>
                <a:off x="9115" y="3920"/>
                <a:ext cx="2357" cy="36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lvl="0" algn="ctr" rtl="0">
                  <a:spcAft>
                    <a:spcPts val="1000"/>
                  </a:spcAft>
                  <a:defRPr/>
                </a:pPr>
                <a:r>
                  <a:rPr kumimoji="0" lang="en-US" sz="1600" b="1" dirty="0">
                    <a:solidFill>
                      <a:srgbClr val="FFCCCC"/>
                    </a:solidFill>
                    <a:latin typeface="Comic Sans MS" pitchFamily="66" charset="0"/>
                  </a:rPr>
                  <a:t>Spore forming</a:t>
                </a: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latin typeface="Arial" pitchFamily="34" charset="0"/>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00" name="Text Box 12"/>
              <p:cNvSpPr txBox="1">
                <a:spLocks noChangeArrowheads="1"/>
              </p:cNvSpPr>
              <p:nvPr/>
            </p:nvSpPr>
            <p:spPr bwMode="auto">
              <a:xfrm>
                <a:off x="8949" y="4663"/>
                <a:ext cx="2765" cy="36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1600" b="1" dirty="0" smtClean="0">
                    <a:solidFill>
                      <a:srgbClr val="FFCCCC"/>
                    </a:solidFill>
                    <a:latin typeface="Comic Sans MS" pitchFamily="66" charset="0"/>
                  </a:rPr>
                  <a:t>Clostridium</a:t>
                </a:r>
              </a:p>
            </p:txBody>
          </p:sp>
          <p:sp>
            <p:nvSpPr>
              <p:cNvPr id="37902" name="Text Box 14"/>
              <p:cNvSpPr txBox="1">
                <a:spLocks noChangeArrowheads="1"/>
              </p:cNvSpPr>
              <p:nvPr/>
            </p:nvSpPr>
            <p:spPr bwMode="auto">
              <a:xfrm>
                <a:off x="6546" y="5325"/>
                <a:ext cx="1217" cy="273"/>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err="1" smtClean="0">
                    <a:solidFill>
                      <a:srgbClr val="FFCCCC"/>
                    </a:solidFill>
                    <a:latin typeface="Comic Sans MS" pitchFamily="66" charset="0"/>
                    <a:ea typeface="Arial" pitchFamily="34" charset="0"/>
                    <a:cs typeface="Arial" pitchFamily="34" charset="0"/>
                  </a:rPr>
                  <a:t>tetani</a:t>
                </a:r>
                <a:endParaRPr kumimoji="0" lang="en-US" sz="1600" b="1" dirty="0">
                  <a:solidFill>
                    <a:srgbClr val="FFCCCC"/>
                  </a:solidFill>
                  <a:latin typeface="Comic Sans MS" pitchFamily="66" charset="0"/>
                  <a:ea typeface="Arial" pitchFamily="34" charset="0"/>
                  <a:cs typeface="Arial" pitchFamily="34" charset="0"/>
                </a:endParaRP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04" name="Text Box 16"/>
              <p:cNvSpPr txBox="1">
                <a:spLocks noChangeArrowheads="1"/>
              </p:cNvSpPr>
              <p:nvPr/>
            </p:nvSpPr>
            <p:spPr bwMode="auto">
              <a:xfrm>
                <a:off x="9861" y="5370"/>
                <a:ext cx="1797" cy="297"/>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err="1">
                    <a:solidFill>
                      <a:srgbClr val="FFCCCC"/>
                    </a:solidFill>
                    <a:latin typeface="Comic Sans MS" pitchFamily="66" charset="0"/>
                    <a:ea typeface="Arial" pitchFamily="34" charset="0"/>
                    <a:cs typeface="Arial" pitchFamily="34" charset="0"/>
                  </a:rPr>
                  <a:t>perfringens</a:t>
                </a:r>
                <a:endParaRPr kumimoji="0" lang="en-US" sz="1600" b="1" dirty="0">
                  <a:solidFill>
                    <a:prstClr val="white"/>
                  </a:solidFill>
                  <a:effectLst>
                    <a:outerShdw blurRad="38100" dist="38100" dir="2700000" algn="tl">
                      <a:srgbClr val="000000">
                        <a:alpha val="43137"/>
                      </a:srgbClr>
                    </a:outerShdw>
                  </a:effectLst>
                  <a:latin typeface="Comic Sans MS" pitchFamily="66" charset="0"/>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5380" name="Group 17"/>
            <p:cNvGrpSpPr>
              <a:grpSpLocks/>
            </p:cNvGrpSpPr>
            <p:nvPr/>
          </p:nvGrpSpPr>
          <p:grpSpPr bwMode="auto">
            <a:xfrm>
              <a:off x="3187" y="3780"/>
              <a:ext cx="1803" cy="698"/>
              <a:chOff x="2467" y="3780"/>
              <a:chExt cx="1803" cy="698"/>
            </a:xfrm>
          </p:grpSpPr>
          <p:sp>
            <p:nvSpPr>
              <p:cNvPr id="37906" name="Text Box 18"/>
              <p:cNvSpPr txBox="1">
                <a:spLocks noChangeArrowheads="1"/>
              </p:cNvSpPr>
              <p:nvPr/>
            </p:nvSpPr>
            <p:spPr bwMode="auto">
              <a:xfrm>
                <a:off x="2467" y="3780"/>
                <a:ext cx="1803" cy="45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lvl="0" algn="ctr" rtl="0" eaLnBrk="1" hangingPunct="1">
                  <a:spcAft>
                    <a:spcPts val="1000"/>
                  </a:spcAft>
                  <a:defRPr/>
                </a:pPr>
                <a:r>
                  <a:rPr kumimoji="0" lang="en-US" sz="1600" b="1" dirty="0" smtClean="0">
                    <a:solidFill>
                      <a:srgbClr val="FFCCCC"/>
                    </a:solidFill>
                    <a:latin typeface="Comic Sans MS" pitchFamily="66" charset="0"/>
                    <a:cs typeface="+mn-cs"/>
                  </a:rPr>
                  <a:t>Non spore </a:t>
                </a:r>
                <a:r>
                  <a:rPr kumimoji="0" lang="en-US" sz="1600" b="1" dirty="0">
                    <a:solidFill>
                      <a:srgbClr val="FFCCCC"/>
                    </a:solidFill>
                    <a:latin typeface="Comic Sans MS" pitchFamily="66" charset="0"/>
                    <a:cs typeface="+mn-cs"/>
                  </a:rPr>
                  <a:t>forming</a:t>
                </a:r>
              </a:p>
            </p:txBody>
          </p:sp>
          <p:sp>
            <p:nvSpPr>
              <p:cNvPr id="37907" name="Line 19"/>
              <p:cNvSpPr>
                <a:spLocks noChangeShapeType="1"/>
              </p:cNvSpPr>
              <p:nvPr/>
            </p:nvSpPr>
            <p:spPr bwMode="auto">
              <a:xfrm>
                <a:off x="3244" y="4298"/>
                <a:ext cx="0" cy="180"/>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grpSp>
        <p:sp>
          <p:nvSpPr>
            <p:cNvPr id="37908" name="Text Box 20"/>
            <p:cNvSpPr txBox="1">
              <a:spLocks noChangeArrowheads="1"/>
            </p:cNvSpPr>
            <p:nvPr/>
          </p:nvSpPr>
          <p:spPr bwMode="auto">
            <a:xfrm>
              <a:off x="791" y="4658"/>
              <a:ext cx="1832" cy="301"/>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smtClean="0">
                  <a:solidFill>
                    <a:srgbClr val="FFCCCC"/>
                  </a:solidFill>
                  <a:latin typeface="Comic Sans MS" pitchFamily="66" charset="0"/>
                  <a:ea typeface="Arial" pitchFamily="34" charset="0"/>
                  <a:cs typeface="Arial" pitchFamily="34" charset="0"/>
                </a:rPr>
                <a:t>Bacillus</a:t>
              </a:r>
              <a:endParaRPr kumimoji="0" lang="en-US" sz="1600" b="1" dirty="0">
                <a:solidFill>
                  <a:srgbClr val="FFCCCC"/>
                </a:solidFill>
                <a:latin typeface="Comic Sans MS" pitchFamily="66" charset="0"/>
                <a:ea typeface="Arial" pitchFamily="34" charset="0"/>
                <a:cs typeface="Arial" pitchFamily="34" charset="0"/>
              </a:endParaRP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7912" name="Text Box 24"/>
            <p:cNvSpPr txBox="1">
              <a:spLocks noChangeArrowheads="1"/>
            </p:cNvSpPr>
            <p:nvPr/>
          </p:nvSpPr>
          <p:spPr bwMode="auto">
            <a:xfrm>
              <a:off x="3067" y="4605"/>
              <a:ext cx="2611" cy="443"/>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ctr" rtl="0" eaLnBrk="1" hangingPunct="1">
                <a:spcAft>
                  <a:spcPts val="1000"/>
                </a:spcAft>
                <a:defRPr/>
              </a:pPr>
              <a:r>
                <a:rPr kumimoji="0" lang="en-US" sz="1600" b="1" dirty="0" err="1" smtClean="0">
                  <a:solidFill>
                    <a:srgbClr val="FFCCCC"/>
                  </a:solidFill>
                  <a:latin typeface="Comic Sans MS" pitchFamily="66" charset="0"/>
                </a:rPr>
                <a:t>Corynebacterium</a:t>
              </a:r>
              <a:r>
                <a:rPr kumimoji="0" lang="en-US" sz="1600" b="1" dirty="0" smtClean="0">
                  <a:solidFill>
                    <a:srgbClr val="FFCCCC"/>
                  </a:solidFill>
                  <a:latin typeface="Comic Sans MS" pitchFamily="66" charset="0"/>
                </a:rPr>
                <a:t> Listeria</a:t>
              </a:r>
            </a:p>
          </p:txBody>
        </p:sp>
      </p:grpSp>
      <p:sp>
        <p:nvSpPr>
          <p:cNvPr id="28" name="Line 19"/>
          <p:cNvSpPr>
            <a:spLocks noChangeShapeType="1"/>
          </p:cNvSpPr>
          <p:nvPr/>
        </p:nvSpPr>
        <p:spPr bwMode="auto">
          <a:xfrm>
            <a:off x="1232844" y="3523316"/>
            <a:ext cx="0" cy="273039"/>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31" name="Text Box 20"/>
          <p:cNvSpPr txBox="1">
            <a:spLocks noChangeArrowheads="1"/>
          </p:cNvSpPr>
          <p:nvPr/>
        </p:nvSpPr>
        <p:spPr bwMode="auto">
          <a:xfrm>
            <a:off x="382309" y="5350059"/>
            <a:ext cx="1232844" cy="456582"/>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err="1" smtClean="0">
                <a:solidFill>
                  <a:srgbClr val="FFCCCC"/>
                </a:solidFill>
                <a:latin typeface="Comic Sans MS" pitchFamily="66" charset="0"/>
                <a:ea typeface="Arial" pitchFamily="34" charset="0"/>
                <a:cs typeface="Arial" pitchFamily="34" charset="0"/>
              </a:rPr>
              <a:t>Anthracis</a:t>
            </a:r>
            <a:endParaRPr kumimoji="0" lang="en-US" sz="1600" b="1" dirty="0">
              <a:solidFill>
                <a:srgbClr val="FFCCCC"/>
              </a:solidFill>
              <a:latin typeface="Comic Sans MS" pitchFamily="66" charset="0"/>
              <a:ea typeface="Arial" pitchFamily="34" charset="0"/>
              <a:cs typeface="Arial" pitchFamily="34" charset="0"/>
            </a:endParaRP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Text Box 20"/>
          <p:cNvSpPr txBox="1">
            <a:spLocks noChangeArrowheads="1"/>
          </p:cNvSpPr>
          <p:nvPr/>
        </p:nvSpPr>
        <p:spPr bwMode="auto">
          <a:xfrm>
            <a:off x="2170035" y="5350059"/>
            <a:ext cx="1478934" cy="456582"/>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smtClean="0">
                <a:solidFill>
                  <a:srgbClr val="FFCCCC"/>
                </a:solidFill>
                <a:latin typeface="Comic Sans MS" pitchFamily="66" charset="0"/>
                <a:ea typeface="Arial" pitchFamily="34" charset="0"/>
                <a:cs typeface="Arial" pitchFamily="34" charset="0"/>
              </a:rPr>
              <a:t>Diphtheria</a:t>
            </a:r>
            <a:endParaRPr kumimoji="0" lang="en-US" sz="1600" b="1" dirty="0">
              <a:solidFill>
                <a:srgbClr val="FFCCCC"/>
              </a:solidFill>
              <a:latin typeface="Comic Sans MS" pitchFamily="66" charset="0"/>
              <a:ea typeface="Arial" pitchFamily="34" charset="0"/>
              <a:cs typeface="Arial" pitchFamily="34" charset="0"/>
            </a:endParaRP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Line 13"/>
          <p:cNvSpPr>
            <a:spLocks noChangeShapeType="1"/>
          </p:cNvSpPr>
          <p:nvPr/>
        </p:nvSpPr>
        <p:spPr bwMode="auto">
          <a:xfrm>
            <a:off x="7301154" y="2348880"/>
            <a:ext cx="0" cy="466232"/>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38" name="Line 19"/>
          <p:cNvSpPr>
            <a:spLocks noChangeShapeType="1"/>
          </p:cNvSpPr>
          <p:nvPr/>
        </p:nvSpPr>
        <p:spPr bwMode="auto">
          <a:xfrm>
            <a:off x="998731" y="4677434"/>
            <a:ext cx="0" cy="439833"/>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39" name="Line 19"/>
          <p:cNvSpPr>
            <a:spLocks noChangeShapeType="1"/>
          </p:cNvSpPr>
          <p:nvPr/>
        </p:nvSpPr>
        <p:spPr bwMode="auto">
          <a:xfrm>
            <a:off x="2970116" y="4793544"/>
            <a:ext cx="0" cy="472896"/>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40" name="Line 19"/>
          <p:cNvSpPr>
            <a:spLocks noChangeShapeType="1"/>
          </p:cNvSpPr>
          <p:nvPr/>
        </p:nvSpPr>
        <p:spPr bwMode="auto">
          <a:xfrm>
            <a:off x="7385514" y="3524027"/>
            <a:ext cx="0" cy="472896"/>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41" name="Line 19"/>
          <p:cNvSpPr>
            <a:spLocks noChangeShapeType="1"/>
          </p:cNvSpPr>
          <p:nvPr/>
        </p:nvSpPr>
        <p:spPr bwMode="auto">
          <a:xfrm>
            <a:off x="6434137" y="4699735"/>
            <a:ext cx="0" cy="472896"/>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42" name="Line 19"/>
          <p:cNvSpPr>
            <a:spLocks noChangeShapeType="1"/>
          </p:cNvSpPr>
          <p:nvPr/>
        </p:nvSpPr>
        <p:spPr bwMode="auto">
          <a:xfrm>
            <a:off x="7446135" y="4660902"/>
            <a:ext cx="0" cy="472896"/>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43" name="Line 19"/>
          <p:cNvSpPr>
            <a:spLocks noChangeShapeType="1"/>
          </p:cNvSpPr>
          <p:nvPr/>
        </p:nvSpPr>
        <p:spPr bwMode="auto">
          <a:xfrm>
            <a:off x="8543118" y="4840449"/>
            <a:ext cx="133338" cy="752021"/>
          </a:xfrm>
          <a:prstGeom prst="line">
            <a:avLst/>
          </a:prstGeom>
          <a:noFill/>
          <a:ln w="9525">
            <a:solidFill>
              <a:srgbClr val="000000"/>
            </a:solidFill>
            <a:round/>
            <a:headEnd/>
            <a:tailEnd type="triangle" w="med" len="med"/>
          </a:ln>
        </p:spPr>
        <p:txBody>
          <a:bodyPr/>
          <a:lstStyle/>
          <a:p>
            <a:pPr algn="l" rtl="0">
              <a:defRPr/>
            </a:pPr>
            <a:endParaRPr kumimoji="0" lang="en-US" sz="1600" b="1">
              <a:solidFill>
                <a:prstClr val="white"/>
              </a:solidFill>
              <a:effectLst>
                <a:outerShdw blurRad="38100" dist="38100" dir="2700000" algn="tl">
                  <a:srgbClr val="000000">
                    <a:alpha val="43137"/>
                  </a:srgbClr>
                </a:outerShdw>
              </a:effectLst>
              <a:latin typeface="Arial" charset="0"/>
              <a:ea typeface="PMingLiU" pitchFamily="18" charset="-120"/>
              <a:cs typeface="Arial" charset="0"/>
            </a:endParaRPr>
          </a:p>
        </p:txBody>
      </p:sp>
      <p:sp>
        <p:nvSpPr>
          <p:cNvPr id="45" name="Text Box 14"/>
          <p:cNvSpPr txBox="1">
            <a:spLocks noChangeArrowheads="1"/>
          </p:cNvSpPr>
          <p:nvPr/>
        </p:nvSpPr>
        <p:spPr bwMode="auto">
          <a:xfrm>
            <a:off x="7879166" y="5821947"/>
            <a:ext cx="1215762" cy="41984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err="1">
                <a:solidFill>
                  <a:srgbClr val="FFCCCC"/>
                </a:solidFill>
                <a:latin typeface="Comic Sans MS" pitchFamily="66" charset="0"/>
                <a:ea typeface="Arial" pitchFamily="34" charset="0"/>
                <a:cs typeface="Arial" pitchFamily="34" charset="0"/>
              </a:rPr>
              <a:t>difficile</a:t>
            </a: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Text Box 14"/>
          <p:cNvSpPr txBox="1">
            <a:spLocks noChangeArrowheads="1"/>
          </p:cNvSpPr>
          <p:nvPr/>
        </p:nvSpPr>
        <p:spPr bwMode="auto">
          <a:xfrm>
            <a:off x="5653675" y="5172631"/>
            <a:ext cx="1215762" cy="419840"/>
          </a:xfrm>
          <a:prstGeom prst="rect">
            <a:avLst/>
          </a:prstGeom>
          <a:solidFill>
            <a:schemeClr val="accent4">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rtl="0">
              <a:spcAft>
                <a:spcPts val="1000"/>
              </a:spcAft>
              <a:defRPr/>
            </a:pPr>
            <a:r>
              <a:rPr kumimoji="0" lang="en-US" sz="1600" b="1" dirty="0" err="1" smtClean="0">
                <a:solidFill>
                  <a:srgbClr val="FFCCCC"/>
                </a:solidFill>
                <a:latin typeface="Comic Sans MS" pitchFamily="66" charset="0"/>
                <a:ea typeface="Arial" pitchFamily="34" charset="0"/>
                <a:cs typeface="Arial" pitchFamily="34" charset="0"/>
              </a:rPr>
              <a:t>botulinum</a:t>
            </a:r>
            <a:endParaRPr kumimoji="0" lang="en-US" sz="1600" b="1" dirty="0">
              <a:solidFill>
                <a:srgbClr val="FFCCCC"/>
              </a:solidFill>
              <a:latin typeface="Comic Sans MS" pitchFamily="66" charset="0"/>
              <a:ea typeface="Arial" pitchFamily="34" charset="0"/>
              <a:cs typeface="Arial" pitchFamily="34" charset="0"/>
            </a:endParaRPr>
          </a:p>
          <a:p>
            <a:pPr algn="ctr" rtl="0">
              <a:spcAft>
                <a:spcPts val="1000"/>
              </a:spcAft>
              <a:defRPr/>
            </a:pPr>
            <a:endParaRPr kumimoji="0" lang="en-US" sz="1600" b="1" dirty="0">
              <a:solidFill>
                <a:prstClr val="white"/>
              </a:solidFill>
              <a:effectLst>
                <a:outerShdw blurRad="38100" dist="38100" dir="2700000" algn="tl">
                  <a:srgbClr val="000000">
                    <a:alpha val="43137"/>
                  </a:srgbClr>
                </a:outerShdw>
              </a:effectLst>
              <a:ea typeface="Arial" pitchFamily="34" charset="0"/>
              <a:cs typeface="Arial" pitchFamily="34" charset="0"/>
            </a:endParaRPr>
          </a:p>
          <a:p>
            <a:pPr algn="l" rtl="0">
              <a:defRPr/>
            </a:pPr>
            <a:endParaRPr kumimoji="0" lang="en-US"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7" name="Straight Arrow Connector 6"/>
          <p:cNvCxnSpPr/>
          <p:nvPr/>
        </p:nvCxnSpPr>
        <p:spPr>
          <a:xfrm flipH="1">
            <a:off x="5292080" y="4362169"/>
            <a:ext cx="864096" cy="5351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0151">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23850" y="4235450"/>
            <a:ext cx="471963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sz="2000">
                <a:solidFill>
                  <a:srgbClr val="241F1F"/>
                </a:solidFill>
                <a:latin typeface="Comic Sans MS" pitchFamily="66" charset="0"/>
                <a:ea typeface="MinionPro-Regular"/>
                <a:cs typeface="MinionPro-Regular"/>
              </a:rPr>
              <a:t>After 48 hours of incubation, the antitoxin diffusing from the paper strip has precipitated the toxin diffusing from toxigenic cultures and has resulted in precipitin bands between the strip and the bacterial growth.</a:t>
            </a:r>
            <a:endParaRPr lang="en-US" sz="1800">
              <a:latin typeface="Calibri" pitchFamily="34" charset="0"/>
              <a:cs typeface="Calibri" pitchFamily="34" charset="0"/>
            </a:endParaRPr>
          </a:p>
        </p:txBody>
      </p:sp>
      <p:sp>
        <p:nvSpPr>
          <p:cNvPr id="52227" name="Rectangle 2"/>
          <p:cNvSpPr>
            <a:spLocks noChangeArrowheads="1"/>
          </p:cNvSpPr>
          <p:nvPr/>
        </p:nvSpPr>
        <p:spPr bwMode="auto">
          <a:xfrm>
            <a:off x="341313" y="2033588"/>
            <a:ext cx="47196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defRPr/>
            </a:pPr>
            <a:r>
              <a:rPr lang="en-US" sz="2000" u="sng" dirty="0" smtClean="0">
                <a:solidFill>
                  <a:srgbClr val="D60093"/>
                </a:solidFill>
                <a:latin typeface="Comic Sans MS" pitchFamily="66" charset="0"/>
                <a:ea typeface="MinionPro-Regular"/>
                <a:cs typeface="MinionPro-Regular"/>
              </a:rPr>
              <a:t> </a:t>
            </a:r>
            <a:r>
              <a:rPr lang="en-US" sz="2000" u="sng" dirty="0" err="1" smtClean="0">
                <a:solidFill>
                  <a:srgbClr val="D60093"/>
                </a:solidFill>
                <a:latin typeface="Comic Sans MS" pitchFamily="66" charset="0"/>
                <a:ea typeface="MinionPro-Regular"/>
                <a:cs typeface="MinionPro-Regular"/>
              </a:rPr>
              <a:t>Elek</a:t>
            </a:r>
            <a:r>
              <a:rPr lang="en-US" sz="2000" u="sng" dirty="0" smtClean="0">
                <a:solidFill>
                  <a:srgbClr val="D60093"/>
                </a:solidFill>
                <a:latin typeface="Comic Sans MS" pitchFamily="66" charset="0"/>
                <a:ea typeface="MinionPro-Regular"/>
                <a:cs typeface="MinionPro-Regular"/>
              </a:rPr>
              <a:t> </a:t>
            </a:r>
            <a:r>
              <a:rPr lang="en-US" sz="2000" u="sng" dirty="0">
                <a:solidFill>
                  <a:srgbClr val="D60093"/>
                </a:solidFill>
                <a:latin typeface="Comic Sans MS" pitchFamily="66" charset="0"/>
                <a:ea typeface="MinionPro-Regular"/>
                <a:cs typeface="MinionPro-Regular"/>
              </a:rPr>
              <a:t>immunoprecipitation method </a:t>
            </a:r>
          </a:p>
          <a:p>
            <a:pPr algn="just" rtl="0">
              <a:defRPr/>
            </a:pPr>
            <a:endParaRPr lang="en-US" sz="2000" u="sng" dirty="0">
              <a:solidFill>
                <a:srgbClr val="D60093"/>
              </a:solidFill>
              <a:latin typeface="Comic Sans MS" pitchFamily="66" charset="0"/>
              <a:ea typeface="MinionPro-Regular"/>
              <a:cs typeface="MinionPro-Regular"/>
            </a:endParaRPr>
          </a:p>
          <a:p>
            <a:pPr algn="just" rtl="0">
              <a:defRPr/>
            </a:pPr>
            <a:r>
              <a:rPr lang="en-US" sz="2000" dirty="0">
                <a:solidFill>
                  <a:srgbClr val="241F1F"/>
                </a:solidFill>
                <a:latin typeface="Comic Sans MS" pitchFamily="66" charset="0"/>
                <a:ea typeface="MinionPro-Regular"/>
                <a:cs typeface="MinionPro-Regular"/>
              </a:rPr>
              <a:t>A filter paper strip containing antitoxin is placed on an agar plate. </a:t>
            </a:r>
          </a:p>
          <a:p>
            <a:pPr algn="just" rtl="0">
              <a:defRPr/>
            </a:pPr>
            <a:r>
              <a:rPr lang="en-US" sz="2000" dirty="0">
                <a:solidFill>
                  <a:srgbClr val="241F1F"/>
                </a:solidFill>
                <a:latin typeface="Comic Sans MS" pitchFamily="66" charset="0"/>
                <a:ea typeface="MinionPro-Regular"/>
                <a:cs typeface="MinionPro-Regular"/>
              </a:rPr>
              <a:t>The cultures to be tested (at least 10 colonies should be chosen) for </a:t>
            </a:r>
            <a:r>
              <a:rPr lang="en-US" sz="2000" dirty="0" err="1">
                <a:solidFill>
                  <a:srgbClr val="241F1F"/>
                </a:solidFill>
                <a:latin typeface="Comic Sans MS" pitchFamily="66" charset="0"/>
                <a:ea typeface="MinionPro-Regular"/>
                <a:cs typeface="MinionPro-Regular"/>
              </a:rPr>
              <a:t>toxigenicity</a:t>
            </a:r>
            <a:r>
              <a:rPr lang="en-US" sz="2000" dirty="0">
                <a:solidFill>
                  <a:srgbClr val="241F1F"/>
                </a:solidFill>
                <a:latin typeface="Comic Sans MS" pitchFamily="66" charset="0"/>
                <a:ea typeface="MinionPro-Regular"/>
                <a:cs typeface="MinionPro-Regular"/>
              </a:rPr>
              <a:t>.</a:t>
            </a:r>
          </a:p>
        </p:txBody>
      </p:sp>
      <p:sp>
        <p:nvSpPr>
          <p:cNvPr id="35844"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288" y="3419475"/>
            <a:ext cx="312737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4888" y="2033588"/>
            <a:ext cx="2243137" cy="400050"/>
          </a:xfrm>
          <a:prstGeom prst="rect">
            <a:avLst/>
          </a:prstGeom>
        </p:spPr>
        <p:txBody>
          <a:bodyPr wrap="none">
            <a:spAutoFit/>
          </a:bodyPr>
          <a:lstStyle/>
          <a:p>
            <a:pPr>
              <a:defRPr/>
            </a:pPr>
            <a:r>
              <a:rPr lang="en-US" altLang="zh-TW" sz="2000" dirty="0" err="1">
                <a:solidFill>
                  <a:srgbClr val="008080"/>
                </a:solidFill>
                <a:latin typeface="Comic Sans MS" pitchFamily="66" charset="0"/>
                <a:cs typeface="+mn-cs"/>
              </a:rPr>
              <a:t>Toxigenicity</a:t>
            </a:r>
            <a:r>
              <a:rPr lang="en-US" altLang="zh-TW" sz="2000" dirty="0">
                <a:solidFill>
                  <a:srgbClr val="008080"/>
                </a:solidFill>
                <a:latin typeface="Comic Sans MS" pitchFamily="66" charset="0"/>
                <a:cs typeface="+mn-cs"/>
              </a:rPr>
              <a:t> test</a:t>
            </a:r>
            <a:endParaRPr lang="ar-IQ" sz="2000" dirty="0">
              <a:latin typeface="Comic Sans MS" pitchFamily="66" charset="0"/>
            </a:endParaRPr>
          </a:p>
        </p:txBody>
      </p:sp>
      <p:sp>
        <p:nvSpPr>
          <p:cNvPr id="35847" name="Rectangle 8"/>
          <p:cNvSpPr>
            <a:spLocks noChangeArrowheads="1"/>
          </p:cNvSpPr>
          <p:nvPr/>
        </p:nvSpPr>
        <p:spPr bwMode="auto">
          <a:xfrm>
            <a:off x="322263" y="876300"/>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sz="2000" i="1">
                <a:solidFill>
                  <a:srgbClr val="241F1F"/>
                </a:solidFill>
                <a:latin typeface="Comic Sans MS" pitchFamily="66" charset="0"/>
                <a:ea typeface="MinionPro-Regular"/>
                <a:cs typeface="MinionPro-Regular"/>
              </a:rPr>
              <a:t>C diphtheriae </a:t>
            </a:r>
            <a:r>
              <a:rPr lang="en-US" sz="2000">
                <a:solidFill>
                  <a:srgbClr val="241F1F"/>
                </a:solidFill>
                <a:latin typeface="Comic Sans MS" pitchFamily="66" charset="0"/>
                <a:ea typeface="MinionPro-Regular"/>
                <a:cs typeface="MinionPro-Regular"/>
              </a:rPr>
              <a:t>isolate should be subjected to testing for toxigenicity. Such tests are performed only in reference public health laboratories. There are several methods, as follows:</a:t>
            </a:r>
            <a:endParaRPr lang="en-US" sz="2000">
              <a:solidFill>
                <a:srgbClr val="000000"/>
              </a:solidFill>
              <a:latin typeface="Comic Sans MS" pitchFamily="66" charset="0"/>
            </a:endParaRPr>
          </a:p>
        </p:txBody>
      </p:sp>
    </p:spTree>
  </p:cSld>
  <p:clrMapOvr>
    <a:masterClrMapping/>
  </p:clrMapOvr>
  <p:transition spd="slow" advTm="2873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Sarmed\Desktop\Untitled.png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93825"/>
            <a:ext cx="78486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Tree>
  </p:cSld>
  <p:clrMapOvr>
    <a:masterClrMapping/>
  </p:clrMapOvr>
  <p:transition spd="slow" advTm="8037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55600" y="842963"/>
            <a:ext cx="18399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sz="2000" b="1">
                <a:solidFill>
                  <a:srgbClr val="D60093"/>
                </a:solidFill>
                <a:latin typeface="Comic Sans MS" pitchFamily="66" charset="0"/>
                <a:ea typeface="MinionPro-Regular"/>
                <a:cs typeface="MinionPro-Regular"/>
              </a:rPr>
              <a:t>Treatment</a:t>
            </a:r>
            <a:endParaRPr lang="en-US" sz="2000">
              <a:solidFill>
                <a:srgbClr val="D60093"/>
              </a:solidFill>
              <a:latin typeface="Comic Sans MS" pitchFamily="66" charset="0"/>
              <a:cs typeface="Calibri" pitchFamily="34" charset="0"/>
            </a:endParaRPr>
          </a:p>
        </p:txBody>
      </p:sp>
      <p:sp>
        <p:nvSpPr>
          <p:cNvPr id="38915"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4" name="Text Box 9"/>
          <p:cNvSpPr txBox="1">
            <a:spLocks noChangeArrowheads="1"/>
          </p:cNvSpPr>
          <p:nvPr/>
        </p:nvSpPr>
        <p:spPr bwMode="auto">
          <a:xfrm>
            <a:off x="434975" y="1427163"/>
            <a:ext cx="79930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74650" algn="l"/>
              </a:tabLst>
              <a:defRPr kumimoji="1" sz="2400">
                <a:solidFill>
                  <a:schemeClr val="tx1"/>
                </a:solidFill>
                <a:latin typeface="Symbol" pitchFamily="18" charset="2"/>
                <a:ea typeface="PMingLiU" pitchFamily="18" charset="-120"/>
              </a:defRPr>
            </a:lvl1pPr>
            <a:lvl2pPr marL="742950" indent="-285750" eaLnBrk="0" hangingPunct="0">
              <a:tabLst>
                <a:tab pos="374650" algn="l"/>
              </a:tabLst>
              <a:defRPr kumimoji="1" sz="2400">
                <a:solidFill>
                  <a:schemeClr val="tx1"/>
                </a:solidFill>
                <a:latin typeface="Symbol" pitchFamily="18" charset="2"/>
                <a:ea typeface="PMingLiU" pitchFamily="18" charset="-120"/>
              </a:defRPr>
            </a:lvl2pPr>
            <a:lvl3pPr marL="1143000" indent="-228600" eaLnBrk="0" hangingPunct="0">
              <a:tabLst>
                <a:tab pos="374650" algn="l"/>
              </a:tabLst>
              <a:defRPr kumimoji="1" sz="2400">
                <a:solidFill>
                  <a:schemeClr val="tx1"/>
                </a:solidFill>
                <a:latin typeface="Symbol" pitchFamily="18" charset="2"/>
                <a:ea typeface="PMingLiU" pitchFamily="18" charset="-120"/>
              </a:defRPr>
            </a:lvl3pPr>
            <a:lvl4pPr marL="1600200" indent="-228600" eaLnBrk="0" hangingPunct="0">
              <a:tabLst>
                <a:tab pos="374650" algn="l"/>
              </a:tabLst>
              <a:defRPr kumimoji="1" sz="2400">
                <a:solidFill>
                  <a:schemeClr val="tx1"/>
                </a:solidFill>
                <a:latin typeface="Symbol" pitchFamily="18" charset="2"/>
                <a:ea typeface="PMingLiU" pitchFamily="18" charset="-120"/>
              </a:defRPr>
            </a:lvl4pPr>
            <a:lvl5pPr marL="2057400" indent="-228600" eaLnBrk="0" hangingPunct="0">
              <a:tabLst>
                <a:tab pos="374650" algn="l"/>
              </a:tabLst>
              <a:defRPr kumimoji="1" sz="2400">
                <a:solidFill>
                  <a:schemeClr val="tx1"/>
                </a:solidFill>
                <a:latin typeface="Symbol" pitchFamily="18" charset="2"/>
                <a:ea typeface="PMingLiU" pitchFamily="18" charset="-120"/>
              </a:defRPr>
            </a:lvl5pPr>
            <a:lvl6pPr marL="2514600" indent="-228600" algn="l" rtl="0" eaLnBrk="0" fontAlgn="base" hangingPunct="0">
              <a:spcBef>
                <a:spcPct val="0"/>
              </a:spcBef>
              <a:spcAft>
                <a:spcPct val="0"/>
              </a:spcAft>
              <a:tabLst>
                <a:tab pos="374650" algn="l"/>
              </a:tabLst>
              <a:defRPr kumimoji="1" sz="2400">
                <a:solidFill>
                  <a:schemeClr val="tx1"/>
                </a:solidFill>
                <a:latin typeface="Symbol" pitchFamily="18" charset="2"/>
                <a:ea typeface="PMingLiU" pitchFamily="18" charset="-120"/>
              </a:defRPr>
            </a:lvl6pPr>
            <a:lvl7pPr marL="2971800" indent="-228600" algn="l" rtl="0" eaLnBrk="0" fontAlgn="base" hangingPunct="0">
              <a:spcBef>
                <a:spcPct val="0"/>
              </a:spcBef>
              <a:spcAft>
                <a:spcPct val="0"/>
              </a:spcAft>
              <a:tabLst>
                <a:tab pos="374650" algn="l"/>
              </a:tabLst>
              <a:defRPr kumimoji="1" sz="2400">
                <a:solidFill>
                  <a:schemeClr val="tx1"/>
                </a:solidFill>
                <a:latin typeface="Symbol" pitchFamily="18" charset="2"/>
                <a:ea typeface="PMingLiU" pitchFamily="18" charset="-120"/>
              </a:defRPr>
            </a:lvl7pPr>
            <a:lvl8pPr marL="3429000" indent="-228600" algn="l" rtl="0" eaLnBrk="0" fontAlgn="base" hangingPunct="0">
              <a:spcBef>
                <a:spcPct val="0"/>
              </a:spcBef>
              <a:spcAft>
                <a:spcPct val="0"/>
              </a:spcAft>
              <a:tabLst>
                <a:tab pos="374650" algn="l"/>
              </a:tabLst>
              <a:defRPr kumimoji="1" sz="2400">
                <a:solidFill>
                  <a:schemeClr val="tx1"/>
                </a:solidFill>
                <a:latin typeface="Symbol" pitchFamily="18" charset="2"/>
                <a:ea typeface="PMingLiU" pitchFamily="18" charset="-120"/>
              </a:defRPr>
            </a:lvl8pPr>
            <a:lvl9pPr marL="3886200" indent="-228600" algn="l" rtl="0" eaLnBrk="0" fontAlgn="base" hangingPunct="0">
              <a:spcBef>
                <a:spcPct val="0"/>
              </a:spcBef>
              <a:spcAft>
                <a:spcPct val="0"/>
              </a:spcAft>
              <a:tabLst>
                <a:tab pos="374650" algn="l"/>
              </a:tabLst>
              <a:defRPr kumimoji="1" sz="2400">
                <a:solidFill>
                  <a:schemeClr val="tx1"/>
                </a:solidFill>
                <a:latin typeface="Symbol" pitchFamily="18" charset="2"/>
                <a:ea typeface="PMingLiU" pitchFamily="18" charset="-120"/>
              </a:defRPr>
            </a:lvl9pPr>
          </a:lstStyle>
          <a:p>
            <a:pPr marL="342900" indent="-342900" algn="just" rtl="0" eaLnBrk="1" hangingPunct="1">
              <a:lnSpc>
                <a:spcPct val="120000"/>
              </a:lnSpc>
              <a:spcBef>
                <a:spcPct val="50000"/>
              </a:spcBef>
              <a:buFont typeface="Courier New" pitchFamily="49" charset="0"/>
              <a:buChar char="o"/>
              <a:defRPr/>
            </a:pPr>
            <a:r>
              <a:rPr lang="en-US" sz="2000" u="sng" dirty="0" smtClean="0">
                <a:solidFill>
                  <a:srgbClr val="008080"/>
                </a:solidFill>
                <a:latin typeface="Comic Sans MS"/>
                <a:ea typeface="Calibri"/>
                <a:cs typeface="Arial"/>
              </a:rPr>
              <a:t>The treatment of choice is antitoxin.</a:t>
            </a:r>
          </a:p>
          <a:p>
            <a:pPr algn="just" rtl="0" eaLnBrk="1" hangingPunct="1">
              <a:lnSpc>
                <a:spcPct val="115000"/>
              </a:lnSpc>
              <a:tabLst/>
              <a:defRPr/>
            </a:pPr>
            <a:r>
              <a:rPr lang="en-US" sz="2000" dirty="0" smtClean="0">
                <a:solidFill>
                  <a:srgbClr val="241F1F"/>
                </a:solidFill>
                <a:latin typeface="Comic Sans MS" pitchFamily="66" charset="0"/>
                <a:ea typeface="MinionPro-Regular"/>
                <a:cs typeface="MinionPro-Regular"/>
              </a:rPr>
              <a:t>The antitoxin should be given intravenously </a:t>
            </a:r>
            <a:r>
              <a:rPr lang="en-US" sz="2000" b="1" dirty="0" smtClean="0">
                <a:solidFill>
                  <a:srgbClr val="241F1F"/>
                </a:solidFill>
                <a:latin typeface="Comic Sans MS" pitchFamily="66" charset="0"/>
                <a:ea typeface="MinionPro-Regular"/>
                <a:cs typeface="MinionPro-Regular"/>
              </a:rPr>
              <a:t>on the day the clinical diagnosis of diphtheria </a:t>
            </a:r>
            <a:r>
              <a:rPr lang="en-US" sz="2000" dirty="0" smtClean="0">
                <a:solidFill>
                  <a:srgbClr val="241F1F"/>
                </a:solidFill>
                <a:latin typeface="Comic Sans MS" pitchFamily="66" charset="0"/>
                <a:ea typeface="MinionPro-Regular"/>
                <a:cs typeface="MinionPro-Regular"/>
              </a:rPr>
              <a:t>is made and need not be repeated. Intramuscular injection may be used in mild cases. </a:t>
            </a:r>
          </a:p>
          <a:p>
            <a:pPr algn="just" rtl="0" eaLnBrk="1" hangingPunct="1">
              <a:lnSpc>
                <a:spcPct val="115000"/>
              </a:lnSpc>
              <a:tabLst/>
              <a:defRPr/>
            </a:pPr>
            <a:r>
              <a:rPr lang="en-US" sz="2000" dirty="0" smtClean="0">
                <a:solidFill>
                  <a:srgbClr val="241F1F"/>
                </a:solidFill>
                <a:latin typeface="Comic Sans MS" pitchFamily="66" charset="0"/>
                <a:ea typeface="MinionPro-Regular"/>
                <a:cs typeface="MinionPro-Regular"/>
              </a:rPr>
              <a:t>Diphtheria antitoxin will only neutralize circulating toxin that is not bound to tissue.</a:t>
            </a:r>
          </a:p>
          <a:p>
            <a:pPr algn="just" rtl="0" eaLnBrk="1" hangingPunct="1">
              <a:lnSpc>
                <a:spcPct val="115000"/>
              </a:lnSpc>
              <a:tabLst/>
              <a:defRPr/>
            </a:pPr>
            <a:r>
              <a:rPr lang="en-US" sz="2000" dirty="0">
                <a:solidFill>
                  <a:srgbClr val="000000"/>
                </a:solidFill>
                <a:latin typeface="Comic Sans MS" panose="030F0702030302020204" pitchFamily="66" charset="0"/>
                <a:ea typeface="PMingLiU"/>
              </a:rPr>
              <a:t>The need for immediate treatment with antitoxin is due to the </a:t>
            </a:r>
            <a:r>
              <a:rPr lang="en-US" sz="2000" dirty="0" smtClean="0">
                <a:solidFill>
                  <a:srgbClr val="000000"/>
                </a:solidFill>
                <a:latin typeface="Comic Sans MS" panose="030F0702030302020204" pitchFamily="66" charset="0"/>
                <a:ea typeface="PMingLiU"/>
              </a:rPr>
              <a:t>toxin’s </a:t>
            </a:r>
            <a:r>
              <a:rPr lang="en-US" sz="2000" dirty="0" smtClean="0">
                <a:solidFill>
                  <a:srgbClr val="4472C4"/>
                </a:solidFill>
                <a:latin typeface="Comic Sans MS" panose="030F0702030302020204" pitchFamily="66" charset="0"/>
                <a:ea typeface="PMingLiU"/>
              </a:rPr>
              <a:t>RAPID </a:t>
            </a:r>
            <a:r>
              <a:rPr lang="en-US" sz="2000" dirty="0">
                <a:solidFill>
                  <a:srgbClr val="4472C4"/>
                </a:solidFill>
                <a:latin typeface="Comic Sans MS" panose="030F0702030302020204" pitchFamily="66" charset="0"/>
                <a:ea typeface="PMingLiU"/>
              </a:rPr>
              <a:t>and IRREVERSIBLE action on cells, </a:t>
            </a:r>
            <a:r>
              <a:rPr lang="en-US" sz="2000" dirty="0">
                <a:solidFill>
                  <a:srgbClr val="000000"/>
                </a:solidFill>
                <a:latin typeface="Comic Sans MS" panose="030F0702030302020204" pitchFamily="66" charset="0"/>
                <a:ea typeface="PMingLiU"/>
              </a:rPr>
              <a:t>thus antitoxin </a:t>
            </a:r>
            <a:r>
              <a:rPr lang="en-US" sz="2000" dirty="0" smtClean="0">
                <a:solidFill>
                  <a:srgbClr val="000000"/>
                </a:solidFill>
                <a:latin typeface="Comic Sans MS" panose="030F0702030302020204" pitchFamily="66" charset="0"/>
                <a:ea typeface="PMingLiU"/>
              </a:rPr>
              <a:t>will work on unbound </a:t>
            </a:r>
            <a:r>
              <a:rPr lang="en-US" sz="2000" dirty="0">
                <a:solidFill>
                  <a:srgbClr val="000000"/>
                </a:solidFill>
                <a:latin typeface="Comic Sans MS" panose="030F0702030302020204" pitchFamily="66" charset="0"/>
                <a:ea typeface="PMingLiU"/>
              </a:rPr>
              <a:t>toxin in the blood </a:t>
            </a:r>
            <a:r>
              <a:rPr lang="en-US" sz="2000" dirty="0" smtClean="0">
                <a:solidFill>
                  <a:srgbClr val="000000"/>
                </a:solidFill>
                <a:latin typeface="Comic Sans MS" panose="030F0702030302020204" pitchFamily="66" charset="0"/>
                <a:ea typeface="PMingLiU"/>
              </a:rPr>
              <a:t>only</a:t>
            </a:r>
            <a:endParaRPr lang="en-US" sz="2000" dirty="0" smtClean="0">
              <a:latin typeface="Comic Sans MS"/>
              <a:ea typeface="Calibri"/>
              <a:cs typeface="Arial"/>
            </a:endParaRPr>
          </a:p>
          <a:p>
            <a:pPr marL="342900" indent="-342900" algn="just" rtl="0" eaLnBrk="1" hangingPunct="1">
              <a:lnSpc>
                <a:spcPct val="120000"/>
              </a:lnSpc>
              <a:spcBef>
                <a:spcPct val="50000"/>
              </a:spcBef>
              <a:buFont typeface="Courier New" pitchFamily="49" charset="0"/>
              <a:buChar char="o"/>
              <a:defRPr/>
            </a:pPr>
            <a:r>
              <a:rPr lang="en-US" sz="2000" u="sng" dirty="0" smtClean="0">
                <a:solidFill>
                  <a:srgbClr val="008080"/>
                </a:solidFill>
                <a:latin typeface="Comic Sans MS"/>
                <a:ea typeface="Calibri"/>
                <a:cs typeface="Arial"/>
              </a:rPr>
              <a:t>Penicillin G or erythromycin is also recommended. </a:t>
            </a:r>
          </a:p>
          <a:p>
            <a:pPr algn="just" rtl="0" eaLnBrk="1" hangingPunct="1">
              <a:lnSpc>
                <a:spcPct val="120000"/>
              </a:lnSpc>
              <a:spcBef>
                <a:spcPct val="50000"/>
              </a:spcBef>
              <a:defRPr/>
            </a:pPr>
            <a:r>
              <a:rPr lang="en-US" sz="2000" dirty="0" smtClean="0">
                <a:latin typeface="Comic Sans MS"/>
                <a:ea typeface="Calibri"/>
                <a:cs typeface="Arial"/>
              </a:rPr>
              <a:t>Antibiotics inhibit growth of the organism, </a:t>
            </a:r>
            <a:r>
              <a:rPr lang="en-US" sz="2000" dirty="0">
                <a:solidFill>
                  <a:srgbClr val="4472C4"/>
                </a:solidFill>
                <a:latin typeface="Comic Sans MS" panose="030F0702030302020204" pitchFamily="66" charset="0"/>
              </a:rPr>
              <a:t>and </a:t>
            </a:r>
            <a:r>
              <a:rPr lang="en-US" sz="2000" dirty="0" smtClean="0">
                <a:solidFill>
                  <a:srgbClr val="4472C4"/>
                </a:solidFill>
                <a:latin typeface="Comic Sans MS" panose="030F0702030302020204" pitchFamily="66" charset="0"/>
              </a:rPr>
              <a:t>thus reduce </a:t>
            </a:r>
            <a:r>
              <a:rPr lang="en-US" sz="2000" dirty="0">
                <a:solidFill>
                  <a:srgbClr val="4472C4"/>
                </a:solidFill>
                <a:latin typeface="Comic Sans MS" panose="030F0702030302020204" pitchFamily="66" charset="0"/>
              </a:rPr>
              <a:t>toxin production</a:t>
            </a:r>
            <a:r>
              <a:rPr lang="en-US" sz="2000" dirty="0">
                <a:latin typeface="Comic Sans MS" panose="030F0702030302020204" pitchFamily="66" charset="0"/>
              </a:rPr>
              <a:t> </a:t>
            </a:r>
            <a:r>
              <a:rPr lang="en-US" sz="2000" dirty="0" smtClean="0">
                <a:latin typeface="Comic Sans MS"/>
                <a:ea typeface="Calibri"/>
                <a:cs typeface="Arial"/>
              </a:rPr>
              <a:t>, and decrease the incidence of chronic carriers.</a:t>
            </a:r>
          </a:p>
        </p:txBody>
      </p:sp>
    </p:spTree>
  </p:cSld>
  <p:clrMapOvr>
    <a:masterClrMapping/>
  </p:clrMapOvr>
  <p:transition spd="slow" advTm="4460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95288" y="981075"/>
            <a:ext cx="8424862" cy="373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defRPr/>
            </a:pPr>
            <a:r>
              <a:rPr lang="en-US" b="1" dirty="0">
                <a:solidFill>
                  <a:srgbClr val="008080"/>
                </a:solidFill>
                <a:latin typeface="Comic Sans MS" pitchFamily="66" charset="0"/>
                <a:cs typeface="Calibri" pitchFamily="34" charset="0"/>
              </a:rPr>
              <a:t>Prevention</a:t>
            </a:r>
            <a:r>
              <a:rPr lang="en-US" dirty="0">
                <a:solidFill>
                  <a:srgbClr val="008080"/>
                </a:solidFill>
                <a:latin typeface="Comic Sans MS" pitchFamily="66" charset="0"/>
                <a:cs typeface="Calibri" pitchFamily="34" charset="0"/>
              </a:rPr>
              <a:t> </a:t>
            </a:r>
          </a:p>
          <a:p>
            <a:pPr marL="342900" indent="-342900" algn="just" rtl="0">
              <a:lnSpc>
                <a:spcPct val="115000"/>
              </a:lnSpc>
              <a:spcAft>
                <a:spcPts val="1000"/>
              </a:spcAft>
              <a:buFont typeface="Courier New" pitchFamily="49" charset="0"/>
              <a:buChar char="o"/>
              <a:defRPr/>
            </a:pPr>
            <a:r>
              <a:rPr lang="en-US" sz="2000" u="sng" dirty="0">
                <a:latin typeface="Comic Sans MS" pitchFamily="66" charset="0"/>
                <a:cs typeface="Calibri" pitchFamily="34" charset="0"/>
              </a:rPr>
              <a:t>Diphtheria is rare because </a:t>
            </a:r>
            <a:r>
              <a:rPr lang="en-US" sz="2000" dirty="0">
                <a:latin typeface="Comic Sans MS" pitchFamily="66" charset="0"/>
                <a:cs typeface="Calibri" pitchFamily="34" charset="0"/>
              </a:rPr>
              <a:t>children are immunized with diphtheria toxoid (usually given as a combination of diphtheria toxoid, tetanus toxoid, and a cellular pertussis vaccine, often abbreviated as </a:t>
            </a:r>
            <a:r>
              <a:rPr lang="en-US" sz="2000" dirty="0" err="1">
                <a:latin typeface="Comic Sans MS" pitchFamily="66" charset="0"/>
                <a:cs typeface="Calibri" pitchFamily="34" charset="0"/>
              </a:rPr>
              <a:t>DTaP</a:t>
            </a:r>
            <a:r>
              <a:rPr lang="en-US" sz="2000" dirty="0">
                <a:latin typeface="Comic Sans MS" pitchFamily="66" charset="0"/>
                <a:cs typeface="Calibri" pitchFamily="34" charset="0"/>
              </a:rPr>
              <a:t>). </a:t>
            </a:r>
          </a:p>
          <a:p>
            <a:pPr marL="342900" indent="-342900" algn="just" rtl="0">
              <a:lnSpc>
                <a:spcPct val="115000"/>
              </a:lnSpc>
              <a:spcAft>
                <a:spcPts val="1000"/>
              </a:spcAft>
              <a:buFont typeface="Courier New" pitchFamily="49" charset="0"/>
              <a:buChar char="o"/>
              <a:defRPr/>
            </a:pPr>
            <a:r>
              <a:rPr lang="en-US" sz="2000" dirty="0" smtClean="0">
                <a:solidFill>
                  <a:srgbClr val="4472C4"/>
                </a:solidFill>
                <a:latin typeface="Comic Sans MS" panose="030F0702030302020204" pitchFamily="66" charset="0"/>
              </a:rPr>
              <a:t>formaldehyde </a:t>
            </a:r>
            <a:r>
              <a:rPr lang="en-US" sz="2000" dirty="0">
                <a:solidFill>
                  <a:srgbClr val="4472C4"/>
                </a:solidFill>
                <a:latin typeface="Comic Sans MS" panose="030F0702030302020204" pitchFamily="66" charset="0"/>
              </a:rPr>
              <a:t>treatment of the toxin, destroys the toxin but leaves </a:t>
            </a:r>
            <a:r>
              <a:rPr lang="en-US" sz="2000" dirty="0" smtClean="0">
                <a:solidFill>
                  <a:srgbClr val="4472C4"/>
                </a:solidFill>
                <a:latin typeface="Comic Sans MS" panose="030F0702030302020204" pitchFamily="66" charset="0"/>
              </a:rPr>
              <a:t>intact the antigenicity</a:t>
            </a:r>
            <a:r>
              <a:rPr lang="en-US" sz="2000" dirty="0" smtClean="0"/>
              <a:t>.</a:t>
            </a:r>
            <a:endParaRPr lang="en-US" sz="2000" dirty="0">
              <a:latin typeface="Comic Sans MS" pitchFamily="66" charset="0"/>
              <a:cs typeface="Calibri" pitchFamily="34" charset="0"/>
            </a:endParaRPr>
          </a:p>
          <a:p>
            <a:pPr marL="342900" indent="-342900" algn="just" rtl="0">
              <a:lnSpc>
                <a:spcPct val="115000"/>
              </a:lnSpc>
              <a:spcAft>
                <a:spcPts val="1000"/>
              </a:spcAft>
              <a:buFont typeface="Courier New" pitchFamily="49" charset="0"/>
              <a:buChar char="o"/>
              <a:defRPr/>
            </a:pPr>
            <a:r>
              <a:rPr lang="en-US" sz="2000" u="sng" dirty="0" smtClean="0">
                <a:latin typeface="Comic Sans MS" pitchFamily="66" charset="0"/>
                <a:cs typeface="Calibri" pitchFamily="34" charset="0"/>
              </a:rPr>
              <a:t>Immunization </a:t>
            </a:r>
            <a:r>
              <a:rPr lang="en-US" sz="2000" u="sng" dirty="0">
                <a:latin typeface="Comic Sans MS" pitchFamily="66" charset="0"/>
                <a:cs typeface="Calibri" pitchFamily="34" charset="0"/>
              </a:rPr>
              <a:t>does not prevent </a:t>
            </a:r>
            <a:r>
              <a:rPr lang="en-US" sz="2000" dirty="0">
                <a:latin typeface="Comic Sans MS" pitchFamily="66" charset="0"/>
                <a:cs typeface="Calibri" pitchFamily="34" charset="0"/>
              </a:rPr>
              <a:t>nasopharyngeal carriage of the organism. </a:t>
            </a:r>
          </a:p>
        </p:txBody>
      </p:sp>
      <p:sp>
        <p:nvSpPr>
          <p:cNvPr id="39939" name="Rectangle 1"/>
          <p:cNvSpPr>
            <a:spLocks noChangeArrowheads="1"/>
          </p:cNvSpPr>
          <p:nvPr/>
        </p:nvSpPr>
        <p:spPr bwMode="auto">
          <a:xfrm>
            <a:off x="3017838" y="38735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Tree>
  </p:cSld>
  <p:clrMapOvr>
    <a:masterClrMapping/>
  </p:clrMapOvr>
  <p:transition spd="slow" advTm="4289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l. monocyto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779713"/>
            <a:ext cx="273685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8393" y="1268760"/>
            <a:ext cx="7848623"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Comic Sans MS" pitchFamily="66" charset="0"/>
                <a:ea typeface="MinionPro-Regular"/>
                <a:cs typeface="MinionPro-Regular"/>
              </a:rPr>
              <a:t>LISTERIA MONOCYTOGENES</a:t>
            </a:r>
            <a:endParaRPr lang="ar-IQ"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spTree>
  </p:cSld>
  <p:clrMapOvr>
    <a:masterClrMapping/>
  </p:clrMapOvr>
  <p:transition spd="slow" advTm="1865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487362" y="1340768"/>
            <a:ext cx="81359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buFont typeface="Arial" panose="020B0604020202020204" pitchFamily="34" charset="0"/>
              <a:buChar char="•"/>
            </a:pPr>
            <a:r>
              <a:rPr lang="en-US" sz="2000" dirty="0">
                <a:latin typeface="Comic Sans MS" pitchFamily="66" charset="0"/>
                <a:ea typeface="MinionPro-Regular"/>
                <a:cs typeface="MinionPro-Regular"/>
              </a:rPr>
              <a:t>There are several species in the genus </a:t>
            </a:r>
            <a:r>
              <a:rPr lang="en-US" sz="2000" i="1" dirty="0">
                <a:latin typeface="Comic Sans MS" pitchFamily="66" charset="0"/>
                <a:ea typeface="MinionPro-Regular"/>
                <a:cs typeface="MinionPro-Regular"/>
              </a:rPr>
              <a:t>Listeria</a:t>
            </a:r>
            <a:r>
              <a:rPr lang="en-US" sz="2000" dirty="0">
                <a:latin typeface="Comic Sans MS" pitchFamily="66" charset="0"/>
                <a:ea typeface="MinionPro-Regular"/>
                <a:cs typeface="MinionPro-Regular"/>
              </a:rPr>
              <a:t>. Of these,                                   </a:t>
            </a:r>
            <a:r>
              <a:rPr lang="en-US" sz="2000" i="1" dirty="0">
                <a:latin typeface="Comic Sans MS" pitchFamily="66" charset="0"/>
                <a:ea typeface="MinionPro-Regular"/>
                <a:cs typeface="MinionPro-Regular"/>
              </a:rPr>
              <a:t>L </a:t>
            </a:r>
            <a:r>
              <a:rPr lang="en-US" sz="2000" i="1" dirty="0" err="1">
                <a:latin typeface="Comic Sans MS" pitchFamily="66" charset="0"/>
                <a:ea typeface="MinionPro-Regular"/>
                <a:cs typeface="MinionPro-Regular"/>
              </a:rPr>
              <a:t>monocytogenes</a:t>
            </a:r>
            <a:r>
              <a:rPr lang="en-US" sz="2000" i="1" dirty="0">
                <a:latin typeface="Comic Sans MS" pitchFamily="66" charset="0"/>
                <a:ea typeface="MinionPro-Regular"/>
                <a:cs typeface="MinionPro-Regular"/>
              </a:rPr>
              <a:t> </a:t>
            </a:r>
            <a:r>
              <a:rPr lang="en-US" sz="2000" dirty="0">
                <a:latin typeface="Comic Sans MS" pitchFamily="66" charset="0"/>
                <a:ea typeface="MinionPro-Regular"/>
                <a:cs typeface="MinionPro-Regular"/>
              </a:rPr>
              <a:t>is important as a cause of a wide spectrum of disease in </a:t>
            </a:r>
            <a:r>
              <a:rPr lang="en-US" sz="2000" dirty="0" smtClean="0">
                <a:latin typeface="Comic Sans MS" pitchFamily="66" charset="0"/>
                <a:ea typeface="MinionPro-Regular"/>
                <a:cs typeface="MinionPro-Regular"/>
              </a:rPr>
              <a:t>humans.</a:t>
            </a:r>
          </a:p>
          <a:p>
            <a:pPr algn="just" rtl="0"/>
            <a:endParaRPr lang="en-US" sz="2000" dirty="0" smtClean="0">
              <a:latin typeface="Comic Sans MS" pitchFamily="66" charset="0"/>
              <a:ea typeface="MinionPro-Regular"/>
              <a:cs typeface="MinionPro-Regular"/>
            </a:endParaRPr>
          </a:p>
          <a:p>
            <a:pPr marL="342900" indent="-342900" algn="just" rtl="0">
              <a:buFont typeface="Arial" panose="020B0604020202020204" pitchFamily="34" charset="0"/>
              <a:buChar char="•"/>
            </a:pPr>
            <a:r>
              <a:rPr lang="en-US" sz="2000" dirty="0" smtClean="0">
                <a:latin typeface="Comic Sans MS" pitchFamily="66" charset="0"/>
                <a:ea typeface="MinionPro-Regular"/>
                <a:cs typeface="MinionPro-Regular"/>
              </a:rPr>
              <a:t> </a:t>
            </a:r>
            <a:r>
              <a:rPr lang="en-US" sz="2000" i="1" dirty="0">
                <a:solidFill>
                  <a:srgbClr val="000000"/>
                </a:solidFill>
                <a:latin typeface="Comic Sans MS" panose="030F0702030302020204" pitchFamily="66" charset="0"/>
              </a:rPr>
              <a:t>L. </a:t>
            </a:r>
            <a:r>
              <a:rPr lang="en-US" sz="2000" i="1" dirty="0" err="1">
                <a:solidFill>
                  <a:srgbClr val="000000"/>
                </a:solidFill>
                <a:latin typeface="Comic Sans MS" panose="030F0702030302020204" pitchFamily="66" charset="0"/>
              </a:rPr>
              <a:t>monocytogenes</a:t>
            </a:r>
            <a:r>
              <a:rPr lang="en-US" sz="2000" i="1" dirty="0">
                <a:solidFill>
                  <a:srgbClr val="000000"/>
                </a:solidFill>
                <a:latin typeface="Comic Sans MS" panose="030F0702030302020204" pitchFamily="66" charset="0"/>
              </a:rPr>
              <a:t> </a:t>
            </a:r>
            <a:r>
              <a:rPr lang="en-US" sz="2000" dirty="0">
                <a:solidFill>
                  <a:srgbClr val="000000"/>
                </a:solidFill>
                <a:latin typeface="Comic Sans MS" panose="030F0702030302020204" pitchFamily="66" charset="0"/>
              </a:rPr>
              <a:t>has similar spectrum of illness to other </a:t>
            </a:r>
            <a:r>
              <a:rPr lang="en-US" sz="2000" dirty="0" smtClean="0">
                <a:solidFill>
                  <a:srgbClr val="000000"/>
                </a:solidFill>
                <a:latin typeface="Comic Sans MS" panose="030F0702030302020204" pitchFamily="66" charset="0"/>
              </a:rPr>
              <a:t>respiratory pathogens</a:t>
            </a:r>
            <a:r>
              <a:rPr lang="en-US" sz="2000" dirty="0">
                <a:solidFill>
                  <a:srgbClr val="000000"/>
                </a:solidFill>
                <a:latin typeface="Comic Sans MS" panose="030F0702030302020204" pitchFamily="66" charset="0"/>
              </a:rPr>
              <a:t>, </a:t>
            </a:r>
            <a:r>
              <a:rPr lang="en-US" sz="2000" dirty="0">
                <a:solidFill>
                  <a:srgbClr val="4472C4"/>
                </a:solidFill>
                <a:latin typeface="Comic Sans MS" panose="030F0702030302020204" pitchFamily="66" charset="0"/>
              </a:rPr>
              <a:t>namely sepsis and meningitis</a:t>
            </a:r>
            <a:r>
              <a:rPr lang="en-US" sz="2000" dirty="0" smtClean="0">
                <a:solidFill>
                  <a:srgbClr val="4472C4"/>
                </a:solidFill>
                <a:latin typeface="Comic Sans MS" panose="030F0702030302020204" pitchFamily="66" charset="0"/>
              </a:rPr>
              <a:t>.</a:t>
            </a:r>
          </a:p>
          <a:p>
            <a:pPr algn="just" rtl="0"/>
            <a:r>
              <a:rPr lang="en-US" sz="2000" dirty="0">
                <a:solidFill>
                  <a:srgbClr val="4472C4"/>
                </a:solidFill>
                <a:latin typeface="Comic Sans MS" panose="030F0702030302020204" pitchFamily="66" charset="0"/>
              </a:rPr>
              <a:t/>
            </a:r>
            <a:br>
              <a:rPr lang="en-US" sz="2000" dirty="0">
                <a:solidFill>
                  <a:srgbClr val="4472C4"/>
                </a:solidFill>
                <a:latin typeface="Comic Sans MS" panose="030F0702030302020204" pitchFamily="66" charset="0"/>
              </a:rPr>
            </a:br>
            <a:r>
              <a:rPr lang="en-US" sz="2000" dirty="0">
                <a:solidFill>
                  <a:srgbClr val="000000"/>
                </a:solidFill>
                <a:latin typeface="Comic Sans MS" panose="030F0702030302020204" pitchFamily="66" charset="0"/>
              </a:rPr>
              <a:t>• However, it is known to be </a:t>
            </a:r>
            <a:r>
              <a:rPr lang="en-US" sz="2000" dirty="0">
                <a:solidFill>
                  <a:srgbClr val="4472C4"/>
                </a:solidFill>
                <a:latin typeface="Comic Sans MS" panose="030F0702030302020204" pitchFamily="66" charset="0"/>
              </a:rPr>
              <a:t>dangerous and targeting newborn,</a:t>
            </a:r>
            <a:br>
              <a:rPr lang="en-US" sz="2000" dirty="0">
                <a:solidFill>
                  <a:srgbClr val="4472C4"/>
                </a:solidFill>
                <a:latin typeface="Comic Sans MS" panose="030F0702030302020204" pitchFamily="66" charset="0"/>
              </a:rPr>
            </a:br>
            <a:r>
              <a:rPr lang="en-US" sz="2000" dirty="0">
                <a:solidFill>
                  <a:srgbClr val="4472C4"/>
                </a:solidFill>
                <a:latin typeface="Comic Sans MS" panose="030F0702030302020204" pitchFamily="66" charset="0"/>
              </a:rPr>
              <a:t>pregnant women and immunocompromised </a:t>
            </a:r>
            <a:r>
              <a:rPr lang="en-US" sz="2000" dirty="0" smtClean="0">
                <a:solidFill>
                  <a:srgbClr val="4472C4"/>
                </a:solidFill>
                <a:latin typeface="Comic Sans MS" panose="030F0702030302020204" pitchFamily="66" charset="0"/>
              </a:rPr>
              <a:t>patients.</a:t>
            </a:r>
          </a:p>
          <a:p>
            <a:pPr algn="just" rtl="0"/>
            <a:r>
              <a:rPr lang="en-US" sz="2000" dirty="0">
                <a:solidFill>
                  <a:srgbClr val="4472C4"/>
                </a:solidFill>
                <a:latin typeface="Comic Sans MS" panose="030F0702030302020204" pitchFamily="66" charset="0"/>
              </a:rPr>
              <a:t/>
            </a:r>
            <a:br>
              <a:rPr lang="en-US" sz="2000" dirty="0">
                <a:solidFill>
                  <a:srgbClr val="4472C4"/>
                </a:solidFill>
                <a:latin typeface="Comic Sans MS" panose="030F0702030302020204" pitchFamily="66" charset="0"/>
              </a:rPr>
            </a:br>
            <a:r>
              <a:rPr lang="en-US" sz="2000" dirty="0">
                <a:solidFill>
                  <a:srgbClr val="000000"/>
                </a:solidFill>
                <a:latin typeface="Comic Sans MS" panose="030F0702030302020204" pitchFamily="66" charset="0"/>
              </a:rPr>
              <a:t>• It is mainly transmitted on </a:t>
            </a:r>
            <a:r>
              <a:rPr lang="en-US" sz="2000" dirty="0">
                <a:solidFill>
                  <a:srgbClr val="4472C4"/>
                </a:solidFill>
                <a:latin typeface="Comic Sans MS" panose="030F0702030302020204" pitchFamily="66" charset="0"/>
              </a:rPr>
              <a:t>contaminated </a:t>
            </a:r>
            <a:r>
              <a:rPr lang="en-US" sz="2000" b="1" dirty="0">
                <a:solidFill>
                  <a:srgbClr val="4472C4"/>
                </a:solidFill>
                <a:latin typeface="Comic Sans MS" panose="030F0702030302020204" pitchFamily="66" charset="0"/>
              </a:rPr>
              <a:t>food </a:t>
            </a:r>
            <a:r>
              <a:rPr lang="en-US" sz="2000" dirty="0">
                <a:solidFill>
                  <a:srgbClr val="000000"/>
                </a:solidFill>
                <a:latin typeface="Comic Sans MS" panose="030F0702030302020204" pitchFamily="66" charset="0"/>
              </a:rPr>
              <a:t>(vegetables and </a:t>
            </a:r>
            <a:r>
              <a:rPr lang="en-US" sz="2000" dirty="0" smtClean="0">
                <a:solidFill>
                  <a:srgbClr val="000000"/>
                </a:solidFill>
                <a:latin typeface="Comic Sans MS" panose="030F0702030302020204" pitchFamily="66" charset="0"/>
              </a:rPr>
              <a:t>poorly cooked </a:t>
            </a:r>
            <a:r>
              <a:rPr lang="en-US" sz="2000" dirty="0">
                <a:solidFill>
                  <a:srgbClr val="000000"/>
                </a:solidFill>
                <a:latin typeface="Comic Sans MS" panose="030F0702030302020204" pitchFamily="66" charset="0"/>
              </a:rPr>
              <a:t>meats), thus it can cause </a:t>
            </a:r>
            <a:r>
              <a:rPr lang="en-US" sz="2000" dirty="0">
                <a:solidFill>
                  <a:srgbClr val="4472C4"/>
                </a:solidFill>
                <a:latin typeface="Comic Sans MS" panose="030F0702030302020204" pitchFamily="66" charset="0"/>
              </a:rPr>
              <a:t>febrile </a:t>
            </a:r>
            <a:r>
              <a:rPr lang="en-US" sz="2000" dirty="0" smtClean="0">
                <a:solidFill>
                  <a:srgbClr val="4472C4"/>
                </a:solidFill>
                <a:latin typeface="Comic Sans MS" panose="030F0702030302020204" pitchFamily="66" charset="0"/>
              </a:rPr>
              <a:t>gastroenteritis.</a:t>
            </a:r>
          </a:p>
          <a:p>
            <a:pPr algn="just" rtl="0"/>
            <a:r>
              <a:rPr lang="en-US" sz="2000" dirty="0">
                <a:solidFill>
                  <a:srgbClr val="4472C4"/>
                </a:solidFill>
                <a:latin typeface="Comic Sans MS" panose="030F0702030302020204" pitchFamily="66" charset="0"/>
              </a:rPr>
              <a:t/>
            </a:r>
            <a:br>
              <a:rPr lang="en-US" sz="2000" dirty="0">
                <a:solidFill>
                  <a:srgbClr val="4472C4"/>
                </a:solidFill>
                <a:latin typeface="Comic Sans MS" panose="030F0702030302020204" pitchFamily="66" charset="0"/>
              </a:rPr>
            </a:br>
            <a:r>
              <a:rPr lang="en-US" sz="2000" dirty="0">
                <a:solidFill>
                  <a:srgbClr val="000000"/>
                </a:solidFill>
                <a:latin typeface="Comic Sans MS" panose="030F0702030302020204" pitchFamily="66" charset="0"/>
              </a:rPr>
              <a:t>• It is a major cause of concern for the food industry </a:t>
            </a:r>
            <a:r>
              <a:rPr lang="en-US" sz="2000" dirty="0">
                <a:solidFill>
                  <a:srgbClr val="4472C4"/>
                </a:solidFill>
                <a:latin typeface="Comic Sans MS" panose="030F0702030302020204" pitchFamily="66" charset="0"/>
              </a:rPr>
              <a:t>(along with </a:t>
            </a:r>
            <a:r>
              <a:rPr lang="en-US" sz="2000" i="1" dirty="0" smtClean="0">
                <a:solidFill>
                  <a:srgbClr val="4472C4"/>
                </a:solidFill>
                <a:latin typeface="Comic Sans MS" panose="030F0702030302020204" pitchFamily="66" charset="0"/>
              </a:rPr>
              <a:t>Staph</a:t>
            </a:r>
            <a:r>
              <a:rPr lang="en-US" sz="2000" dirty="0" smtClean="0">
                <a:solidFill>
                  <a:srgbClr val="4472C4"/>
                </a:solidFill>
                <a:latin typeface="Comic Sans MS" panose="030F0702030302020204" pitchFamily="66" charset="0"/>
              </a:rPr>
              <a:t>, </a:t>
            </a:r>
            <a:r>
              <a:rPr lang="en-US" sz="2000" i="1" dirty="0" smtClean="0">
                <a:solidFill>
                  <a:srgbClr val="4472C4"/>
                </a:solidFill>
                <a:latin typeface="Comic Sans MS" panose="030F0702030302020204" pitchFamily="66" charset="0"/>
              </a:rPr>
              <a:t>botulism</a:t>
            </a:r>
            <a:r>
              <a:rPr lang="en-US" sz="2000" i="1" dirty="0">
                <a:solidFill>
                  <a:srgbClr val="4472C4"/>
                </a:solidFill>
                <a:latin typeface="Comic Sans MS" panose="030F0702030302020204" pitchFamily="66" charset="0"/>
              </a:rPr>
              <a:t>, </a:t>
            </a:r>
            <a:r>
              <a:rPr lang="en-US" sz="2000" i="1" dirty="0" err="1">
                <a:solidFill>
                  <a:srgbClr val="4472C4"/>
                </a:solidFill>
                <a:latin typeface="Comic Sans MS" panose="030F0702030302020204" pitchFamily="66" charset="0"/>
              </a:rPr>
              <a:t>Shigella</a:t>
            </a:r>
            <a:r>
              <a:rPr lang="en-US" sz="2000" i="1" dirty="0">
                <a:solidFill>
                  <a:srgbClr val="4472C4"/>
                </a:solidFill>
                <a:latin typeface="Comic Sans MS" panose="030F0702030302020204" pitchFamily="66" charset="0"/>
              </a:rPr>
              <a:t>, Salmonella, C </a:t>
            </a:r>
            <a:r>
              <a:rPr lang="en-US" sz="2000" i="1" dirty="0" err="1">
                <a:solidFill>
                  <a:srgbClr val="4472C4"/>
                </a:solidFill>
                <a:latin typeface="Comic Sans MS" panose="030F0702030302020204" pitchFamily="66" charset="0"/>
              </a:rPr>
              <a:t>perfringens</a:t>
            </a:r>
            <a:r>
              <a:rPr lang="en-US" sz="2000" i="1" dirty="0">
                <a:solidFill>
                  <a:srgbClr val="4472C4"/>
                </a:solidFill>
                <a:latin typeface="Comic Sans MS" panose="030F0702030302020204" pitchFamily="66" charset="0"/>
              </a:rPr>
              <a:t> </a:t>
            </a:r>
            <a:r>
              <a:rPr lang="en-US" sz="2000" dirty="0">
                <a:solidFill>
                  <a:srgbClr val="4472C4"/>
                </a:solidFill>
                <a:latin typeface="Comic Sans MS" panose="030F0702030302020204" pitchFamily="66" charset="0"/>
              </a:rPr>
              <a:t>and </a:t>
            </a:r>
            <a:r>
              <a:rPr lang="en-US" sz="2000" i="1" dirty="0">
                <a:solidFill>
                  <a:srgbClr val="4472C4"/>
                </a:solidFill>
                <a:latin typeface="Comic Sans MS" panose="030F0702030302020204" pitchFamily="66" charset="0"/>
              </a:rPr>
              <a:t>E. coli, </a:t>
            </a:r>
            <a:r>
              <a:rPr lang="en-US" sz="2000" dirty="0">
                <a:solidFill>
                  <a:srgbClr val="4472C4"/>
                </a:solidFill>
                <a:latin typeface="Comic Sans MS" panose="030F0702030302020204" pitchFamily="66" charset="0"/>
              </a:rPr>
              <a:t>and</a:t>
            </a:r>
            <a:br>
              <a:rPr lang="en-US" sz="2000" dirty="0">
                <a:solidFill>
                  <a:srgbClr val="4472C4"/>
                </a:solidFill>
                <a:latin typeface="Comic Sans MS" panose="030F0702030302020204" pitchFamily="66" charset="0"/>
              </a:rPr>
            </a:br>
            <a:r>
              <a:rPr lang="en-US" sz="2000" i="1" dirty="0" err="1">
                <a:solidFill>
                  <a:srgbClr val="4472C4"/>
                </a:solidFill>
                <a:latin typeface="Comic Sans MS" panose="030F0702030302020204" pitchFamily="66" charset="0"/>
              </a:rPr>
              <a:t>norvovirus</a:t>
            </a:r>
            <a:r>
              <a:rPr lang="en-US" sz="2000" dirty="0">
                <a:solidFill>
                  <a:srgbClr val="4472C4"/>
                </a:solidFill>
                <a:latin typeface="Comic Sans MS" panose="030F0702030302020204" pitchFamily="66" charset="0"/>
              </a:rPr>
              <a:t>).</a:t>
            </a:r>
            <a:r>
              <a:rPr lang="en-US" sz="2000" dirty="0">
                <a:latin typeface="Comic Sans MS" panose="030F0702030302020204" pitchFamily="66" charset="0"/>
              </a:rPr>
              <a:t> </a:t>
            </a:r>
            <a:endParaRPr lang="en-US" sz="2000" dirty="0" smtClean="0"/>
          </a:p>
        </p:txBody>
      </p:sp>
      <p:sp>
        <p:nvSpPr>
          <p:cNvPr id="43011" name="Rectangle 1"/>
          <p:cNvSpPr>
            <a:spLocks noChangeArrowheads="1"/>
          </p:cNvSpPr>
          <p:nvPr/>
        </p:nvSpPr>
        <p:spPr bwMode="auto">
          <a:xfrm>
            <a:off x="2411413" y="333375"/>
            <a:ext cx="40147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dirty="0">
                <a:solidFill>
                  <a:srgbClr val="008080"/>
                </a:solidFill>
                <a:latin typeface="Comic Sans MS" pitchFamily="66" charset="0"/>
                <a:ea typeface="MinionPro-Regular"/>
                <a:cs typeface="MinionPro-Regular"/>
              </a:rPr>
              <a:t>LISTERIA MONOCYTOGENES</a:t>
            </a:r>
            <a:endParaRPr lang="en-US" sz="2000" b="1" dirty="0">
              <a:solidFill>
                <a:srgbClr val="008080"/>
              </a:solidFill>
              <a:latin typeface="Comic Sans MS" pitchFamily="66" charset="0"/>
              <a:cs typeface="Calibri" pitchFamily="34" charset="0"/>
            </a:endParaRPr>
          </a:p>
        </p:txBody>
      </p:sp>
    </p:spTree>
  </p:cSld>
  <p:clrMapOvr>
    <a:masterClrMapping/>
  </p:clrMapOvr>
  <p:transition spd="slow" advTm="4118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6174"/>
            <a:ext cx="8424936" cy="2246769"/>
          </a:xfrm>
          <a:prstGeom prst="rect">
            <a:avLst/>
          </a:prstGeom>
        </p:spPr>
        <p:txBody>
          <a:bodyPr wrap="square">
            <a:spAutoFit/>
          </a:bodyPr>
          <a:lstStyle/>
          <a:p>
            <a:pPr marL="342900" lvl="0" indent="-342900" algn="just" rtl="0">
              <a:buFont typeface="Arial" panose="020B0604020202020204" pitchFamily="34" charset="0"/>
              <a:buChar char="•"/>
            </a:pPr>
            <a:r>
              <a:rPr lang="en-US" sz="2000" i="1" dirty="0">
                <a:solidFill>
                  <a:srgbClr val="000000"/>
                </a:solidFill>
                <a:latin typeface="Comic Sans MS" pitchFamily="66" charset="0"/>
                <a:ea typeface="MinionPro-Regular"/>
                <a:cs typeface="MinionPro-Regular"/>
              </a:rPr>
              <a:t>L </a:t>
            </a:r>
            <a:r>
              <a:rPr lang="en-US" sz="2000" i="1" dirty="0" err="1">
                <a:solidFill>
                  <a:srgbClr val="000000"/>
                </a:solidFill>
                <a:latin typeface="Comic Sans MS" pitchFamily="66" charset="0"/>
                <a:ea typeface="MinionPro-Regular"/>
                <a:cs typeface="MinionPro-Regular"/>
              </a:rPr>
              <a:t>monocytogenes</a:t>
            </a:r>
            <a:r>
              <a:rPr lang="en-US" sz="2000" i="1" dirty="0">
                <a:solidFill>
                  <a:srgbClr val="000000"/>
                </a:solidFill>
                <a:latin typeface="Comic Sans MS" pitchFamily="66" charset="0"/>
                <a:ea typeface="MinionPro-Regular"/>
                <a:cs typeface="MinionPro-Regular"/>
              </a:rPr>
              <a:t> </a:t>
            </a:r>
            <a:r>
              <a:rPr lang="en-US" sz="2000" dirty="0">
                <a:solidFill>
                  <a:srgbClr val="000000"/>
                </a:solidFill>
                <a:latin typeface="Comic Sans MS" pitchFamily="66" charset="0"/>
                <a:ea typeface="MinionPro-Regular"/>
                <a:cs typeface="MinionPro-Regular"/>
              </a:rPr>
              <a:t>is capable of growing and surviving over a wide range of environmental conditions. It can survive at refrigerator temperatures (4°C), under conditions of low pH and high salt conditions. </a:t>
            </a:r>
          </a:p>
          <a:p>
            <a:pPr lvl="0" algn="just" rtl="0"/>
            <a:endParaRPr lang="en-US" sz="2000" dirty="0">
              <a:solidFill>
                <a:srgbClr val="000000"/>
              </a:solidFill>
              <a:latin typeface="Comic Sans MS" pitchFamily="66" charset="0"/>
              <a:ea typeface="MinionPro-Regular"/>
              <a:cs typeface="MinionPro-Regular"/>
            </a:endParaRPr>
          </a:p>
          <a:p>
            <a:pPr marL="342900" lvl="0" indent="-342900" algn="just" rtl="0">
              <a:buFont typeface="Arial" panose="020B0604020202020204" pitchFamily="34" charset="0"/>
              <a:buChar char="•"/>
            </a:pPr>
            <a:r>
              <a:rPr lang="en-US" sz="2000" dirty="0">
                <a:solidFill>
                  <a:srgbClr val="000000"/>
                </a:solidFill>
                <a:latin typeface="Comic Sans MS" pitchFamily="66" charset="0"/>
                <a:ea typeface="MinionPro-Regular"/>
                <a:cs typeface="MinionPro-Regular"/>
              </a:rPr>
              <a:t>Therefore, it is able to overcome food preservation and safety barriers, making it an important foodborne pathogen. </a:t>
            </a:r>
            <a:endParaRPr lang="ar-IQ" sz="2000" dirty="0">
              <a:solidFill>
                <a:srgbClr val="000000"/>
              </a:solidFill>
              <a:latin typeface="Comic Sans MS" pitchFamily="66" charset="0"/>
            </a:endParaRPr>
          </a:p>
        </p:txBody>
      </p:sp>
      <p:sp>
        <p:nvSpPr>
          <p:cNvPr id="3" name="Rectangle 1"/>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dirty="0">
                <a:solidFill>
                  <a:srgbClr val="008080"/>
                </a:solidFill>
                <a:latin typeface="Comic Sans MS" pitchFamily="66" charset="0"/>
                <a:ea typeface="MinionPro-Regular"/>
                <a:cs typeface="MinionPro-Regular"/>
              </a:rPr>
              <a:t>L. </a:t>
            </a:r>
            <a:r>
              <a:rPr lang="en-US" sz="2000" b="1" i="1" dirty="0" err="1">
                <a:solidFill>
                  <a:srgbClr val="008080"/>
                </a:solidFill>
                <a:latin typeface="Comic Sans MS" pitchFamily="66" charset="0"/>
                <a:ea typeface="MinionPro-Regular"/>
                <a:cs typeface="MinionPro-Regular"/>
              </a:rPr>
              <a:t>Monocytogenes</a:t>
            </a:r>
            <a:endParaRPr lang="en-US" sz="2000" b="1" dirty="0">
              <a:solidFill>
                <a:srgbClr val="008080"/>
              </a:solidFill>
              <a:latin typeface="Comic Sans MS" pitchFamily="66" charset="0"/>
              <a:cs typeface="Calibri" pitchFamily="34" charset="0"/>
            </a:endParaRPr>
          </a:p>
        </p:txBody>
      </p:sp>
      <p:pic>
        <p:nvPicPr>
          <p:cNvPr id="2052" name="Picture 4" descr="Monocytogenes De La Listeriosis De La Bacteria Stock de ilustración -  Ilustración de flagelos, enfermo: 85837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93096"/>
            <a:ext cx="4032447"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9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611188" y="1052513"/>
            <a:ext cx="806450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defRPr/>
            </a:pPr>
            <a:r>
              <a:rPr lang="en-US" sz="2000" b="1" dirty="0">
                <a:solidFill>
                  <a:srgbClr val="D60093"/>
                </a:solidFill>
                <a:latin typeface="Comic Sans MS" pitchFamily="66" charset="0"/>
                <a:ea typeface="MinionPro-Regular"/>
                <a:cs typeface="MinionPro-Regular"/>
              </a:rPr>
              <a:t>Morphology and Identification</a:t>
            </a:r>
            <a:endParaRPr lang="en-US" sz="2000" dirty="0">
              <a:solidFill>
                <a:srgbClr val="D60093"/>
              </a:solidFill>
              <a:latin typeface="Comic Sans MS" pitchFamily="66" charset="0"/>
              <a:cs typeface="Calibri" pitchFamily="34" charset="0"/>
            </a:endParaRPr>
          </a:p>
          <a:p>
            <a:pPr marL="342900" indent="-342900" algn="just" rtl="0">
              <a:lnSpc>
                <a:spcPct val="115000"/>
              </a:lnSpc>
              <a:spcAft>
                <a:spcPts val="1000"/>
              </a:spcAft>
              <a:buFont typeface="Arial" pitchFamily="34" charset="0"/>
              <a:buChar char="•"/>
              <a:defRPr/>
            </a:pPr>
            <a:r>
              <a:rPr lang="en-US" sz="2000" i="1" dirty="0">
                <a:latin typeface="Comic Sans MS" pitchFamily="66" charset="0"/>
                <a:ea typeface="MinionPro-Regular"/>
                <a:cs typeface="MinionPro-Regular"/>
              </a:rPr>
              <a:t>L </a:t>
            </a:r>
            <a:r>
              <a:rPr lang="en-US" sz="2000" i="1" dirty="0" err="1">
                <a:latin typeface="Comic Sans MS" pitchFamily="66" charset="0"/>
                <a:ea typeface="MinionPro-Regular"/>
                <a:cs typeface="MinionPro-Regular"/>
              </a:rPr>
              <a:t>monocytogenes</a:t>
            </a:r>
            <a:r>
              <a:rPr lang="en-US" sz="2000" i="1" dirty="0">
                <a:latin typeface="Comic Sans MS" pitchFamily="66" charset="0"/>
                <a:ea typeface="MinionPro-Regular"/>
                <a:cs typeface="MinionPro-Regular"/>
              </a:rPr>
              <a:t> </a:t>
            </a:r>
            <a:r>
              <a:rPr lang="en-US" sz="2000" dirty="0">
                <a:latin typeface="Comic Sans MS" pitchFamily="66" charset="0"/>
                <a:ea typeface="MinionPro-Regular"/>
                <a:cs typeface="MinionPro-Regular"/>
              </a:rPr>
              <a:t>is a short</a:t>
            </a:r>
          </a:p>
          <a:p>
            <a:pPr marL="342900" indent="-342900" algn="just" rtl="0">
              <a:lnSpc>
                <a:spcPct val="115000"/>
              </a:lnSpc>
              <a:spcAft>
                <a:spcPts val="1000"/>
              </a:spcAft>
              <a:buFont typeface="Arial" pitchFamily="34" charset="0"/>
              <a:buChar char="•"/>
              <a:defRPr/>
            </a:pPr>
            <a:r>
              <a:rPr lang="en-US" sz="2000" dirty="0">
                <a:latin typeface="Comic Sans MS" pitchFamily="66" charset="0"/>
                <a:ea typeface="MinionPro-Regular"/>
                <a:cs typeface="MinionPro-Regular"/>
              </a:rPr>
              <a:t> Gram-positive</a:t>
            </a:r>
            <a:r>
              <a:rPr lang="en-US" sz="2000" dirty="0">
                <a:solidFill>
                  <a:srgbClr val="000000"/>
                </a:solidFill>
                <a:latin typeface="Comic Sans MS" pitchFamily="66" charset="0"/>
                <a:ea typeface="MinionPro-Regular"/>
                <a:cs typeface="MinionPro-Regular"/>
              </a:rPr>
              <a:t> rod</a:t>
            </a:r>
            <a:endParaRPr lang="en-US" sz="2000" dirty="0">
              <a:latin typeface="Comic Sans MS" pitchFamily="66" charset="0"/>
              <a:ea typeface="MinionPro-Regular"/>
              <a:cs typeface="MinionPro-Regular"/>
            </a:endParaRPr>
          </a:p>
          <a:p>
            <a:pPr marL="342900" indent="-342900" algn="just" rtl="0">
              <a:lnSpc>
                <a:spcPct val="115000"/>
              </a:lnSpc>
              <a:spcAft>
                <a:spcPts val="1000"/>
              </a:spcAft>
              <a:buFont typeface="Arial" pitchFamily="34" charset="0"/>
              <a:buChar char="•"/>
              <a:defRPr/>
            </a:pPr>
            <a:r>
              <a:rPr lang="en-US" sz="2000" dirty="0">
                <a:latin typeface="Comic Sans MS" pitchFamily="66" charset="0"/>
                <a:ea typeface="MinionPro-Regular"/>
                <a:cs typeface="MinionPro-Regular"/>
              </a:rPr>
              <a:t> Non–spore-forming.</a:t>
            </a:r>
          </a:p>
          <a:p>
            <a:pPr marL="342900" indent="-342900" algn="just" rtl="0">
              <a:lnSpc>
                <a:spcPct val="115000"/>
              </a:lnSpc>
              <a:spcAft>
                <a:spcPts val="1000"/>
              </a:spcAft>
              <a:buFont typeface="Arial" pitchFamily="34" charset="0"/>
              <a:buChar char="•"/>
              <a:defRPr/>
            </a:pPr>
            <a:r>
              <a:rPr lang="en-US" sz="2000" dirty="0">
                <a:latin typeface="Comic Sans MS" pitchFamily="66" charset="0"/>
                <a:ea typeface="MinionPro-Regular"/>
                <a:cs typeface="MinionPro-Regular"/>
              </a:rPr>
              <a:t> It is catalase positive </a:t>
            </a:r>
          </a:p>
          <a:p>
            <a:pPr marL="342900" indent="-342900" algn="just" rtl="0">
              <a:lnSpc>
                <a:spcPct val="115000"/>
              </a:lnSpc>
              <a:spcAft>
                <a:spcPts val="1000"/>
              </a:spcAft>
              <a:buFont typeface="Arial" pitchFamily="34" charset="0"/>
              <a:buChar char="•"/>
              <a:defRPr/>
            </a:pPr>
            <a:r>
              <a:rPr lang="en-US" sz="2000" dirty="0">
                <a:latin typeface="Comic Sans MS" pitchFamily="66" charset="0"/>
                <a:ea typeface="MinionPro-Regular"/>
                <a:cs typeface="MinionPro-Regular"/>
              </a:rPr>
              <a:t>Has a tumbling end-over-end </a:t>
            </a:r>
          </a:p>
          <a:p>
            <a:pPr marL="342900" indent="-342900" algn="just" rtl="0">
              <a:lnSpc>
                <a:spcPct val="115000"/>
              </a:lnSpc>
              <a:spcAft>
                <a:spcPts val="1000"/>
              </a:spcAft>
              <a:buFont typeface="Arial" pitchFamily="34" charset="0"/>
              <a:buChar char="•"/>
              <a:defRPr/>
            </a:pPr>
            <a:r>
              <a:rPr lang="en-US" sz="2000" dirty="0">
                <a:latin typeface="Comic Sans MS" pitchFamily="66" charset="0"/>
                <a:ea typeface="MinionPro-Regular"/>
                <a:cs typeface="MinionPro-Regular"/>
              </a:rPr>
              <a:t>Motility at 22–28°C but not at 37°C</a:t>
            </a:r>
          </a:p>
          <a:p>
            <a:pPr algn="just" rtl="0">
              <a:lnSpc>
                <a:spcPct val="115000"/>
              </a:lnSpc>
              <a:spcAft>
                <a:spcPts val="1000"/>
              </a:spcAft>
              <a:defRPr/>
            </a:pPr>
            <a:r>
              <a:rPr lang="en-US" sz="2000" dirty="0">
                <a:latin typeface="Comic Sans MS" pitchFamily="66" charset="0"/>
                <a:ea typeface="MinionPro-Regular"/>
                <a:cs typeface="MinionPro-Regular"/>
              </a:rPr>
              <a:t> The motility test rapidly differentiates </a:t>
            </a:r>
            <a:r>
              <a:rPr lang="en-US" sz="2000" i="1" dirty="0">
                <a:latin typeface="Comic Sans MS" pitchFamily="66" charset="0"/>
                <a:ea typeface="MinionPro-Regular"/>
                <a:cs typeface="MinionPro-Regular"/>
              </a:rPr>
              <a:t>Listeria </a:t>
            </a:r>
            <a:r>
              <a:rPr lang="en-US" sz="2000" dirty="0">
                <a:latin typeface="Comic Sans MS" pitchFamily="66" charset="0"/>
                <a:ea typeface="MinionPro-Regular"/>
                <a:cs typeface="MinionPro-Regular"/>
              </a:rPr>
              <a:t>from </a:t>
            </a:r>
            <a:r>
              <a:rPr lang="en-US" sz="2000" dirty="0" err="1">
                <a:latin typeface="Comic Sans MS" pitchFamily="66" charset="0"/>
                <a:ea typeface="MinionPro-Regular"/>
                <a:cs typeface="MinionPro-Regular"/>
              </a:rPr>
              <a:t>diphtheroids</a:t>
            </a:r>
            <a:r>
              <a:rPr lang="en-US" sz="2000" dirty="0">
                <a:latin typeface="Comic Sans MS" pitchFamily="66" charset="0"/>
                <a:ea typeface="MinionPro-Regular"/>
                <a:cs typeface="MinionPro-Regular"/>
              </a:rPr>
              <a:t> that are members of the normal </a:t>
            </a:r>
            <a:r>
              <a:rPr lang="en-US" sz="2000" dirty="0" err="1">
                <a:latin typeface="Comic Sans MS" pitchFamily="66" charset="0"/>
                <a:ea typeface="MinionPro-Regular"/>
                <a:cs typeface="MinionPro-Regular"/>
              </a:rPr>
              <a:t>microbiota</a:t>
            </a:r>
            <a:r>
              <a:rPr lang="en-US" sz="2000" dirty="0">
                <a:latin typeface="Comic Sans MS" pitchFamily="66" charset="0"/>
                <a:ea typeface="MinionPro-Regular"/>
                <a:cs typeface="MinionPro-Regular"/>
              </a:rPr>
              <a:t> of the skin.</a:t>
            </a:r>
            <a:endParaRPr lang="en-US" sz="2000" dirty="0">
              <a:latin typeface="Comic Sans MS" pitchFamily="66" charset="0"/>
            </a:endParaRPr>
          </a:p>
        </p:txBody>
      </p:sp>
      <p:sp>
        <p:nvSpPr>
          <p:cNvPr id="44035" name="Rectangle 1"/>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dirty="0">
                <a:solidFill>
                  <a:srgbClr val="008080"/>
                </a:solidFill>
                <a:latin typeface="Comic Sans MS" pitchFamily="66" charset="0"/>
                <a:ea typeface="MinionPro-Regular"/>
                <a:cs typeface="MinionPro-Regular"/>
              </a:rPr>
              <a:t>L. </a:t>
            </a:r>
            <a:r>
              <a:rPr lang="en-US" sz="2000" b="1" i="1" dirty="0" err="1">
                <a:solidFill>
                  <a:srgbClr val="008080"/>
                </a:solidFill>
                <a:latin typeface="Comic Sans MS" pitchFamily="66" charset="0"/>
                <a:ea typeface="MinionPro-Regular"/>
                <a:cs typeface="MinionPro-Regular"/>
              </a:rPr>
              <a:t>Monocytogenes</a:t>
            </a:r>
            <a:endParaRPr lang="en-US" sz="2000" b="1" dirty="0">
              <a:solidFill>
                <a:srgbClr val="008080"/>
              </a:solidFill>
              <a:latin typeface="Comic Sans MS" pitchFamily="66" charset="0"/>
              <a:cs typeface="Calibri" pitchFamily="34" charset="0"/>
            </a:endParaRPr>
          </a:p>
        </p:txBody>
      </p:sp>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34" y="1082851"/>
            <a:ext cx="33115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101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23849" y="1227931"/>
            <a:ext cx="5218113" cy="44021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r>
              <a:rPr lang="en-US" sz="2000" dirty="0">
                <a:latin typeface="Comic Sans MS" pitchFamily="66" charset="0"/>
                <a:cs typeface="Calibri" pitchFamily="34" charset="0"/>
              </a:rPr>
              <a:t>Listeria infections occur primarily in two clinical settings:</a:t>
            </a:r>
          </a:p>
          <a:p>
            <a:pPr algn="just" rtl="0"/>
            <a:endParaRPr lang="en-US" sz="2000" dirty="0">
              <a:latin typeface="Comic Sans MS" pitchFamily="66" charset="0"/>
              <a:cs typeface="Calibri" pitchFamily="34" charset="0"/>
            </a:endParaRPr>
          </a:p>
          <a:p>
            <a:pPr algn="just" rtl="0"/>
            <a:r>
              <a:rPr lang="en-US" sz="2000" dirty="0">
                <a:latin typeface="Comic Sans MS" pitchFamily="66" charset="0"/>
                <a:cs typeface="Calibri" pitchFamily="34" charset="0"/>
              </a:rPr>
              <a:t> (1) in the fetus or in a newborn as a result of transmission across the placenta or during delivery</a:t>
            </a:r>
          </a:p>
          <a:p>
            <a:pPr algn="just" rtl="0"/>
            <a:endParaRPr lang="en-US" sz="2000" dirty="0">
              <a:latin typeface="Comic Sans MS" pitchFamily="66" charset="0"/>
              <a:cs typeface="Calibri" pitchFamily="34" charset="0"/>
            </a:endParaRPr>
          </a:p>
          <a:p>
            <a:pPr algn="just" rtl="0"/>
            <a:r>
              <a:rPr lang="en-US" sz="2000" dirty="0">
                <a:latin typeface="Comic Sans MS" pitchFamily="66" charset="0"/>
                <a:cs typeface="Calibri" pitchFamily="34" charset="0"/>
              </a:rPr>
              <a:t>(2) in pregnant women and immunosuppressed adults, especially renal transplant patients. </a:t>
            </a:r>
          </a:p>
          <a:p>
            <a:pPr algn="just" rtl="0"/>
            <a:endParaRPr lang="en-US" sz="2000" dirty="0">
              <a:latin typeface="Comic Sans MS" pitchFamily="66" charset="0"/>
              <a:cs typeface="Calibri" pitchFamily="34" charset="0"/>
            </a:endParaRPr>
          </a:p>
          <a:p>
            <a:pPr algn="just" rtl="0"/>
            <a:r>
              <a:rPr lang="en-US" sz="2000" dirty="0">
                <a:solidFill>
                  <a:srgbClr val="D60093"/>
                </a:solidFill>
                <a:latin typeface="Comic Sans MS" pitchFamily="66" charset="0"/>
                <a:cs typeface="Calibri" pitchFamily="34" charset="0"/>
              </a:rPr>
              <a:t>(Note that pregnant women have reduced cell-mediated immunity during the third trimester.) </a:t>
            </a:r>
            <a:endParaRPr lang="en-US" sz="2000" dirty="0">
              <a:solidFill>
                <a:srgbClr val="D60093"/>
              </a:solidFill>
              <a:latin typeface="Comic Sans MS" pitchFamily="66" charset="0"/>
              <a:ea typeface="MinionPro-Regular"/>
              <a:cs typeface="MinionPro-Regular"/>
            </a:endParaRPr>
          </a:p>
        </p:txBody>
      </p:sp>
      <p:sp>
        <p:nvSpPr>
          <p:cNvPr id="45059"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1028700"/>
            <a:ext cx="2857500"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Rectangle 1"/>
          <p:cNvSpPr>
            <a:spLocks noChangeArrowheads="1"/>
          </p:cNvSpPr>
          <p:nvPr/>
        </p:nvSpPr>
        <p:spPr bwMode="auto">
          <a:xfrm>
            <a:off x="461963" y="561975"/>
            <a:ext cx="21891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b="1">
                <a:solidFill>
                  <a:srgbClr val="D60093"/>
                </a:solidFill>
                <a:latin typeface="Comic Sans MS" pitchFamily="66" charset="0"/>
                <a:ea typeface="MinionPro-Regular"/>
                <a:cs typeface="MinionPro-Regular"/>
              </a:rPr>
              <a:t>Pathogenesis </a:t>
            </a:r>
          </a:p>
        </p:txBody>
      </p:sp>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288" y="4076700"/>
            <a:ext cx="28575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849" y="5521692"/>
            <a:ext cx="5418139" cy="1323439"/>
          </a:xfrm>
          <a:prstGeom prst="rect">
            <a:avLst/>
          </a:prstGeom>
        </p:spPr>
        <p:txBody>
          <a:bodyPr wrap="square">
            <a:spAutoFit/>
          </a:bodyPr>
          <a:lstStyle/>
          <a:p>
            <a:pPr lvl="0" algn="just" rtl="0"/>
            <a:r>
              <a:rPr lang="en-US" sz="2000" i="1" dirty="0">
                <a:solidFill>
                  <a:srgbClr val="000000"/>
                </a:solidFill>
                <a:latin typeface="Comic Sans MS" pitchFamily="66" charset="0"/>
                <a:ea typeface="MinionPro-Regular"/>
                <a:cs typeface="MinionPro-Regular"/>
              </a:rPr>
              <a:t>L </a:t>
            </a:r>
            <a:r>
              <a:rPr lang="en-US" sz="2000" i="1" dirty="0" err="1">
                <a:solidFill>
                  <a:srgbClr val="000000"/>
                </a:solidFill>
                <a:latin typeface="Comic Sans MS" pitchFamily="66" charset="0"/>
                <a:ea typeface="MinionPro-Regular"/>
                <a:cs typeface="MinionPro-Regular"/>
              </a:rPr>
              <a:t>monocytogenes</a:t>
            </a:r>
            <a:r>
              <a:rPr lang="en-US" sz="2000" i="1" dirty="0">
                <a:solidFill>
                  <a:srgbClr val="000000"/>
                </a:solidFill>
                <a:latin typeface="Comic Sans MS" pitchFamily="66" charset="0"/>
                <a:ea typeface="MinionPro-Regular"/>
                <a:cs typeface="MinionPro-Regular"/>
              </a:rPr>
              <a:t> </a:t>
            </a:r>
            <a:r>
              <a:rPr lang="en-US" sz="2000" dirty="0">
                <a:solidFill>
                  <a:srgbClr val="000000"/>
                </a:solidFill>
                <a:latin typeface="Comic Sans MS" pitchFamily="66" charset="0"/>
                <a:ea typeface="MinionPro-Regular"/>
                <a:cs typeface="MinionPro-Regular"/>
              </a:rPr>
              <a:t>enters the body through the gastrointestinal tract after ingestion of contaminated foods such as cheese, fruit, or vegetables. </a:t>
            </a:r>
          </a:p>
        </p:txBody>
      </p:sp>
    </p:spTree>
  </p:cSld>
  <p:clrMapOvr>
    <a:masterClrMapping/>
  </p:clrMapOvr>
  <p:transition spd="slow" advTm="1848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352928" cy="5324535"/>
          </a:xfrm>
          <a:prstGeom prst="rect">
            <a:avLst/>
          </a:prstGeom>
        </p:spPr>
        <p:txBody>
          <a:bodyPr wrap="square">
            <a:spAutoFit/>
          </a:bodyPr>
          <a:lstStyle/>
          <a:p>
            <a:pPr algn="just" rtl="0"/>
            <a:r>
              <a:rPr lang="en-US" sz="2000" dirty="0">
                <a:solidFill>
                  <a:srgbClr val="000000"/>
                </a:solidFill>
                <a:latin typeface="Comic Sans MS" panose="030F0702030302020204" pitchFamily="66" charset="0"/>
              </a:rPr>
              <a:t/>
            </a:r>
            <a:br>
              <a:rPr lang="en-US" sz="2000" dirty="0">
                <a:solidFill>
                  <a:srgbClr val="000000"/>
                </a:solidFill>
                <a:latin typeface="Comic Sans MS" panose="030F0702030302020204" pitchFamily="66" charset="0"/>
              </a:rPr>
            </a:br>
            <a:r>
              <a:rPr lang="en-US" sz="2000" dirty="0">
                <a:solidFill>
                  <a:srgbClr val="000000"/>
                </a:solidFill>
                <a:latin typeface="Comic Sans MS" panose="030F0702030302020204" pitchFamily="66" charset="0"/>
              </a:rPr>
              <a:t>• As an </a:t>
            </a:r>
            <a:r>
              <a:rPr lang="en-US" sz="2000" b="1" dirty="0">
                <a:solidFill>
                  <a:srgbClr val="4472C4"/>
                </a:solidFill>
                <a:latin typeface="Comic Sans MS" panose="030F0702030302020204" pitchFamily="66" charset="0"/>
              </a:rPr>
              <a:t>intracellular pathogen</a:t>
            </a:r>
            <a:r>
              <a:rPr lang="en-US" sz="2000" dirty="0">
                <a:solidFill>
                  <a:srgbClr val="000000"/>
                </a:solidFill>
                <a:latin typeface="Comic Sans MS" panose="030F0702030302020204" pitchFamily="66" charset="0"/>
              </a:rPr>
              <a:t>, listeria virulence depends on its ability </a:t>
            </a:r>
            <a:r>
              <a:rPr lang="en-US" sz="2000" dirty="0" smtClean="0">
                <a:solidFill>
                  <a:srgbClr val="000000"/>
                </a:solidFill>
                <a:latin typeface="Comic Sans MS" panose="030F0702030302020204" pitchFamily="66" charset="0"/>
              </a:rPr>
              <a:t>to escape </a:t>
            </a:r>
            <a:r>
              <a:rPr lang="en-US" sz="2000" dirty="0">
                <a:solidFill>
                  <a:srgbClr val="000000"/>
                </a:solidFill>
                <a:latin typeface="Comic Sans MS" panose="030F0702030302020204" pitchFamily="66" charset="0"/>
              </a:rPr>
              <a:t>the defenses of the cell, thrive intracellularly and then invade </a:t>
            </a:r>
            <a:r>
              <a:rPr lang="en-US" sz="2000" dirty="0" smtClean="0">
                <a:solidFill>
                  <a:srgbClr val="000000"/>
                </a:solidFill>
                <a:latin typeface="Comic Sans MS" panose="030F0702030302020204" pitchFamily="66" charset="0"/>
              </a:rPr>
              <a:t>other </a:t>
            </a:r>
          </a:p>
          <a:p>
            <a:pPr algn="just" rtl="0"/>
            <a:r>
              <a:rPr lang="en-US" sz="2000" dirty="0" smtClean="0">
                <a:solidFill>
                  <a:srgbClr val="000000"/>
                </a:solidFill>
                <a:latin typeface="Comic Sans MS" panose="030F0702030302020204" pitchFamily="66" charset="0"/>
              </a:rPr>
              <a:t>cells. </a:t>
            </a:r>
          </a:p>
          <a:p>
            <a:pPr algn="just" rtl="0"/>
            <a:endParaRPr lang="en-US" sz="2000" dirty="0">
              <a:solidFill>
                <a:srgbClr val="000000"/>
              </a:solidFill>
              <a:latin typeface="Comic Sans MS" panose="030F0702030302020204" pitchFamily="66" charset="0"/>
            </a:endParaRPr>
          </a:p>
          <a:p>
            <a:pPr marL="342900" indent="-342900" algn="just" rtl="0">
              <a:buFont typeface="Arial" panose="020B0604020202020204" pitchFamily="34" charset="0"/>
              <a:buChar char="•"/>
            </a:pPr>
            <a:r>
              <a:rPr lang="en-US" sz="2000" dirty="0" smtClean="0">
                <a:solidFill>
                  <a:srgbClr val="000000"/>
                </a:solidFill>
                <a:latin typeface="Comic Sans MS" panose="030F0702030302020204" pitchFamily="66" charset="0"/>
              </a:rPr>
              <a:t>Invasion </a:t>
            </a:r>
            <a:r>
              <a:rPr lang="en-US" sz="2000" dirty="0">
                <a:solidFill>
                  <a:srgbClr val="000000"/>
                </a:solidFill>
                <a:latin typeface="Comic Sans MS" panose="030F0702030302020204" pitchFamily="66" charset="0"/>
              </a:rPr>
              <a:t>of cells is mediated by </a:t>
            </a:r>
            <a:r>
              <a:rPr lang="en-US" sz="2000" dirty="0">
                <a:solidFill>
                  <a:srgbClr val="4472C4"/>
                </a:solidFill>
                <a:latin typeface="Comic Sans MS" panose="030F0702030302020204" pitchFamily="66" charset="0"/>
              </a:rPr>
              <a:t>bacterial factor </a:t>
            </a:r>
            <a:r>
              <a:rPr lang="en-US" sz="2000" dirty="0" err="1">
                <a:solidFill>
                  <a:srgbClr val="4472C4"/>
                </a:solidFill>
                <a:latin typeface="Comic Sans MS" panose="030F0702030302020204" pitchFamily="66" charset="0"/>
              </a:rPr>
              <a:t>internalin</a:t>
            </a:r>
            <a:r>
              <a:rPr lang="en-US" sz="2000" dirty="0">
                <a:solidFill>
                  <a:srgbClr val="4472C4"/>
                </a:solidFill>
                <a:latin typeface="Comic Sans MS" panose="030F0702030302020204" pitchFamily="66" charset="0"/>
              </a:rPr>
              <a:t> </a:t>
            </a:r>
            <a:r>
              <a:rPr lang="en-US" sz="2000" dirty="0">
                <a:solidFill>
                  <a:srgbClr val="000000"/>
                </a:solidFill>
                <a:latin typeface="Comic Sans MS" panose="030F0702030302020204" pitchFamily="66" charset="0"/>
              </a:rPr>
              <a:t>(Listeria side) + </a:t>
            </a:r>
            <a:r>
              <a:rPr lang="en-US" sz="2000" dirty="0" err="1">
                <a:solidFill>
                  <a:srgbClr val="4472C4"/>
                </a:solidFill>
                <a:latin typeface="Comic Sans MS" panose="030F0702030302020204" pitchFamily="66" charset="0"/>
              </a:rPr>
              <a:t>Ecadherin</a:t>
            </a:r>
            <a:r>
              <a:rPr lang="en-US" sz="2000" dirty="0">
                <a:solidFill>
                  <a:srgbClr val="4472C4"/>
                </a:solidFill>
                <a:latin typeface="Comic Sans MS" panose="030F0702030302020204" pitchFamily="66" charset="0"/>
              </a:rPr>
              <a:t> (Human cell surface</a:t>
            </a:r>
            <a:r>
              <a:rPr lang="en-US" sz="2000" dirty="0" smtClean="0">
                <a:solidFill>
                  <a:srgbClr val="4472C4"/>
                </a:solidFill>
                <a:latin typeface="Comic Sans MS" panose="030F0702030302020204" pitchFamily="66" charset="0"/>
              </a:rPr>
              <a:t>).</a:t>
            </a:r>
          </a:p>
          <a:p>
            <a:pPr algn="just" rtl="0"/>
            <a:r>
              <a:rPr lang="en-US" sz="2000" dirty="0">
                <a:solidFill>
                  <a:srgbClr val="4472C4"/>
                </a:solidFill>
                <a:latin typeface="Comic Sans MS" panose="030F0702030302020204" pitchFamily="66" charset="0"/>
              </a:rPr>
              <a:t/>
            </a:r>
            <a:br>
              <a:rPr lang="en-US" sz="2000" dirty="0">
                <a:solidFill>
                  <a:srgbClr val="4472C4"/>
                </a:solidFill>
                <a:latin typeface="Comic Sans MS" panose="030F0702030302020204" pitchFamily="66" charset="0"/>
              </a:rPr>
            </a:br>
            <a:r>
              <a:rPr lang="en-US" sz="2000" dirty="0">
                <a:solidFill>
                  <a:srgbClr val="000000"/>
                </a:solidFill>
                <a:latin typeface="Comic Sans MS" panose="030F0702030302020204" pitchFamily="66" charset="0"/>
              </a:rPr>
              <a:t>• The ability of Listeria to pass the placenta, enter the meninges, and </a:t>
            </a:r>
            <a:r>
              <a:rPr lang="en-US" sz="2000" dirty="0" smtClean="0">
                <a:solidFill>
                  <a:srgbClr val="000000"/>
                </a:solidFill>
                <a:latin typeface="Comic Sans MS" panose="030F0702030302020204" pitchFamily="66" charset="0"/>
              </a:rPr>
              <a:t>invade the </a:t>
            </a:r>
            <a:r>
              <a:rPr lang="en-US" sz="2000" dirty="0">
                <a:solidFill>
                  <a:srgbClr val="000000"/>
                </a:solidFill>
                <a:latin typeface="Comic Sans MS" panose="030F0702030302020204" pitchFamily="66" charset="0"/>
              </a:rPr>
              <a:t>gastrointestinal tract depends on the interaction of </a:t>
            </a:r>
            <a:r>
              <a:rPr lang="en-US" sz="2000" dirty="0" err="1">
                <a:solidFill>
                  <a:srgbClr val="000000"/>
                </a:solidFill>
                <a:latin typeface="Comic Sans MS" panose="030F0702030302020204" pitchFamily="66" charset="0"/>
              </a:rPr>
              <a:t>internalin</a:t>
            </a:r>
            <a:r>
              <a:rPr lang="en-US" sz="2000" dirty="0">
                <a:solidFill>
                  <a:srgbClr val="000000"/>
                </a:solidFill>
                <a:latin typeface="Comic Sans MS" panose="030F0702030302020204" pitchFamily="66" charset="0"/>
              </a:rPr>
              <a:t> and </a:t>
            </a:r>
            <a:r>
              <a:rPr lang="en-US" sz="2000" dirty="0" err="1">
                <a:solidFill>
                  <a:srgbClr val="000000"/>
                </a:solidFill>
                <a:latin typeface="Comic Sans MS" panose="030F0702030302020204" pitchFamily="66" charset="0"/>
              </a:rPr>
              <a:t>Ecadherin</a:t>
            </a:r>
            <a:r>
              <a:rPr lang="en-US" sz="2000" dirty="0">
                <a:solidFill>
                  <a:srgbClr val="000000"/>
                </a:solidFill>
                <a:latin typeface="Comic Sans MS" panose="030F0702030302020204" pitchFamily="66" charset="0"/>
              </a:rPr>
              <a:t> on those </a:t>
            </a:r>
            <a:r>
              <a:rPr lang="en-US" sz="2000" dirty="0" smtClean="0">
                <a:solidFill>
                  <a:srgbClr val="000000"/>
                </a:solidFill>
                <a:latin typeface="Comic Sans MS" panose="030F0702030302020204" pitchFamily="66" charset="0"/>
              </a:rPr>
              <a:t>tissues.</a:t>
            </a:r>
          </a:p>
          <a:p>
            <a:pPr algn="just" rtl="0"/>
            <a:endParaRPr lang="en-US" sz="2000" dirty="0">
              <a:solidFill>
                <a:srgbClr val="000000"/>
              </a:solidFill>
              <a:latin typeface="Comic Sans MS" panose="030F0702030302020204" pitchFamily="66" charset="0"/>
            </a:endParaRPr>
          </a:p>
          <a:p>
            <a:pPr marL="342900" indent="-342900" algn="just" rtl="0">
              <a:buFont typeface="Arial" panose="020B0604020202020204" pitchFamily="34" charset="0"/>
              <a:buChar char="•"/>
            </a:pPr>
            <a:r>
              <a:rPr lang="en-US" sz="2000" dirty="0" smtClean="0">
                <a:solidFill>
                  <a:srgbClr val="000000"/>
                </a:solidFill>
                <a:latin typeface="Comic Sans MS" panose="030F0702030302020204" pitchFamily="66" charset="0"/>
              </a:rPr>
              <a:t>Upon </a:t>
            </a:r>
            <a:r>
              <a:rPr lang="en-US" sz="2000" dirty="0">
                <a:solidFill>
                  <a:srgbClr val="000000"/>
                </a:solidFill>
                <a:latin typeface="Comic Sans MS" panose="030F0702030302020204" pitchFamily="66" charset="0"/>
              </a:rPr>
              <a:t>entering the cell, the organism produces </a:t>
            </a:r>
            <a:r>
              <a:rPr lang="en-US" sz="2000" dirty="0" err="1">
                <a:solidFill>
                  <a:srgbClr val="4472C4"/>
                </a:solidFill>
                <a:latin typeface="Comic Sans MS" panose="030F0702030302020204" pitchFamily="66" charset="0"/>
              </a:rPr>
              <a:t>listeriolysin</a:t>
            </a:r>
            <a:r>
              <a:rPr lang="en-US" sz="2000" dirty="0">
                <a:solidFill>
                  <a:srgbClr val="4472C4"/>
                </a:solidFill>
                <a:latin typeface="Comic Sans MS" panose="030F0702030302020204" pitchFamily="66" charset="0"/>
              </a:rPr>
              <a:t>,(</a:t>
            </a:r>
            <a:r>
              <a:rPr lang="en-US" sz="2000" dirty="0" smtClean="0">
                <a:solidFill>
                  <a:srgbClr val="4472C4"/>
                </a:solidFill>
                <a:latin typeface="Comic Sans MS" panose="030F0702030302020204" pitchFamily="66" charset="0"/>
              </a:rPr>
              <a:t>this enzyme allows </a:t>
            </a:r>
            <a:r>
              <a:rPr lang="en-US" sz="2000" dirty="0">
                <a:solidFill>
                  <a:srgbClr val="4472C4"/>
                </a:solidFill>
                <a:latin typeface="Comic Sans MS" panose="030F0702030302020204" pitchFamily="66" charset="0"/>
              </a:rPr>
              <a:t>it to break away from the phagosome into the </a:t>
            </a:r>
            <a:r>
              <a:rPr lang="en-US" sz="2000" dirty="0" smtClean="0">
                <a:solidFill>
                  <a:srgbClr val="4472C4"/>
                </a:solidFill>
                <a:latin typeface="Comic Sans MS" panose="030F0702030302020204" pitchFamily="66" charset="0"/>
              </a:rPr>
              <a:t>cytoplasm).</a:t>
            </a:r>
            <a:r>
              <a:rPr lang="en-US" sz="2000" dirty="0" smtClean="0">
                <a:solidFill>
                  <a:srgbClr val="000000"/>
                </a:solidFill>
                <a:latin typeface="Comic Sans MS" panose="030F0702030302020204" pitchFamily="66" charset="0"/>
              </a:rPr>
              <a:t>This </a:t>
            </a:r>
            <a:r>
              <a:rPr lang="en-US" sz="2000" dirty="0">
                <a:solidFill>
                  <a:srgbClr val="000000"/>
                </a:solidFill>
                <a:latin typeface="Comic Sans MS" panose="030F0702030302020204" pitchFamily="66" charset="0"/>
              </a:rPr>
              <a:t>to clear Listeria cell-mediated immunity &gt; humoral immunity</a:t>
            </a:r>
            <a:r>
              <a:rPr lang="en-US" sz="2000" dirty="0" smtClean="0">
                <a:solidFill>
                  <a:srgbClr val="000000"/>
                </a:solidFill>
                <a:latin typeface="Comic Sans MS" panose="030F0702030302020204" pitchFamily="66" charset="0"/>
              </a:rPr>
              <a:t>.</a:t>
            </a:r>
            <a:endParaRPr lang="ar-IQ" dirty="0"/>
          </a:p>
        </p:txBody>
      </p:sp>
    </p:spTree>
    <p:extLst>
      <p:ext uri="{BB962C8B-B14F-4D97-AF65-F5344CB8AC3E}">
        <p14:creationId xmlns:p14="http://schemas.microsoft.com/office/powerpoint/2010/main" val="259525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9928" y="836712"/>
            <a:ext cx="8136904" cy="2677656"/>
          </a:xfrm>
          <a:prstGeom prst="rect">
            <a:avLst/>
          </a:prstGeom>
        </p:spPr>
        <p:txBody>
          <a:bodyPr wrap="square">
            <a:spAutoFit/>
          </a:bodyPr>
          <a:lstStyle/>
          <a:p>
            <a:pPr algn="just" rtl="0"/>
            <a:r>
              <a:rPr lang="en-US" b="1" dirty="0" smtClean="0">
                <a:solidFill>
                  <a:srgbClr val="7030A0"/>
                </a:solidFill>
                <a:latin typeface="Comic Sans MS" panose="030F0702030302020204" pitchFamily="66" charset="0"/>
              </a:rPr>
              <a:t>NON–SPORE-FORMING - GRAM-POSITIVE RODS </a:t>
            </a:r>
          </a:p>
          <a:p>
            <a:pPr algn="just" rtl="0"/>
            <a:endParaRPr lang="en-US" dirty="0">
              <a:solidFill>
                <a:srgbClr val="000000"/>
              </a:solidFill>
              <a:latin typeface="Comic Sans MS" panose="030F0702030302020204" pitchFamily="66" charset="0"/>
            </a:endParaRPr>
          </a:p>
          <a:p>
            <a:pPr algn="just" rtl="0"/>
            <a:r>
              <a:rPr lang="en-US" dirty="0" smtClean="0">
                <a:solidFill>
                  <a:srgbClr val="000000"/>
                </a:solidFill>
                <a:latin typeface="Comic Sans MS" panose="030F0702030302020204" pitchFamily="66" charset="0"/>
              </a:rPr>
              <a:t>There </a:t>
            </a:r>
            <a:r>
              <a:rPr lang="en-US" dirty="0">
                <a:solidFill>
                  <a:srgbClr val="000000"/>
                </a:solidFill>
                <a:latin typeface="Comic Sans MS" panose="030F0702030302020204" pitchFamily="66" charset="0"/>
              </a:rPr>
              <a:t>are two important pathogens in this group:</a:t>
            </a:r>
            <a:br>
              <a:rPr lang="en-US" dirty="0">
                <a:solidFill>
                  <a:srgbClr val="000000"/>
                </a:solidFill>
                <a:latin typeface="Comic Sans MS" panose="030F0702030302020204" pitchFamily="66" charset="0"/>
              </a:rPr>
            </a:br>
            <a:endParaRPr lang="en-US" dirty="0">
              <a:solidFill>
                <a:srgbClr val="000000"/>
              </a:solidFill>
              <a:latin typeface="Comic Sans MS" panose="030F0702030302020204" pitchFamily="66" charset="0"/>
            </a:endParaRPr>
          </a:p>
          <a:p>
            <a:pPr marL="457200" indent="-457200" algn="just" rtl="0">
              <a:buAutoNum type="arabicPeriod"/>
            </a:pPr>
            <a:r>
              <a:rPr lang="en-US" i="1" dirty="0" err="1" smtClean="0">
                <a:solidFill>
                  <a:srgbClr val="000000"/>
                </a:solidFill>
                <a:latin typeface="Comic Sans MS" panose="030F0702030302020204" pitchFamily="66" charset="0"/>
              </a:rPr>
              <a:t>Corynebacterium</a:t>
            </a:r>
            <a:r>
              <a:rPr lang="en-US" i="1" dirty="0" smtClean="0">
                <a:solidFill>
                  <a:srgbClr val="000000"/>
                </a:solidFill>
                <a:latin typeface="Comic Sans MS" panose="030F0702030302020204" pitchFamily="66" charset="0"/>
              </a:rPr>
              <a:t> diphtheria</a:t>
            </a:r>
          </a:p>
          <a:p>
            <a:pPr algn="just" rtl="0"/>
            <a:endParaRPr lang="en-US" i="1" dirty="0" smtClean="0">
              <a:solidFill>
                <a:srgbClr val="000000"/>
              </a:solidFill>
              <a:latin typeface="Comic Sans MS" panose="030F0702030302020204" pitchFamily="66" charset="0"/>
            </a:endParaRPr>
          </a:p>
          <a:p>
            <a:pPr marL="457200" indent="-457200" algn="just" rtl="0">
              <a:buAutoNum type="arabicPeriod"/>
            </a:pPr>
            <a:r>
              <a:rPr lang="en-US" i="1" dirty="0" smtClean="0">
                <a:solidFill>
                  <a:srgbClr val="000000"/>
                </a:solidFill>
                <a:latin typeface="Comic Sans MS" panose="030F0702030302020204" pitchFamily="66" charset="0"/>
              </a:rPr>
              <a:t>Listeria </a:t>
            </a:r>
            <a:r>
              <a:rPr lang="en-US" i="1" dirty="0" err="1">
                <a:solidFill>
                  <a:srgbClr val="000000"/>
                </a:solidFill>
                <a:latin typeface="Comic Sans MS" panose="030F0702030302020204" pitchFamily="66" charset="0"/>
              </a:rPr>
              <a:t>monocytogenes</a:t>
            </a:r>
            <a:r>
              <a:rPr lang="en-US" dirty="0">
                <a:latin typeface="Comic Sans MS" panose="030F0702030302020204" pitchFamily="66" charset="0"/>
              </a:rPr>
              <a:t> </a:t>
            </a:r>
            <a:endParaRPr lang="ar-IQ" dirty="0"/>
          </a:p>
        </p:txBody>
      </p:sp>
      <p:pic>
        <p:nvPicPr>
          <p:cNvPr id="5" name="Picture 4"/>
          <p:cNvPicPr>
            <a:picLocks noChangeAspect="1"/>
          </p:cNvPicPr>
          <p:nvPr/>
        </p:nvPicPr>
        <p:blipFill>
          <a:blip r:embed="rId2"/>
          <a:stretch>
            <a:fillRect/>
          </a:stretch>
        </p:blipFill>
        <p:spPr>
          <a:xfrm>
            <a:off x="110132" y="3789040"/>
            <a:ext cx="9036496" cy="2876550"/>
          </a:xfrm>
          <a:prstGeom prst="rect">
            <a:avLst/>
          </a:prstGeom>
        </p:spPr>
      </p:pic>
    </p:spTree>
    <p:extLst>
      <p:ext uri="{BB962C8B-B14F-4D97-AF65-F5344CB8AC3E}">
        <p14:creationId xmlns:p14="http://schemas.microsoft.com/office/powerpoint/2010/main" val="3741596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276640" y="2924175"/>
            <a:ext cx="842486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0">
              <a:lnSpc>
                <a:spcPct val="115000"/>
              </a:lnSpc>
              <a:spcAft>
                <a:spcPts val="1000"/>
              </a:spcAft>
            </a:pPr>
            <a:r>
              <a:rPr lang="en-US" sz="2000" dirty="0">
                <a:solidFill>
                  <a:srgbClr val="7030A0"/>
                </a:solidFill>
                <a:latin typeface="Comic Sans MS" pitchFamily="66" charset="0"/>
                <a:cs typeface="Calibri" pitchFamily="34" charset="0"/>
              </a:rPr>
              <a:t>Infection during pregnancy can cause abortion, premature delivery, or sepsis during the </a:t>
            </a:r>
            <a:r>
              <a:rPr lang="en-US" sz="2000" dirty="0" err="1">
                <a:solidFill>
                  <a:srgbClr val="7030A0"/>
                </a:solidFill>
                <a:latin typeface="Comic Sans MS" pitchFamily="66" charset="0"/>
                <a:cs typeface="Calibri" pitchFamily="34" charset="0"/>
              </a:rPr>
              <a:t>peripartum</a:t>
            </a:r>
            <a:r>
              <a:rPr lang="en-US" sz="2000" dirty="0">
                <a:solidFill>
                  <a:srgbClr val="7030A0"/>
                </a:solidFill>
                <a:latin typeface="Comic Sans MS" pitchFamily="66" charset="0"/>
                <a:cs typeface="Calibri" pitchFamily="34" charset="0"/>
              </a:rPr>
              <a:t> period. </a:t>
            </a:r>
          </a:p>
          <a:p>
            <a:pPr algn="just" rtl="0">
              <a:lnSpc>
                <a:spcPct val="115000"/>
              </a:lnSpc>
              <a:spcAft>
                <a:spcPts val="1000"/>
              </a:spcAft>
            </a:pPr>
            <a:r>
              <a:rPr lang="en-US" sz="2000" dirty="0">
                <a:solidFill>
                  <a:srgbClr val="008080"/>
                </a:solidFill>
                <a:latin typeface="Comic Sans MS" pitchFamily="66" charset="0"/>
                <a:cs typeface="Calibri" pitchFamily="34" charset="0"/>
              </a:rPr>
              <a:t>Newborns infected at the time of delivery can have acute meningitis. </a:t>
            </a:r>
          </a:p>
          <a:p>
            <a:pPr algn="just" rtl="0">
              <a:lnSpc>
                <a:spcPct val="115000"/>
              </a:lnSpc>
              <a:spcAft>
                <a:spcPts val="1000"/>
              </a:spcAft>
            </a:pPr>
            <a:r>
              <a:rPr lang="en-US" sz="2000" dirty="0">
                <a:latin typeface="Comic Sans MS" pitchFamily="66" charset="0"/>
                <a:cs typeface="Calibri" pitchFamily="34" charset="0"/>
              </a:rPr>
              <a:t>The bacteria reach the meninges via the bloodstream (bacteremia). </a:t>
            </a:r>
          </a:p>
          <a:p>
            <a:pPr algn="just" rtl="0">
              <a:lnSpc>
                <a:spcPct val="115000"/>
              </a:lnSpc>
              <a:spcAft>
                <a:spcPts val="1000"/>
              </a:spcAft>
            </a:pPr>
            <a:r>
              <a:rPr lang="en-US" sz="2000" dirty="0">
                <a:solidFill>
                  <a:srgbClr val="D60093"/>
                </a:solidFill>
                <a:latin typeface="Comic Sans MS" pitchFamily="66" charset="0"/>
                <a:cs typeface="Calibri" pitchFamily="34" charset="0"/>
              </a:rPr>
              <a:t>The infected mother either is asymptomatic or has an influenza like illness. </a:t>
            </a:r>
          </a:p>
          <a:p>
            <a:pPr algn="just" rtl="0">
              <a:lnSpc>
                <a:spcPct val="115000"/>
              </a:lnSpc>
              <a:spcAft>
                <a:spcPts val="1000"/>
              </a:spcAft>
            </a:pPr>
            <a:r>
              <a:rPr lang="en-US" sz="2000" i="1" dirty="0">
                <a:latin typeface="Comic Sans MS" pitchFamily="66" charset="0"/>
                <a:cs typeface="Calibri" pitchFamily="34" charset="0"/>
              </a:rPr>
              <a:t>L. </a:t>
            </a:r>
            <a:r>
              <a:rPr lang="en-US" sz="2000" i="1" dirty="0" err="1">
                <a:latin typeface="Comic Sans MS" pitchFamily="66" charset="0"/>
                <a:cs typeface="Calibri" pitchFamily="34" charset="0"/>
              </a:rPr>
              <a:t>monocytogenes</a:t>
            </a:r>
            <a:r>
              <a:rPr lang="en-US" sz="2000" i="1" dirty="0">
                <a:latin typeface="Comic Sans MS" pitchFamily="66" charset="0"/>
                <a:cs typeface="Calibri" pitchFamily="34" charset="0"/>
              </a:rPr>
              <a:t> </a:t>
            </a:r>
            <a:r>
              <a:rPr lang="en-US" sz="2000" dirty="0">
                <a:latin typeface="Comic Sans MS" pitchFamily="66" charset="0"/>
                <a:cs typeface="Calibri" pitchFamily="34" charset="0"/>
              </a:rPr>
              <a:t>infections in immunocompromised adults can be either sepsis or meningitis. </a:t>
            </a:r>
          </a:p>
        </p:txBody>
      </p:sp>
      <p:sp>
        <p:nvSpPr>
          <p:cNvPr id="51203"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sp>
        <p:nvSpPr>
          <p:cNvPr id="51204" name="Rectangle 1"/>
          <p:cNvSpPr>
            <a:spLocks noChangeArrowheads="1"/>
          </p:cNvSpPr>
          <p:nvPr/>
        </p:nvSpPr>
        <p:spPr bwMode="auto">
          <a:xfrm>
            <a:off x="467544" y="2311536"/>
            <a:ext cx="26130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b="1" dirty="0">
                <a:solidFill>
                  <a:srgbClr val="D60093"/>
                </a:solidFill>
                <a:latin typeface="Comic Sans MS" pitchFamily="66" charset="0"/>
                <a:cs typeface="Calibri" pitchFamily="34" charset="0"/>
              </a:rPr>
              <a:t>Clinical Findings</a:t>
            </a:r>
            <a:r>
              <a:rPr lang="en-US" dirty="0">
                <a:solidFill>
                  <a:srgbClr val="D60093"/>
                </a:solidFill>
                <a:latin typeface="Comic Sans MS" pitchFamily="66" charset="0"/>
                <a:cs typeface="Calibri" pitchFamily="34" charset="0"/>
              </a:rPr>
              <a:t> </a:t>
            </a:r>
          </a:p>
        </p:txBody>
      </p:sp>
      <p:sp>
        <p:nvSpPr>
          <p:cNvPr id="3" name="Rectangle 2"/>
          <p:cNvSpPr/>
          <p:nvPr/>
        </p:nvSpPr>
        <p:spPr>
          <a:xfrm>
            <a:off x="276640" y="1149180"/>
            <a:ext cx="8424862" cy="1015663"/>
          </a:xfrm>
          <a:prstGeom prst="rect">
            <a:avLst/>
          </a:prstGeom>
        </p:spPr>
        <p:txBody>
          <a:bodyPr wrap="square">
            <a:spAutoFit/>
          </a:bodyPr>
          <a:lstStyle/>
          <a:p>
            <a:pPr marL="342900" indent="-342900" algn="just" rtl="0">
              <a:buFont typeface="Arial" panose="020B0604020202020204" pitchFamily="34" charset="0"/>
              <a:buChar char="•"/>
            </a:pPr>
            <a:r>
              <a:rPr lang="en-US" sz="2000" i="1" dirty="0">
                <a:solidFill>
                  <a:srgbClr val="000000"/>
                </a:solidFill>
                <a:latin typeface="Comic Sans MS" panose="030F0702030302020204" pitchFamily="66" charset="0"/>
              </a:rPr>
              <a:t>L. </a:t>
            </a:r>
            <a:r>
              <a:rPr lang="en-US" sz="2000" i="1" dirty="0" err="1">
                <a:solidFill>
                  <a:srgbClr val="000000"/>
                </a:solidFill>
                <a:latin typeface="Comic Sans MS" panose="030F0702030302020204" pitchFamily="66" charset="0"/>
              </a:rPr>
              <a:t>monocytogenes</a:t>
            </a:r>
            <a:r>
              <a:rPr lang="en-US" sz="2000" i="1" dirty="0">
                <a:solidFill>
                  <a:srgbClr val="000000"/>
                </a:solidFill>
                <a:latin typeface="Comic Sans MS" panose="030F0702030302020204" pitchFamily="66" charset="0"/>
              </a:rPr>
              <a:t> </a:t>
            </a:r>
            <a:r>
              <a:rPr lang="en-US" sz="2000" dirty="0">
                <a:solidFill>
                  <a:srgbClr val="000000"/>
                </a:solidFill>
                <a:latin typeface="Comic Sans MS" panose="030F0702030302020204" pitchFamily="66" charset="0"/>
              </a:rPr>
              <a:t>can move from cell to cell by means of </a:t>
            </a:r>
            <a:r>
              <a:rPr lang="en-US" sz="2000" dirty="0">
                <a:solidFill>
                  <a:srgbClr val="4472C4"/>
                </a:solidFill>
                <a:latin typeface="Comic Sans MS" panose="030F0702030302020204" pitchFamily="66" charset="0"/>
              </a:rPr>
              <a:t>actin rockets </a:t>
            </a:r>
            <a:r>
              <a:rPr lang="en-US" sz="2000" dirty="0" smtClean="0">
                <a:solidFill>
                  <a:srgbClr val="4472C4"/>
                </a:solidFill>
                <a:latin typeface="Comic Sans MS" panose="030F0702030302020204" pitchFamily="66" charset="0"/>
              </a:rPr>
              <a:t>  filaments </a:t>
            </a:r>
            <a:r>
              <a:rPr lang="en-US" sz="2000" dirty="0">
                <a:solidFill>
                  <a:srgbClr val="4472C4"/>
                </a:solidFill>
                <a:latin typeface="Comic Sans MS" panose="030F0702030302020204" pitchFamily="66" charset="0"/>
              </a:rPr>
              <a:t>of actin polymerize and propel the bacteria through </a:t>
            </a:r>
            <a:r>
              <a:rPr lang="en-US" sz="2000" dirty="0" smtClean="0">
                <a:solidFill>
                  <a:srgbClr val="4472C4"/>
                </a:solidFill>
                <a:latin typeface="Comic Sans MS" panose="030F0702030302020204" pitchFamily="66" charset="0"/>
              </a:rPr>
              <a:t>the membrane </a:t>
            </a:r>
            <a:r>
              <a:rPr lang="en-US" sz="2000" dirty="0">
                <a:solidFill>
                  <a:srgbClr val="4472C4"/>
                </a:solidFill>
                <a:latin typeface="Comic Sans MS" panose="030F0702030302020204" pitchFamily="66" charset="0"/>
              </a:rPr>
              <a:t>of one human cell and into another.</a:t>
            </a:r>
            <a:r>
              <a:rPr lang="en-US" sz="2000" dirty="0">
                <a:solidFill>
                  <a:srgbClr val="000000"/>
                </a:solidFill>
                <a:latin typeface="Comic Sans MS" panose="030F0702030302020204" pitchFamily="66" charset="0"/>
              </a:rPr>
              <a:t> </a:t>
            </a:r>
            <a:endParaRPr lang="ar-IQ" dirty="0"/>
          </a:p>
        </p:txBody>
      </p:sp>
    </p:spTree>
  </p:cSld>
  <p:clrMapOvr>
    <a:masterClrMapping/>
  </p:clrMapOvr>
  <p:transition spd="slow" advTm="3740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sp>
        <p:nvSpPr>
          <p:cNvPr id="52227" name="Rectangle 1"/>
          <p:cNvSpPr>
            <a:spLocks noChangeArrowheads="1"/>
          </p:cNvSpPr>
          <p:nvPr/>
        </p:nvSpPr>
        <p:spPr bwMode="auto">
          <a:xfrm>
            <a:off x="611188" y="1436688"/>
            <a:ext cx="7777162"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pPr>
            <a:r>
              <a:rPr lang="en-US" sz="2000">
                <a:solidFill>
                  <a:srgbClr val="000000"/>
                </a:solidFill>
                <a:latin typeface="Comic Sans MS" pitchFamily="66" charset="0"/>
                <a:cs typeface="Calibri" pitchFamily="34" charset="0"/>
              </a:rPr>
              <a:t>Gastroenteritis caused by </a:t>
            </a:r>
            <a:r>
              <a:rPr lang="en-US" sz="2000" i="1">
                <a:solidFill>
                  <a:srgbClr val="000000"/>
                </a:solidFill>
                <a:latin typeface="Comic Sans MS" pitchFamily="66" charset="0"/>
                <a:cs typeface="Calibri" pitchFamily="34" charset="0"/>
              </a:rPr>
              <a:t>L. monocytogenes </a:t>
            </a:r>
            <a:r>
              <a:rPr lang="en-US" sz="2000">
                <a:solidFill>
                  <a:srgbClr val="000000"/>
                </a:solidFill>
                <a:latin typeface="Comic Sans MS" pitchFamily="66" charset="0"/>
                <a:cs typeface="Calibri" pitchFamily="34" charset="0"/>
              </a:rPr>
              <a:t>is characterized by watery diarrhea, fever, headache, myalgias, and abdominal cramps but little vomiting. </a:t>
            </a:r>
          </a:p>
          <a:p>
            <a:pPr algn="just" rtl="0">
              <a:lnSpc>
                <a:spcPct val="115000"/>
              </a:lnSpc>
              <a:spcAft>
                <a:spcPts val="1000"/>
              </a:spcAft>
            </a:pPr>
            <a:endParaRPr lang="en-US" sz="2000">
              <a:solidFill>
                <a:srgbClr val="000000"/>
              </a:solidFill>
              <a:latin typeface="Comic Sans MS" pitchFamily="66" charset="0"/>
              <a:cs typeface="Calibri" pitchFamily="34" charset="0"/>
            </a:endParaRPr>
          </a:p>
          <a:p>
            <a:pPr algn="just" rtl="0">
              <a:lnSpc>
                <a:spcPct val="115000"/>
              </a:lnSpc>
              <a:spcAft>
                <a:spcPts val="1000"/>
              </a:spcAft>
            </a:pPr>
            <a:r>
              <a:rPr lang="en-US" sz="2000">
                <a:solidFill>
                  <a:srgbClr val="000000"/>
                </a:solidFill>
                <a:latin typeface="Comic Sans MS" pitchFamily="66" charset="0"/>
                <a:cs typeface="Calibri" pitchFamily="34" charset="0"/>
              </a:rPr>
              <a:t>Outbreaks are usually caused by contaminated dairy products, but undercooked meats such as chicken and hot dogs and ready-to-eat foods such as coleslaw have also been involved. </a:t>
            </a: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776788"/>
            <a:ext cx="27813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868863"/>
            <a:ext cx="2781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229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49288" y="4581525"/>
            <a:ext cx="7848600" cy="1130053"/>
          </a:xfrm>
          <a:prstGeom prst="rect">
            <a:avLst/>
          </a:prstGeom>
          <a:solidFill>
            <a:schemeClr val="accent5">
              <a:lumMod val="20000"/>
              <a:lumOff val="80000"/>
            </a:schemeClr>
          </a:solidFill>
          <a:ln>
            <a:noFill/>
          </a:ln>
        </p:spPr>
        <p:txBody>
          <a:bodyPr>
            <a:spAutoFit/>
          </a:bodyPr>
          <a:lstStyle/>
          <a:p>
            <a:pPr algn="just" rtl="0">
              <a:lnSpc>
                <a:spcPct val="115000"/>
              </a:lnSpc>
              <a:spcAft>
                <a:spcPts val="1000"/>
              </a:spcAft>
              <a:defRPr/>
            </a:pPr>
            <a:r>
              <a:rPr lang="en-US" sz="2000" dirty="0">
                <a:solidFill>
                  <a:srgbClr val="000000"/>
                </a:solidFill>
                <a:latin typeface="Comic Sans MS" pitchFamily="66" charset="0"/>
                <a:cs typeface="Calibri" pitchFamily="34" charset="0"/>
              </a:rPr>
              <a:t>The isolation of Listeria is confirmed by the presence of motile organisms, which differentiate them from the non motile </a:t>
            </a:r>
            <a:r>
              <a:rPr lang="en-US" sz="2000" dirty="0" err="1">
                <a:solidFill>
                  <a:srgbClr val="000000"/>
                </a:solidFill>
                <a:latin typeface="Comic Sans MS" pitchFamily="66" charset="0"/>
                <a:cs typeface="Calibri" pitchFamily="34" charset="0"/>
              </a:rPr>
              <a:t>Corynebacteria</a:t>
            </a:r>
            <a:r>
              <a:rPr lang="en-US" sz="2000" dirty="0">
                <a:solidFill>
                  <a:srgbClr val="000000"/>
                </a:solidFill>
                <a:latin typeface="Comic Sans MS" pitchFamily="66" charset="0"/>
                <a:cs typeface="Calibri" pitchFamily="34" charset="0"/>
              </a:rPr>
              <a:t>. </a:t>
            </a:r>
          </a:p>
        </p:txBody>
      </p:sp>
      <p:sp>
        <p:nvSpPr>
          <p:cNvPr id="53251"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sp>
        <p:nvSpPr>
          <p:cNvPr id="53252" name="Rectangle 1"/>
          <p:cNvSpPr>
            <a:spLocks noChangeArrowheads="1"/>
          </p:cNvSpPr>
          <p:nvPr/>
        </p:nvSpPr>
        <p:spPr bwMode="auto">
          <a:xfrm>
            <a:off x="560388" y="908050"/>
            <a:ext cx="3390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b="1">
                <a:solidFill>
                  <a:srgbClr val="008080"/>
                </a:solidFill>
                <a:latin typeface="Comic Sans MS" pitchFamily="66" charset="0"/>
                <a:cs typeface="Calibri" pitchFamily="34" charset="0"/>
              </a:rPr>
              <a:t>Laboratory diagnosis </a:t>
            </a:r>
            <a:endParaRPr lang="en-US">
              <a:solidFill>
                <a:srgbClr val="008080"/>
              </a:solidFill>
              <a:latin typeface="Comic Sans MS" pitchFamily="66" charset="0"/>
              <a:cs typeface="Calibri" pitchFamily="34" charset="0"/>
            </a:endParaRPr>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33675"/>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Rectangle 2"/>
          <p:cNvSpPr>
            <a:spLocks noChangeArrowheads="1"/>
          </p:cNvSpPr>
          <p:nvPr/>
        </p:nvSpPr>
        <p:spPr bwMode="auto">
          <a:xfrm>
            <a:off x="560388" y="1668463"/>
            <a:ext cx="45720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rtl="0">
              <a:lnSpc>
                <a:spcPct val="115000"/>
              </a:lnSpc>
              <a:spcAft>
                <a:spcPts val="1000"/>
              </a:spcAft>
              <a:buFontTx/>
              <a:buAutoNum type="arabicPeriod"/>
            </a:pPr>
            <a:r>
              <a:rPr lang="en-US" sz="2000">
                <a:solidFill>
                  <a:srgbClr val="D60093"/>
                </a:solidFill>
                <a:latin typeface="Comic Sans MS" pitchFamily="66" charset="0"/>
                <a:cs typeface="Calibri" pitchFamily="34" charset="0"/>
              </a:rPr>
              <a:t>Gram stain: </a:t>
            </a:r>
            <a:r>
              <a:rPr lang="en-US" sz="2000">
                <a:latin typeface="Comic Sans MS" pitchFamily="66" charset="0"/>
                <a:cs typeface="Calibri" pitchFamily="34" charset="0"/>
              </a:rPr>
              <a:t>The</a:t>
            </a:r>
            <a:r>
              <a:rPr lang="en-US" sz="2000">
                <a:solidFill>
                  <a:srgbClr val="000000"/>
                </a:solidFill>
                <a:latin typeface="Comic Sans MS" pitchFamily="66" charset="0"/>
                <a:cs typeface="Calibri" pitchFamily="34" charset="0"/>
              </a:rPr>
              <a:t> appearance of Gram-positive rods resembling diphtheroids </a:t>
            </a:r>
          </a:p>
          <a:p>
            <a:pPr marL="457200" indent="-457200" algn="just" rtl="0">
              <a:lnSpc>
                <a:spcPct val="115000"/>
              </a:lnSpc>
              <a:spcAft>
                <a:spcPts val="1000"/>
              </a:spcAft>
              <a:buFontTx/>
              <a:buAutoNum type="arabicPeriod"/>
            </a:pPr>
            <a:r>
              <a:rPr lang="en-US" sz="2000">
                <a:solidFill>
                  <a:srgbClr val="D60093"/>
                </a:solidFill>
                <a:latin typeface="Comic Sans MS" pitchFamily="66" charset="0"/>
                <a:cs typeface="Calibri" pitchFamily="34" charset="0"/>
              </a:rPr>
              <a:t>Culture: </a:t>
            </a:r>
            <a:r>
              <a:rPr lang="en-US" sz="2000">
                <a:solidFill>
                  <a:srgbClr val="000000"/>
                </a:solidFill>
                <a:latin typeface="Comic Sans MS" pitchFamily="66" charset="0"/>
                <a:cs typeface="Calibri" pitchFamily="34" charset="0"/>
              </a:rPr>
              <a:t>Formation of small, gray colonies with a narrow zone of              β-hemolysis on a blood agar plate suggest the presence of Listeria. </a:t>
            </a:r>
          </a:p>
        </p:txBody>
      </p:sp>
      <p:pic>
        <p:nvPicPr>
          <p:cNvPr id="532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3" y="754063"/>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924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73063" y="2068513"/>
            <a:ext cx="8351837" cy="232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lnSpc>
                <a:spcPct val="115000"/>
              </a:lnSpc>
              <a:spcAft>
                <a:spcPts val="1000"/>
              </a:spcAft>
              <a:buFont typeface="Courier New" pitchFamily="49" charset="0"/>
              <a:buChar char="o"/>
              <a:defRPr/>
            </a:pPr>
            <a:r>
              <a:rPr lang="en-US" sz="2000" dirty="0">
                <a:latin typeface="Comic Sans MS" pitchFamily="66" charset="0"/>
                <a:cs typeface="Calibri" pitchFamily="34" charset="0"/>
              </a:rPr>
              <a:t>Treatment of invasive disease, such as meningitis and sepsis, consists of </a:t>
            </a:r>
            <a:r>
              <a:rPr lang="en-US" sz="2000" dirty="0" smtClean="0">
                <a:latin typeface="Comic Sans MS" pitchFamily="66" charset="0"/>
                <a:cs typeface="Calibri" pitchFamily="34" charset="0"/>
              </a:rPr>
              <a:t>trimethoprim-sulfamethoxazole. Combinations</a:t>
            </a:r>
            <a:r>
              <a:rPr lang="en-US" sz="2000" dirty="0">
                <a:latin typeface="Comic Sans MS" pitchFamily="66" charset="0"/>
                <a:cs typeface="Calibri" pitchFamily="34" charset="0"/>
              </a:rPr>
              <a:t>, such as ampicillin and gentamicin or ampicillin and trimethoprim-sulfamethoxazole, can also be used. </a:t>
            </a:r>
          </a:p>
          <a:p>
            <a:pPr marL="342900" indent="-342900" algn="just" rtl="0">
              <a:lnSpc>
                <a:spcPct val="115000"/>
              </a:lnSpc>
              <a:spcAft>
                <a:spcPts val="1000"/>
              </a:spcAft>
              <a:buFont typeface="Courier New" pitchFamily="49" charset="0"/>
              <a:buChar char="o"/>
              <a:defRPr/>
            </a:pPr>
            <a:r>
              <a:rPr lang="en-US" sz="2000" dirty="0">
                <a:latin typeface="Comic Sans MS" pitchFamily="66" charset="0"/>
                <a:cs typeface="Calibri" pitchFamily="34" charset="0"/>
              </a:rPr>
              <a:t>Resistant strains are rare. Listeria gastroenteritis typically does not require treatment. </a:t>
            </a:r>
          </a:p>
        </p:txBody>
      </p:sp>
      <p:sp>
        <p:nvSpPr>
          <p:cNvPr id="54275"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sp>
        <p:nvSpPr>
          <p:cNvPr id="54276" name="Rectangle 1"/>
          <p:cNvSpPr>
            <a:spLocks noChangeArrowheads="1"/>
          </p:cNvSpPr>
          <p:nvPr/>
        </p:nvSpPr>
        <p:spPr bwMode="auto">
          <a:xfrm>
            <a:off x="636588" y="1196975"/>
            <a:ext cx="1751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8080"/>
                </a:solidFill>
                <a:latin typeface="Comic Sans MS" pitchFamily="66" charset="0"/>
                <a:cs typeface="Calibri" pitchFamily="34" charset="0"/>
              </a:rPr>
              <a:t>Treatment</a:t>
            </a:r>
            <a:endParaRPr lang="ar-IQ">
              <a:solidFill>
                <a:srgbClr val="008080"/>
              </a:solidFill>
            </a:endParaRPr>
          </a:p>
        </p:txBody>
      </p:sp>
    </p:spTree>
  </p:cSld>
  <p:clrMapOvr>
    <a:masterClrMapping/>
  </p:clrMapOvr>
  <p:transition spd="slow" advTm="2918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468313" y="1700213"/>
            <a:ext cx="806450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rtl="0">
              <a:lnSpc>
                <a:spcPct val="115000"/>
              </a:lnSpc>
              <a:spcAft>
                <a:spcPts val="1000"/>
              </a:spcAft>
              <a:buFont typeface="Courier New" pitchFamily="49" charset="0"/>
              <a:buChar char="o"/>
            </a:pPr>
            <a:r>
              <a:rPr lang="en-US" sz="2000">
                <a:solidFill>
                  <a:srgbClr val="000000"/>
                </a:solidFill>
                <a:latin typeface="Comic Sans MS" pitchFamily="66" charset="0"/>
                <a:cs typeface="Calibri" pitchFamily="34" charset="0"/>
              </a:rPr>
              <a:t>Prevention is difficult because there is no immunization.</a:t>
            </a:r>
          </a:p>
          <a:p>
            <a:pPr marL="342900" indent="-342900" algn="just" rtl="0">
              <a:lnSpc>
                <a:spcPct val="115000"/>
              </a:lnSpc>
              <a:spcAft>
                <a:spcPts val="1000"/>
              </a:spcAft>
              <a:buFont typeface="Courier New" pitchFamily="49" charset="0"/>
              <a:buChar char="o"/>
            </a:pPr>
            <a:r>
              <a:rPr lang="en-US" sz="2000">
                <a:solidFill>
                  <a:srgbClr val="000000"/>
                </a:solidFill>
                <a:latin typeface="Comic Sans MS" pitchFamily="66" charset="0"/>
                <a:cs typeface="Calibri" pitchFamily="34" charset="0"/>
              </a:rPr>
              <a:t> Limiting the exposure of pregnant women and immunosuppressed patients to potential sources such as farm animals, unpasteurized milk products, and raw vegetables is recommended. </a:t>
            </a:r>
          </a:p>
          <a:p>
            <a:pPr marL="342900" indent="-342900" algn="just" rtl="0">
              <a:lnSpc>
                <a:spcPct val="115000"/>
              </a:lnSpc>
              <a:spcAft>
                <a:spcPts val="1000"/>
              </a:spcAft>
              <a:buFont typeface="Courier New" pitchFamily="49" charset="0"/>
              <a:buChar char="o"/>
            </a:pPr>
            <a:r>
              <a:rPr lang="en-US" sz="2000">
                <a:solidFill>
                  <a:srgbClr val="000000"/>
                </a:solidFill>
                <a:latin typeface="Comic Sans MS" pitchFamily="66" charset="0"/>
                <a:cs typeface="Calibri" pitchFamily="34" charset="0"/>
              </a:rPr>
              <a:t>Trimethoprim-sulfamethoxazole given to immunocompromised patients to prevent Pneumocystis pneumonia can also prevent listeriosis. </a:t>
            </a:r>
          </a:p>
        </p:txBody>
      </p:sp>
      <p:sp>
        <p:nvSpPr>
          <p:cNvPr id="55299" name="Rectangle 2"/>
          <p:cNvSpPr>
            <a:spLocks noChangeArrowheads="1"/>
          </p:cNvSpPr>
          <p:nvPr/>
        </p:nvSpPr>
        <p:spPr bwMode="auto">
          <a:xfrm>
            <a:off x="622300" y="981075"/>
            <a:ext cx="17954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b="1">
                <a:solidFill>
                  <a:srgbClr val="008080"/>
                </a:solidFill>
                <a:latin typeface="Comic Sans MS" pitchFamily="66" charset="0"/>
                <a:cs typeface="Calibri" pitchFamily="34" charset="0"/>
              </a:rPr>
              <a:t>Prevention</a:t>
            </a:r>
            <a:r>
              <a:rPr lang="en-US">
                <a:solidFill>
                  <a:srgbClr val="008080"/>
                </a:solidFill>
                <a:latin typeface="Comic Sans MS" pitchFamily="66" charset="0"/>
                <a:cs typeface="Calibri" pitchFamily="34" charset="0"/>
              </a:rPr>
              <a:t> </a:t>
            </a:r>
          </a:p>
        </p:txBody>
      </p:sp>
      <p:sp>
        <p:nvSpPr>
          <p:cNvPr id="55300" name="Rectangle 2"/>
          <p:cNvSpPr>
            <a:spLocks noChangeArrowheads="1"/>
          </p:cNvSpPr>
          <p:nvPr/>
        </p:nvSpPr>
        <p:spPr bwMode="auto">
          <a:xfrm>
            <a:off x="3355975" y="333375"/>
            <a:ext cx="2386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sz="2000" b="1" i="1">
                <a:solidFill>
                  <a:srgbClr val="008080"/>
                </a:solidFill>
                <a:latin typeface="Comic Sans MS" pitchFamily="66" charset="0"/>
                <a:ea typeface="MinionPro-Regular"/>
                <a:cs typeface="MinionPro-Regular"/>
              </a:rPr>
              <a:t>L. Monocytogenes</a:t>
            </a:r>
            <a:endParaRPr lang="en-US" sz="2000" b="1">
              <a:solidFill>
                <a:srgbClr val="008080"/>
              </a:solidFill>
              <a:latin typeface="Comic Sans MS" pitchFamily="66" charset="0"/>
              <a:cs typeface="Calibri" pitchFamily="34" charset="0"/>
            </a:endParaRPr>
          </a:p>
        </p:txBody>
      </p:sp>
    </p:spTree>
  </p:cSld>
  <p:clrMapOvr>
    <a:masterClrMapping/>
  </p:clrMapOvr>
  <p:transition spd="slow" advTm="41799"/>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958" y="2341064"/>
            <a:ext cx="4717958" cy="1323439"/>
          </a:xfrm>
          <a:prstGeom prst="rect">
            <a:avLst/>
          </a:prstGeom>
          <a:noFill/>
        </p:spPr>
        <p:txBody>
          <a:bodyPr wrap="none">
            <a:spAutoFit/>
          </a:bodyPr>
          <a:lstStyle/>
          <a:p>
            <a:pPr algn="ctr">
              <a:defRPr/>
            </a:pPr>
            <a:r>
              <a:rPr lang="en-US" altLang="zh-TW" sz="6600" b="1" dirty="0">
                <a:ln w="18415" cmpd="sng">
                  <a:solidFill>
                    <a:srgbClr val="FFFFFF"/>
                  </a:solidFill>
                  <a:prstDash val="solid"/>
                </a:ln>
                <a:solidFill>
                  <a:srgbClr val="D60093"/>
                </a:solidFill>
                <a:effectLst>
                  <a:outerShdw blurRad="63500" dir="3600000" algn="tl" rotWithShape="0">
                    <a:srgbClr val="000000">
                      <a:alpha val="70000"/>
                    </a:srgbClr>
                  </a:outerShdw>
                </a:effectLst>
                <a:latin typeface="Comic Sans MS" pitchFamily="66" charset="0"/>
              </a:rPr>
              <a:t>Thank</a:t>
            </a:r>
            <a:r>
              <a:rPr lang="en-US" altLang="zh-TW" sz="8000" b="1" dirty="0">
                <a:ln w="18415" cmpd="sng">
                  <a:solidFill>
                    <a:srgbClr val="FFFFFF"/>
                  </a:solidFill>
                  <a:prstDash val="solid"/>
                </a:ln>
                <a:solidFill>
                  <a:srgbClr val="D60093"/>
                </a:solidFill>
                <a:effectLst>
                  <a:outerShdw blurRad="63500" dir="3600000" algn="tl" rotWithShape="0">
                    <a:srgbClr val="000000">
                      <a:alpha val="70000"/>
                    </a:srgbClr>
                  </a:outerShdw>
                </a:effectLst>
                <a:latin typeface="Comic Sans MS" pitchFamily="66" charset="0"/>
              </a:rPr>
              <a:t> you</a:t>
            </a:r>
            <a:endParaRPr lang="ar-IQ" sz="8000" b="1" dirty="0">
              <a:ln w="18415" cmpd="sng">
                <a:solidFill>
                  <a:srgbClr val="FFFFFF"/>
                </a:solidFill>
                <a:prstDash val="solid"/>
              </a:ln>
              <a:solidFill>
                <a:srgbClr val="D60093"/>
              </a:solidFill>
              <a:effectLst>
                <a:outerShdw blurRad="63500" dir="3600000" algn="tl" rotWithShape="0">
                  <a:srgbClr val="000000">
                    <a:alpha val="70000"/>
                  </a:srgbClr>
                </a:outerShdw>
              </a:effectLst>
            </a:endParaRPr>
          </a:p>
        </p:txBody>
      </p:sp>
    </p:spTree>
  </p:cSld>
  <p:clrMapOvr>
    <a:masterClrMapping/>
  </p:clrMapOvr>
  <p:transition spd="slow" advTm="427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65808237"/>
              </p:ext>
            </p:extLst>
          </p:nvPr>
        </p:nvGraphicFramePr>
        <p:xfrm>
          <a:off x="158750" y="32385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672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051050" y="373063"/>
            <a:ext cx="4572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pPr>
            <a:r>
              <a:rPr lang="en-US" b="1" i="1">
                <a:solidFill>
                  <a:srgbClr val="008080"/>
                </a:solidFill>
                <a:latin typeface="Comic Sans MS" pitchFamily="66" charset="0"/>
                <a:ea typeface="Calibri" pitchFamily="34" charset="0"/>
                <a:cs typeface="MyriadPro-BlackIt"/>
              </a:rPr>
              <a:t>Corynebacterium diphtheriae</a:t>
            </a:r>
            <a:endParaRPr lang="en-US" b="1">
              <a:solidFill>
                <a:srgbClr val="008080"/>
              </a:solidFill>
              <a:latin typeface="Calibri" pitchFamily="34" charset="0"/>
              <a:ea typeface="Calibri" pitchFamily="34" charset="0"/>
              <a:cs typeface="MyriadPro-BlackIt"/>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062605"/>
            <a:ext cx="2465862" cy="230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Text Box 11"/>
          <p:cNvSpPr txBox="1">
            <a:spLocks noChangeArrowheads="1"/>
          </p:cNvSpPr>
          <p:nvPr/>
        </p:nvSpPr>
        <p:spPr bwMode="auto">
          <a:xfrm>
            <a:off x="251520" y="1476011"/>
            <a:ext cx="6192687" cy="463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sz="2400">
                <a:solidFill>
                  <a:schemeClr val="tx1"/>
                </a:solidFill>
                <a:latin typeface="Symbol" pitchFamily="18" charset="2"/>
                <a:cs typeface="Arial" pitchFamily="34" charset="0"/>
              </a:defRPr>
            </a:lvl1pPr>
            <a:lvl2pPr marL="742950" indent="-285750" eaLnBrk="0" hangingPunct="0">
              <a:defRPr kumimoji="1" sz="2400">
                <a:solidFill>
                  <a:schemeClr val="tx1"/>
                </a:solidFill>
                <a:latin typeface="Symbol" pitchFamily="18" charset="2"/>
                <a:cs typeface="Arial" pitchFamily="34" charset="0"/>
              </a:defRPr>
            </a:lvl2pPr>
            <a:lvl3pPr marL="1143000" indent="-228600" eaLnBrk="0" hangingPunct="0">
              <a:defRPr kumimoji="1" sz="2400">
                <a:solidFill>
                  <a:schemeClr val="tx1"/>
                </a:solidFill>
                <a:latin typeface="Symbol" pitchFamily="18" charset="2"/>
                <a:cs typeface="Arial" pitchFamily="34" charset="0"/>
              </a:defRPr>
            </a:lvl3pPr>
            <a:lvl4pPr marL="1600200" indent="-228600" eaLnBrk="0" hangingPunct="0">
              <a:defRPr kumimoji="1" sz="2400">
                <a:solidFill>
                  <a:schemeClr val="tx1"/>
                </a:solidFill>
                <a:latin typeface="Symbol" pitchFamily="18" charset="2"/>
                <a:cs typeface="Arial" pitchFamily="34" charset="0"/>
              </a:defRPr>
            </a:lvl4pPr>
            <a:lvl5pPr marL="2057400" indent="-228600" eaLnBrk="0" hangingPunct="0">
              <a:defRPr kumimoji="1" sz="2400">
                <a:solidFill>
                  <a:schemeClr val="tx1"/>
                </a:solidFill>
                <a:latin typeface="Symbol" pitchFamily="18" charset="2"/>
                <a:cs typeface="Arial" pitchFamily="34" charset="0"/>
              </a:defRPr>
            </a:lvl5pPr>
            <a:lvl6pPr marL="2514600" indent="-228600" eaLnBrk="0" fontAlgn="base" hangingPunct="0">
              <a:spcBef>
                <a:spcPct val="0"/>
              </a:spcBef>
              <a:spcAft>
                <a:spcPct val="0"/>
              </a:spcAft>
              <a:defRPr kumimoji="1" sz="2400">
                <a:solidFill>
                  <a:schemeClr val="tx1"/>
                </a:solidFill>
                <a:latin typeface="Symbol" pitchFamily="18" charset="2"/>
                <a:cs typeface="Arial" pitchFamily="34" charset="0"/>
              </a:defRPr>
            </a:lvl6pPr>
            <a:lvl7pPr marL="2971800" indent="-228600" eaLnBrk="0" fontAlgn="base" hangingPunct="0">
              <a:spcBef>
                <a:spcPct val="0"/>
              </a:spcBef>
              <a:spcAft>
                <a:spcPct val="0"/>
              </a:spcAft>
              <a:defRPr kumimoji="1" sz="2400">
                <a:solidFill>
                  <a:schemeClr val="tx1"/>
                </a:solidFill>
                <a:latin typeface="Symbol" pitchFamily="18" charset="2"/>
                <a:cs typeface="Arial" pitchFamily="34" charset="0"/>
              </a:defRPr>
            </a:lvl7pPr>
            <a:lvl8pPr marL="3429000" indent="-228600" eaLnBrk="0" fontAlgn="base" hangingPunct="0">
              <a:spcBef>
                <a:spcPct val="0"/>
              </a:spcBef>
              <a:spcAft>
                <a:spcPct val="0"/>
              </a:spcAft>
              <a:defRPr kumimoji="1" sz="2400">
                <a:solidFill>
                  <a:schemeClr val="tx1"/>
                </a:solidFill>
                <a:latin typeface="Symbol" pitchFamily="18" charset="2"/>
                <a:cs typeface="Arial" pitchFamily="34" charset="0"/>
              </a:defRPr>
            </a:lvl8pPr>
            <a:lvl9pPr marL="3886200" indent="-228600" eaLnBrk="0" fontAlgn="base" hangingPunct="0">
              <a:spcBef>
                <a:spcPct val="0"/>
              </a:spcBef>
              <a:spcAft>
                <a:spcPct val="0"/>
              </a:spcAft>
              <a:defRPr kumimoji="1" sz="2400">
                <a:solidFill>
                  <a:schemeClr val="tx1"/>
                </a:solidFill>
                <a:latin typeface="Symbol" pitchFamily="18" charset="2"/>
                <a:cs typeface="Arial" pitchFamily="34" charset="0"/>
              </a:defRPr>
            </a:lvl9pPr>
          </a:lstStyle>
          <a:p>
            <a:pPr algn="just" rtl="0" eaLnBrk="1" hangingPunct="1">
              <a:spcBef>
                <a:spcPct val="40000"/>
              </a:spcBef>
              <a:buFont typeface="Courier New" pitchFamily="49" charset="0"/>
              <a:buChar char="o"/>
            </a:pPr>
            <a:r>
              <a:rPr lang="en-US" altLang="zh-TW" sz="2000" dirty="0" smtClean="0">
                <a:latin typeface="Comic Sans MS" pitchFamily="66" charset="0"/>
              </a:rPr>
              <a:t>Aerobic, Gram-positive bacilli, </a:t>
            </a:r>
            <a:r>
              <a:rPr lang="en-US" altLang="zh-TW" sz="2100" dirty="0" smtClean="0">
                <a:solidFill>
                  <a:srgbClr val="000000"/>
                </a:solidFill>
                <a:latin typeface="Arial" pitchFamily="34" charset="0"/>
              </a:rPr>
              <a:t>Non-motile, </a:t>
            </a:r>
            <a:r>
              <a:rPr lang="en-US" altLang="zh-TW" sz="2100" dirty="0">
                <a:solidFill>
                  <a:srgbClr val="000000"/>
                </a:solidFill>
                <a:latin typeface="Arial" pitchFamily="34" charset="0"/>
              </a:rPr>
              <a:t>n</a:t>
            </a:r>
            <a:r>
              <a:rPr lang="en-US" altLang="zh-TW" sz="2100" dirty="0" smtClean="0">
                <a:solidFill>
                  <a:srgbClr val="000000"/>
                </a:solidFill>
                <a:latin typeface="Arial" pitchFamily="34" charset="0"/>
              </a:rPr>
              <a:t>on capsulated</a:t>
            </a:r>
            <a:r>
              <a:rPr lang="en-US" altLang="zh-TW" sz="2100" dirty="0">
                <a:solidFill>
                  <a:srgbClr val="000000"/>
                </a:solidFill>
                <a:latin typeface="Arial" pitchFamily="34" charset="0"/>
              </a:rPr>
              <a:t> </a:t>
            </a:r>
            <a:r>
              <a:rPr lang="en-US" altLang="zh-TW" sz="2100" dirty="0" smtClean="0">
                <a:solidFill>
                  <a:srgbClr val="000000"/>
                </a:solidFill>
                <a:latin typeface="Arial" pitchFamily="34" charset="0"/>
              </a:rPr>
              <a:t>and catalase positive bacteria</a:t>
            </a:r>
            <a:endParaRPr lang="en-US" altLang="zh-TW" sz="2000" dirty="0">
              <a:latin typeface="Comic Sans MS" pitchFamily="66" charset="0"/>
            </a:endParaRPr>
          </a:p>
          <a:p>
            <a:pPr algn="just" rtl="0" eaLnBrk="1" hangingPunct="1">
              <a:spcBef>
                <a:spcPct val="40000"/>
              </a:spcBef>
              <a:buFont typeface="Courier New" pitchFamily="49" charset="0"/>
              <a:buChar char="o"/>
            </a:pPr>
            <a:r>
              <a:rPr lang="en-US" altLang="zh-TW" sz="2000" dirty="0" smtClean="0">
                <a:latin typeface="Comic Sans MS" pitchFamily="66" charset="0"/>
              </a:rPr>
              <a:t>They posses irregular swelling at one end that give "</a:t>
            </a:r>
            <a:r>
              <a:rPr lang="en-US" altLang="zh-TW" sz="2000" dirty="0" smtClean="0">
                <a:solidFill>
                  <a:srgbClr val="008080"/>
                </a:solidFill>
                <a:latin typeface="Comic Sans MS" pitchFamily="66" charset="0"/>
              </a:rPr>
              <a:t>Club shaped</a:t>
            </a:r>
            <a:r>
              <a:rPr lang="en-US" altLang="zh-TW" sz="2000" dirty="0" smtClean="0">
                <a:latin typeface="Comic Sans MS" pitchFamily="66" charset="0"/>
              </a:rPr>
              <a:t>“ or match stick appearance .</a:t>
            </a:r>
            <a:r>
              <a:rPr lang="en-US" sz="2000" dirty="0" smtClean="0">
                <a:latin typeface="Comic Sans MS" pitchFamily="66" charset="0"/>
                <a:cs typeface="Calibri" pitchFamily="34" charset="0"/>
              </a:rPr>
              <a:t> </a:t>
            </a:r>
          </a:p>
          <a:p>
            <a:pPr algn="just" rtl="0" eaLnBrk="1" hangingPunct="1">
              <a:spcBef>
                <a:spcPct val="40000"/>
              </a:spcBef>
              <a:buFont typeface="Courier New" pitchFamily="49" charset="0"/>
              <a:buChar char="o"/>
            </a:pPr>
            <a:r>
              <a:rPr lang="en-US" altLang="zh-TW" sz="2000" dirty="0" smtClean="0">
                <a:solidFill>
                  <a:srgbClr val="008080"/>
                </a:solidFill>
                <a:latin typeface="Comic Sans MS" pitchFamily="66" charset="0"/>
              </a:rPr>
              <a:t>Metachromatic granules which are irregular staining granules </a:t>
            </a:r>
            <a:r>
              <a:rPr lang="en-US" altLang="zh-TW" sz="2000" dirty="0">
                <a:solidFill>
                  <a:srgbClr val="000000"/>
                </a:solidFill>
                <a:latin typeface="Comic Sans MS" pitchFamily="66" charset="0"/>
              </a:rPr>
              <a:t>(often near the poles) give the rod a beaded </a:t>
            </a:r>
            <a:r>
              <a:rPr lang="en-US" altLang="zh-TW" sz="2000" dirty="0" smtClean="0">
                <a:solidFill>
                  <a:srgbClr val="000000"/>
                </a:solidFill>
                <a:latin typeface="Comic Sans MS" pitchFamily="66" charset="0"/>
              </a:rPr>
              <a:t>appearance</a:t>
            </a:r>
            <a:r>
              <a:rPr lang="en-US" altLang="zh-TW" sz="2000" dirty="0">
                <a:solidFill>
                  <a:srgbClr val="000000"/>
                </a:solidFill>
                <a:latin typeface="Comic Sans MS" pitchFamily="66" charset="0"/>
              </a:rPr>
              <a:t> </a:t>
            </a:r>
            <a:r>
              <a:rPr lang="en-US" altLang="zh-TW" sz="2000" dirty="0" smtClean="0">
                <a:solidFill>
                  <a:srgbClr val="000000"/>
                </a:solidFill>
                <a:latin typeface="Comic Sans MS" pitchFamily="66" charset="0"/>
              </a:rPr>
              <a:t>with aniline dyes. </a:t>
            </a:r>
            <a:r>
              <a:rPr lang="en-US" altLang="zh-TW" sz="2000" dirty="0">
                <a:solidFill>
                  <a:srgbClr val="000000"/>
                </a:solidFill>
                <a:latin typeface="Comic Sans MS" pitchFamily="66" charset="0"/>
              </a:rPr>
              <a:t>T</a:t>
            </a:r>
            <a:r>
              <a:rPr lang="en-US" altLang="zh-TW" sz="2000" dirty="0" smtClean="0">
                <a:solidFill>
                  <a:srgbClr val="000000"/>
                </a:solidFill>
                <a:latin typeface="Comic Sans MS" pitchFamily="66" charset="0"/>
              </a:rPr>
              <a:t>hese granules </a:t>
            </a:r>
            <a:r>
              <a:rPr lang="en-US" altLang="zh-TW" sz="2000" dirty="0" err="1" smtClean="0">
                <a:solidFill>
                  <a:srgbClr val="000000"/>
                </a:solidFill>
                <a:latin typeface="Comic Sans MS" pitchFamily="66" charset="0"/>
              </a:rPr>
              <a:t>resposible</a:t>
            </a:r>
            <a:r>
              <a:rPr lang="en-US" altLang="zh-TW" sz="2000" dirty="0" smtClean="0">
                <a:solidFill>
                  <a:srgbClr val="000000"/>
                </a:solidFill>
                <a:latin typeface="Comic Sans MS" pitchFamily="66" charset="0"/>
              </a:rPr>
              <a:t> for </a:t>
            </a:r>
            <a:r>
              <a:rPr lang="en-US" altLang="zh-TW" sz="2000" dirty="0" err="1" smtClean="0">
                <a:solidFill>
                  <a:srgbClr val="000000"/>
                </a:solidFill>
                <a:latin typeface="Comic Sans MS" pitchFamily="66" charset="0"/>
              </a:rPr>
              <a:t>toxigenicity</a:t>
            </a:r>
            <a:r>
              <a:rPr lang="en-US" altLang="zh-TW" sz="2000" dirty="0" smtClean="0">
                <a:solidFill>
                  <a:srgbClr val="000000"/>
                </a:solidFill>
                <a:latin typeface="Comic Sans MS" pitchFamily="66" charset="0"/>
              </a:rPr>
              <a:t> and storage of energy.</a:t>
            </a:r>
          </a:p>
          <a:p>
            <a:pPr algn="just" rtl="0" eaLnBrk="1" hangingPunct="1">
              <a:spcBef>
                <a:spcPct val="40000"/>
              </a:spcBef>
              <a:buFont typeface="Courier New" pitchFamily="49" charset="0"/>
              <a:buChar char="o"/>
            </a:pPr>
            <a:r>
              <a:rPr lang="en-US" altLang="zh-TW" sz="2000" dirty="0">
                <a:solidFill>
                  <a:srgbClr val="000000"/>
                </a:solidFill>
                <a:latin typeface="Comic Sans MS" pitchFamily="66" charset="0"/>
              </a:rPr>
              <a:t>Pleomorphic They arranged in palisades or in V- or L-shaped </a:t>
            </a:r>
            <a:r>
              <a:rPr lang="en-US" altLang="zh-TW" sz="2000" dirty="0" smtClean="0">
                <a:solidFill>
                  <a:srgbClr val="000000"/>
                </a:solidFill>
                <a:latin typeface="Comic Sans MS" pitchFamily="66" charset="0"/>
              </a:rPr>
              <a:t>formations sometimes called </a:t>
            </a:r>
            <a:r>
              <a:rPr lang="en-US" altLang="zh-TW" sz="2000" dirty="0" err="1" smtClean="0">
                <a:solidFill>
                  <a:srgbClr val="000000"/>
                </a:solidFill>
                <a:latin typeface="Comic Sans MS" pitchFamily="66" charset="0"/>
              </a:rPr>
              <a:t>chinese</a:t>
            </a:r>
            <a:r>
              <a:rPr lang="en-US" altLang="zh-TW" sz="2000" dirty="0" smtClean="0">
                <a:solidFill>
                  <a:srgbClr val="000000"/>
                </a:solidFill>
                <a:latin typeface="Comic Sans MS" pitchFamily="66" charset="0"/>
              </a:rPr>
              <a:t> letter arrangement. </a:t>
            </a:r>
            <a:endParaRPr lang="en-US" altLang="zh-TW" sz="2100" dirty="0" smtClean="0">
              <a:solidFill>
                <a:srgbClr val="000000"/>
              </a:solidFill>
              <a:latin typeface="Arial" pitchFamily="34" charset="0"/>
            </a:endParaRPr>
          </a:p>
          <a:p>
            <a:pPr marL="0" lvl="0" indent="0" algn="just" rtl="0" eaLnBrk="1" hangingPunct="1">
              <a:spcBef>
                <a:spcPct val="40000"/>
              </a:spcBef>
              <a:buFont typeface="Courier New" pitchFamily="49" charset="0"/>
              <a:buChar char="o"/>
              <a:defRPr/>
            </a:pPr>
            <a:r>
              <a:rPr lang="en-US" sz="2100" dirty="0" smtClean="0">
                <a:solidFill>
                  <a:srgbClr val="000000"/>
                </a:solidFill>
                <a:latin typeface="Arial" pitchFamily="34" charset="0"/>
              </a:rPr>
              <a:t> </a:t>
            </a:r>
            <a:endParaRPr lang="en-US" altLang="zh-TW" sz="2000" dirty="0">
              <a:solidFill>
                <a:srgbClr val="000000"/>
              </a:solidFill>
              <a:latin typeface="Comic Sans MS" panose="030F0702030302020204" pitchFamily="66" charset="0"/>
            </a:endParaRPr>
          </a:p>
        </p:txBody>
      </p:sp>
      <p:sp>
        <p:nvSpPr>
          <p:cNvPr id="18438" name="Rectangle 1"/>
          <p:cNvSpPr>
            <a:spLocks noChangeArrowheads="1"/>
          </p:cNvSpPr>
          <p:nvPr/>
        </p:nvSpPr>
        <p:spPr bwMode="auto">
          <a:xfrm>
            <a:off x="460626" y="921617"/>
            <a:ext cx="34623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rtl="0">
              <a:lnSpc>
                <a:spcPct val="115000"/>
              </a:lnSpc>
              <a:spcAft>
                <a:spcPts val="1000"/>
              </a:spcAft>
            </a:pPr>
            <a:r>
              <a:rPr lang="en-US" b="1" dirty="0">
                <a:solidFill>
                  <a:srgbClr val="D60093"/>
                </a:solidFill>
                <a:latin typeface="Comic Sans MS" pitchFamily="66" charset="0"/>
                <a:cs typeface="Calibri" pitchFamily="34" charset="0"/>
              </a:rPr>
              <a:t>Important Properties </a:t>
            </a:r>
            <a:endParaRPr lang="en-US" sz="1800" dirty="0">
              <a:solidFill>
                <a:srgbClr val="D60093"/>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6444208" y="4097869"/>
            <a:ext cx="2465862" cy="2116460"/>
          </a:xfrm>
          <a:prstGeom prst="rect">
            <a:avLst/>
          </a:prstGeom>
        </p:spPr>
      </p:pic>
    </p:spTree>
  </p:cSld>
  <p:clrMapOvr>
    <a:masterClrMapping/>
  </p:clrMapOvr>
  <p:transition spd="slow" advTm="7715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764704"/>
            <a:ext cx="7776864" cy="3477875"/>
          </a:xfrm>
          <a:prstGeom prst="rect">
            <a:avLst/>
          </a:prstGeom>
        </p:spPr>
        <p:txBody>
          <a:bodyPr wrap="square">
            <a:spAutoFit/>
          </a:bodyPr>
          <a:lstStyle/>
          <a:p>
            <a:pPr lvl="0" algn="just" rtl="0">
              <a:spcBef>
                <a:spcPct val="40000"/>
              </a:spcBef>
              <a:buFont typeface="Courier New" pitchFamily="49" charset="0"/>
              <a:buChar char="o"/>
              <a:defRPr/>
            </a:pPr>
            <a:r>
              <a:rPr lang="en-US" sz="2000" dirty="0">
                <a:solidFill>
                  <a:srgbClr val="000000"/>
                </a:solidFill>
                <a:latin typeface="Comic Sans MS" panose="030F0702030302020204" pitchFamily="66" charset="0"/>
              </a:rPr>
              <a:t>Other </a:t>
            </a:r>
            <a:r>
              <a:rPr lang="en-US" sz="2000" dirty="0" err="1">
                <a:solidFill>
                  <a:srgbClr val="000000"/>
                </a:solidFill>
                <a:latin typeface="Comic Sans MS" panose="030F0702030302020204" pitchFamily="66" charset="0"/>
              </a:rPr>
              <a:t>Corynebacterium</a:t>
            </a:r>
            <a:r>
              <a:rPr lang="en-US" sz="2000" dirty="0">
                <a:solidFill>
                  <a:srgbClr val="000000"/>
                </a:solidFill>
                <a:latin typeface="Comic Sans MS" panose="030F0702030302020204" pitchFamily="66" charset="0"/>
              </a:rPr>
              <a:t> </a:t>
            </a:r>
            <a:r>
              <a:rPr lang="en-US" sz="2000" dirty="0" smtClean="0">
                <a:solidFill>
                  <a:srgbClr val="000000"/>
                </a:solidFill>
                <a:latin typeface="Comic Sans MS" panose="030F0702030302020204" pitchFamily="66" charset="0"/>
              </a:rPr>
              <a:t>species called </a:t>
            </a:r>
            <a:r>
              <a:rPr lang="en-US" sz="2000" dirty="0" err="1" smtClean="0">
                <a:solidFill>
                  <a:srgbClr val="000000"/>
                </a:solidFill>
                <a:latin typeface="Comic Sans MS" panose="030F0702030302020204" pitchFamily="66" charset="0"/>
              </a:rPr>
              <a:t>corynebactrium</a:t>
            </a:r>
            <a:r>
              <a:rPr lang="en-US" sz="2000" dirty="0" smtClean="0">
                <a:solidFill>
                  <a:srgbClr val="000000"/>
                </a:solidFill>
                <a:latin typeface="Comic Sans MS" panose="030F0702030302020204" pitchFamily="66" charset="0"/>
              </a:rPr>
              <a:t> </a:t>
            </a:r>
            <a:r>
              <a:rPr lang="en-US" sz="2000" dirty="0" err="1" smtClean="0">
                <a:solidFill>
                  <a:srgbClr val="000000"/>
                </a:solidFill>
                <a:latin typeface="Comic Sans MS" panose="030F0702030302020204" pitchFamily="66" charset="0"/>
              </a:rPr>
              <a:t>diphtheroids</a:t>
            </a:r>
            <a:r>
              <a:rPr lang="en-US" sz="2000" dirty="0" smtClean="0">
                <a:solidFill>
                  <a:srgbClr val="000000"/>
                </a:solidFill>
                <a:latin typeface="Comic Sans MS" panose="030F0702030302020204" pitchFamily="66" charset="0"/>
              </a:rPr>
              <a:t> (now called </a:t>
            </a:r>
            <a:r>
              <a:rPr lang="en-US" sz="2000" dirty="0" err="1" smtClean="0">
                <a:solidFill>
                  <a:srgbClr val="000000"/>
                </a:solidFill>
                <a:latin typeface="Comic Sans MS" panose="030F0702030302020204" pitchFamily="66" charset="0"/>
              </a:rPr>
              <a:t>xerosis</a:t>
            </a:r>
            <a:r>
              <a:rPr lang="en-US" sz="2000" dirty="0" smtClean="0">
                <a:solidFill>
                  <a:srgbClr val="000000"/>
                </a:solidFill>
                <a:latin typeface="Comic Sans MS" panose="030F0702030302020204" pitchFamily="66" charset="0"/>
              </a:rPr>
              <a:t>) which differ than C </a:t>
            </a:r>
            <a:r>
              <a:rPr lang="en-US" sz="2000" dirty="0" err="1" smtClean="0">
                <a:solidFill>
                  <a:srgbClr val="000000"/>
                </a:solidFill>
                <a:latin typeface="Comic Sans MS" panose="030F0702030302020204" pitchFamily="66" charset="0"/>
              </a:rPr>
              <a:t>Diphtheriae</a:t>
            </a:r>
            <a:r>
              <a:rPr lang="en-US" sz="2000" dirty="0" smtClean="0">
                <a:solidFill>
                  <a:srgbClr val="000000"/>
                </a:solidFill>
                <a:latin typeface="Comic Sans MS" panose="030F0702030302020204" pitchFamily="66" charset="0"/>
              </a:rPr>
              <a:t> in which they are:</a:t>
            </a:r>
          </a:p>
          <a:p>
            <a:pPr lvl="0" algn="just" rtl="0">
              <a:spcBef>
                <a:spcPct val="40000"/>
              </a:spcBef>
              <a:defRPr/>
            </a:pPr>
            <a:endParaRPr lang="en-US" sz="2000" dirty="0" smtClean="0">
              <a:solidFill>
                <a:srgbClr val="000000"/>
              </a:solidFill>
              <a:latin typeface="Comic Sans MS" panose="030F0702030302020204" pitchFamily="66" charset="0"/>
            </a:endParaRPr>
          </a:p>
          <a:p>
            <a:pPr marL="457200" lvl="0" indent="-457200" algn="just" rtl="0">
              <a:spcBef>
                <a:spcPct val="40000"/>
              </a:spcBef>
              <a:buFont typeface="+mj-lt"/>
              <a:buAutoNum type="arabicPeriod"/>
              <a:defRPr/>
            </a:pPr>
            <a:r>
              <a:rPr lang="en-US" sz="2000" dirty="0" smtClean="0">
                <a:solidFill>
                  <a:srgbClr val="000000"/>
                </a:solidFill>
                <a:latin typeface="Comic Sans MS" panose="030F0702030302020204" pitchFamily="66" charset="0"/>
              </a:rPr>
              <a:t> More thick and stumpy</a:t>
            </a:r>
          </a:p>
          <a:p>
            <a:pPr marL="457200" lvl="0" indent="-457200" algn="just" rtl="0">
              <a:spcBef>
                <a:spcPct val="40000"/>
              </a:spcBef>
              <a:buFont typeface="+mj-lt"/>
              <a:buAutoNum type="arabicPeriod"/>
              <a:defRPr/>
            </a:pPr>
            <a:r>
              <a:rPr lang="en-US" sz="2000" dirty="0" smtClean="0">
                <a:solidFill>
                  <a:srgbClr val="000000"/>
                </a:solidFill>
                <a:latin typeface="Comic Sans MS" panose="030F0702030302020204" pitchFamily="66" charset="0"/>
              </a:rPr>
              <a:t>Lacking metachromatic granules</a:t>
            </a:r>
          </a:p>
          <a:p>
            <a:pPr marL="457200" lvl="0" indent="-457200" algn="just" rtl="0">
              <a:spcBef>
                <a:spcPct val="40000"/>
              </a:spcBef>
              <a:buFont typeface="+mj-lt"/>
              <a:buAutoNum type="arabicPeriod"/>
              <a:defRPr/>
            </a:pPr>
            <a:r>
              <a:rPr lang="en-US" sz="2000" dirty="0" smtClean="0">
                <a:solidFill>
                  <a:srgbClr val="000000"/>
                </a:solidFill>
                <a:latin typeface="Comic Sans MS" panose="030F0702030302020204" pitchFamily="66" charset="0"/>
              </a:rPr>
              <a:t>Not having specific arrangement</a:t>
            </a:r>
          </a:p>
          <a:p>
            <a:pPr marL="457200" lvl="0" indent="-457200" algn="just" rtl="0">
              <a:spcBef>
                <a:spcPct val="40000"/>
              </a:spcBef>
              <a:buFont typeface="+mj-lt"/>
              <a:buAutoNum type="arabicPeriod"/>
              <a:defRPr/>
            </a:pPr>
            <a:r>
              <a:rPr lang="en-US" sz="2000" dirty="0" smtClean="0">
                <a:solidFill>
                  <a:srgbClr val="000000"/>
                </a:solidFill>
                <a:latin typeface="Comic Sans MS" panose="030F0702030302020204" pitchFamily="66" charset="0"/>
              </a:rPr>
              <a:t>They are non pathogenic but  </a:t>
            </a:r>
            <a:r>
              <a:rPr lang="en-US" sz="2000" dirty="0">
                <a:solidFill>
                  <a:srgbClr val="000000"/>
                </a:solidFill>
                <a:latin typeface="Comic Sans MS" panose="030F0702030302020204" pitchFamily="66" charset="0"/>
              </a:rPr>
              <a:t>implicated in </a:t>
            </a:r>
            <a:r>
              <a:rPr lang="en-US" sz="2000" dirty="0" smtClean="0">
                <a:solidFill>
                  <a:srgbClr val="000000"/>
                </a:solidFill>
                <a:latin typeface="Comic Sans MS" panose="030F0702030302020204" pitchFamily="66" charset="0"/>
              </a:rPr>
              <a:t>some</a:t>
            </a:r>
            <a:r>
              <a:rPr lang="en-US" sz="2000" dirty="0" smtClean="0">
                <a:solidFill>
                  <a:srgbClr val="ED7D31"/>
                </a:solidFill>
                <a:latin typeface="Comic Sans MS" panose="030F0702030302020204" pitchFamily="66" charset="0"/>
              </a:rPr>
              <a:t>  </a:t>
            </a:r>
            <a:r>
              <a:rPr lang="en-US" sz="2000" dirty="0" err="1" smtClean="0">
                <a:solidFill>
                  <a:srgbClr val="ED7D31"/>
                </a:solidFill>
                <a:latin typeface="Comic Sans MS" panose="030F0702030302020204" pitchFamily="66" charset="0"/>
              </a:rPr>
              <a:t>apportunistic</a:t>
            </a:r>
            <a:r>
              <a:rPr lang="en-US" sz="2000" dirty="0" smtClean="0">
                <a:solidFill>
                  <a:srgbClr val="ED7D31"/>
                </a:solidFill>
                <a:latin typeface="Comic Sans MS" panose="030F0702030302020204" pitchFamily="66" charset="0"/>
              </a:rPr>
              <a:t> </a:t>
            </a:r>
            <a:r>
              <a:rPr lang="en-US" sz="2000" dirty="0">
                <a:solidFill>
                  <a:srgbClr val="ED7D31"/>
                </a:solidFill>
                <a:latin typeface="Comic Sans MS" panose="030F0702030302020204" pitchFamily="66" charset="0"/>
              </a:rPr>
              <a:t>infections</a:t>
            </a:r>
            <a:r>
              <a:rPr lang="en-US" sz="2000" dirty="0">
                <a:solidFill>
                  <a:srgbClr val="000000"/>
                </a:solidFill>
                <a:latin typeface="Comic Sans MS" panose="030F0702030302020204" pitchFamily="66" charset="0"/>
              </a:rPr>
              <a:t>. </a:t>
            </a:r>
            <a:endParaRPr lang="en-US" altLang="zh-TW"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40007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7920038"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
          <p:cNvSpPr>
            <a:spLocks noChangeArrowheads="1"/>
          </p:cNvSpPr>
          <p:nvPr/>
        </p:nvSpPr>
        <p:spPr bwMode="auto">
          <a:xfrm>
            <a:off x="3017838" y="379413"/>
            <a:ext cx="245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Tree>
  </p:cSld>
  <p:clrMapOvr>
    <a:masterClrMapping/>
  </p:clrMapOvr>
  <p:transition spd="slow" advTm="3169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11188" y="981075"/>
            <a:ext cx="2736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a:lnSpc>
                <a:spcPct val="115000"/>
              </a:lnSpc>
              <a:spcAft>
                <a:spcPts val="1000"/>
              </a:spcAft>
            </a:pPr>
            <a:r>
              <a:rPr lang="en-US" b="1">
                <a:solidFill>
                  <a:srgbClr val="D60093"/>
                </a:solidFill>
                <a:latin typeface="Comic Sans MS" pitchFamily="66" charset="0"/>
                <a:cs typeface="Calibri" pitchFamily="34" charset="0"/>
              </a:rPr>
              <a:t>Transmission </a:t>
            </a:r>
            <a:endParaRPr lang="en-US" sz="1800">
              <a:solidFill>
                <a:srgbClr val="D60093"/>
              </a:solidFill>
              <a:latin typeface="Calibri" pitchFamily="34" charset="0"/>
              <a:cs typeface="Calibri" pitchFamily="34" charset="0"/>
            </a:endParaRPr>
          </a:p>
        </p:txBody>
      </p:sp>
      <p:sp>
        <p:nvSpPr>
          <p:cNvPr id="21507" name="Rectangle 1"/>
          <p:cNvSpPr>
            <a:spLocks noChangeArrowheads="1"/>
          </p:cNvSpPr>
          <p:nvPr/>
        </p:nvSpPr>
        <p:spPr bwMode="auto">
          <a:xfrm>
            <a:off x="3017838" y="379413"/>
            <a:ext cx="245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33796" name="Rectangle 1"/>
          <p:cNvSpPr>
            <a:spLocks noChangeArrowheads="1"/>
          </p:cNvSpPr>
          <p:nvPr/>
        </p:nvSpPr>
        <p:spPr bwMode="auto">
          <a:xfrm>
            <a:off x="468313" y="1628775"/>
            <a:ext cx="8207375" cy="36317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342900" indent="-342900" algn="just" rtl="0">
              <a:lnSpc>
                <a:spcPct val="115000"/>
              </a:lnSpc>
              <a:buFont typeface="Courier New" pitchFamily="49" charset="0"/>
              <a:buChar char="o"/>
              <a:defRPr/>
            </a:pPr>
            <a:r>
              <a:rPr lang="en-US" sz="2000" dirty="0">
                <a:latin typeface="Comic Sans MS"/>
                <a:ea typeface="Calibri"/>
                <a:cs typeface="Arial"/>
              </a:rPr>
              <a:t>Humans are the only natural host of </a:t>
            </a:r>
            <a:r>
              <a:rPr lang="en-US" sz="2000" i="1" dirty="0">
                <a:latin typeface="Comic Sans MS"/>
                <a:ea typeface="Calibri"/>
                <a:cs typeface="Arial"/>
              </a:rPr>
              <a:t>C. </a:t>
            </a:r>
            <a:r>
              <a:rPr lang="en-US" sz="2000" i="1" dirty="0" err="1">
                <a:latin typeface="Comic Sans MS"/>
                <a:ea typeface="Calibri"/>
                <a:cs typeface="Arial"/>
              </a:rPr>
              <a:t>diphtheriae</a:t>
            </a:r>
            <a:r>
              <a:rPr lang="en-US" sz="2000" dirty="0">
                <a:latin typeface="Comic Sans MS"/>
                <a:ea typeface="Calibri"/>
                <a:cs typeface="Arial"/>
              </a:rPr>
              <a:t>. Both toxigenic and non toxigenic organisms reside in the upper respiratory  tract. </a:t>
            </a:r>
          </a:p>
          <a:p>
            <a:pPr marL="342900" indent="-342900" algn="just" rtl="0">
              <a:lnSpc>
                <a:spcPct val="115000"/>
              </a:lnSpc>
              <a:buFont typeface="Courier New" pitchFamily="49" charset="0"/>
              <a:buChar char="o"/>
              <a:defRPr/>
            </a:pPr>
            <a:endParaRPr lang="en-US" sz="2000" dirty="0">
              <a:solidFill>
                <a:srgbClr val="241F1F"/>
              </a:solidFill>
              <a:latin typeface="Comic Sans MS" pitchFamily="66" charset="0"/>
              <a:ea typeface="MinionPro-Regular"/>
              <a:cs typeface="MinionPro-Regular"/>
            </a:endParaRPr>
          </a:p>
          <a:p>
            <a:pPr marL="342900" indent="-342900" algn="just" rtl="0">
              <a:lnSpc>
                <a:spcPct val="115000"/>
              </a:lnSpc>
              <a:buFont typeface="Courier New" pitchFamily="49" charset="0"/>
              <a:buChar char="o"/>
              <a:defRPr/>
            </a:pPr>
            <a:r>
              <a:rPr lang="en-US" sz="2000" dirty="0">
                <a:solidFill>
                  <a:srgbClr val="008080"/>
                </a:solidFill>
                <a:latin typeface="Comic Sans MS" pitchFamily="66" charset="0"/>
                <a:ea typeface="MinionPro-Regular"/>
                <a:cs typeface="MinionPro-Regular"/>
              </a:rPr>
              <a:t>It is spread by droplets or by contact</a:t>
            </a:r>
            <a:r>
              <a:rPr lang="en-US" sz="2000" i="1" dirty="0">
                <a:solidFill>
                  <a:srgbClr val="008080"/>
                </a:solidFill>
                <a:latin typeface="Comic Sans MS" pitchFamily="66" charset="0"/>
                <a:ea typeface="MinionPro-Regular"/>
                <a:cs typeface="MinionPro-Regular"/>
              </a:rPr>
              <a:t> </a:t>
            </a:r>
            <a:r>
              <a:rPr lang="en-US" sz="2000" dirty="0">
                <a:solidFill>
                  <a:srgbClr val="008080"/>
                </a:solidFill>
                <a:latin typeface="Comic Sans MS" pitchFamily="66" charset="0"/>
                <a:ea typeface="MinionPro-Regular"/>
                <a:cs typeface="MinionPro-Regular"/>
              </a:rPr>
              <a:t>to susceptible individuals.</a:t>
            </a:r>
          </a:p>
          <a:p>
            <a:pPr algn="just" rtl="0">
              <a:lnSpc>
                <a:spcPct val="115000"/>
              </a:lnSpc>
              <a:defRPr/>
            </a:pPr>
            <a:endParaRPr lang="en-US" sz="2000" dirty="0">
              <a:solidFill>
                <a:srgbClr val="241F1F"/>
              </a:solidFill>
              <a:latin typeface="Comic Sans MS" pitchFamily="66" charset="0"/>
              <a:ea typeface="MinionPro-Regular"/>
              <a:cs typeface="MinionPro-Regular"/>
            </a:endParaRPr>
          </a:p>
          <a:p>
            <a:pPr marL="342900" indent="-342900" algn="just" rtl="0">
              <a:lnSpc>
                <a:spcPct val="115000"/>
              </a:lnSpc>
              <a:buFont typeface="Courier New" pitchFamily="49" charset="0"/>
              <a:buChar char="o"/>
              <a:defRPr/>
            </a:pPr>
            <a:r>
              <a:rPr lang="en-US" sz="2000" dirty="0">
                <a:solidFill>
                  <a:srgbClr val="000000"/>
                </a:solidFill>
                <a:latin typeface="Comic Sans MS" panose="030F0702030302020204" pitchFamily="66" charset="0"/>
              </a:rPr>
              <a:t>The organism </a:t>
            </a:r>
            <a:r>
              <a:rPr lang="en-US" sz="2000" dirty="0">
                <a:solidFill>
                  <a:srgbClr val="669900"/>
                </a:solidFill>
                <a:latin typeface="Comic Sans MS" panose="030F0702030302020204" pitchFamily="66" charset="0"/>
              </a:rPr>
              <a:t>can also infect the skin at the site of </a:t>
            </a:r>
            <a:r>
              <a:rPr lang="en-US" sz="2000" dirty="0" smtClean="0">
                <a:solidFill>
                  <a:srgbClr val="669900"/>
                </a:solidFill>
                <a:latin typeface="Comic Sans MS" panose="030F0702030302020204" pitchFamily="66" charset="0"/>
              </a:rPr>
              <a:t>a preexisting skin lesion.</a:t>
            </a:r>
            <a:r>
              <a:rPr lang="en-US" sz="2000" dirty="0">
                <a:solidFill>
                  <a:srgbClr val="669900"/>
                </a:solidFill>
                <a:latin typeface="Comic Sans MS" panose="030F0702030302020204" pitchFamily="66" charset="0"/>
              </a:rPr>
              <a:t> </a:t>
            </a:r>
            <a:r>
              <a:rPr lang="en-US" sz="2000" dirty="0" smtClean="0">
                <a:solidFill>
                  <a:srgbClr val="000000"/>
                </a:solidFill>
                <a:latin typeface="Comic Sans MS" panose="030F0702030302020204" pitchFamily="66" charset="0"/>
              </a:rPr>
              <a:t>This </a:t>
            </a:r>
            <a:r>
              <a:rPr lang="en-US" sz="2000" dirty="0">
                <a:solidFill>
                  <a:srgbClr val="000000"/>
                </a:solidFill>
                <a:latin typeface="Comic Sans MS" panose="030F0702030302020204" pitchFamily="66" charset="0"/>
              </a:rPr>
              <a:t>occurs primarily in the tropics but can occur worldwide </a:t>
            </a:r>
            <a:r>
              <a:rPr lang="en-US" sz="2000" dirty="0" smtClean="0">
                <a:solidFill>
                  <a:srgbClr val="000000"/>
                </a:solidFill>
                <a:latin typeface="Comic Sans MS" panose="030F0702030302020204" pitchFamily="66" charset="0"/>
              </a:rPr>
              <a:t>in indigent </a:t>
            </a:r>
            <a:r>
              <a:rPr lang="en-US" sz="2000" dirty="0">
                <a:solidFill>
                  <a:srgbClr val="000000"/>
                </a:solidFill>
                <a:latin typeface="Comic Sans MS" panose="030F0702030302020204" pitchFamily="66" charset="0"/>
              </a:rPr>
              <a:t>persons with poor skin hygiene.</a:t>
            </a:r>
            <a:r>
              <a:rPr lang="en-US" sz="2000" dirty="0"/>
              <a:t> </a:t>
            </a:r>
            <a:br>
              <a:rPr lang="en-US" sz="2000" dirty="0"/>
            </a:br>
            <a:endParaRPr lang="en-US" sz="2000" dirty="0">
              <a:latin typeface="Calibri" pitchFamily="34" charset="0"/>
              <a:ea typeface="Calibri" pitchFamily="34" charset="0"/>
            </a:endParaRPr>
          </a:p>
        </p:txBody>
      </p:sp>
      <p:pic>
        <p:nvPicPr>
          <p:cNvPr id="21509" name="Picture 5" descr="C:\Users\Sarmed\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013176"/>
            <a:ext cx="559688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840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017838" y="446088"/>
            <a:ext cx="2457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lang="en-US" b="1" i="1">
                <a:solidFill>
                  <a:srgbClr val="008080"/>
                </a:solidFill>
                <a:latin typeface="Comic Sans MS" pitchFamily="66" charset="0"/>
                <a:cs typeface="Calibri" pitchFamily="34" charset="0"/>
              </a:rPr>
              <a:t>C. diphtheriae </a:t>
            </a:r>
            <a:endParaRPr lang="ar-IQ" b="1" i="1">
              <a:solidFill>
                <a:srgbClr val="008080"/>
              </a:solidFill>
              <a:cs typeface="Calibri" pitchFamily="34" charset="0"/>
            </a:endParaRPr>
          </a:p>
        </p:txBody>
      </p:sp>
      <p:sp>
        <p:nvSpPr>
          <p:cNvPr id="22531" name="Rectangle 1"/>
          <p:cNvSpPr>
            <a:spLocks noChangeArrowheads="1"/>
          </p:cNvSpPr>
          <p:nvPr/>
        </p:nvSpPr>
        <p:spPr bwMode="auto">
          <a:xfrm>
            <a:off x="395288" y="958850"/>
            <a:ext cx="280856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0">
              <a:lnSpc>
                <a:spcPct val="115000"/>
              </a:lnSpc>
              <a:spcAft>
                <a:spcPts val="1000"/>
              </a:spcAft>
            </a:pPr>
            <a:r>
              <a:rPr lang="en-US" b="1" dirty="0">
                <a:solidFill>
                  <a:srgbClr val="008080"/>
                </a:solidFill>
                <a:latin typeface="Comic Sans MS" pitchFamily="66" charset="0"/>
                <a:cs typeface="Calibri" pitchFamily="34" charset="0"/>
              </a:rPr>
              <a:t>Pathogenesis </a:t>
            </a:r>
            <a:r>
              <a:rPr lang="en-US" sz="2000" dirty="0" smtClean="0">
                <a:latin typeface="Comic Sans MS" pitchFamily="66" charset="0"/>
                <a:cs typeface="Calibri" pitchFamily="34" charset="0"/>
              </a:rPr>
              <a:t> </a:t>
            </a:r>
            <a:endParaRPr lang="en-US" sz="2000" dirty="0">
              <a:latin typeface="Comic Sans MS" pitchFamily="66" charset="0"/>
              <a:cs typeface="Calibri" pitchFamily="34" charset="0"/>
            </a:endParaRPr>
          </a:p>
        </p:txBody>
      </p:sp>
      <p:sp>
        <p:nvSpPr>
          <p:cNvPr id="6" name="Rectangle 5"/>
          <p:cNvSpPr/>
          <p:nvPr/>
        </p:nvSpPr>
        <p:spPr>
          <a:xfrm>
            <a:off x="155575" y="1844824"/>
            <a:ext cx="8467725" cy="4087273"/>
          </a:xfrm>
          <a:prstGeom prst="rect">
            <a:avLst/>
          </a:prstGeom>
        </p:spPr>
        <p:txBody>
          <a:bodyPr>
            <a:spAutoFit/>
          </a:bodyPr>
          <a:lstStyle/>
          <a:p>
            <a:pPr algn="just" rtl="0">
              <a:lnSpc>
                <a:spcPct val="115000"/>
              </a:lnSpc>
              <a:spcAft>
                <a:spcPts val="1000"/>
              </a:spcAft>
              <a:defRPr/>
            </a:pPr>
            <a:r>
              <a:rPr lang="en-US" altLang="zh-TW" b="1" dirty="0">
                <a:solidFill>
                  <a:srgbClr val="008080"/>
                </a:solidFill>
                <a:latin typeface="Comic Sans MS" pitchFamily="66" charset="0"/>
              </a:rPr>
              <a:t>Diphtheria toxin</a:t>
            </a:r>
            <a:r>
              <a:rPr lang="en-US" altLang="zh-TW" dirty="0">
                <a:solidFill>
                  <a:srgbClr val="000000"/>
                </a:solidFill>
                <a:latin typeface="Comic Sans MS" pitchFamily="66" charset="0"/>
              </a:rPr>
              <a:t> </a:t>
            </a:r>
            <a:r>
              <a:rPr lang="en-US" altLang="zh-TW" dirty="0" smtClean="0">
                <a:solidFill>
                  <a:srgbClr val="000000"/>
                </a:solidFill>
                <a:latin typeface="Comic Sans MS" pitchFamily="66" charset="0"/>
              </a:rPr>
              <a:t>(exotoxin)</a:t>
            </a:r>
            <a:endParaRPr lang="en-US" altLang="zh-TW" dirty="0">
              <a:solidFill>
                <a:srgbClr val="000000"/>
              </a:solidFill>
              <a:latin typeface="Comic Sans MS" pitchFamily="66" charset="0"/>
            </a:endParaRPr>
          </a:p>
          <a:p>
            <a:pPr algn="just" rtl="0">
              <a:lnSpc>
                <a:spcPct val="115000"/>
              </a:lnSpc>
              <a:spcAft>
                <a:spcPts val="1000"/>
              </a:spcAft>
              <a:defRPr/>
            </a:pPr>
            <a:r>
              <a:rPr lang="en-US" sz="2000" dirty="0">
                <a:solidFill>
                  <a:srgbClr val="000000"/>
                </a:solidFill>
                <a:latin typeface="Comic Sans MS" pitchFamily="66" charset="0"/>
                <a:ea typeface="Calibri"/>
                <a:cs typeface="Arial"/>
              </a:rPr>
              <a:t>The </a:t>
            </a:r>
            <a:r>
              <a:rPr lang="en-US" sz="2000" dirty="0" smtClean="0">
                <a:solidFill>
                  <a:srgbClr val="000000"/>
                </a:solidFill>
                <a:latin typeface="Comic Sans MS" pitchFamily="66" charset="0"/>
                <a:ea typeface="Calibri"/>
                <a:cs typeface="Arial"/>
              </a:rPr>
              <a:t>diphtheria exotoxin </a:t>
            </a:r>
            <a:r>
              <a:rPr lang="en-US" sz="2000" dirty="0">
                <a:solidFill>
                  <a:srgbClr val="000000"/>
                </a:solidFill>
                <a:latin typeface="Comic Sans MS" pitchFamily="66" charset="0"/>
                <a:ea typeface="Calibri"/>
                <a:cs typeface="Arial"/>
              </a:rPr>
              <a:t>is a single polypeptide with two functional fragment. </a:t>
            </a:r>
          </a:p>
          <a:p>
            <a:pPr marL="342900" indent="-342900" algn="just" rtl="0">
              <a:lnSpc>
                <a:spcPct val="115000"/>
              </a:lnSpc>
              <a:spcAft>
                <a:spcPts val="1000"/>
              </a:spcAft>
              <a:buFont typeface="Arial" pitchFamily="34" charset="0"/>
              <a:buChar char="•"/>
              <a:defRPr/>
            </a:pPr>
            <a:r>
              <a:rPr lang="en-US" sz="2000" dirty="0">
                <a:solidFill>
                  <a:srgbClr val="D60093"/>
                </a:solidFill>
                <a:latin typeface="Comic Sans MS" pitchFamily="66" charset="0"/>
                <a:ea typeface="Calibri"/>
                <a:cs typeface="Arial"/>
              </a:rPr>
              <a:t>The binding (B) fragments </a:t>
            </a:r>
            <a:r>
              <a:rPr lang="en-US" sz="2000" u="sng" dirty="0">
                <a:solidFill>
                  <a:srgbClr val="000000"/>
                </a:solidFill>
                <a:latin typeface="Comic Sans MS" pitchFamily="66" charset="0"/>
                <a:ea typeface="Calibri"/>
                <a:cs typeface="Arial"/>
              </a:rPr>
              <a:t>mediates binding of the toxin to glycoprotein </a:t>
            </a:r>
            <a:r>
              <a:rPr lang="en-US" sz="2000" u="sng" dirty="0" smtClean="0">
                <a:solidFill>
                  <a:srgbClr val="000000"/>
                </a:solidFill>
                <a:latin typeface="Comic Sans MS" pitchFamily="66" charset="0"/>
                <a:ea typeface="Calibri"/>
                <a:cs typeface="Arial"/>
              </a:rPr>
              <a:t>receptors (heparin-binding </a:t>
            </a:r>
            <a:r>
              <a:rPr lang="en-US" sz="2000" u="sng" dirty="0">
                <a:solidFill>
                  <a:srgbClr val="000000"/>
                </a:solidFill>
                <a:latin typeface="Comic Sans MS" pitchFamily="66" charset="0"/>
                <a:ea typeface="Calibri"/>
                <a:cs typeface="Arial"/>
              </a:rPr>
              <a:t>epidermal growth </a:t>
            </a:r>
            <a:r>
              <a:rPr lang="en-US" sz="2000" u="sng" dirty="0" smtClean="0">
                <a:solidFill>
                  <a:srgbClr val="000000"/>
                </a:solidFill>
                <a:latin typeface="Comic Sans MS" pitchFamily="66" charset="0"/>
                <a:ea typeface="Calibri"/>
                <a:cs typeface="Arial"/>
              </a:rPr>
              <a:t>factor receptor) </a:t>
            </a:r>
            <a:r>
              <a:rPr lang="en-US" sz="2000" u="sng" dirty="0">
                <a:solidFill>
                  <a:srgbClr val="000000"/>
                </a:solidFill>
                <a:latin typeface="Comic Sans MS" pitchFamily="66" charset="0"/>
                <a:ea typeface="Calibri"/>
                <a:cs typeface="Arial"/>
              </a:rPr>
              <a:t>on the cell membrane. </a:t>
            </a:r>
          </a:p>
          <a:p>
            <a:pPr marL="342900" indent="-342900" algn="just" rtl="0">
              <a:lnSpc>
                <a:spcPct val="115000"/>
              </a:lnSpc>
              <a:spcAft>
                <a:spcPts val="1000"/>
              </a:spcAft>
              <a:buFont typeface="Arial" pitchFamily="34" charset="0"/>
              <a:buChar char="•"/>
              <a:defRPr/>
            </a:pPr>
            <a:r>
              <a:rPr lang="en-US" sz="2000" dirty="0">
                <a:solidFill>
                  <a:srgbClr val="D60093"/>
                </a:solidFill>
                <a:latin typeface="Comic Sans MS" pitchFamily="66" charset="0"/>
                <a:ea typeface="Calibri"/>
                <a:cs typeface="Arial"/>
              </a:rPr>
              <a:t>The active (A) </a:t>
            </a:r>
            <a:r>
              <a:rPr lang="en-US" sz="2000" u="sng" dirty="0">
                <a:solidFill>
                  <a:srgbClr val="000000"/>
                </a:solidFill>
                <a:latin typeface="Comic Sans MS" pitchFamily="66" charset="0"/>
                <a:ea typeface="Calibri"/>
                <a:cs typeface="Arial"/>
              </a:rPr>
              <a:t>possesses enzymatic activity that cleaves </a:t>
            </a:r>
            <a:r>
              <a:rPr lang="en-US" sz="2000" u="sng" dirty="0" err="1">
                <a:solidFill>
                  <a:srgbClr val="000000"/>
                </a:solidFill>
                <a:latin typeface="Comic Sans MS" pitchFamily="66" charset="0"/>
                <a:ea typeface="Calibri"/>
                <a:cs typeface="Arial"/>
              </a:rPr>
              <a:t>nicotinamide</a:t>
            </a:r>
            <a:r>
              <a:rPr lang="en-US" sz="2000" u="sng" dirty="0">
                <a:solidFill>
                  <a:srgbClr val="000000"/>
                </a:solidFill>
                <a:latin typeface="Comic Sans MS" pitchFamily="66" charset="0"/>
                <a:ea typeface="Calibri"/>
                <a:cs typeface="Arial"/>
              </a:rPr>
              <a:t> from </a:t>
            </a:r>
            <a:r>
              <a:rPr lang="en-US" sz="2000" u="sng" dirty="0" err="1">
                <a:solidFill>
                  <a:srgbClr val="000000"/>
                </a:solidFill>
                <a:latin typeface="Comic Sans MS" pitchFamily="66" charset="0"/>
                <a:ea typeface="Calibri"/>
                <a:cs typeface="Arial"/>
              </a:rPr>
              <a:t>nicotinamide</a:t>
            </a:r>
            <a:r>
              <a:rPr lang="en-US" sz="2000" u="sng" dirty="0">
                <a:solidFill>
                  <a:srgbClr val="000000"/>
                </a:solidFill>
                <a:latin typeface="Comic Sans MS" pitchFamily="66" charset="0"/>
                <a:ea typeface="Calibri"/>
                <a:cs typeface="Arial"/>
              </a:rPr>
              <a:t> adenine dinucleotide (NAD) and transfers the remaining  ADP-ribose to </a:t>
            </a:r>
            <a:r>
              <a:rPr lang="en-US" altLang="zh-TW" sz="2000" u="sng" dirty="0">
                <a:solidFill>
                  <a:srgbClr val="000000"/>
                </a:solidFill>
                <a:latin typeface="Comic Sans MS" pitchFamily="66" charset="0"/>
              </a:rPr>
              <a:t>elongation factor-2                          (</a:t>
            </a:r>
            <a:r>
              <a:rPr lang="en-US" sz="2000" u="sng" dirty="0">
                <a:solidFill>
                  <a:srgbClr val="000000"/>
                </a:solidFill>
                <a:latin typeface="Comic Sans MS" pitchFamily="66" charset="0"/>
                <a:ea typeface="Calibri"/>
                <a:cs typeface="Arial"/>
              </a:rPr>
              <a:t>EF-2), thereby inactivating it. </a:t>
            </a:r>
          </a:p>
        </p:txBody>
      </p:sp>
    </p:spTree>
  </p:cSld>
  <p:clrMapOvr>
    <a:masterClrMapping/>
  </p:clrMapOvr>
  <p:transition spd="slow" advTm="52924"/>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fontScheme name="預設簡報設計">
      <a:majorFont>
        <a:latin typeface="Times New Roman"/>
        <a:ea typeface="PMingLiU"/>
        <a:cs typeface=""/>
      </a:majorFont>
      <a:minorFont>
        <a:latin typeface="Times New Roman"/>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Symbol" pitchFamily="18" charset="2"/>
            <a:ea typeface="PMingLiU"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Symbol" pitchFamily="18" charset="2"/>
            <a:ea typeface="PMingLiU"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預設簡報設計">
  <a:themeElements>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fontScheme name="預設簡報設計">
      <a:majorFont>
        <a:latin typeface="Times New Roman"/>
        <a:ea typeface="PMingLiU"/>
        <a:cs typeface=""/>
      </a:majorFont>
      <a:minorFont>
        <a:latin typeface="Times New Roman"/>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Symbol" pitchFamily="18" charset="2"/>
            <a:ea typeface="PMingLiU"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Symbol" pitchFamily="18" charset="2"/>
            <a:ea typeface="PMingLiU"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8612</TotalTime>
  <Words>1817</Words>
  <Application>Microsoft Office PowerPoint</Application>
  <PresentationFormat>On-screen Show (4:3)</PresentationFormat>
  <Paragraphs>197</Paragraphs>
  <Slides>35</Slides>
  <Notes>1</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預設簡報設計</vt:lpstr>
      <vt:lpstr>Office Theme</vt:lpstr>
      <vt:lpstr>1_預設簡報設計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Maher</cp:lastModifiedBy>
  <cp:revision>420</cp:revision>
  <cp:lastPrinted>2020-03-26T19:42:20Z</cp:lastPrinted>
  <dcterms:created xsi:type="dcterms:W3CDTF">2002-04-04T01:40:50Z</dcterms:created>
  <dcterms:modified xsi:type="dcterms:W3CDTF">2022-12-14T10:27:56Z</dcterms:modified>
</cp:coreProperties>
</file>