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91" r:id="rId4"/>
    <p:sldId id="293" r:id="rId5"/>
    <p:sldId id="311" r:id="rId6"/>
    <p:sldId id="331" r:id="rId7"/>
    <p:sldId id="332" r:id="rId8"/>
    <p:sldId id="330" r:id="rId9"/>
    <p:sldId id="312" r:id="rId10"/>
    <p:sldId id="333" r:id="rId11"/>
    <p:sldId id="334" r:id="rId12"/>
    <p:sldId id="309" r:id="rId13"/>
    <p:sldId id="335" r:id="rId14"/>
    <p:sldId id="318" r:id="rId15"/>
    <p:sldId id="310" r:id="rId16"/>
    <p:sldId id="336" r:id="rId17"/>
    <p:sldId id="337" r:id="rId18"/>
    <p:sldId id="338" r:id="rId19"/>
    <p:sldId id="339" r:id="rId20"/>
    <p:sldId id="340"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12/16/2022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034001"/>
          </a:xfrm>
        </p:spPr>
        <p:txBody>
          <a:bodyPr>
            <a:normAutofit/>
          </a:bodyPr>
          <a:lstStyle/>
          <a:p>
            <a:pPr>
              <a:lnSpc>
                <a:spcPct val="115000"/>
              </a:lnSpc>
              <a:spcBef>
                <a:spcPts val="0"/>
              </a:spcBef>
            </a:pPr>
            <a:r>
              <a:rPr lang="en-US" sz="6600" b="1" dirty="0" smtClean="0">
                <a:solidFill>
                  <a:srgbClr val="0070C0"/>
                </a:solidFill>
                <a:latin typeface="Gill Sans MT" panose="020B0502020104020203" pitchFamily="34" charset="0"/>
                <a:ea typeface="Calibri" panose="020F0502020204030204" pitchFamily="34" charset="0"/>
                <a:cs typeface="Arial" panose="020B0604020202020204" pitchFamily="34" charset="0"/>
              </a:rPr>
              <a:t>Pediatric </a:t>
            </a:r>
            <a:r>
              <a:rPr lang="en-US" sz="6600" b="1" dirty="0">
                <a:solidFill>
                  <a:srgbClr val="0070C0"/>
                </a:solidFill>
                <a:latin typeface="Gill Sans MT" panose="020B0502020104020203" pitchFamily="34" charset="0"/>
                <a:ea typeface="Calibri" panose="020F0502020204030204" pitchFamily="34" charset="0"/>
                <a:cs typeface="Arial" panose="020B0604020202020204" pitchFamily="34" charset="0"/>
              </a:rPr>
              <a:t>Fluid and Electrolytes</a:t>
            </a:r>
          </a:p>
        </p:txBody>
      </p:sp>
      <p:sp>
        <p:nvSpPr>
          <p:cNvPr id="3" name="Subtitle 2"/>
          <p:cNvSpPr>
            <a:spLocks noGrp="1"/>
          </p:cNvSpPr>
          <p:nvPr>
            <p:ph type="subTitle" idx="1"/>
          </p:nvPr>
        </p:nvSpPr>
        <p:spPr>
          <a:xfrm>
            <a:off x="1524000" y="4558145"/>
            <a:ext cx="9144000" cy="1759527"/>
          </a:xfrm>
        </p:spPr>
        <p:txBody>
          <a:bodyPr>
            <a:normAutofit/>
          </a:bodyPr>
          <a:lstStyle/>
          <a:p>
            <a:r>
              <a:rPr lang="en-US" sz="3600" b="1" dirty="0">
                <a:solidFill>
                  <a:srgbClr val="FF0000"/>
                </a:solidFill>
                <a:latin typeface="Sitka Subheading" panose="02000505000000020004" pitchFamily="2" charset="0"/>
                <a:ea typeface="Calibri" panose="020F0502020204030204" pitchFamily="34" charset="0"/>
              </a:rPr>
              <a:t>Dr. Haider Raheem</a:t>
            </a:r>
            <a:endParaRPr lang="en-US" sz="3600" dirty="0">
              <a:solidFill>
                <a:srgbClr val="FF0000"/>
              </a:solidFill>
              <a:latin typeface="Sitka Subheading" panose="02000505000000020004" pitchFamily="2"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40327"/>
            <a:ext cx="10515600" cy="12053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745673"/>
            <a:ext cx="10515600" cy="5112327"/>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H.S.’s lethargy, decreased urine output, tearless crying, dry mucous membranes, dry skin with fever, sunken eyes, mild tachycardia with low normal blood pressure, and poor skin turgor are all signs of dehydration. This is consistent with her 2-day history of vomiting and poor intake. Her weight loss of 1.5 kg gives a further clue to the extent of dehydration. Dehydration or fluid loss is determined most accurately by weight loss. Because 1 g of body weight is approximately equal to 1 mL, her fluid deficit is estimated to be 1,500 mL. The percentage dehydration is estimated using the following formula:</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4620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964"/>
            <a:ext cx="10515600" cy="96981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052945"/>
                <a:ext cx="10515600" cy="5805055"/>
              </a:xfrm>
            </p:spPr>
            <p:txBody>
              <a:bodyPr>
                <a:normAutofit/>
              </a:bodyPr>
              <a:lstStyle/>
              <a:p>
                <a:pPr marL="0" algn="just">
                  <a:lnSpc>
                    <a:spcPct val="115000"/>
                  </a:lnSpc>
                  <a:spcBef>
                    <a:spcPts val="0"/>
                  </a:spcBef>
                </a:pPr>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𝐷𝑒h𝑦𝑑𝑟𝑎𝑡𝑖𝑜𝑛</m:t>
                    </m:r>
                    <m:r>
                      <a:rPr lang="en-US" i="1">
                        <a:latin typeface="Cambria Math" panose="02040503050406030204" pitchFamily="18" charset="0"/>
                        <a:ea typeface="Calibri" panose="020F0502020204030204" pitchFamily="34" charset="0"/>
                        <a:cs typeface="Times New Roman" panose="02020603050405020304" pitchFamily="18" charset="0"/>
                      </a:rPr>
                      <m:t> = </m:t>
                    </m:r>
                    <m:r>
                      <a:rPr lang="en-US" i="1">
                        <a:latin typeface="Cambria Math" panose="02040503050406030204" pitchFamily="18" charset="0"/>
                        <a:ea typeface="Calibri" panose="020F0502020204030204" pitchFamily="34" charset="0"/>
                        <a:cs typeface="Times New Roman" panose="02020603050405020304" pitchFamily="18" charset="0"/>
                      </a:rPr>
                      <m:t>𝑁𝑜𝑟𝑚𝑎𝑙</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𝑏𝑜𝑑𝑦</m:t>
                    </m:r>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𝑤𝑒𝑖𝑔h𝑡</m:t>
                    </m:r>
                    <m:r>
                      <a:rPr lang="en-US" i="1">
                        <a:latin typeface="Cambria Math" panose="02040503050406030204" pitchFamily="18" charset="0"/>
                        <a:ea typeface="Calibri" panose="020F0502020204030204" pitchFamily="34" charset="0"/>
                        <a:cs typeface="Times New Roman" panose="02020603050405020304" pitchFamily="18" charset="0"/>
                      </a:rPr>
                      <m:t>− </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a:latin typeface="Cambria Math" panose="02040503050406030204" pitchFamily="18" charset="0"/>
                            <a:ea typeface="Calibri" panose="020F0502020204030204" pitchFamily="34" charset="0"/>
                            <a:cs typeface="Times New Roman" panose="02020603050405020304" pitchFamily="18" charset="0"/>
                          </a:rPr>
                          <m:t>Actual</m:t>
                        </m:r>
                        <m:r>
                          <a:rPr lang="en-US">
                            <a:latin typeface="Cambria Math" panose="02040503050406030204" pitchFamily="18" charset="0"/>
                            <a:ea typeface="Calibri" panose="020F0502020204030204" pitchFamily="34" charset="0"/>
                            <a:cs typeface="Times New Roman" panose="02020603050405020304" pitchFamily="18" charset="0"/>
                          </a:rPr>
                          <m:t> </m:t>
                        </m:r>
                        <m:r>
                          <m:rPr>
                            <m:sty m:val="p"/>
                          </m:rPr>
                          <a:rPr lang="en-US">
                            <a:latin typeface="Cambria Math" panose="02040503050406030204" pitchFamily="18" charset="0"/>
                            <a:ea typeface="Calibri" panose="020F0502020204030204" pitchFamily="34" charset="0"/>
                            <a:cs typeface="Times New Roman" panose="02020603050405020304" pitchFamily="18" charset="0"/>
                          </a:rPr>
                          <m:t>body</m:t>
                        </m:r>
                        <m:r>
                          <a:rPr lang="en-US">
                            <a:latin typeface="Cambria Math" panose="02040503050406030204" pitchFamily="18" charset="0"/>
                            <a:ea typeface="Calibri" panose="020F0502020204030204" pitchFamily="34" charset="0"/>
                            <a:cs typeface="Times New Roman" panose="02020603050405020304" pitchFamily="18" charset="0"/>
                          </a:rPr>
                          <m:t> </m:t>
                        </m:r>
                        <m:r>
                          <m:rPr>
                            <m:sty m:val="p"/>
                          </m:rPr>
                          <a:rPr lang="en-US">
                            <a:latin typeface="Cambria Math" panose="02040503050406030204" pitchFamily="18" charset="0"/>
                            <a:ea typeface="Calibri" panose="020F0502020204030204" pitchFamily="34" charset="0"/>
                            <a:cs typeface="Times New Roman" panose="02020603050405020304" pitchFamily="18" charset="0"/>
                          </a:rPr>
                          <m:t>weight</m:t>
                        </m:r>
                      </m:num>
                      <m:den>
                        <m:r>
                          <m:rPr>
                            <m:sty m:val="p"/>
                          </m:rPr>
                          <a:rPr lang="en-US">
                            <a:latin typeface="Cambria Math" panose="02040503050406030204" pitchFamily="18" charset="0"/>
                            <a:ea typeface="Calibri" panose="020F0502020204030204" pitchFamily="34" charset="0"/>
                            <a:cs typeface="Times New Roman" panose="02020603050405020304" pitchFamily="18" charset="0"/>
                          </a:rPr>
                          <m:t>Normal</m:t>
                        </m:r>
                        <m:r>
                          <a:rPr lang="en-US">
                            <a:latin typeface="Cambria Math" panose="02040503050406030204" pitchFamily="18" charset="0"/>
                            <a:ea typeface="Calibri" panose="020F0502020204030204" pitchFamily="34" charset="0"/>
                            <a:cs typeface="Times New Roman" panose="02020603050405020304" pitchFamily="18" charset="0"/>
                          </a:rPr>
                          <m:t> </m:t>
                        </m:r>
                        <m:r>
                          <m:rPr>
                            <m:sty m:val="p"/>
                          </m:rPr>
                          <a:rPr lang="en-US">
                            <a:latin typeface="Cambria Math" panose="02040503050406030204" pitchFamily="18" charset="0"/>
                            <a:ea typeface="Calibri" panose="020F0502020204030204" pitchFamily="34" charset="0"/>
                            <a:cs typeface="Times New Roman" panose="02020603050405020304" pitchFamily="18" charset="0"/>
                          </a:rPr>
                          <m:t>body</m:t>
                        </m:r>
                        <m:r>
                          <a:rPr lang="en-US">
                            <a:latin typeface="Cambria Math" panose="02040503050406030204" pitchFamily="18" charset="0"/>
                            <a:ea typeface="Calibri" panose="020F0502020204030204" pitchFamily="34" charset="0"/>
                            <a:cs typeface="Times New Roman" panose="02020603050405020304" pitchFamily="18" charset="0"/>
                          </a:rPr>
                          <m:t> </m:t>
                        </m:r>
                        <m:r>
                          <m:rPr>
                            <m:sty m:val="p"/>
                          </m:rPr>
                          <a:rPr lang="en-US">
                            <a:latin typeface="Cambria Math" panose="02040503050406030204" pitchFamily="18" charset="0"/>
                            <a:ea typeface="Calibri" panose="020F0502020204030204" pitchFamily="34" charset="0"/>
                            <a:cs typeface="Times New Roman" panose="02020603050405020304" pitchFamily="18" charset="0"/>
                          </a:rPr>
                          <m:t>weight</m:t>
                        </m:r>
                      </m:den>
                    </m:f>
                    <m:r>
                      <a:rPr lang="en-US" i="1">
                        <a:latin typeface="Cambria Math" panose="02040503050406030204" pitchFamily="18" charset="0"/>
                        <a:ea typeface="Calibri" panose="020F0502020204030204" pitchFamily="34" charset="0"/>
                        <a:cs typeface="Times New Roman" panose="02020603050405020304" pitchFamily="18" charset="0"/>
                      </a:rPr>
                      <m:t> ×100</m:t>
                    </m:r>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Tachycardia and marginal blood pressure dictate the need for immediate IV rehydration. Normal serum sodium concentration ranges from 135 to 145mEq/L of sodium; thus, normal saline approximates the sodium concentration of plasma and is often used as a volume expander. In this patient, 10 to 20 mL/kg of normal saline (12.9 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10 to 20 mL/kg = 129 to 258 mL) should be infused as rapidly as possible to establish normal blood pressure. For symptomatic patients, including those with seizures, the serum sodium concentration should be increased acutely only to the degree necessary to abate symptoms.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052945"/>
                <a:ext cx="10515600" cy="5805055"/>
              </a:xfrm>
              <a:blipFill>
                <a:blip r:embed="rId2"/>
                <a:stretch>
                  <a:fillRect l="-1217" r="-1159" b="-1891"/>
                </a:stretch>
              </a:blipFill>
            </p:spPr>
            <p:txBody>
              <a:bodyPr/>
              <a:lstStyle/>
              <a:p>
                <a:r>
                  <a:rPr lang="en-US">
                    <a:noFill/>
                  </a:rPr>
                  <a:t> </a:t>
                </a:r>
              </a:p>
            </p:txBody>
          </p:sp>
        </mc:Fallback>
      </mc:AlternateContent>
    </p:spTree>
    <p:extLst>
      <p:ext uri="{BB962C8B-B14F-4D97-AF65-F5344CB8AC3E}">
        <p14:creationId xmlns:p14="http://schemas.microsoft.com/office/powerpoint/2010/main" val="171236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8145"/>
            <a:ext cx="10515600" cy="1468582"/>
          </a:xfrm>
        </p:spPr>
        <p:txBody>
          <a:bodyPr>
            <a:normAutofit/>
          </a:bodyPr>
          <a:lstStyle/>
          <a:p>
            <a:pPr algn="just">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16727"/>
            <a:ext cx="10515600" cy="4641273"/>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Calculate </a:t>
            </a:r>
            <a:r>
              <a:rPr lang="en-US" dirty="0">
                <a:latin typeface="Times New Roman" panose="02020603050405020304" pitchFamily="18" charset="0"/>
                <a:ea typeface="Calibri" panose="020F0502020204030204" pitchFamily="34" charset="0"/>
                <a:cs typeface="Arial" panose="020B0604020202020204" pitchFamily="34" charset="0"/>
              </a:rPr>
              <a:t>H.S.’s fluid and electrolyte needs. Her serum electrolyte results were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Sodium, 128 mEq/L (normal, 135–145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3.1 mEq/L (normal, 3.5–5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Chloride, 88 mEq/L (normal, 102–109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HCO</a:t>
            </a:r>
            <a:r>
              <a:rPr lang="en-US" b="1" i="1" baseline="30000" dirty="0">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latin typeface="Times New Roman" panose="02020603050405020304" pitchFamily="18" charset="0"/>
                <a:ea typeface="Calibri" panose="020F0502020204030204" pitchFamily="34" charset="0"/>
                <a:cs typeface="Arial" panose="020B0604020202020204" pitchFamily="34" charset="0"/>
              </a:rPr>
              <a:t>3</a:t>
            </a:r>
            <a:r>
              <a:rPr lang="en-US" dirty="0">
                <a:latin typeface="Times New Roman" panose="02020603050405020304" pitchFamily="18" charset="0"/>
                <a:ea typeface="Calibri" panose="020F0502020204030204" pitchFamily="34" charset="0"/>
                <a:cs typeface="Arial" panose="020B0604020202020204" pitchFamily="34" charset="0"/>
              </a:rPr>
              <a:t>, 30 mEq/L (normal, 22–29 mEq/L)</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7369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86691"/>
          </a:xfrm>
        </p:spPr>
        <p:txBody>
          <a:bodyPr>
            <a:normAutofit/>
          </a:bodyPr>
          <a:lstStyle/>
          <a:p>
            <a:pPr algn="just">
              <a:lnSpc>
                <a:spcPct val="115000"/>
              </a:lnSpc>
              <a:spcBef>
                <a:spcPts val="0"/>
              </a:spcBef>
            </a:pP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86691"/>
            <a:ext cx="10515600" cy="5971309"/>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addition to normal maintenance fluids, H.S. must be provided with fluids and electrolytes to replace her deficit secondary to dehydration and compensate for increased insensible water loss because of fever. Each component of the fluid can be calculated separately.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Fluid deficit = Weight loss (kg)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1,000 mL/kg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Fever adjustment = 10%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Maintenance for each °C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smtClean="0">
                <a:latin typeface="Times New Roman" panose="02020603050405020304" pitchFamily="18" charset="0"/>
                <a:ea typeface="Calibri" panose="020F0502020204030204" pitchFamily="34" charset="0"/>
                <a:cs typeface="Arial" panose="020B0604020202020204" pitchFamily="34" charset="0"/>
              </a:rPr>
              <a:t>37°C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(CD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CO)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F</a:t>
            </a:r>
            <a:r>
              <a:rPr lang="en-US" baseline="-25000" dirty="0">
                <a:latin typeface="Times New Roman" panose="02020603050405020304" pitchFamily="18" charset="0"/>
                <a:ea typeface="Calibri" panose="020F0502020204030204" pitchFamily="34" charset="0"/>
                <a:cs typeface="Arial" panose="020B0604020202020204" pitchFamily="34" charset="0"/>
              </a:rPr>
              <a:t>d</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Weight = mEq required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i="1" dirty="0">
                <a:latin typeface="Times New Roman" panose="02020603050405020304" pitchFamily="18" charset="0"/>
                <a:ea typeface="Calibri" panose="020F0502020204030204" pitchFamily="34" charset="0"/>
                <a:cs typeface="Arial" panose="020B0604020202020204" pitchFamily="34" charset="0"/>
              </a:rPr>
              <a:t>CD </a:t>
            </a:r>
            <a:r>
              <a:rPr lang="en-US" dirty="0">
                <a:latin typeface="Times New Roman" panose="02020603050405020304" pitchFamily="18" charset="0"/>
                <a:ea typeface="Calibri" panose="020F0502020204030204" pitchFamily="34" charset="0"/>
                <a:cs typeface="Arial" panose="020B0604020202020204" pitchFamily="34" charset="0"/>
              </a:rPr>
              <a:t>is the concentration of sodium desired (mEq/L), </a:t>
            </a:r>
            <a:r>
              <a:rPr lang="en-US" i="1" dirty="0">
                <a:latin typeface="Times New Roman" panose="02020603050405020304" pitchFamily="18" charset="0"/>
                <a:ea typeface="Calibri" panose="020F0502020204030204" pitchFamily="34" charset="0"/>
                <a:cs typeface="Arial" panose="020B0604020202020204" pitchFamily="34" charset="0"/>
              </a:rPr>
              <a:t>CO </a:t>
            </a:r>
            <a:r>
              <a:rPr lang="en-US" dirty="0">
                <a:latin typeface="Times New Roman" panose="02020603050405020304" pitchFamily="18" charset="0"/>
                <a:ea typeface="Calibri" panose="020F0502020204030204" pitchFamily="34" charset="0"/>
                <a:cs typeface="Arial" panose="020B0604020202020204" pitchFamily="34" charset="0"/>
              </a:rPr>
              <a:t>is the concentration observed (mEq/L), </a:t>
            </a:r>
            <a:r>
              <a:rPr lang="en-US" i="1" dirty="0">
                <a:latin typeface="Times New Roman" panose="02020603050405020304" pitchFamily="18" charset="0"/>
                <a:ea typeface="Calibri" panose="020F0502020204030204" pitchFamily="34" charset="0"/>
                <a:cs typeface="Arial" panose="020B0604020202020204" pitchFamily="34" charset="0"/>
              </a:rPr>
              <a:t>F</a:t>
            </a:r>
            <a:r>
              <a:rPr lang="en-US" i="1" baseline="-25000" dirty="0">
                <a:latin typeface="Times New Roman" panose="02020603050405020304" pitchFamily="18" charset="0"/>
                <a:ea typeface="Calibri" panose="020F0502020204030204" pitchFamily="34" charset="0"/>
                <a:cs typeface="Arial" panose="020B0604020202020204" pitchFamily="34" charset="0"/>
              </a:rPr>
              <a:t>d</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is the apparent distribution factor as a fraction of body weight (Table 7-4), and weight is the baseline weight before illness (kg). In consideration of both maintenance needs and current deficits, fluid and electrolyte requirements for H.S. would be estimated as follows.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8454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720436"/>
            <a:ext cx="10228119" cy="1149928"/>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7-4: Electrolytes and Apparent Distribution.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25146719"/>
              </p:ext>
            </p:extLst>
          </p:nvPr>
        </p:nvGraphicFramePr>
        <p:xfrm>
          <a:off x="1323106" y="1995054"/>
          <a:ext cx="9833266" cy="3657600"/>
        </p:xfrm>
        <a:graphic>
          <a:graphicData uri="http://schemas.openxmlformats.org/drawingml/2006/table">
            <a:tbl>
              <a:tblPr firstRow="1" firstCol="1" bandRow="1">
                <a:tableStyleId>{5C22544A-7EE6-4342-B048-85BDC9FD1C3A}</a:tableStyleId>
              </a:tblPr>
              <a:tblGrid>
                <a:gridCol w="4916633">
                  <a:extLst>
                    <a:ext uri="{9D8B030D-6E8A-4147-A177-3AD203B41FA5}">
                      <a16:colId xmlns:a16="http://schemas.microsoft.com/office/drawing/2014/main" val="822529679"/>
                    </a:ext>
                  </a:extLst>
                </a:gridCol>
                <a:gridCol w="4916633">
                  <a:extLst>
                    <a:ext uri="{9D8B030D-6E8A-4147-A177-3AD203B41FA5}">
                      <a16:colId xmlns:a16="http://schemas.microsoft.com/office/drawing/2014/main" val="952120359"/>
                    </a:ext>
                  </a:extLst>
                </a:gridCol>
              </a:tblGrid>
              <a:tr h="731520">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Electrolyte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a:t>
                      </a:r>
                      <a:r>
                        <a:rPr lang="en-US" sz="2800" baseline="-25000">
                          <a:effectLst/>
                          <a:latin typeface="Times New Roman" panose="02020603050405020304" pitchFamily="18" charset="0"/>
                          <a:cs typeface="Times New Roman" panose="02020603050405020304" pitchFamily="18" charset="0"/>
                        </a:rPr>
                        <a:t>d</a:t>
                      </a:r>
                      <a:r>
                        <a:rPr lang="en-US" sz="2800">
                          <a:effectLst/>
                          <a:latin typeface="Times New Roman" panose="02020603050405020304" pitchFamily="18" charset="0"/>
                          <a:cs typeface="Times New Roman" panose="02020603050405020304" pitchFamily="18" charset="0"/>
                        </a:rPr>
                        <a:t> (L/kg)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8634505"/>
                  </a:ext>
                </a:extLst>
              </a:tr>
              <a:tr h="731520">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Sodium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0.6–0.7</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3567751"/>
                  </a:ext>
                </a:extLst>
              </a:tr>
              <a:tr h="731520">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Bicarbonate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0.4–0.5</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9486285"/>
                  </a:ext>
                </a:extLst>
              </a:tr>
              <a:tr h="731520">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Chloride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0.2–0.3</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5022921"/>
                  </a:ext>
                </a:extLst>
              </a:tr>
              <a:tr h="731520">
                <a:tc gridSpan="2">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F</a:t>
                      </a:r>
                      <a:r>
                        <a:rPr lang="en-US" sz="2800" baseline="-25000" dirty="0">
                          <a:effectLst/>
                          <a:latin typeface="Times New Roman" panose="02020603050405020304" pitchFamily="18" charset="0"/>
                          <a:cs typeface="Times New Roman" panose="02020603050405020304" pitchFamily="18" charset="0"/>
                        </a:rPr>
                        <a:t>d</a:t>
                      </a:r>
                      <a:r>
                        <a:rPr lang="en-US" sz="2800" dirty="0">
                          <a:effectLst/>
                          <a:latin typeface="Times New Roman" panose="02020603050405020304" pitchFamily="18" charset="0"/>
                          <a:cs typeface="Times New Roman" panose="02020603050405020304" pitchFamily="18" charset="0"/>
                        </a:rPr>
                        <a:t>, apparent distribution factor as a fraction of body weight.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4184555355"/>
                  </a:ext>
                </a:extLst>
              </a:tr>
            </a:tbl>
          </a:graphicData>
        </a:graphic>
      </p:graphicFrame>
    </p:spTree>
    <p:extLst>
      <p:ext uri="{BB962C8B-B14F-4D97-AF65-F5344CB8AC3E}">
        <p14:creationId xmlns:p14="http://schemas.microsoft.com/office/powerpoint/2010/main" val="378613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
            <a:ext cx="10515600" cy="45719"/>
          </a:xfrm>
        </p:spPr>
        <p:txBody>
          <a:bodyPr>
            <a:normAutofit fontScale="90000"/>
          </a:bodyPr>
          <a:lstStyle/>
          <a:p>
            <a:pPr algn="just">
              <a:lnSpc>
                <a:spcPct val="115000"/>
              </a:lnSpc>
              <a:spcBef>
                <a:spcPts val="0"/>
              </a:spcBef>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720436"/>
            <a:ext cx="10515600" cy="6137565"/>
          </a:xfrm>
        </p:spPr>
        <p:txBody>
          <a:bodyPr>
            <a:normAutofit/>
          </a:bodyPr>
          <a:lstStyle/>
          <a:p>
            <a:pPr marL="0" algn="just">
              <a:lnSpc>
                <a:spcPct val="115000"/>
              </a:lnSpc>
              <a:spcBef>
                <a:spcPts val="0"/>
              </a:spcBef>
            </a:pP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FLUID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Maintenance        1,000 mL + (50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2</a:t>
            </a:r>
            <a:r>
              <a:rPr lang="en-US" i="1"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9) = 1,145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Fever                           2°C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0.1 (1,145) = 229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Deficit                  1.5 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1,000 mL/kg = 1,500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Total fluid = 2,874 mL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SODIUM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Maintenance                                       3 mEq/kg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12.9 kg = 38.7</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Deficit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(135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128 mEq/L)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0.6 L/kg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12.9 kg = 54.2</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Total sodium </a:t>
            </a:r>
            <a:r>
              <a:rPr lang="en-US" dirty="0">
                <a:latin typeface="Cambria Math" panose="02040503050406030204" pitchFamily="18" charset="0"/>
                <a:ea typeface="Calibri" panose="020F0502020204030204" pitchFamily="34" charset="0"/>
                <a:cs typeface="Cambria Math" panose="020405030504060302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93 mEq</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47916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
            <a:ext cx="10515600" cy="45719"/>
          </a:xfrm>
        </p:spPr>
        <p:txBody>
          <a:bodyPr>
            <a:normAutofit fontScale="90000"/>
          </a:bodyPr>
          <a:lstStyle/>
          <a:p>
            <a:pPr algn="just">
              <a:lnSpc>
                <a:spcPct val="115000"/>
              </a:lnSpc>
              <a:spcBef>
                <a:spcPts val="0"/>
              </a:spcBef>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443346"/>
            <a:ext cx="10515600" cy="6414656"/>
          </a:xfrm>
        </p:spPr>
        <p:txBody>
          <a:bodyPr>
            <a:normAutofit lnSpcReduction="10000"/>
          </a:bodyPr>
          <a:lstStyle/>
          <a:p>
            <a:pPr marL="0" algn="just">
              <a:lnSpc>
                <a:spcPct val="115000"/>
              </a:lnSpc>
              <a:spcBef>
                <a:spcPts val="0"/>
              </a:spcBef>
            </a:pP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CHLORIDE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H.S. has a mild metabolic alkalosis as evidenced by her serum chloride of 88 mEq/L and her serum bicarbonate of 30 mEq/L. This is most likely because of the loss of hydrogen and chloride in her vomitus. Thus, both the sodium and potassium replacements should be administered as chloride salts.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POTASSIUM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is primarily an intracellular ion. It moves in and out of cells in exchange for hydrogen ions to maintain a normal blood pH. Therefore, in metabolic alkalosis, the intracellular shift of potassium will decrease the serum potassium concentration.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56180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
            <a:ext cx="10515600" cy="45719"/>
          </a:xfrm>
        </p:spPr>
        <p:txBody>
          <a:bodyPr>
            <a:normAutofit fontScale="90000"/>
          </a:bodyPr>
          <a:lstStyle/>
          <a:p>
            <a:pPr algn="just">
              <a:lnSpc>
                <a:spcPct val="115000"/>
              </a:lnSpc>
              <a:spcBef>
                <a:spcPts val="0"/>
              </a:spcBef>
            </a:pP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63236"/>
            <a:ext cx="10515600" cy="6594766"/>
          </a:xfrm>
        </p:spPr>
        <p:txBody>
          <a:bodyPr>
            <a:normAutofit lnSpcReduction="10000"/>
          </a:bodyPr>
          <a:lstStyle/>
          <a:p>
            <a:pPr marL="0" algn="just">
              <a:lnSpc>
                <a:spcPct val="115000"/>
              </a:lnSpc>
              <a:spcBef>
                <a:spcPts val="0"/>
              </a:spcBef>
            </a:pP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POTASSIUM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When </a:t>
            </a:r>
            <a:r>
              <a:rPr lang="en-US" dirty="0">
                <a:latin typeface="Times New Roman" panose="02020603050405020304" pitchFamily="18" charset="0"/>
                <a:ea typeface="Calibri" panose="020F0502020204030204" pitchFamily="34" charset="0"/>
                <a:cs typeface="Arial" panose="020B0604020202020204" pitchFamily="34" charset="0"/>
              </a:rPr>
              <a:t>the pH normalizes, as will occur with rehydration, the hydrogen ions will move intracellularly and the potassium will move extracellularly, thus causing the serum potassium concentration to increase. Additionally, potassium is also excreted by the kidney in exchange for hydrogen ion conservation. These factors make the serum potassium concentration difficult to interpret. Intravascular volume depletion causes hypoperfusion of the kidney and can result in acute renal failure; therefore, the prudent approach is to give no potassium until urine output is clearly established. Then, only maintenance doses of potassium should be administered until a normal acid–base and fluid status are established and the serum potassium can be assessed more accurately. Hence, H.S. should receive approximately 26 to 39 mEq of potassium (2–3 mEq/kg</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12.9 kg) once urine flow is established.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127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6582"/>
            <a:ext cx="10515600" cy="1399309"/>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Administration of Fluid Requirements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05891"/>
            <a:ext cx="10515600" cy="47521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How should these calculated needs be given?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Requirements for the first 24 hours of parenteral fluid therapy should provide approximately 2,875 mL of fluid to account for maintenance fluid needs, fever replacement, and deficit replacement. In addition to fluid, at least 93 mEq of sodium (maintenance needs plus deficit replacement) should be provided in the first 24 hours. It is important to provide sufficient amounts of sodium and water.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9839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6582"/>
            <a:ext cx="10515600" cy="1399309"/>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Administration of Fluid Requirements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05891"/>
            <a:ext cx="10515600" cy="4752109"/>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Rehydration fluids are usually dispensed in volumes less than the 24-hour requirement. This is to prevent wasting IV fluids caused by changes in electrolyte needs during replacement therapy.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Because this patient requires approximately 3 L of fluid, only 1 L would be prepared initially, and this would likely consist of dextrose 5% and 0.2% NS (or greater). Approximately 15 mEq/L of potassium would be added to the next liter of IV solution if the patient had a reasonable urine output.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5309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3607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Fluid Management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6206836"/>
            <a:ext cx="10515600" cy="651164"/>
          </a:xfrm>
        </p:spPr>
        <p:txBody>
          <a:bodyPr>
            <a:normAutofit/>
          </a:bodyPr>
          <a:lstStyle/>
          <a:p>
            <a:pPr marL="0" algn="just">
              <a:lnSpc>
                <a:spcPct val="115000"/>
              </a:lnSpc>
              <a:spcBef>
                <a:spcPts val="0"/>
              </a:spcBef>
            </a:pPr>
            <a:r>
              <a:rPr lang="en-US"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Figure </a:t>
            </a:r>
            <a:r>
              <a:rPr lang="en-US" b="1" dirty="0">
                <a:solidFill>
                  <a:srgbClr val="0070C0"/>
                </a:solidFill>
                <a:latin typeface="Times New Roman" panose="02020603050405020304" pitchFamily="18" charset="0"/>
                <a:ea typeface="Calibri" panose="020F0502020204030204" pitchFamily="34" charset="0"/>
                <a:cs typeface="Arial" panose="020B0604020202020204" pitchFamily="34" charset="0"/>
              </a:rPr>
              <a:t>7-1: Distribution of total body </a:t>
            </a:r>
            <a:r>
              <a:rPr lang="en-US"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fluid.</a:t>
            </a:r>
            <a:endParaRPr lang="en-US" sz="20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48541" y="1472045"/>
            <a:ext cx="11294918" cy="4398818"/>
          </a:xfrm>
          <a:prstGeom prst="rect">
            <a:avLst/>
          </a:prstGeom>
          <a:noFill/>
          <a:ln>
            <a:noFill/>
          </a:ln>
        </p:spPr>
      </p:pic>
    </p:spTree>
    <p:extLst>
      <p:ext uri="{BB962C8B-B14F-4D97-AF65-F5344CB8AC3E}">
        <p14:creationId xmlns:p14="http://schemas.microsoft.com/office/powerpoint/2010/main" val="348773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8847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Administration of Fluid Requirements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066800"/>
            <a:ext cx="10515600" cy="5791201"/>
          </a:xfrm>
        </p:spPr>
        <p:txBody>
          <a:bodyPr>
            <a:normAutofit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infusion rate should be calculated to provide one-third of the daily maintenance fluid plus one-half of the deficit replacement during the first 8 hours. The remainder of the maintenance fluid (adjusted for fever) and deficit replacement should be administered during the next 16 hours. Usually, serum electrolytes are monitored every 6 to 8 hours during rehydration therapy to ensure that appropriate electrolytes are being provided. Usually, the concentration of serum electrolytes is monitored frequently during fluid replacement therapy of deficits. In general, the serum sodium concentration should not be increased by more than 10 to 12 mEq/L/day. After the initial fluid deficits are replaced, the infusion rate of the IV fluid would be decreased to 48 mL/hour (1,152 mL or approximately maintenance fluid rate).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67230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1"/>
            <a:ext cx="10228119" cy="761999"/>
          </a:xfrm>
        </p:spPr>
        <p:txBody>
          <a:bodyPr>
            <a:normAutofit fontScale="90000"/>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7-1: Distribution of Intravenous Fluid.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1712302"/>
              </p:ext>
            </p:extLst>
          </p:nvPr>
        </p:nvGraphicFramePr>
        <p:xfrm>
          <a:off x="360218" y="762000"/>
          <a:ext cx="11540838" cy="5950313"/>
        </p:xfrm>
        <a:graphic>
          <a:graphicData uri="http://schemas.openxmlformats.org/drawingml/2006/table">
            <a:tbl>
              <a:tblPr firstRow="1" firstCol="1" bandRow="1">
                <a:tableStyleId>{5C22544A-7EE6-4342-B048-85BDC9FD1C3A}</a:tableStyleId>
              </a:tblPr>
              <a:tblGrid>
                <a:gridCol w="4290234">
                  <a:extLst>
                    <a:ext uri="{9D8B030D-6E8A-4147-A177-3AD203B41FA5}">
                      <a16:colId xmlns:a16="http://schemas.microsoft.com/office/drawing/2014/main" val="2824017079"/>
                    </a:ext>
                  </a:extLst>
                </a:gridCol>
                <a:gridCol w="3403206">
                  <a:extLst>
                    <a:ext uri="{9D8B030D-6E8A-4147-A177-3AD203B41FA5}">
                      <a16:colId xmlns:a16="http://schemas.microsoft.com/office/drawing/2014/main" val="3975734666"/>
                    </a:ext>
                  </a:extLst>
                </a:gridCol>
                <a:gridCol w="3847398">
                  <a:extLst>
                    <a:ext uri="{9D8B030D-6E8A-4147-A177-3AD203B41FA5}">
                      <a16:colId xmlns:a16="http://schemas.microsoft.com/office/drawing/2014/main" val="1088914134"/>
                    </a:ext>
                  </a:extLst>
                </a:gridCol>
              </a:tblGrid>
              <a:tr h="139619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Intravenous Fluid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Infused Volume (mL)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Equivalent Intravascular Volume Expansion (mL)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6921992"/>
                  </a:ext>
                </a:extLst>
              </a:tr>
              <a:tr h="555433">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Normal saline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179335"/>
                  </a:ext>
                </a:extLst>
              </a:tr>
              <a:tr h="555433">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Lactated Ringer solution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2794190"/>
                  </a:ext>
                </a:extLst>
              </a:tr>
              <a:tr h="114553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Normosol-R and Plasma-Lyte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19483073"/>
                  </a:ext>
                </a:extLst>
              </a:tr>
              <a:tr h="555433">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5% Dextrose</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126538"/>
                  </a:ext>
                </a:extLst>
              </a:tr>
              <a:tr h="555433">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Albumin 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500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500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81378"/>
                  </a:ext>
                </a:extLst>
              </a:tr>
              <a:tr h="555433">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Albumin 25%</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500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1874749"/>
                  </a:ext>
                </a:extLst>
              </a:tr>
              <a:tr h="555433">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Hydroxyethyl starch 6%</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500</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500</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6682007"/>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582" y="401781"/>
            <a:ext cx="10834254" cy="1149927"/>
          </a:xfrm>
        </p:spPr>
        <p:txBody>
          <a:bodyPr>
            <a:normAutofit/>
          </a:bodyPr>
          <a:lstStyle/>
          <a:p>
            <a:pPr algn="ctr">
              <a:lnSpc>
                <a:spcPct val="115000"/>
              </a:lnSpc>
              <a:spcBef>
                <a:spcPts val="0"/>
              </a:spcBef>
            </a:pPr>
            <a:r>
              <a:rPr lang="en-US" sz="36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7-2: Content of Common Crystalloid Solutions.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82643458"/>
              </p:ext>
            </p:extLst>
          </p:nvPr>
        </p:nvGraphicFramePr>
        <p:xfrm>
          <a:off x="1094510" y="1648691"/>
          <a:ext cx="10002982" cy="4727933"/>
        </p:xfrm>
        <a:graphic>
          <a:graphicData uri="http://schemas.openxmlformats.org/drawingml/2006/table">
            <a:tbl>
              <a:tblPr firstRow="1" firstCol="1" bandRow="1">
                <a:tableStyleId>{5C22544A-7EE6-4342-B048-85BDC9FD1C3A}</a:tableStyleId>
              </a:tblPr>
              <a:tblGrid>
                <a:gridCol w="3823854">
                  <a:extLst>
                    <a:ext uri="{9D8B030D-6E8A-4147-A177-3AD203B41FA5}">
                      <a16:colId xmlns:a16="http://schemas.microsoft.com/office/drawing/2014/main" val="2809821461"/>
                    </a:ext>
                  </a:extLst>
                </a:gridCol>
                <a:gridCol w="2844410">
                  <a:extLst>
                    <a:ext uri="{9D8B030D-6E8A-4147-A177-3AD203B41FA5}">
                      <a16:colId xmlns:a16="http://schemas.microsoft.com/office/drawing/2014/main" val="1230577752"/>
                    </a:ext>
                  </a:extLst>
                </a:gridCol>
                <a:gridCol w="3334718">
                  <a:extLst>
                    <a:ext uri="{9D8B030D-6E8A-4147-A177-3AD203B41FA5}">
                      <a16:colId xmlns:a16="http://schemas.microsoft.com/office/drawing/2014/main" val="1193337415"/>
                    </a:ext>
                  </a:extLst>
                </a:gridCol>
              </a:tblGrid>
              <a:tr h="1036217">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Contents (mEq/L)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Osmolarity (mOsmol/L)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4620285"/>
                  </a:ext>
                </a:extLst>
              </a:tr>
              <a:tr h="1036217">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Sodium chloride 0.9% (NS)</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Na 154 </a:t>
                      </a:r>
                    </a:p>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Cl 154</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308</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4037253"/>
                  </a:ext>
                </a:extLst>
              </a:tr>
              <a:tr h="2655499">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Lactated Ringer (LR)</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Na 130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Cl 109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K 4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Ca 3 </a:t>
                      </a:r>
                    </a:p>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Lactate 28</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273</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493086"/>
                  </a:ext>
                </a:extLst>
              </a:tr>
            </a:tbl>
          </a:graphicData>
        </a:graphic>
      </p:graphicFrame>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1302327"/>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Calculation of Maintenance Fluid and Electrolyte Requirements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51709"/>
            <a:ext cx="10515600" cy="530629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P.J., a 2-day-old, 3.5-kg term female infant has developed abdominal distension, and her oral feedings have been stopped. Calculate a maintenance fluid and electrolyte prescription for her. Her serum electrolytes include the following:</a:t>
            </a:r>
            <a:r>
              <a:rPr lang="en-US" sz="1400" dirty="0">
                <a:latin typeface="Avenir-Heavy"/>
                <a:ea typeface="Calibri" panose="020F0502020204030204" pitchFamily="34" charset="0"/>
                <a:cs typeface="Avenir-Heavy"/>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Sodium, 137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4.2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Chloride, 105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HCO</a:t>
            </a:r>
            <a:r>
              <a:rPr lang="en-US" b="1" i="1" baseline="30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r>
              <a:rPr lang="en-US" baseline="-25000" dirty="0">
                <a:solidFill>
                  <a:prstClr val="black"/>
                </a:solidFill>
                <a:latin typeface="Times New Roman" panose="02020603050405020304" pitchFamily="18" charset="0"/>
                <a:ea typeface="Calibri" panose="020F0502020204030204" pitchFamily="34" charset="0"/>
                <a:cs typeface="Arial" panose="020B0604020202020204" pitchFamily="34" charset="0"/>
              </a:rPr>
              <a:t>3</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23 mEq/L</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While P.J. receives nothing by mouth (NPO), her fluid and electrolyte needs must be met intravenously. Estimate her requirements.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263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217"/>
            <a:ext cx="10515600" cy="178723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Calculation of Maintenance Fluid and Electrolyte Requirements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47455"/>
            <a:ext cx="10515600" cy="4710545"/>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Fluid, electrolyte, and nutrient requirements on the basis of weight are provided in Table 7-1. Although a commercially available intravenous solution will be used, each component of the solution can be calculated separately. Using the guidelines in Table 7-3, P.J.’s maintenance requirements can be estimated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Fluid 100 mL/kg/day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3.5 kg = 350 mL/day or 15 mL/hour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Sodium 2–4 mEq/kg/day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3.5 kg = 7–14 mEq/day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Potassium 2–3 mEq/kg/day </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Arial" panose="020B0604020202020204" pitchFamily="34" charset="0"/>
              </a:rPr>
              <a:t> 3.5 kg = 7–10.5 mEq/day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7030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7636"/>
            <a:ext cx="10515600" cy="1828799"/>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Calculation of Maintenance Fluid and Electrolyte Requirements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3006436"/>
            <a:ext cx="10515600" cy="3851564"/>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Fluid </a:t>
            </a:r>
            <a:r>
              <a:rPr lang="en-US" dirty="0">
                <a:latin typeface="Times New Roman" panose="02020603050405020304" pitchFamily="18" charset="0"/>
                <a:ea typeface="Calibri" panose="020F0502020204030204" pitchFamily="34" charset="0"/>
                <a:cs typeface="Arial" panose="020B0604020202020204" pitchFamily="34" charset="0"/>
              </a:rPr>
              <a:t>and electrolyte requirements can be met by infusing a solution of 5% dextrose with one-quarter NS (38 mEq/L) and 20 mEq/L of KCl at 15 mL/hour. This provides 12 mEq (3.4 mEq/ kg/day) of NaCl and 7 mEq (2 mEq/kg/day) of KCl in 360 mL (103 mL/kg/day) of fluid per day.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805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3783"/>
            <a:ext cx="1607127" cy="4364182"/>
          </a:xfrm>
        </p:spPr>
        <p:txBody>
          <a:bodyPr>
            <a:normAutofit/>
          </a:bodyPr>
          <a:lstStyle/>
          <a:p>
            <a:pPr algn="ctr">
              <a:lnSpc>
                <a:spcPct val="115000"/>
              </a:lnSpc>
              <a:spcBef>
                <a:spcPts val="0"/>
              </a:spcBef>
            </a:pPr>
            <a:r>
              <a:rPr lang="en-US" sz="18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7-3: Daily Parenteral Nutrient Requirements in Children.</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5293997"/>
              </p:ext>
            </p:extLst>
          </p:nvPr>
        </p:nvGraphicFramePr>
        <p:xfrm>
          <a:off x="1607127" y="138544"/>
          <a:ext cx="10307781" cy="6643179"/>
        </p:xfrm>
        <a:graphic>
          <a:graphicData uri="http://schemas.openxmlformats.org/drawingml/2006/table">
            <a:tbl>
              <a:tblPr firstRow="1" firstCol="1" bandRow="1">
                <a:tableStyleId>{5C22544A-7EE6-4342-B048-85BDC9FD1C3A}</a:tableStyleId>
              </a:tblPr>
              <a:tblGrid>
                <a:gridCol w="1648691">
                  <a:extLst>
                    <a:ext uri="{9D8B030D-6E8A-4147-A177-3AD203B41FA5}">
                      <a16:colId xmlns:a16="http://schemas.microsoft.com/office/drawing/2014/main" val="1692481768"/>
                    </a:ext>
                  </a:extLst>
                </a:gridCol>
                <a:gridCol w="3255818">
                  <a:extLst>
                    <a:ext uri="{9D8B030D-6E8A-4147-A177-3AD203B41FA5}">
                      <a16:colId xmlns:a16="http://schemas.microsoft.com/office/drawing/2014/main" val="2853692022"/>
                    </a:ext>
                  </a:extLst>
                </a:gridCol>
                <a:gridCol w="5403272">
                  <a:extLst>
                    <a:ext uri="{9D8B030D-6E8A-4147-A177-3AD203B41FA5}">
                      <a16:colId xmlns:a16="http://schemas.microsoft.com/office/drawing/2014/main" val="2949478947"/>
                    </a:ext>
                  </a:extLst>
                </a:gridCol>
              </a:tblGrid>
              <a:tr h="269969">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Nutrient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l"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Weight/Age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l"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Requirement</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2047763294"/>
                  </a:ext>
                </a:extLst>
              </a:tr>
              <a:tr h="1433085">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Fluid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&lt;1.5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1.5–2.5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2.5–10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10–20 </a:t>
                      </a:r>
                      <a:r>
                        <a:rPr lang="en-US" sz="1600" dirty="0" smtClean="0">
                          <a:effectLst/>
                          <a:latin typeface="Times New Roman" panose="02020603050405020304" pitchFamily="18" charset="0"/>
                          <a:cs typeface="Times New Roman" panose="02020603050405020304" pitchFamily="18" charset="0"/>
                        </a:rPr>
                        <a:t>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150 mL/kg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120 mL/kg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 mL/kg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1,000 mL + 50 mL/kg for each kg &gt;10 </a:t>
                      </a:r>
                      <a:r>
                        <a:rPr lang="en-US" sz="1600" dirty="0" smtClean="0">
                          <a:effectLst/>
                          <a:latin typeface="Times New Roman" panose="02020603050405020304" pitchFamily="18" charset="0"/>
                          <a:cs typeface="Times New Roman" panose="02020603050405020304" pitchFamily="18" charset="0"/>
                        </a:rPr>
                        <a:t>kg</a:t>
                      </a:r>
                    </a:p>
                    <a:p>
                      <a:pPr marL="0" marR="0" algn="just" rtl="0">
                        <a:lnSpc>
                          <a:spcPct val="115000"/>
                        </a:lnSpc>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1,500 </a:t>
                      </a:r>
                      <a:r>
                        <a:rPr lang="en-US" sz="1600" dirty="0">
                          <a:effectLst/>
                          <a:latin typeface="Times New Roman" panose="02020603050405020304" pitchFamily="18" charset="0"/>
                          <a:cs typeface="Times New Roman" panose="02020603050405020304" pitchFamily="18" charset="0"/>
                        </a:rPr>
                        <a:t>mL + 20 mL/kg for each kg &gt;20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95110153"/>
                  </a:ext>
                </a:extLst>
              </a:tr>
              <a:tr h="850511">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Calories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Up to 10 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20 </a:t>
                      </a:r>
                      <a:r>
                        <a:rPr lang="en-US" sz="1600" dirty="0" smtClean="0">
                          <a:effectLst/>
                          <a:latin typeface="Times New Roman" panose="02020603050405020304" pitchFamily="18" charset="0"/>
                          <a:cs typeface="Times New Roman" panose="02020603050405020304" pitchFamily="18" charset="0"/>
                        </a:rPr>
                        <a:t>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 kcal/kg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1,000 kcal + 50 kcal/kg for each kg &gt;10 </a:t>
                      </a:r>
                      <a:r>
                        <a:rPr lang="en-US" sz="1600" dirty="0" smtClean="0">
                          <a:effectLst/>
                          <a:latin typeface="Times New Roman" panose="02020603050405020304" pitchFamily="18" charset="0"/>
                          <a:cs typeface="Times New Roman" panose="02020603050405020304" pitchFamily="18" charset="0"/>
                        </a:rPr>
                        <a:t>kg</a:t>
                      </a:r>
                    </a:p>
                    <a:p>
                      <a:pPr marL="0" marR="0" algn="just" rtl="0">
                        <a:lnSpc>
                          <a:spcPct val="115000"/>
                        </a:lnSpc>
                        <a:spcBef>
                          <a:spcPts val="0"/>
                        </a:spcBef>
                        <a:spcAft>
                          <a:spcPts val="0"/>
                        </a:spcAft>
                      </a:pPr>
                      <a:r>
                        <a:rPr lang="en-US" sz="1600" dirty="0" smtClean="0">
                          <a:effectLst/>
                          <a:latin typeface="Times New Roman" panose="02020603050405020304" pitchFamily="18" charset="0"/>
                          <a:cs typeface="Times New Roman" panose="02020603050405020304" pitchFamily="18" charset="0"/>
                        </a:rPr>
                        <a:t>1,500 </a:t>
                      </a:r>
                      <a:r>
                        <a:rPr lang="en-US" sz="1600" dirty="0">
                          <a:effectLst/>
                          <a:latin typeface="Times New Roman" panose="02020603050405020304" pitchFamily="18" charset="0"/>
                          <a:cs typeface="Times New Roman" panose="02020603050405020304" pitchFamily="18" charset="0"/>
                        </a:rPr>
                        <a:t>kcal + 20 kcal/kg for each kg &gt;20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2549398090"/>
                  </a:ext>
                </a:extLst>
              </a:tr>
              <a:tr h="850511">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Protein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Older children</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Adolescents and older</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2–3 g/kg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1.5–2.0 g/kg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1.0–1.5 g/kg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716114717"/>
                  </a:ext>
                </a:extLst>
              </a:tr>
              <a:tr h="565393">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Infants and </a:t>
                      </a:r>
                      <a:r>
                        <a:rPr lang="en-US" sz="1600" dirty="0" smtClean="0">
                          <a:effectLst/>
                          <a:latin typeface="Times New Roman" panose="02020603050405020304" pitchFamily="18" charset="0"/>
                          <a:cs typeface="Times New Roman" panose="02020603050405020304" pitchFamily="18" charset="0"/>
                        </a:rPr>
                        <a:t>children</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&gt;50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Initially 0.5–1 g/kg then increase by 0.5–1 g/kg </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One 500-mL bottle (100 g fat)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134687465"/>
                  </a:ext>
                </a:extLst>
              </a:tr>
              <a:tr h="269969">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Sodium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nchor="ctr"/>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 and children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2–4 mEq/kg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962085769"/>
                  </a:ext>
                </a:extLst>
              </a:tr>
              <a:tr h="283606">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Potassium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 and children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2–3 mEq/kg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070456158"/>
                  </a:ext>
                </a:extLst>
              </a:tr>
              <a:tr h="269969">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Chloride</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Infants and children</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2–4 mEq/kg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447653839"/>
                  </a:ext>
                </a:extLst>
              </a:tr>
              <a:tr h="559223">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Magnesium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Preterm and term infants</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Children &gt;1 year (or &gt;12 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0.25–0.5 mEq/kg</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4–12 mEq</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3403434252"/>
                  </a:ext>
                </a:extLst>
              </a:tr>
              <a:tr h="559223">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Calcium</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Preterm and term infants</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Children &gt;1 year (or &gt;12 kg)</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2–3 mEq/kg</a:t>
                      </a:r>
                      <a:endParaRPr lang="en-US" sz="12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10–20 mEq</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1175341034"/>
                  </a:ext>
                </a:extLst>
              </a:tr>
              <a:tr h="697161">
                <a:tc>
                  <a:txBody>
                    <a:bodyPr/>
                    <a:lstStyle/>
                    <a:p>
                      <a:pPr marL="0" marR="0" algn="just" rtl="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Phosphorus</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Preterm and term infants</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Children &gt;1 year (or &gt;12 kg)</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tc>
                  <a:txBody>
                    <a:bodyPr/>
                    <a:lstStyle/>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1.0–1.5 mmol/kg</a:t>
                      </a:r>
                      <a:endParaRPr lang="en-US" sz="1200" dirty="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10–20 mmol</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839" marR="41839" marT="0" marB="0"/>
                </a:tc>
                <a:extLst>
                  <a:ext uri="{0D108BD9-81ED-4DB2-BD59-A6C34878D82A}">
                    <a16:rowId xmlns:a16="http://schemas.microsoft.com/office/drawing/2014/main" val="2418991599"/>
                  </a:ext>
                </a:extLst>
              </a:tr>
            </a:tbl>
          </a:graphicData>
        </a:graphic>
      </p:graphicFrame>
    </p:spTree>
    <p:extLst>
      <p:ext uri="{BB962C8B-B14F-4D97-AF65-F5344CB8AC3E}">
        <p14:creationId xmlns:p14="http://schemas.microsoft.com/office/powerpoint/2010/main" val="4227553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835"/>
            <a:ext cx="10515600" cy="720437"/>
          </a:xfrm>
        </p:spPr>
        <p:txBody>
          <a:bodyPr>
            <a:normAutofit fontScale="90000"/>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Dehydration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831273"/>
            <a:ext cx="10515600" cy="6026727"/>
          </a:xfrm>
        </p:spPr>
        <p:txBody>
          <a:bodyPr>
            <a:normAutofit fontScale="92500" lnSpcReduction="10000"/>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H.S. is a 2-year-old lethargic girl with a 2-day history of vomiting and minimal oral intake. Yesterday, she required only three diaper changes instead of her usual eight and has needed only one change today. Her vital signs are as follows: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Temperature, 39°C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Pulse, 140 beats/minute (normal, 80–130 beats/minute)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Respiratory rate, 30 breaths/minute (normal, 30–35 breaths/minute)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Blood pressure (BP), 80/45 mm Hg (normal, 80–115 mm Hg systolic and 50–80 mm Hg diastolic)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On physical examination, her eyes appear sunken, her mucous membranes are dry, and her skin is dry and cool to touch. Although she is crying, there are no tears, and the skin over her sternum tents when pinched. Her weight</a:t>
            </a:r>
            <a:r>
              <a:rPr lang="en-US" sz="1400" dirty="0">
                <a:latin typeface="Avenir-Heavy"/>
                <a:ea typeface="Calibri" panose="020F0502020204030204" pitchFamily="34" charset="0"/>
                <a:cs typeface="Avenir-Heavy"/>
              </a:rPr>
              <a:t> </a:t>
            </a:r>
            <a:r>
              <a:rPr lang="en-US" dirty="0">
                <a:latin typeface="Times New Roman" panose="02020603050405020304" pitchFamily="18" charset="0"/>
                <a:ea typeface="Calibri" panose="020F0502020204030204" pitchFamily="34" charset="0"/>
                <a:cs typeface="Arial" panose="020B0604020202020204" pitchFamily="34" charset="0"/>
              </a:rPr>
              <a:t>today is 11.4 kg; 3 weeks ago, it was 12.9 kg. What do these findings represent? What immediate treatment should be provided?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0012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1696</Words>
  <Application>Microsoft Office PowerPoint</Application>
  <PresentationFormat>Widescreen</PresentationFormat>
  <Paragraphs>178</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Avenir-Heavy</vt:lpstr>
      <vt:lpstr>Calibri</vt:lpstr>
      <vt:lpstr>Calibri Light</vt:lpstr>
      <vt:lpstr>Cambria Math</vt:lpstr>
      <vt:lpstr>Gill Sans MT</vt:lpstr>
      <vt:lpstr>Sitka Subheading</vt:lpstr>
      <vt:lpstr>Times New Roman</vt:lpstr>
      <vt:lpstr>Office Theme</vt:lpstr>
      <vt:lpstr>Pediatric Fluid and Electrolytes</vt:lpstr>
      <vt:lpstr>Fluid Management</vt:lpstr>
      <vt:lpstr>Table 7-1: Distribution of Intravenous Fluid.</vt:lpstr>
      <vt:lpstr>Table 7-2: Content of Common Crystalloid Solutions.</vt:lpstr>
      <vt:lpstr>Calculation of Maintenance Fluid and Electrolyte Requirements </vt:lpstr>
      <vt:lpstr>Calculation of Maintenance Fluid and Electrolyte Requirements </vt:lpstr>
      <vt:lpstr>Calculation of Maintenance Fluid and Electrolyte Requirements </vt:lpstr>
      <vt:lpstr>Table 7-3: Daily Parenteral Nutrient Requirements in Children.</vt:lpstr>
      <vt:lpstr>Dehydration </vt:lpstr>
      <vt:lpstr>Dehydration </vt:lpstr>
      <vt:lpstr>Dehydration </vt:lpstr>
      <vt:lpstr>Dehydration</vt:lpstr>
      <vt:lpstr>Dehydration</vt:lpstr>
      <vt:lpstr>Table 7-4: Electrolytes and Apparent Distribution.</vt:lpstr>
      <vt:lpstr>PowerPoint Presentation</vt:lpstr>
      <vt:lpstr>PowerPoint Presentation</vt:lpstr>
      <vt:lpstr>PowerPoint Presentation</vt:lpstr>
      <vt:lpstr>Administration of Fluid Requirements</vt:lpstr>
      <vt:lpstr>Administration of Fluid Requirements</vt:lpstr>
      <vt:lpstr>Administration of Fluid Requirements</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50</cp:revision>
  <dcterms:created xsi:type="dcterms:W3CDTF">2021-10-05T20:56:32Z</dcterms:created>
  <dcterms:modified xsi:type="dcterms:W3CDTF">2022-12-16T16:17:02Z</dcterms:modified>
</cp:coreProperties>
</file>