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9" r:id="rId4"/>
    <p:sldId id="261" r:id="rId5"/>
    <p:sldId id="262" r:id="rId6"/>
    <p:sldId id="264" r:id="rId7"/>
    <p:sldId id="266" r:id="rId8"/>
    <p:sldId id="269" r:id="rId9"/>
    <p:sldId id="272" r:id="rId10"/>
    <p:sldId id="274" r:id="rId11"/>
    <p:sldId id="276" r:id="rId12"/>
    <p:sldId id="278" r:id="rId13"/>
    <p:sldId id="280" r:id="rId14"/>
    <p:sldId id="282" r:id="rId15"/>
    <p:sldId id="28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159" autoAdjust="0"/>
  </p:normalViewPr>
  <p:slideViewPr>
    <p:cSldViewPr snapToGrid="0">
      <p:cViewPr varScale="1">
        <p:scale>
          <a:sx n="64" d="100"/>
          <a:sy n="64" d="100"/>
        </p:scale>
        <p:origin x="9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7EEEA3-1970-4DA0-992D-3ABEE1BB072F}" type="datetimeFigureOut">
              <a:rPr lang="en-US" smtClean="0"/>
              <a:t>10/3/2022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300D2B-BFFA-49FC-85AF-1EDA809EC06D}" type="slidenum">
              <a:rPr lang="en-US" smtClean="0"/>
              <a:t>‹#›</a:t>
            </a:fld>
            <a:endParaRPr lang="en-US"/>
          </a:p>
        </p:txBody>
      </p:sp>
    </p:spTree>
    <p:extLst>
      <p:ext uri="{BB962C8B-B14F-4D97-AF65-F5344CB8AC3E}">
        <p14:creationId xmlns:p14="http://schemas.microsoft.com/office/powerpoint/2010/main" val="1655640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300D2B-BFFA-49FC-85AF-1EDA809EC06D}" type="slidenum">
              <a:rPr lang="en-US" smtClean="0"/>
              <a:t>1</a:t>
            </a:fld>
            <a:endParaRPr lang="en-US"/>
          </a:p>
        </p:txBody>
      </p:sp>
    </p:spTree>
    <p:extLst>
      <p:ext uri="{BB962C8B-B14F-4D97-AF65-F5344CB8AC3E}">
        <p14:creationId xmlns:p14="http://schemas.microsoft.com/office/powerpoint/2010/main" val="3982712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baseline="0" dirty="0" smtClean="0"/>
              <a:t>Embodied</a:t>
            </a:r>
            <a:r>
              <a:rPr lang="ar-IQ" b="0" i="0" u="none" strike="noStrike" baseline="0" dirty="0" smtClean="0"/>
              <a:t> تتجسد </a:t>
            </a:r>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2</a:t>
            </a:fld>
            <a:endParaRPr lang="en-US"/>
          </a:p>
        </p:txBody>
      </p:sp>
    </p:spTree>
    <p:extLst>
      <p:ext uri="{BB962C8B-B14F-4D97-AF65-F5344CB8AC3E}">
        <p14:creationId xmlns:p14="http://schemas.microsoft.com/office/powerpoint/2010/main" val="1855163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err="1" smtClean="0">
                <a:solidFill>
                  <a:srgbClr val="000000"/>
                </a:solidFill>
                <a:latin typeface="+mn-lt"/>
                <a:ea typeface="+mn-ea"/>
                <a:cs typeface="+mn-cs"/>
              </a:rPr>
              <a:t>Expiore</a:t>
            </a:r>
            <a:r>
              <a:rPr lang="en-US" sz="1200" b="0" i="0" u="none" strike="noStrike" kern="1200" baseline="0" dirty="0" smtClean="0">
                <a:solidFill>
                  <a:srgbClr val="000000"/>
                </a:solidFill>
                <a:latin typeface="+mn-lt"/>
                <a:ea typeface="+mn-ea"/>
                <a:cs typeface="+mn-cs"/>
              </a:rPr>
              <a:t> </a:t>
            </a:r>
            <a:r>
              <a:rPr lang="ar-IQ" sz="1200" b="0" i="0" u="none" strike="noStrike" kern="1200" baseline="0" dirty="0" smtClean="0">
                <a:solidFill>
                  <a:srgbClr val="000000"/>
                </a:solidFill>
                <a:latin typeface="+mn-lt"/>
                <a:ea typeface="+mn-ea"/>
                <a:cs typeface="+mn-cs"/>
              </a:rPr>
              <a:t>يكتشف</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Construed</a:t>
            </a:r>
            <a:r>
              <a:rPr lang="ar-IQ" sz="1200" b="0" i="0" u="none" strike="noStrike" kern="1200" baseline="0" dirty="0" smtClean="0">
                <a:solidFill>
                  <a:schemeClr val="tx1"/>
                </a:solidFill>
                <a:latin typeface="+mn-lt"/>
                <a:ea typeface="+mn-ea"/>
                <a:cs typeface="+mn-cs"/>
              </a:rPr>
              <a:t>تفسر  </a:t>
            </a:r>
            <a:endParaRPr lang="en-US" dirty="0" smtClean="0"/>
          </a:p>
          <a:p>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3</a:t>
            </a:fld>
            <a:endParaRPr lang="en-US"/>
          </a:p>
        </p:txBody>
      </p:sp>
    </p:spTree>
    <p:extLst>
      <p:ext uri="{BB962C8B-B14F-4D97-AF65-F5344CB8AC3E}">
        <p14:creationId xmlns:p14="http://schemas.microsoft.com/office/powerpoint/2010/main" val="1058188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i="0" u="none" strike="noStrike" kern="1200" baseline="0" dirty="0" smtClean="0">
                <a:solidFill>
                  <a:schemeClr val="tx1"/>
                </a:solidFill>
                <a:latin typeface="+mn-lt"/>
                <a:ea typeface="+mn-ea"/>
                <a:cs typeface="+mn-cs"/>
              </a:rPr>
              <a:t>Coincided </a:t>
            </a:r>
            <a:r>
              <a:rPr lang="ar-IQ" sz="1000" b="0" i="0" u="none" strike="noStrike" kern="1200" baseline="0" dirty="0" smtClean="0">
                <a:solidFill>
                  <a:schemeClr val="tx1"/>
                </a:solidFill>
                <a:latin typeface="+mn-lt"/>
                <a:ea typeface="+mn-ea"/>
                <a:cs typeface="+mn-cs"/>
              </a:rPr>
              <a:t>يتزامن </a:t>
            </a:r>
          </a:p>
          <a:p>
            <a:r>
              <a:rPr lang="en-US" sz="1000" b="0" i="0" u="none" strike="noStrike" kern="1200" baseline="0" dirty="0" smtClean="0">
                <a:solidFill>
                  <a:schemeClr val="tx1"/>
                </a:solidFill>
                <a:latin typeface="+mn-lt"/>
                <a:ea typeface="+mn-ea"/>
                <a:cs typeface="+mn-cs"/>
              </a:rPr>
              <a:t>Realization</a:t>
            </a:r>
            <a:r>
              <a:rPr lang="ar-IQ" sz="1000" b="0" i="0" u="none" strike="noStrike" kern="1200" baseline="0" dirty="0" smtClean="0">
                <a:solidFill>
                  <a:schemeClr val="tx1"/>
                </a:solidFill>
                <a:latin typeface="+mn-lt"/>
                <a:ea typeface="+mn-ea"/>
                <a:cs typeface="+mn-cs"/>
              </a:rPr>
              <a:t>   تحقيق </a:t>
            </a:r>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5</a:t>
            </a:fld>
            <a:endParaRPr lang="en-US"/>
          </a:p>
        </p:txBody>
      </p:sp>
    </p:spTree>
    <p:extLst>
      <p:ext uri="{BB962C8B-B14F-4D97-AF65-F5344CB8AC3E}">
        <p14:creationId xmlns:p14="http://schemas.microsoft.com/office/powerpoint/2010/main" val="879195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6</a:t>
            </a:fld>
            <a:endParaRPr lang="en-US"/>
          </a:p>
        </p:txBody>
      </p:sp>
    </p:spTree>
    <p:extLst>
      <p:ext uri="{BB962C8B-B14F-4D97-AF65-F5344CB8AC3E}">
        <p14:creationId xmlns:p14="http://schemas.microsoft.com/office/powerpoint/2010/main" val="829325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7</a:t>
            </a:fld>
            <a:endParaRPr lang="en-US"/>
          </a:p>
        </p:txBody>
      </p:sp>
    </p:spTree>
    <p:extLst>
      <p:ext uri="{BB962C8B-B14F-4D97-AF65-F5344CB8AC3E}">
        <p14:creationId xmlns:p14="http://schemas.microsoft.com/office/powerpoint/2010/main" val="3476411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World Bank summarized the key</a:t>
            </a:r>
            <a:r>
              <a:rPr lang="ar-IQ"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indicators of the development gap:</a:t>
            </a:r>
            <a:r>
              <a:rPr lang="ar-IQ"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of the world’s 6 billion people, 1.2 billion live on</a:t>
            </a:r>
            <a:r>
              <a:rPr lang="ar-IQ"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less than $1 a day;</a:t>
            </a:r>
          </a:p>
          <a:p>
            <a:r>
              <a:rPr lang="en-US" sz="1200" kern="1200" dirty="0" smtClean="0">
                <a:solidFill>
                  <a:schemeClr val="tx1"/>
                </a:solidFill>
                <a:latin typeface="+mn-lt"/>
                <a:ea typeface="+mn-ea"/>
                <a:cs typeface="+mn-cs"/>
              </a:rPr>
              <a:t>■ about 10 million children under the age of</a:t>
            </a:r>
          </a:p>
          <a:p>
            <a:r>
              <a:rPr lang="en-US" sz="1200" kern="1200" dirty="0" smtClean="0">
                <a:solidFill>
                  <a:schemeClr val="tx1"/>
                </a:solidFill>
                <a:latin typeface="+mn-lt"/>
                <a:ea typeface="+mn-ea"/>
                <a:cs typeface="+mn-cs"/>
              </a:rPr>
              <a:t>5 years died in 1999, most from preventable diseases;</a:t>
            </a:r>
          </a:p>
          <a:p>
            <a:r>
              <a:rPr lang="en-US" sz="1200" kern="1200" dirty="0" smtClean="0">
                <a:solidFill>
                  <a:schemeClr val="tx1"/>
                </a:solidFill>
                <a:latin typeface="+mn-lt"/>
                <a:ea typeface="+mn-ea"/>
                <a:cs typeface="+mn-cs"/>
              </a:rPr>
              <a:t>■ more than 113 million primary school age children</a:t>
            </a:r>
          </a:p>
          <a:p>
            <a:r>
              <a:rPr lang="en-US" sz="1200" kern="1200" dirty="0" smtClean="0">
                <a:solidFill>
                  <a:schemeClr val="tx1"/>
                </a:solidFill>
                <a:latin typeface="+mn-lt"/>
                <a:ea typeface="+mn-ea"/>
                <a:cs typeface="+mn-cs"/>
              </a:rPr>
              <a:t>do not attend school – more of them girls</a:t>
            </a:r>
          </a:p>
          <a:p>
            <a:r>
              <a:rPr lang="en-US" sz="1200" kern="1200" dirty="0" smtClean="0">
                <a:solidFill>
                  <a:schemeClr val="tx1"/>
                </a:solidFill>
                <a:latin typeface="+mn-lt"/>
                <a:ea typeface="+mn-ea"/>
                <a:cs typeface="+mn-cs"/>
              </a:rPr>
              <a:t>than boys;</a:t>
            </a:r>
          </a:p>
          <a:p>
            <a:r>
              <a:rPr lang="en-US" sz="1200" kern="1200" dirty="0" smtClean="0">
                <a:solidFill>
                  <a:schemeClr val="tx1"/>
                </a:solidFill>
                <a:latin typeface="+mn-lt"/>
                <a:ea typeface="+mn-ea"/>
                <a:cs typeface="+mn-cs"/>
              </a:rPr>
              <a:t>■ more than 500 000 women die each year during</a:t>
            </a:r>
          </a:p>
          <a:p>
            <a:r>
              <a:rPr lang="en-US" sz="1200" kern="1200" dirty="0" smtClean="0">
                <a:solidFill>
                  <a:schemeClr val="tx1"/>
                </a:solidFill>
                <a:latin typeface="+mn-lt"/>
                <a:ea typeface="+mn-ea"/>
                <a:cs typeface="+mn-cs"/>
              </a:rPr>
              <a:t>pregnancy and childbirth from complications</a:t>
            </a:r>
          </a:p>
          <a:p>
            <a:r>
              <a:rPr lang="en-US" sz="1200" kern="1200" dirty="0" smtClean="0">
                <a:solidFill>
                  <a:schemeClr val="tx1"/>
                </a:solidFill>
                <a:latin typeface="+mn-lt"/>
                <a:ea typeface="+mn-ea"/>
                <a:cs typeface="+mn-cs"/>
              </a:rPr>
              <a:t>that could have been easily treated or prevented</a:t>
            </a:r>
          </a:p>
          <a:p>
            <a:r>
              <a:rPr lang="en-US" sz="1200" kern="1200" dirty="0" smtClean="0">
                <a:solidFill>
                  <a:schemeClr val="tx1"/>
                </a:solidFill>
                <a:latin typeface="+mn-lt"/>
                <a:ea typeface="+mn-ea"/>
                <a:cs typeface="+mn-cs"/>
              </a:rPr>
              <a:t>if the women had access to appropriate care;</a:t>
            </a:r>
          </a:p>
          <a:p>
            <a:r>
              <a:rPr lang="en-US" sz="1200" kern="1200" dirty="0" smtClean="0">
                <a:solidFill>
                  <a:schemeClr val="tx1"/>
                </a:solidFill>
                <a:latin typeface="+mn-lt"/>
                <a:ea typeface="+mn-ea"/>
                <a:cs typeface="+mn-cs"/>
              </a:rPr>
              <a:t>■ more than 14 million adolescents give birth</a:t>
            </a:r>
          </a:p>
          <a:p>
            <a:r>
              <a:rPr lang="en-US" sz="1200" kern="1200" dirty="0" smtClean="0">
                <a:solidFill>
                  <a:schemeClr val="tx1"/>
                </a:solidFill>
                <a:latin typeface="+mn-lt"/>
                <a:ea typeface="+mn-ea"/>
                <a:cs typeface="+mn-cs"/>
              </a:rPr>
              <a:t>each year.</a:t>
            </a:r>
          </a:p>
          <a:p>
            <a:r>
              <a:rPr lang="en-US" sz="1200" kern="1200" dirty="0" smtClean="0">
                <a:solidFill>
                  <a:schemeClr val="tx1"/>
                </a:solidFill>
                <a:latin typeface="+mn-lt"/>
                <a:ea typeface="+mn-ea"/>
                <a:cs typeface="+mn-cs"/>
              </a:rPr>
              <a:t>The World Bank, the International Monetary</a:t>
            </a:r>
          </a:p>
          <a:p>
            <a:r>
              <a:rPr lang="en-US" sz="1200" kern="1200" dirty="0" smtClean="0">
                <a:solidFill>
                  <a:schemeClr val="tx1"/>
                </a:solidFill>
                <a:latin typeface="+mn-lt"/>
                <a:ea typeface="+mn-ea"/>
                <a:cs typeface="+mn-cs"/>
              </a:rPr>
              <a:t>Fund, the members of the Development Assistance</a:t>
            </a:r>
          </a:p>
          <a:p>
            <a:r>
              <a:rPr lang="en-US" sz="1200" kern="1200" dirty="0" smtClean="0">
                <a:solidFill>
                  <a:schemeClr val="tx1"/>
                </a:solidFill>
                <a:latin typeface="+mn-lt"/>
                <a:ea typeface="+mn-ea"/>
                <a:cs typeface="+mn-cs"/>
              </a:rPr>
              <a:t>Committee of the OECD, and many other agencies</a:t>
            </a:r>
          </a:p>
          <a:p>
            <a:r>
              <a:rPr lang="en-US" sz="1200" kern="1200" dirty="0" smtClean="0">
                <a:solidFill>
                  <a:schemeClr val="tx1"/>
                </a:solidFill>
                <a:latin typeface="+mn-lt"/>
                <a:ea typeface="+mn-ea"/>
                <a:cs typeface="+mn-cs"/>
              </a:rPr>
              <a:t>have adopted International Development Goals</a:t>
            </a:r>
          </a:p>
          <a:p>
            <a:r>
              <a:rPr lang="en-US" sz="1200" kern="1200" dirty="0" smtClean="0">
                <a:solidFill>
                  <a:schemeClr val="tx1"/>
                </a:solidFill>
                <a:latin typeface="+mn-lt"/>
                <a:ea typeface="+mn-ea"/>
                <a:cs typeface="+mn-cs"/>
              </a:rPr>
              <a:t>which set targets for reductions in poverty, improvements</a:t>
            </a:r>
          </a:p>
          <a:p>
            <a:r>
              <a:rPr lang="en-US" sz="1200" kern="1200" dirty="0" smtClean="0">
                <a:solidFill>
                  <a:schemeClr val="tx1"/>
                </a:solidFill>
                <a:latin typeface="+mn-lt"/>
                <a:ea typeface="+mn-ea"/>
                <a:cs typeface="+mn-cs"/>
              </a:rPr>
              <a:t>in health and education, and protection of</a:t>
            </a:r>
          </a:p>
          <a:p>
            <a:r>
              <a:rPr lang="en-US" sz="1200" kern="1200" dirty="0" smtClean="0">
                <a:solidFill>
                  <a:schemeClr val="tx1"/>
                </a:solidFill>
                <a:latin typeface="+mn-lt"/>
                <a:ea typeface="+mn-ea"/>
                <a:cs typeface="+mn-cs"/>
              </a:rPr>
              <a:t>the environment (Box 1.2).</a:t>
            </a: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12</a:t>
            </a:fld>
            <a:endParaRPr lang="en-US"/>
          </a:p>
        </p:txBody>
      </p:sp>
    </p:spTree>
    <p:extLst>
      <p:ext uri="{BB962C8B-B14F-4D97-AF65-F5344CB8AC3E}">
        <p14:creationId xmlns:p14="http://schemas.microsoft.com/office/powerpoint/2010/main" val="56886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300D2B-BFFA-49FC-85AF-1EDA809EC06D}" type="slidenum">
              <a:rPr lang="en-US" smtClean="0"/>
              <a:t>15</a:t>
            </a:fld>
            <a:endParaRPr lang="en-US"/>
          </a:p>
        </p:txBody>
      </p:sp>
    </p:spTree>
    <p:extLst>
      <p:ext uri="{BB962C8B-B14F-4D97-AF65-F5344CB8AC3E}">
        <p14:creationId xmlns:p14="http://schemas.microsoft.com/office/powerpoint/2010/main" val="4225722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54BF03-C389-492F-9ABC-0702744F040C}" type="datetime1">
              <a:rPr lang="en-US" smtClean="0"/>
              <a:t>10/3/2022</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58083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A44B99-68C0-4DA4-ACCC-2D71A157067C}" type="datetime1">
              <a:rPr lang="en-US" smtClean="0"/>
              <a:t>10/3/2022</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756511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9D5E88-8ED2-4797-A47E-3085E3439004}" type="datetime1">
              <a:rPr lang="en-US" smtClean="0"/>
              <a:t>10/3/2022</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2278332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514B50-E44B-4026-9F73-1066E612C697}" type="datetime1">
              <a:rPr lang="en-US" smtClean="0"/>
              <a:t>10/3/2022</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225517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20B212-DD50-4B3C-AB80-BD0B4631FE7E}" type="datetime1">
              <a:rPr lang="en-US" smtClean="0"/>
              <a:t>10/3/2022</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1684286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DBEF39-1146-4D57-A87E-F96B410D1D7E}" type="datetime1">
              <a:rPr lang="en-US" smtClean="0"/>
              <a:t>10/3/2022</a:t>
            </a:fld>
            <a:endParaRPr lang="en-US"/>
          </a:p>
        </p:txBody>
      </p:sp>
      <p:sp>
        <p:nvSpPr>
          <p:cNvPr id="6" name="Footer Placeholder 5"/>
          <p:cNvSpPr>
            <a:spLocks noGrp="1"/>
          </p:cNvSpPr>
          <p:nvPr>
            <p:ph type="ftr" sz="quarter" idx="11"/>
          </p:nvPr>
        </p:nvSpPr>
        <p:spPr/>
        <p:txBody>
          <a:bodyPr/>
          <a:lstStyle/>
          <a:p>
            <a:r>
              <a:rPr lang="en-US" smtClean="0"/>
              <a:t>dr.suzan yousif</a:t>
            </a:r>
            <a:endParaRPr lang="en-US"/>
          </a:p>
        </p:txBody>
      </p:sp>
      <p:sp>
        <p:nvSpPr>
          <p:cNvPr id="7" name="Slide Number Placeholder 6"/>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862775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8D8097-63F4-4B8D-AEEB-2FAC45630963}" type="datetime1">
              <a:rPr lang="en-US" smtClean="0"/>
              <a:t>10/3/2022</a:t>
            </a:fld>
            <a:endParaRPr lang="en-US"/>
          </a:p>
        </p:txBody>
      </p:sp>
      <p:sp>
        <p:nvSpPr>
          <p:cNvPr id="8" name="Footer Placeholder 7"/>
          <p:cNvSpPr>
            <a:spLocks noGrp="1"/>
          </p:cNvSpPr>
          <p:nvPr>
            <p:ph type="ftr" sz="quarter" idx="11"/>
          </p:nvPr>
        </p:nvSpPr>
        <p:spPr/>
        <p:txBody>
          <a:bodyPr/>
          <a:lstStyle/>
          <a:p>
            <a:r>
              <a:rPr lang="en-US" smtClean="0"/>
              <a:t>dr.suzan yousif</a:t>
            </a:r>
            <a:endParaRPr lang="en-US"/>
          </a:p>
        </p:txBody>
      </p:sp>
      <p:sp>
        <p:nvSpPr>
          <p:cNvPr id="9" name="Slide Number Placeholder 8"/>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2768966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965884-5E3C-4A65-A427-6B03D69A88BF}" type="datetime1">
              <a:rPr lang="en-US" smtClean="0"/>
              <a:t>10/3/2022</a:t>
            </a:fld>
            <a:endParaRPr lang="en-US"/>
          </a:p>
        </p:txBody>
      </p:sp>
      <p:sp>
        <p:nvSpPr>
          <p:cNvPr id="4" name="Footer Placeholder 3"/>
          <p:cNvSpPr>
            <a:spLocks noGrp="1"/>
          </p:cNvSpPr>
          <p:nvPr>
            <p:ph type="ftr" sz="quarter" idx="11"/>
          </p:nvPr>
        </p:nvSpPr>
        <p:spPr/>
        <p:txBody>
          <a:bodyPr/>
          <a:lstStyle/>
          <a:p>
            <a:r>
              <a:rPr lang="en-US" smtClean="0"/>
              <a:t>dr.suzan yousif</a:t>
            </a:r>
            <a:endParaRPr lang="en-US"/>
          </a:p>
        </p:txBody>
      </p:sp>
      <p:sp>
        <p:nvSpPr>
          <p:cNvPr id="5" name="Slide Number Placeholder 4"/>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1265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F31BA1-0A20-4B59-BE08-ADC6E9159148}" type="datetime1">
              <a:rPr lang="en-US" smtClean="0"/>
              <a:t>10/3/2022</a:t>
            </a:fld>
            <a:endParaRPr lang="en-US"/>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Slide Number Placeholder 3"/>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623406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BB770E-8025-419B-B49F-680DE504CB19}" type="datetime1">
              <a:rPr lang="en-US" smtClean="0"/>
              <a:t>10/3/2022</a:t>
            </a:fld>
            <a:endParaRPr lang="en-US"/>
          </a:p>
        </p:txBody>
      </p:sp>
      <p:sp>
        <p:nvSpPr>
          <p:cNvPr id="6" name="Footer Placeholder 5"/>
          <p:cNvSpPr>
            <a:spLocks noGrp="1"/>
          </p:cNvSpPr>
          <p:nvPr>
            <p:ph type="ftr" sz="quarter" idx="11"/>
          </p:nvPr>
        </p:nvSpPr>
        <p:spPr/>
        <p:txBody>
          <a:bodyPr/>
          <a:lstStyle/>
          <a:p>
            <a:r>
              <a:rPr lang="en-US" smtClean="0"/>
              <a:t>dr.suzan yousif</a:t>
            </a:r>
            <a:endParaRPr lang="en-US"/>
          </a:p>
        </p:txBody>
      </p:sp>
      <p:sp>
        <p:nvSpPr>
          <p:cNvPr id="7" name="Slide Number Placeholder 6"/>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4282774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455BBD-65B1-4425-A835-71F7A8A9EE28}" type="datetime1">
              <a:rPr lang="en-US" smtClean="0"/>
              <a:t>10/3/2022</a:t>
            </a:fld>
            <a:endParaRPr lang="en-US"/>
          </a:p>
        </p:txBody>
      </p:sp>
      <p:sp>
        <p:nvSpPr>
          <p:cNvPr id="6" name="Footer Placeholder 5"/>
          <p:cNvSpPr>
            <a:spLocks noGrp="1"/>
          </p:cNvSpPr>
          <p:nvPr>
            <p:ph type="ftr" sz="quarter" idx="11"/>
          </p:nvPr>
        </p:nvSpPr>
        <p:spPr/>
        <p:txBody>
          <a:bodyPr/>
          <a:lstStyle/>
          <a:p>
            <a:r>
              <a:rPr lang="en-US" smtClean="0"/>
              <a:t>dr.suzan yousif</a:t>
            </a:r>
            <a:endParaRPr lang="en-US"/>
          </a:p>
        </p:txBody>
      </p:sp>
      <p:sp>
        <p:nvSpPr>
          <p:cNvPr id="7" name="Slide Number Placeholder 6"/>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1629186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F6C2D0-EEBC-45D3-A133-C4CD1324D67B}" type="datetime1">
              <a:rPr lang="en-US" smtClean="0"/>
              <a:t>10/3/2022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dr.suzan yousif</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4B6DC-CE77-4837-897D-FEA32C25E769}" type="slidenum">
              <a:rPr lang="en-US" smtClean="0"/>
              <a:t>‹#›</a:t>
            </a:fld>
            <a:endParaRPr lang="en-US"/>
          </a:p>
        </p:txBody>
      </p:sp>
    </p:spTree>
    <p:extLst>
      <p:ext uri="{BB962C8B-B14F-4D97-AF65-F5344CB8AC3E}">
        <p14:creationId xmlns:p14="http://schemas.microsoft.com/office/powerpoint/2010/main" val="3152003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3391" y="1345274"/>
            <a:ext cx="7656394" cy="1200329"/>
          </a:xfrm>
          <a:prstGeom prst="rect">
            <a:avLst/>
          </a:prstGeom>
        </p:spPr>
        <p:txBody>
          <a:bodyPr wrap="square">
            <a:spAutoFit/>
          </a:bodyPr>
          <a:lstStyle/>
          <a:p>
            <a:pPr algn="ctr"/>
            <a:r>
              <a:rPr lang="en-US" sz="3600" b="1" i="0" u="none" strike="noStrike" baseline="0" dirty="0" smtClean="0">
                <a:solidFill>
                  <a:srgbClr val="C00000"/>
                </a:solidFill>
                <a:latin typeface="GillSans-Bold"/>
              </a:rPr>
              <a:t>CONCEPTS IN PUBLIC HEALTH</a:t>
            </a:r>
            <a:r>
              <a:rPr lang="ar-IQ" sz="3600" b="1" i="0" u="none" strike="noStrike" dirty="0" smtClean="0">
                <a:solidFill>
                  <a:srgbClr val="C00000"/>
                </a:solidFill>
                <a:latin typeface="GillSans-Bold"/>
              </a:rPr>
              <a:t> </a:t>
            </a:r>
            <a:r>
              <a:rPr lang="en-US" sz="3600" b="1" i="0" u="none" strike="noStrike" baseline="0" dirty="0" smtClean="0">
                <a:solidFill>
                  <a:srgbClr val="C00000"/>
                </a:solidFill>
                <a:latin typeface="GillSans-Bold"/>
              </a:rPr>
              <a:t>AND PREVENTIVE MEDICINE</a:t>
            </a:r>
            <a:endParaRPr lang="en-US" sz="3600" dirty="0">
              <a:solidFill>
                <a:srgbClr val="C00000"/>
              </a:solidFill>
            </a:endParaRPr>
          </a:p>
        </p:txBody>
      </p:sp>
      <p:sp>
        <p:nvSpPr>
          <p:cNvPr id="3" name="Rectangle 2"/>
          <p:cNvSpPr/>
          <p:nvPr/>
        </p:nvSpPr>
        <p:spPr>
          <a:xfrm>
            <a:off x="423081" y="5245586"/>
            <a:ext cx="8871044" cy="830997"/>
          </a:xfrm>
          <a:prstGeom prst="rect">
            <a:avLst/>
          </a:prstGeom>
        </p:spPr>
        <p:txBody>
          <a:bodyPr wrap="square">
            <a:spAutoFit/>
          </a:bodyPr>
          <a:lstStyle/>
          <a:p>
            <a:r>
              <a:rPr lang="en-US" sz="1600" b="1" i="0" u="none" strike="noStrike" baseline="0" dirty="0" smtClean="0">
                <a:solidFill>
                  <a:schemeClr val="accent1">
                    <a:lumMod val="50000"/>
                  </a:schemeClr>
                </a:solidFill>
                <a:latin typeface="GillSans-Bold"/>
              </a:rPr>
              <a:t>SHORT TEXTBOOK OF</a:t>
            </a:r>
            <a:r>
              <a:rPr lang="ar-IQ" sz="1600" b="1" i="0" u="none" strike="noStrike" dirty="0" smtClean="0">
                <a:solidFill>
                  <a:schemeClr val="accent1">
                    <a:lumMod val="50000"/>
                  </a:schemeClr>
                </a:solidFill>
                <a:latin typeface="GillSans-Bold"/>
              </a:rPr>
              <a:t> </a:t>
            </a:r>
            <a:r>
              <a:rPr lang="en-US" sz="1600" b="1" i="0" u="none" strike="noStrike" baseline="0" dirty="0" smtClean="0">
                <a:solidFill>
                  <a:schemeClr val="accent1">
                    <a:lumMod val="50000"/>
                  </a:schemeClr>
                </a:solidFill>
                <a:latin typeface="GillSans-Bold"/>
              </a:rPr>
              <a:t>PUBLIC HEALTH MEDICINE</a:t>
            </a:r>
            <a:r>
              <a:rPr lang="ar-IQ" sz="1600" b="1" i="0" u="none" strike="noStrike" dirty="0" smtClean="0">
                <a:solidFill>
                  <a:schemeClr val="accent1">
                    <a:lumMod val="50000"/>
                  </a:schemeClr>
                </a:solidFill>
                <a:latin typeface="GillSans-Bold"/>
              </a:rPr>
              <a:t> </a:t>
            </a:r>
            <a:r>
              <a:rPr lang="en-US" sz="1600" b="1" i="0" u="none" strike="noStrike" baseline="0" dirty="0" smtClean="0">
                <a:solidFill>
                  <a:schemeClr val="accent1">
                    <a:lumMod val="50000"/>
                  </a:schemeClr>
                </a:solidFill>
                <a:latin typeface="GillSans-Bold"/>
              </a:rPr>
              <a:t>FOR THE TROPICS</a:t>
            </a:r>
          </a:p>
          <a:p>
            <a:r>
              <a:rPr lang="en-US" sz="1600" b="1" i="0" u="none" strike="noStrike" baseline="0" dirty="0" smtClean="0">
                <a:solidFill>
                  <a:schemeClr val="accent1">
                    <a:lumMod val="50000"/>
                  </a:schemeClr>
                </a:solidFill>
                <a:latin typeface="GillSans-Bold"/>
              </a:rPr>
              <a:t>4th edition</a:t>
            </a:r>
          </a:p>
          <a:p>
            <a:r>
              <a:rPr lang="pt-BR" sz="1600" b="0" i="1" u="none" strike="noStrike" baseline="0" dirty="0" smtClean="0">
                <a:solidFill>
                  <a:schemeClr val="accent1">
                    <a:lumMod val="50000"/>
                  </a:schemeClr>
                </a:solidFill>
                <a:latin typeface="Palatino-Italic"/>
              </a:rPr>
              <a:t>A d e t o k u n b o O . L u c a s</a:t>
            </a:r>
            <a:endParaRPr lang="en-US" sz="1600"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err="1" smtClean="0"/>
              <a:t>dr.suzan</a:t>
            </a:r>
            <a:r>
              <a:rPr lang="en-US" dirty="0" smtClean="0"/>
              <a:t> </a:t>
            </a:r>
            <a:r>
              <a:rPr lang="en-US" dirty="0" err="1" smtClean="0"/>
              <a:t>yousif</a:t>
            </a:r>
            <a:endParaRPr lang="en-US" dirty="0"/>
          </a:p>
        </p:txBody>
      </p:sp>
    </p:spTree>
    <p:extLst>
      <p:ext uri="{BB962C8B-B14F-4D97-AF65-F5344CB8AC3E}">
        <p14:creationId xmlns:p14="http://schemas.microsoft.com/office/powerpoint/2010/main" val="146444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268" y="117930"/>
            <a:ext cx="7542664" cy="2246769"/>
          </a:xfrm>
          <a:prstGeom prst="rect">
            <a:avLst/>
          </a:prstGeom>
        </p:spPr>
        <p:txBody>
          <a:bodyPr wrap="square">
            <a:spAutoFit/>
          </a:bodyPr>
          <a:lstStyle/>
          <a:p>
            <a:r>
              <a:rPr lang="en-US" sz="2000" b="1" dirty="0">
                <a:latin typeface="+mj-lt"/>
              </a:rPr>
              <a:t>THE TROPICAL </a:t>
            </a:r>
            <a:r>
              <a:rPr lang="en-US" sz="2000" b="1" dirty="0" smtClean="0">
                <a:latin typeface="+mj-lt"/>
              </a:rPr>
              <a:t>ENVIRONMENT</a:t>
            </a:r>
          </a:p>
          <a:p>
            <a:r>
              <a:rPr lang="en-US" sz="2000" b="0" i="0" u="none" strike="noStrike" baseline="0" dirty="0" smtClean="0">
                <a:solidFill>
                  <a:srgbClr val="FF0000"/>
                </a:solidFill>
                <a:latin typeface="+mj-lt"/>
              </a:rPr>
              <a:t>The total environment of human beings includes all</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the living and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non-living elements in their surroundings.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It consists of three major components: physical,</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biological and social.</a:t>
            </a:r>
            <a:r>
              <a:rPr lang="en-US" sz="2000" b="0" i="0" u="none" strike="noStrike" baseline="0" dirty="0" smtClean="0">
                <a:solidFill>
                  <a:srgbClr val="000000"/>
                </a:solidFill>
                <a:latin typeface="+mj-lt"/>
              </a:rPr>
              <a:t> The relationships of human</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beings to their environment is reciprocal in that the</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environment has a profound influence on them and</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they in turn make</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extensive alterations to the environment</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to meet their needs and desires.</a:t>
            </a:r>
            <a:endParaRPr lang="en-US" sz="2000" dirty="0">
              <a:latin typeface="+mj-lt"/>
            </a:endParaRPr>
          </a:p>
        </p:txBody>
      </p:sp>
      <p:sp>
        <p:nvSpPr>
          <p:cNvPr id="4" name="Footer Placeholder 3"/>
          <p:cNvSpPr>
            <a:spLocks noGrp="1"/>
          </p:cNvSpPr>
          <p:nvPr>
            <p:ph type="ftr" sz="quarter" idx="11"/>
          </p:nvPr>
        </p:nvSpPr>
        <p:spPr/>
        <p:txBody>
          <a:bodyPr/>
          <a:lstStyle/>
          <a:p>
            <a:r>
              <a:rPr lang="en-US" smtClean="0"/>
              <a:t>dr.suzan yousif</a:t>
            </a:r>
            <a:endParaRPr lang="en-US"/>
          </a:p>
        </p:txBody>
      </p:sp>
      <p:pic>
        <p:nvPicPr>
          <p:cNvPr id="5" name="Picture 4"/>
          <p:cNvPicPr>
            <a:picLocks noChangeAspect="1"/>
          </p:cNvPicPr>
          <p:nvPr/>
        </p:nvPicPr>
        <p:blipFill>
          <a:blip r:embed="rId2"/>
          <a:stretch>
            <a:fillRect/>
          </a:stretch>
        </p:blipFill>
        <p:spPr>
          <a:xfrm>
            <a:off x="8153400" y="117930"/>
            <a:ext cx="3695132" cy="2638918"/>
          </a:xfrm>
          <a:prstGeom prst="rect">
            <a:avLst/>
          </a:prstGeom>
        </p:spPr>
      </p:pic>
      <p:sp>
        <p:nvSpPr>
          <p:cNvPr id="6" name="Rectangle 5"/>
          <p:cNvSpPr/>
          <p:nvPr/>
        </p:nvSpPr>
        <p:spPr>
          <a:xfrm>
            <a:off x="267267" y="2473881"/>
            <a:ext cx="11469807" cy="4093428"/>
          </a:xfrm>
          <a:prstGeom prst="rect">
            <a:avLst/>
          </a:prstGeom>
        </p:spPr>
        <p:txBody>
          <a:bodyPr wrap="square">
            <a:spAutoFit/>
          </a:bodyPr>
          <a:lstStyle/>
          <a:p>
            <a:r>
              <a:rPr lang="en-US" sz="2000" b="1" dirty="0">
                <a:latin typeface="+mj-lt"/>
              </a:rPr>
              <a:t>PHYSICAL ENVIRONMENT</a:t>
            </a:r>
          </a:p>
          <a:p>
            <a:r>
              <a:rPr lang="en-US" sz="2000" dirty="0">
                <a:latin typeface="+mj-lt"/>
              </a:rPr>
              <a:t>This </a:t>
            </a:r>
            <a:r>
              <a:rPr lang="en-US" sz="2000" dirty="0">
                <a:solidFill>
                  <a:srgbClr val="FF0000"/>
                </a:solidFill>
                <a:latin typeface="+mj-lt"/>
              </a:rPr>
              <a:t>refers to the non-living part of the environment</a:t>
            </a:r>
            <a:r>
              <a:rPr lang="ar-IQ" sz="2000" dirty="0">
                <a:solidFill>
                  <a:srgbClr val="FF0000"/>
                </a:solidFill>
                <a:latin typeface="+mj-lt"/>
              </a:rPr>
              <a:t> </a:t>
            </a:r>
            <a:r>
              <a:rPr lang="en-US" sz="2000" dirty="0">
                <a:solidFill>
                  <a:srgbClr val="FF0000"/>
                </a:solidFill>
                <a:latin typeface="+mj-lt"/>
              </a:rPr>
              <a:t>– air, soil, water, minerals – and climatic factors</a:t>
            </a:r>
            <a:r>
              <a:rPr lang="ar-IQ" sz="2000" dirty="0">
                <a:solidFill>
                  <a:srgbClr val="FF0000"/>
                </a:solidFill>
                <a:latin typeface="+mj-lt"/>
              </a:rPr>
              <a:t> </a:t>
            </a:r>
            <a:r>
              <a:rPr lang="en-US" sz="2000" dirty="0">
                <a:solidFill>
                  <a:srgbClr val="FF0000"/>
                </a:solidFill>
                <a:latin typeface="+mj-lt"/>
              </a:rPr>
              <a:t>such as temperature and humidity.</a:t>
            </a:r>
            <a:r>
              <a:rPr lang="en-US" sz="2000" dirty="0">
                <a:latin typeface="+mj-lt"/>
              </a:rPr>
              <a:t> The physical</a:t>
            </a:r>
            <a:r>
              <a:rPr lang="ar-IQ" sz="2000" dirty="0">
                <a:latin typeface="+mj-lt"/>
              </a:rPr>
              <a:t> </a:t>
            </a:r>
            <a:r>
              <a:rPr lang="en-US" sz="2000" dirty="0">
                <a:latin typeface="+mj-lt"/>
              </a:rPr>
              <a:t>environment is extremely variable in the tropics</a:t>
            </a:r>
            <a:r>
              <a:rPr lang="ar-IQ" sz="2000" dirty="0">
                <a:latin typeface="+mj-lt"/>
              </a:rPr>
              <a:t> </a:t>
            </a:r>
            <a:r>
              <a:rPr lang="en-US" sz="2000" dirty="0">
                <a:latin typeface="+mj-lt"/>
              </a:rPr>
              <a:t>covering deserts, savannahs, upland jungle, cold</a:t>
            </a:r>
            <a:r>
              <a:rPr lang="ar-IQ" sz="2000" dirty="0">
                <a:latin typeface="+mj-lt"/>
              </a:rPr>
              <a:t> </a:t>
            </a:r>
            <a:r>
              <a:rPr lang="en-US" sz="2000" dirty="0">
                <a:latin typeface="+mj-lt"/>
              </a:rPr>
              <a:t>dry or humid </a:t>
            </a:r>
            <a:r>
              <a:rPr lang="en-US" sz="2000" dirty="0" err="1">
                <a:latin typeface="+mj-lt"/>
              </a:rPr>
              <a:t>plateaux</a:t>
            </a:r>
            <a:r>
              <a:rPr lang="en-US" sz="2000" dirty="0">
                <a:latin typeface="+mj-lt"/>
              </a:rPr>
              <a:t>, marshlands, high mountain</a:t>
            </a:r>
            <a:r>
              <a:rPr lang="ar-IQ" sz="2000" dirty="0">
                <a:latin typeface="+mj-lt"/>
              </a:rPr>
              <a:t> </a:t>
            </a:r>
            <a:r>
              <a:rPr lang="en-US" sz="2000" dirty="0">
                <a:latin typeface="+mj-lt"/>
              </a:rPr>
              <a:t>steppes or tropical rainforest.</a:t>
            </a:r>
            <a:r>
              <a:rPr lang="ar-IQ" sz="2000" dirty="0">
                <a:latin typeface="+mj-lt"/>
              </a:rPr>
              <a:t> </a:t>
            </a:r>
            <a:r>
              <a:rPr lang="en-US" sz="2000" dirty="0">
                <a:latin typeface="+mj-lt"/>
              </a:rPr>
              <a:t>Climatic factors such as </a:t>
            </a:r>
            <a:r>
              <a:rPr lang="en-US" sz="2000" dirty="0">
                <a:solidFill>
                  <a:srgbClr val="FF0000"/>
                </a:solidFill>
                <a:latin typeface="+mj-lt"/>
              </a:rPr>
              <a:t>temperature and humidity</a:t>
            </a:r>
            <a:r>
              <a:rPr lang="ar-IQ" sz="2000" dirty="0">
                <a:solidFill>
                  <a:srgbClr val="FF0000"/>
                </a:solidFill>
                <a:latin typeface="+mj-lt"/>
              </a:rPr>
              <a:t> </a:t>
            </a:r>
            <a:r>
              <a:rPr lang="en-US" sz="2000" dirty="0">
                <a:solidFill>
                  <a:srgbClr val="FF0000"/>
                </a:solidFill>
                <a:latin typeface="+mj-lt"/>
              </a:rPr>
              <a:t>have a direct effect on humans, their comfort</a:t>
            </a:r>
            <a:r>
              <a:rPr lang="ar-IQ" sz="2000" dirty="0">
                <a:solidFill>
                  <a:srgbClr val="FF0000"/>
                </a:solidFill>
                <a:latin typeface="+mj-lt"/>
              </a:rPr>
              <a:t> </a:t>
            </a:r>
            <a:r>
              <a:rPr lang="en-US" sz="2000" dirty="0">
                <a:solidFill>
                  <a:srgbClr val="FF0000"/>
                </a:solidFill>
                <a:latin typeface="+mj-lt"/>
              </a:rPr>
              <a:t>and their physical performance</a:t>
            </a:r>
            <a:r>
              <a:rPr lang="en-US" sz="2000" dirty="0">
                <a:latin typeface="+mj-lt"/>
              </a:rPr>
              <a:t>. The physical environment</a:t>
            </a:r>
            <a:r>
              <a:rPr lang="ar-IQ" sz="2000" dirty="0">
                <a:latin typeface="+mj-lt"/>
              </a:rPr>
              <a:t> </a:t>
            </a:r>
            <a:r>
              <a:rPr lang="en-US" sz="2000" dirty="0">
                <a:latin typeface="+mj-lt"/>
              </a:rPr>
              <a:t>also exerts an </a:t>
            </a:r>
            <a:r>
              <a:rPr lang="en-US" sz="2000" dirty="0">
                <a:solidFill>
                  <a:srgbClr val="FF0000"/>
                </a:solidFill>
                <a:latin typeface="+mj-lt"/>
              </a:rPr>
              <a:t>indirect effect by determining</a:t>
            </a:r>
            <a:r>
              <a:rPr lang="ar-IQ" sz="2000" dirty="0">
                <a:solidFill>
                  <a:srgbClr val="FF0000"/>
                </a:solidFill>
                <a:latin typeface="+mj-lt"/>
              </a:rPr>
              <a:t> </a:t>
            </a:r>
            <a:r>
              <a:rPr lang="en-US" sz="2000" dirty="0">
                <a:solidFill>
                  <a:srgbClr val="FF0000"/>
                </a:solidFill>
                <a:latin typeface="+mj-lt"/>
              </a:rPr>
              <a:t>the distribution of organisms in the biological</a:t>
            </a:r>
            <a:r>
              <a:rPr lang="ar-IQ" sz="2000" dirty="0">
                <a:solidFill>
                  <a:srgbClr val="FF0000"/>
                </a:solidFill>
                <a:latin typeface="+mj-lt"/>
              </a:rPr>
              <a:t> </a:t>
            </a:r>
            <a:r>
              <a:rPr lang="en-US" sz="2000" dirty="0">
                <a:solidFill>
                  <a:srgbClr val="FF0000"/>
                </a:solidFill>
                <a:latin typeface="+mj-lt"/>
              </a:rPr>
              <a:t>environment: plants and animals which provide</a:t>
            </a:r>
            <a:r>
              <a:rPr lang="ar-IQ" sz="2000" dirty="0">
                <a:solidFill>
                  <a:srgbClr val="FF0000"/>
                </a:solidFill>
                <a:latin typeface="+mj-lt"/>
              </a:rPr>
              <a:t> </a:t>
            </a:r>
            <a:r>
              <a:rPr lang="en-US" sz="2000" dirty="0">
                <a:solidFill>
                  <a:srgbClr val="FF0000"/>
                </a:solidFill>
                <a:latin typeface="+mj-lt"/>
              </a:rPr>
              <a:t>food, clothing and shelter; animals which compete</a:t>
            </a:r>
            <a:r>
              <a:rPr lang="ar-IQ" sz="2000" dirty="0">
                <a:solidFill>
                  <a:srgbClr val="FF0000"/>
                </a:solidFill>
                <a:latin typeface="+mj-lt"/>
              </a:rPr>
              <a:t> </a:t>
            </a:r>
            <a:r>
              <a:rPr lang="en-US" sz="2000" dirty="0">
                <a:solidFill>
                  <a:srgbClr val="FF0000"/>
                </a:solidFill>
                <a:latin typeface="+mj-lt"/>
              </a:rPr>
              <a:t>with humans for food; and parasites and their</a:t>
            </a:r>
            <a:r>
              <a:rPr lang="ar-IQ" sz="2000" dirty="0">
                <a:solidFill>
                  <a:srgbClr val="FF0000"/>
                </a:solidFill>
                <a:latin typeface="+mj-lt"/>
              </a:rPr>
              <a:t> </a:t>
            </a:r>
            <a:r>
              <a:rPr lang="en-US" sz="2000" dirty="0">
                <a:solidFill>
                  <a:srgbClr val="FF0000"/>
                </a:solidFill>
                <a:latin typeface="+mj-lt"/>
              </a:rPr>
              <a:t>vectors which produce and transmit disease</a:t>
            </a:r>
            <a:r>
              <a:rPr lang="en-US" sz="2000" dirty="0">
                <a:latin typeface="+mj-lt"/>
              </a:rPr>
              <a:t>.</a:t>
            </a:r>
            <a:r>
              <a:rPr lang="ar-IQ" sz="2000" dirty="0">
                <a:latin typeface="+mj-lt"/>
              </a:rPr>
              <a:t> </a:t>
            </a:r>
            <a:r>
              <a:rPr lang="en-US" sz="2000" dirty="0">
                <a:latin typeface="+mj-lt"/>
              </a:rPr>
              <a:t>Humans alter the natural characteristics of the</a:t>
            </a:r>
            <a:r>
              <a:rPr lang="ar-IQ" sz="2000" dirty="0">
                <a:latin typeface="+mj-lt"/>
              </a:rPr>
              <a:t> </a:t>
            </a:r>
            <a:r>
              <a:rPr lang="en-US" sz="2000" dirty="0">
                <a:latin typeface="+mj-lt"/>
              </a:rPr>
              <a:t>physical environment sometimes on a small scale</a:t>
            </a:r>
            <a:r>
              <a:rPr lang="ar-IQ" sz="2000" dirty="0">
                <a:latin typeface="+mj-lt"/>
              </a:rPr>
              <a:t> </a:t>
            </a:r>
            <a:r>
              <a:rPr lang="en-US" sz="2000" dirty="0">
                <a:latin typeface="+mj-lt"/>
              </a:rPr>
              <a:t>but often on a very large scale: from clearing a</a:t>
            </a:r>
            <a:r>
              <a:rPr lang="ar-IQ" sz="2000" dirty="0">
                <a:latin typeface="+mj-lt"/>
              </a:rPr>
              <a:t> </a:t>
            </a:r>
            <a:r>
              <a:rPr lang="en-US" sz="2000" dirty="0">
                <a:latin typeface="+mj-lt"/>
              </a:rPr>
              <a:t>small patch of bush, building a hut and digging</a:t>
            </a:r>
            <a:r>
              <a:rPr lang="ar-IQ" sz="2000" dirty="0">
                <a:latin typeface="+mj-lt"/>
              </a:rPr>
              <a:t> </a:t>
            </a:r>
            <a:r>
              <a:rPr lang="en-US" sz="2000" dirty="0">
                <a:latin typeface="+mj-lt"/>
              </a:rPr>
              <a:t>a small canal to irrigate a vegetable garden to the</a:t>
            </a:r>
            <a:r>
              <a:rPr lang="ar-IQ" sz="2000" dirty="0">
                <a:latin typeface="+mj-lt"/>
              </a:rPr>
              <a:t> </a:t>
            </a:r>
            <a:r>
              <a:rPr lang="en-US" sz="2000" dirty="0">
                <a:latin typeface="+mj-lt"/>
              </a:rPr>
              <a:t>building of large cities, draining of swamps, irrigating</a:t>
            </a:r>
            <a:r>
              <a:rPr lang="ar-IQ" sz="2000" dirty="0">
                <a:latin typeface="+mj-lt"/>
              </a:rPr>
              <a:t> </a:t>
            </a:r>
            <a:r>
              <a:rPr lang="en-US" sz="2000" dirty="0">
                <a:latin typeface="+mj-lt"/>
              </a:rPr>
              <a:t>arid zones, damming rivers and creating</a:t>
            </a:r>
            <a:r>
              <a:rPr lang="ar-IQ" sz="2000" dirty="0">
                <a:latin typeface="+mj-lt"/>
              </a:rPr>
              <a:t> </a:t>
            </a:r>
            <a:r>
              <a:rPr lang="en-US" sz="2000" dirty="0">
                <a:latin typeface="+mj-lt"/>
              </a:rPr>
              <a:t>large artificial lakes. Many such changes have</a:t>
            </a:r>
            <a:r>
              <a:rPr lang="ar-IQ" sz="2000" dirty="0">
                <a:latin typeface="+mj-lt"/>
              </a:rPr>
              <a:t> </a:t>
            </a:r>
            <a:r>
              <a:rPr lang="en-US" sz="2000" dirty="0">
                <a:latin typeface="+mj-lt"/>
              </a:rPr>
              <a:t>proved beneficial but some aspects of these</a:t>
            </a:r>
            <a:r>
              <a:rPr lang="ar-IQ" sz="2000" dirty="0">
                <a:latin typeface="+mj-lt"/>
              </a:rPr>
              <a:t> </a:t>
            </a:r>
            <a:r>
              <a:rPr lang="en-US" sz="2000" dirty="0">
                <a:latin typeface="+mj-lt"/>
              </a:rPr>
              <a:t>changes have created new hazards.</a:t>
            </a:r>
            <a:r>
              <a:rPr lang="ar-IQ" sz="2000" dirty="0">
                <a:latin typeface="+mj-lt"/>
              </a:rPr>
              <a:t> </a:t>
            </a:r>
            <a:endParaRPr lang="en-US" sz="2000" dirty="0">
              <a:latin typeface="+mj-lt"/>
            </a:endParaRPr>
          </a:p>
        </p:txBody>
      </p:sp>
    </p:spTree>
    <p:extLst>
      <p:ext uri="{BB962C8B-B14F-4D97-AF65-F5344CB8AC3E}">
        <p14:creationId xmlns:p14="http://schemas.microsoft.com/office/powerpoint/2010/main" val="204947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728" y="229134"/>
            <a:ext cx="11436824" cy="4401205"/>
          </a:xfrm>
          <a:prstGeom prst="rect">
            <a:avLst/>
          </a:prstGeom>
        </p:spPr>
        <p:txBody>
          <a:bodyPr wrap="square">
            <a:spAutoFit/>
          </a:bodyPr>
          <a:lstStyle/>
          <a:p>
            <a:r>
              <a:rPr lang="en-US" sz="2000" b="1" i="0" u="none" strike="noStrike" baseline="0" dirty="0" smtClean="0">
                <a:latin typeface="+mj-lt"/>
              </a:rPr>
              <a:t>BIOLOGICAL ENVIRONMENT</a:t>
            </a:r>
          </a:p>
          <a:p>
            <a:r>
              <a:rPr lang="en-US" sz="2000" b="0" i="0" u="none" strike="noStrike" baseline="0" dirty="0" smtClean="0">
                <a:solidFill>
                  <a:srgbClr val="FF0000"/>
                </a:solidFill>
                <a:latin typeface="+mj-lt"/>
              </a:rPr>
              <a:t>All the living things in an area – plants, animals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and micro-organisms </a:t>
            </a:r>
            <a:r>
              <a:rPr lang="en-US" sz="2000" b="0" i="0" u="none" strike="noStrike" baseline="0" dirty="0" smtClean="0">
                <a:latin typeface="+mj-lt"/>
              </a:rPr>
              <a:t>– constitute the biological</a:t>
            </a:r>
            <a:r>
              <a:rPr lang="ar-IQ" sz="2000" b="0" i="0" u="none" strike="noStrike" dirty="0" smtClean="0">
                <a:latin typeface="+mj-lt"/>
              </a:rPr>
              <a:t> </a:t>
            </a:r>
            <a:r>
              <a:rPr lang="en-US" sz="2000" b="0" i="0" u="none" strike="noStrike" baseline="0" dirty="0" smtClean="0">
                <a:latin typeface="+mj-lt"/>
              </a:rPr>
              <a:t>environment. They are </a:t>
            </a:r>
            <a:r>
              <a:rPr lang="en-US" sz="2000" b="0" i="0" u="none" strike="noStrike" baseline="0" dirty="0" smtClean="0">
                <a:solidFill>
                  <a:srgbClr val="FF0000"/>
                </a:solidFill>
                <a:latin typeface="+mj-lt"/>
              </a:rPr>
              <a:t>dependent on each other</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and</a:t>
            </a:r>
            <a:r>
              <a:rPr lang="en-US" sz="2000" b="0" i="0" u="none" strike="noStrike" baseline="0" dirty="0" smtClean="0">
                <a:latin typeface="+mj-lt"/>
              </a:rPr>
              <a:t> ultimately, </a:t>
            </a:r>
            <a:r>
              <a:rPr lang="en-US" sz="2000" b="0" i="0" u="none" strike="noStrike" baseline="0" dirty="0" smtClean="0">
                <a:solidFill>
                  <a:srgbClr val="FF0000"/>
                </a:solidFill>
                <a:latin typeface="+mj-lt"/>
              </a:rPr>
              <a:t>on their physical environment</a:t>
            </a:r>
            <a:r>
              <a:rPr lang="en-US" sz="2000" b="0" i="0" u="none" strike="noStrike" baseline="0" dirty="0" smtClean="0">
                <a:latin typeface="+mj-lt"/>
              </a:rPr>
              <a:t>.</a:t>
            </a:r>
            <a:r>
              <a:rPr lang="ar-IQ" sz="2000" b="0" i="0" u="none" strike="noStrike" dirty="0" smtClean="0">
                <a:latin typeface="+mj-lt"/>
              </a:rPr>
              <a:t> </a:t>
            </a:r>
            <a:r>
              <a:rPr lang="en-US" sz="2000" b="0" i="0" u="none" strike="noStrike" baseline="0" dirty="0" smtClean="0">
                <a:latin typeface="+mj-lt"/>
              </a:rPr>
              <a:t>Thus, nitrogen-fixing</a:t>
            </a:r>
            <a:r>
              <a:rPr lang="ar-IQ" sz="2000" b="0" i="0" u="none" strike="noStrike" dirty="0" smtClean="0">
                <a:latin typeface="+mj-lt"/>
              </a:rPr>
              <a:t> </a:t>
            </a:r>
            <a:r>
              <a:rPr lang="en-US" sz="2000" b="0" i="0" u="none" strike="noStrike" baseline="0" dirty="0" smtClean="0">
                <a:latin typeface="+mj-lt"/>
              </a:rPr>
              <a:t>organisms convert atmospheric</a:t>
            </a:r>
            <a:r>
              <a:rPr lang="ar-IQ" sz="2000" b="0" i="0" u="none" strike="noStrike" dirty="0" smtClean="0">
                <a:latin typeface="+mj-lt"/>
              </a:rPr>
              <a:t> </a:t>
            </a:r>
            <a:r>
              <a:rPr lang="en-US" sz="2000" b="0" i="0" u="none" strike="noStrike" baseline="0" dirty="0" smtClean="0">
                <a:latin typeface="+mj-lt"/>
              </a:rPr>
              <a:t>nitrogen into the nitrates that are essential</a:t>
            </a:r>
            <a:r>
              <a:rPr lang="ar-IQ" sz="2000" b="0" i="0" u="none" strike="noStrike" dirty="0" smtClean="0">
                <a:latin typeface="+mj-lt"/>
              </a:rPr>
              <a:t> </a:t>
            </a:r>
            <a:r>
              <a:rPr lang="en-US" sz="2000" b="0" i="0" u="none" strike="noStrike" baseline="0" dirty="0" smtClean="0">
                <a:latin typeface="+mj-lt"/>
              </a:rPr>
              <a:t>for plant life. Plants trap energy from the sun by</a:t>
            </a:r>
            <a:r>
              <a:rPr lang="ar-IQ" sz="2000" dirty="0">
                <a:latin typeface="+mj-lt"/>
              </a:rPr>
              <a:t> </a:t>
            </a:r>
            <a:r>
              <a:rPr lang="en-US" sz="2000" dirty="0" smtClean="0">
                <a:latin typeface="+mj-lt"/>
              </a:rPr>
              <a:t>photosynthesis</a:t>
            </a:r>
            <a:r>
              <a:rPr lang="en-US" sz="2000" dirty="0">
                <a:latin typeface="+mj-lt"/>
              </a:rPr>
              <a:t>. </a:t>
            </a:r>
            <a:r>
              <a:rPr lang="en-US" sz="2000" dirty="0" smtClean="0">
                <a:latin typeface="+mj-lt"/>
              </a:rPr>
              <a:t>A mammal </a:t>
            </a:r>
            <a:r>
              <a:rPr lang="en-US" sz="2000" dirty="0">
                <a:latin typeface="+mj-lt"/>
              </a:rPr>
              <a:t>may obtain its </a:t>
            </a:r>
            <a:r>
              <a:rPr lang="en-US" sz="2000" dirty="0" smtClean="0">
                <a:latin typeface="+mj-lt"/>
              </a:rPr>
              <a:t>nourishment</a:t>
            </a:r>
            <a:r>
              <a:rPr lang="ar-IQ" sz="2000" dirty="0" smtClean="0">
                <a:latin typeface="+mj-lt"/>
              </a:rPr>
              <a:t> </a:t>
            </a:r>
            <a:r>
              <a:rPr lang="en-US" sz="2000" dirty="0" smtClean="0">
                <a:latin typeface="+mj-lt"/>
              </a:rPr>
              <a:t>by </a:t>
            </a:r>
            <a:r>
              <a:rPr lang="en-US" sz="2000" dirty="0">
                <a:latin typeface="+mj-lt"/>
              </a:rPr>
              <a:t>feeding on plants (herbivore) or on </a:t>
            </a:r>
            <a:r>
              <a:rPr lang="en-US" sz="2000" dirty="0" smtClean="0">
                <a:latin typeface="+mj-lt"/>
              </a:rPr>
              <a:t>other</a:t>
            </a:r>
            <a:r>
              <a:rPr lang="ar-IQ" sz="2000" dirty="0" smtClean="0">
                <a:latin typeface="+mj-lt"/>
              </a:rPr>
              <a:t> </a:t>
            </a:r>
            <a:r>
              <a:rPr lang="en-US" sz="2000" dirty="0" smtClean="0">
                <a:latin typeface="+mj-lt"/>
              </a:rPr>
              <a:t>animals </a:t>
            </a:r>
            <a:r>
              <a:rPr lang="en-US" sz="2000" dirty="0">
                <a:latin typeface="+mj-lt"/>
              </a:rPr>
              <a:t>(carnivore) or both (omnivore). </a:t>
            </a:r>
            <a:r>
              <a:rPr lang="en-US" sz="2000" dirty="0" smtClean="0">
                <a:latin typeface="+mj-lt"/>
              </a:rPr>
              <a:t>Under</a:t>
            </a:r>
            <a:r>
              <a:rPr lang="ar-IQ" sz="2000" dirty="0" smtClean="0">
                <a:latin typeface="+mj-lt"/>
              </a:rPr>
              <a:t> </a:t>
            </a:r>
            <a:r>
              <a:rPr lang="en-US" sz="2000" dirty="0" smtClean="0">
                <a:latin typeface="+mj-lt"/>
              </a:rPr>
              <a:t>natural </a:t>
            </a:r>
            <a:r>
              <a:rPr lang="en-US" sz="2000" dirty="0">
                <a:latin typeface="+mj-lt"/>
              </a:rPr>
              <a:t>conditions, there is a balanced </a:t>
            </a:r>
            <a:r>
              <a:rPr lang="en-US" sz="2000" dirty="0" smtClean="0">
                <a:latin typeface="+mj-lt"/>
              </a:rPr>
              <a:t>relationship</a:t>
            </a:r>
            <a:r>
              <a:rPr lang="ar-IQ" sz="2000" dirty="0" smtClean="0">
                <a:latin typeface="+mj-lt"/>
              </a:rPr>
              <a:t> </a:t>
            </a:r>
            <a:r>
              <a:rPr lang="en-US" sz="2000" dirty="0" smtClean="0">
                <a:latin typeface="+mj-lt"/>
              </a:rPr>
              <a:t>between </a:t>
            </a:r>
            <a:r>
              <a:rPr lang="en-US" sz="2000" dirty="0">
                <a:latin typeface="+mj-lt"/>
              </a:rPr>
              <a:t>the growth and the size of the </a:t>
            </a:r>
            <a:r>
              <a:rPr lang="en-US" sz="2000" dirty="0" smtClean="0">
                <a:latin typeface="+mj-lt"/>
              </a:rPr>
              <a:t>population</a:t>
            </a:r>
            <a:r>
              <a:rPr lang="ar-IQ" sz="2000" dirty="0" smtClean="0">
                <a:latin typeface="+mj-lt"/>
              </a:rPr>
              <a:t> </a:t>
            </a:r>
            <a:r>
              <a:rPr lang="en-US" sz="2000" dirty="0" smtClean="0">
                <a:latin typeface="+mj-lt"/>
              </a:rPr>
              <a:t>of </a:t>
            </a:r>
            <a:r>
              <a:rPr lang="en-US" sz="2000" dirty="0">
                <a:latin typeface="+mj-lt"/>
              </a:rPr>
              <a:t>a particular species, on the one hand, and </a:t>
            </a:r>
            <a:r>
              <a:rPr lang="en-US" sz="2000" dirty="0" smtClean="0">
                <a:latin typeface="+mj-lt"/>
              </a:rPr>
              <a:t>its</a:t>
            </a:r>
            <a:r>
              <a:rPr lang="ar-IQ" sz="2000" dirty="0" smtClean="0">
                <a:latin typeface="+mj-lt"/>
              </a:rPr>
              <a:t> </a:t>
            </a:r>
            <a:r>
              <a:rPr lang="en-US" sz="2000" dirty="0" smtClean="0">
                <a:latin typeface="+mj-lt"/>
              </a:rPr>
              <a:t>sources </a:t>
            </a:r>
            <a:r>
              <a:rPr lang="en-US" sz="2000" dirty="0">
                <a:latin typeface="+mj-lt"/>
              </a:rPr>
              <a:t>of food and prevalence of competitors </a:t>
            </a:r>
            <a:r>
              <a:rPr lang="en-US" sz="2000" dirty="0" smtClean="0">
                <a:latin typeface="+mj-lt"/>
              </a:rPr>
              <a:t>and</a:t>
            </a:r>
            <a:r>
              <a:rPr lang="ar-IQ" sz="2000" dirty="0" smtClean="0">
                <a:latin typeface="+mj-lt"/>
              </a:rPr>
              <a:t> </a:t>
            </a:r>
            <a:r>
              <a:rPr lang="en-US" sz="2000" dirty="0" smtClean="0">
                <a:latin typeface="+mj-lt"/>
              </a:rPr>
              <a:t>predators</a:t>
            </a:r>
            <a:r>
              <a:rPr lang="en-US" sz="2000" dirty="0">
                <a:latin typeface="+mj-lt"/>
              </a:rPr>
              <a:t>, on the other </a:t>
            </a:r>
            <a:r>
              <a:rPr lang="en-US" sz="2000" dirty="0" smtClean="0">
                <a:latin typeface="+mj-lt"/>
              </a:rPr>
              <a:t>hand.</a:t>
            </a:r>
            <a:r>
              <a:rPr lang="ar-IQ" sz="2000" dirty="0" smtClean="0">
                <a:latin typeface="+mj-lt"/>
              </a:rPr>
              <a:t> </a:t>
            </a:r>
            <a:r>
              <a:rPr lang="en-US" sz="2000" dirty="0" smtClean="0">
                <a:solidFill>
                  <a:srgbClr val="FF0000"/>
                </a:solidFill>
                <a:latin typeface="+mj-lt"/>
              </a:rPr>
              <a:t>Humans </a:t>
            </a:r>
            <a:r>
              <a:rPr lang="en-US" sz="2000" dirty="0">
                <a:solidFill>
                  <a:srgbClr val="FF0000"/>
                </a:solidFill>
                <a:latin typeface="+mj-lt"/>
              </a:rPr>
              <a:t>deliberately manipulate the </a:t>
            </a:r>
            <a:r>
              <a:rPr lang="en-US" sz="2000" dirty="0" smtClean="0">
                <a:solidFill>
                  <a:srgbClr val="FF0000"/>
                </a:solidFill>
                <a:latin typeface="+mj-lt"/>
              </a:rPr>
              <a:t>biological</a:t>
            </a:r>
            <a:r>
              <a:rPr lang="ar-IQ" sz="2000" dirty="0" smtClean="0">
                <a:solidFill>
                  <a:srgbClr val="FF0000"/>
                </a:solidFill>
                <a:latin typeface="+mj-lt"/>
              </a:rPr>
              <a:t> </a:t>
            </a:r>
            <a:r>
              <a:rPr lang="en-US" sz="2000" dirty="0" smtClean="0">
                <a:solidFill>
                  <a:srgbClr val="FF0000"/>
                </a:solidFill>
                <a:latin typeface="+mj-lt"/>
              </a:rPr>
              <a:t>environment </a:t>
            </a:r>
            <a:r>
              <a:rPr lang="en-US" sz="2000" dirty="0">
                <a:solidFill>
                  <a:srgbClr val="FF0000"/>
                </a:solidFill>
                <a:latin typeface="+mj-lt"/>
              </a:rPr>
              <a:t>by cultivating useful plants to </a:t>
            </a:r>
            <a:r>
              <a:rPr lang="en-US" sz="2000" dirty="0" smtClean="0">
                <a:solidFill>
                  <a:srgbClr val="FF0000"/>
                </a:solidFill>
                <a:latin typeface="+mj-lt"/>
              </a:rPr>
              <a:t>provide</a:t>
            </a:r>
            <a:r>
              <a:rPr lang="ar-IQ" sz="2000" dirty="0" smtClean="0">
                <a:solidFill>
                  <a:srgbClr val="FF0000"/>
                </a:solidFill>
                <a:latin typeface="+mj-lt"/>
              </a:rPr>
              <a:t> </a:t>
            </a:r>
            <a:r>
              <a:rPr lang="en-US" sz="2000" dirty="0" smtClean="0">
                <a:solidFill>
                  <a:srgbClr val="FF0000"/>
                </a:solidFill>
                <a:latin typeface="+mj-lt"/>
              </a:rPr>
              <a:t>food</a:t>
            </a:r>
            <a:r>
              <a:rPr lang="en-US" sz="2000" dirty="0">
                <a:solidFill>
                  <a:srgbClr val="FF0000"/>
                </a:solidFill>
                <a:latin typeface="+mj-lt"/>
              </a:rPr>
              <a:t>, clothing and shelter, and raising </a:t>
            </a:r>
            <a:r>
              <a:rPr lang="en-US" sz="2000" dirty="0" smtClean="0">
                <a:solidFill>
                  <a:srgbClr val="FF0000"/>
                </a:solidFill>
                <a:latin typeface="+mj-lt"/>
              </a:rPr>
              <a:t>farm</a:t>
            </a:r>
            <a:r>
              <a:rPr lang="ar-IQ" sz="2000" dirty="0" smtClean="0">
                <a:solidFill>
                  <a:srgbClr val="FF0000"/>
                </a:solidFill>
                <a:latin typeface="+mj-lt"/>
              </a:rPr>
              <a:t> </a:t>
            </a:r>
            <a:r>
              <a:rPr lang="en-US" sz="2000" dirty="0" smtClean="0">
                <a:solidFill>
                  <a:srgbClr val="FF0000"/>
                </a:solidFill>
                <a:latin typeface="+mj-lt"/>
              </a:rPr>
              <a:t>animals </a:t>
            </a:r>
            <a:r>
              <a:rPr lang="en-US" sz="2000" dirty="0">
                <a:solidFill>
                  <a:srgbClr val="FF0000"/>
                </a:solidFill>
                <a:latin typeface="+mj-lt"/>
              </a:rPr>
              <a:t>for their meat, milk, leather, wool </a:t>
            </a:r>
            <a:r>
              <a:rPr lang="en-US" sz="2000" dirty="0" smtClean="0">
                <a:solidFill>
                  <a:srgbClr val="FF0000"/>
                </a:solidFill>
                <a:latin typeface="+mj-lt"/>
              </a:rPr>
              <a:t>and</a:t>
            </a:r>
            <a:r>
              <a:rPr lang="ar-IQ" sz="2000" dirty="0" smtClean="0">
                <a:solidFill>
                  <a:srgbClr val="FF0000"/>
                </a:solidFill>
                <a:latin typeface="+mj-lt"/>
              </a:rPr>
              <a:t> </a:t>
            </a:r>
            <a:r>
              <a:rPr lang="en-US" sz="2000" dirty="0" smtClean="0">
                <a:solidFill>
                  <a:srgbClr val="FF0000"/>
                </a:solidFill>
                <a:latin typeface="+mj-lt"/>
              </a:rPr>
              <a:t>other </a:t>
            </a:r>
            <a:r>
              <a:rPr lang="en-US" sz="2000" dirty="0">
                <a:solidFill>
                  <a:srgbClr val="FF0000"/>
                </a:solidFill>
                <a:latin typeface="+mj-lt"/>
              </a:rPr>
              <a:t>useful products. They hunt and kill </a:t>
            </a:r>
            <a:r>
              <a:rPr lang="en-US" sz="2000" dirty="0" smtClean="0">
                <a:solidFill>
                  <a:srgbClr val="FF0000"/>
                </a:solidFill>
                <a:latin typeface="+mj-lt"/>
              </a:rPr>
              <a:t>wild</a:t>
            </a:r>
            <a:r>
              <a:rPr lang="ar-IQ" sz="2000" dirty="0" smtClean="0">
                <a:solidFill>
                  <a:srgbClr val="FF0000"/>
                </a:solidFill>
                <a:latin typeface="+mj-lt"/>
              </a:rPr>
              <a:t> </a:t>
            </a:r>
            <a:r>
              <a:rPr lang="en-US" sz="2000" dirty="0" smtClean="0">
                <a:solidFill>
                  <a:srgbClr val="FF0000"/>
                </a:solidFill>
                <a:latin typeface="+mj-lt"/>
              </a:rPr>
              <a:t>animals</a:t>
            </a:r>
            <a:r>
              <a:rPr lang="en-US" sz="2000" dirty="0">
                <a:solidFill>
                  <a:srgbClr val="FF0000"/>
                </a:solidFill>
                <a:latin typeface="+mj-lt"/>
              </a:rPr>
              <a:t>, and destroy insects which transmit </a:t>
            </a:r>
            <a:r>
              <a:rPr lang="en-US" sz="2000" dirty="0" smtClean="0">
                <a:solidFill>
                  <a:srgbClr val="FF0000"/>
                </a:solidFill>
                <a:latin typeface="+mj-lt"/>
              </a:rPr>
              <a:t>disease</a:t>
            </a:r>
            <a:r>
              <a:rPr lang="ar-IQ" sz="2000" dirty="0" smtClean="0">
                <a:solidFill>
                  <a:srgbClr val="FF0000"/>
                </a:solidFill>
                <a:latin typeface="+mj-lt"/>
              </a:rPr>
              <a:t> </a:t>
            </a:r>
            <a:r>
              <a:rPr lang="en-US" sz="2000" dirty="0" smtClean="0">
                <a:solidFill>
                  <a:srgbClr val="FF0000"/>
                </a:solidFill>
                <a:latin typeface="+mj-lt"/>
              </a:rPr>
              <a:t>or </a:t>
            </a:r>
            <a:r>
              <a:rPr lang="en-US" sz="2000" dirty="0">
                <a:solidFill>
                  <a:srgbClr val="FF0000"/>
                </a:solidFill>
                <a:latin typeface="+mj-lt"/>
              </a:rPr>
              <a:t>which compete with them for </a:t>
            </a:r>
            <a:r>
              <a:rPr lang="en-US" sz="2000" dirty="0" smtClean="0">
                <a:solidFill>
                  <a:srgbClr val="FF0000"/>
                </a:solidFill>
                <a:latin typeface="+mj-lt"/>
              </a:rPr>
              <a:t>food.</a:t>
            </a:r>
            <a:r>
              <a:rPr lang="ar-IQ" sz="2000" dirty="0" smtClean="0">
                <a:latin typeface="+mj-lt"/>
              </a:rPr>
              <a:t> </a:t>
            </a:r>
            <a:r>
              <a:rPr lang="en-US" sz="2000" dirty="0" smtClean="0">
                <a:latin typeface="+mj-lt"/>
              </a:rPr>
              <a:t>In </a:t>
            </a:r>
            <a:r>
              <a:rPr lang="en-US" sz="2000" dirty="0">
                <a:latin typeface="+mj-lt"/>
              </a:rPr>
              <a:t>many parts of the tropics, insects, snails </a:t>
            </a:r>
            <a:r>
              <a:rPr lang="en-US" sz="2000" dirty="0" smtClean="0">
                <a:latin typeface="+mj-lt"/>
              </a:rPr>
              <a:t>and</a:t>
            </a:r>
            <a:r>
              <a:rPr lang="ar-IQ" sz="2000" dirty="0" smtClean="0">
                <a:latin typeface="+mj-lt"/>
              </a:rPr>
              <a:t> </a:t>
            </a:r>
            <a:r>
              <a:rPr lang="en-US" sz="2000" dirty="0" smtClean="0">
                <a:latin typeface="+mj-lt"/>
              </a:rPr>
              <a:t>other </a:t>
            </a:r>
            <a:r>
              <a:rPr lang="en-US" sz="2000" dirty="0">
                <a:latin typeface="+mj-lt"/>
              </a:rPr>
              <a:t>vectors of disease abound and thrive. This </a:t>
            </a:r>
            <a:r>
              <a:rPr lang="en-US" sz="2000" dirty="0" smtClean="0">
                <a:latin typeface="+mj-lt"/>
              </a:rPr>
              <a:t>is</a:t>
            </a:r>
            <a:r>
              <a:rPr lang="ar-IQ" sz="2000" dirty="0" smtClean="0">
                <a:latin typeface="+mj-lt"/>
              </a:rPr>
              <a:t> </a:t>
            </a:r>
            <a:r>
              <a:rPr lang="en-US" sz="2000" dirty="0" smtClean="0">
                <a:latin typeface="+mj-lt"/>
              </a:rPr>
              <a:t>partly </a:t>
            </a:r>
            <a:r>
              <a:rPr lang="en-US" sz="2000" dirty="0">
                <a:latin typeface="+mj-lt"/>
              </a:rPr>
              <a:t>because the natural environment </a:t>
            </a:r>
            <a:r>
              <a:rPr lang="en-US" sz="2000" dirty="0" err="1" smtClean="0">
                <a:latin typeface="+mj-lt"/>
              </a:rPr>
              <a:t>favours</a:t>
            </a:r>
            <a:r>
              <a:rPr lang="ar-IQ" sz="2000" dirty="0" smtClean="0">
                <a:latin typeface="+mj-lt"/>
              </a:rPr>
              <a:t> </a:t>
            </a:r>
            <a:r>
              <a:rPr lang="en-US" sz="2000" dirty="0" smtClean="0">
                <a:latin typeface="+mj-lt"/>
              </a:rPr>
              <a:t>their </a:t>
            </a:r>
            <a:r>
              <a:rPr lang="en-US" sz="2000" dirty="0">
                <a:latin typeface="+mj-lt"/>
              </a:rPr>
              <a:t>survival but also because, in some of </a:t>
            </a:r>
            <a:r>
              <a:rPr lang="en-US" sz="2000" dirty="0" smtClean="0">
                <a:latin typeface="+mj-lt"/>
              </a:rPr>
              <a:t>these</a:t>
            </a:r>
            <a:r>
              <a:rPr lang="ar-IQ" sz="2000" dirty="0" smtClean="0">
                <a:latin typeface="+mj-lt"/>
              </a:rPr>
              <a:t> </a:t>
            </a:r>
            <a:r>
              <a:rPr lang="en-US" sz="2000" dirty="0" smtClean="0">
                <a:latin typeface="+mj-lt"/>
              </a:rPr>
              <a:t>areas</a:t>
            </a:r>
            <a:r>
              <a:rPr lang="en-US" sz="2000" dirty="0">
                <a:latin typeface="+mj-lt"/>
              </a:rPr>
              <a:t>, relatively little has been done to </a:t>
            </a:r>
            <a:r>
              <a:rPr lang="en-US" sz="2000" dirty="0" smtClean="0">
                <a:latin typeface="+mj-lt"/>
              </a:rPr>
              <a:t>control</a:t>
            </a:r>
            <a:r>
              <a:rPr lang="ar-IQ" sz="2000" dirty="0" smtClean="0">
                <a:latin typeface="+mj-lt"/>
              </a:rPr>
              <a:t> </a:t>
            </a:r>
            <a:r>
              <a:rPr lang="en-US" sz="2000" dirty="0" smtClean="0">
                <a:latin typeface="+mj-lt"/>
              </a:rPr>
              <a:t>these </a:t>
            </a:r>
            <a:r>
              <a:rPr lang="en-US" sz="2000" dirty="0">
                <a:latin typeface="+mj-lt"/>
              </a:rPr>
              <a:t>agents.</a:t>
            </a:r>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Rectangle 3"/>
          <p:cNvSpPr/>
          <p:nvPr/>
        </p:nvSpPr>
        <p:spPr>
          <a:xfrm>
            <a:off x="377588" y="4725134"/>
            <a:ext cx="11436824" cy="1631216"/>
          </a:xfrm>
          <a:prstGeom prst="rect">
            <a:avLst/>
          </a:prstGeom>
        </p:spPr>
        <p:txBody>
          <a:bodyPr wrap="square">
            <a:spAutoFit/>
          </a:bodyPr>
          <a:lstStyle/>
          <a:p>
            <a:r>
              <a:rPr lang="en-US" sz="2000" b="1" dirty="0">
                <a:latin typeface="+mj-lt"/>
              </a:rPr>
              <a:t>SOCIAL ENVIRONMENT</a:t>
            </a:r>
          </a:p>
          <a:p>
            <a:r>
              <a:rPr lang="en-US" sz="2000" dirty="0">
                <a:latin typeface="+mj-lt"/>
              </a:rPr>
              <a:t>This is the part of the environment that is </a:t>
            </a:r>
            <a:r>
              <a:rPr lang="en-US" sz="2000" dirty="0">
                <a:solidFill>
                  <a:srgbClr val="FF0000"/>
                </a:solidFill>
                <a:latin typeface="+mj-lt"/>
              </a:rPr>
              <a:t>entirely</a:t>
            </a:r>
            <a:r>
              <a:rPr lang="ar-IQ" sz="2000" dirty="0">
                <a:solidFill>
                  <a:srgbClr val="FF0000"/>
                </a:solidFill>
                <a:latin typeface="+mj-lt"/>
              </a:rPr>
              <a:t> </a:t>
            </a:r>
            <a:r>
              <a:rPr lang="en-US" sz="2000" dirty="0">
                <a:solidFill>
                  <a:srgbClr val="FF0000"/>
                </a:solidFill>
                <a:latin typeface="+mj-lt"/>
              </a:rPr>
              <a:t>made by humans</a:t>
            </a:r>
            <a:r>
              <a:rPr lang="en-US" sz="2000" dirty="0">
                <a:latin typeface="+mj-lt"/>
              </a:rPr>
              <a:t>. In essence, it represents the situation</a:t>
            </a:r>
            <a:r>
              <a:rPr lang="ar-IQ" sz="2000" dirty="0">
                <a:latin typeface="+mj-lt"/>
              </a:rPr>
              <a:t> </a:t>
            </a:r>
            <a:r>
              <a:rPr lang="en-US" sz="2000" dirty="0">
                <a:latin typeface="+mj-lt"/>
              </a:rPr>
              <a:t>of human beings as members of society: family</a:t>
            </a:r>
            <a:r>
              <a:rPr lang="ar-IQ" sz="2000" dirty="0">
                <a:latin typeface="+mj-lt"/>
              </a:rPr>
              <a:t> </a:t>
            </a:r>
            <a:r>
              <a:rPr lang="fr-FR" sz="2000" dirty="0">
                <a:latin typeface="+mj-lt"/>
              </a:rPr>
              <a:t>groups, village or </a:t>
            </a:r>
            <a:r>
              <a:rPr lang="fr-FR" sz="2000" dirty="0" err="1">
                <a:latin typeface="+mj-lt"/>
              </a:rPr>
              <a:t>urban</a:t>
            </a:r>
            <a:r>
              <a:rPr lang="fr-FR" sz="2000" dirty="0">
                <a:latin typeface="+mj-lt"/>
              </a:rPr>
              <a:t> </a:t>
            </a:r>
            <a:r>
              <a:rPr lang="fr-FR" sz="2000" dirty="0" err="1">
                <a:latin typeface="+mj-lt"/>
              </a:rPr>
              <a:t>communities</a:t>
            </a:r>
            <a:r>
              <a:rPr lang="fr-FR" sz="2000" dirty="0">
                <a:latin typeface="+mj-lt"/>
              </a:rPr>
              <a:t>, culture</a:t>
            </a:r>
            <a:r>
              <a:rPr lang="ar-IQ" sz="2000" dirty="0">
                <a:latin typeface="+mj-lt"/>
              </a:rPr>
              <a:t> </a:t>
            </a:r>
            <a:r>
              <a:rPr lang="en-US" sz="2000" dirty="0">
                <a:latin typeface="+mj-lt"/>
              </a:rPr>
              <a:t>including beliefs and attitudes, the organization of</a:t>
            </a:r>
            <a:r>
              <a:rPr lang="ar-IQ" sz="2000" dirty="0">
                <a:latin typeface="+mj-lt"/>
              </a:rPr>
              <a:t> </a:t>
            </a:r>
            <a:r>
              <a:rPr lang="en-US" sz="2000" dirty="0">
                <a:latin typeface="+mj-lt"/>
              </a:rPr>
              <a:t>society – politics and government, laws and the</a:t>
            </a:r>
            <a:r>
              <a:rPr lang="ar-IQ" sz="2000" dirty="0">
                <a:latin typeface="+mj-lt"/>
              </a:rPr>
              <a:t> </a:t>
            </a:r>
            <a:r>
              <a:rPr lang="en-US" sz="2000" dirty="0">
                <a:latin typeface="+mj-lt"/>
              </a:rPr>
              <a:t>judicial system, the educational system, transport</a:t>
            </a:r>
            <a:r>
              <a:rPr lang="ar-IQ" sz="2000" dirty="0">
                <a:latin typeface="+mj-lt"/>
              </a:rPr>
              <a:t> </a:t>
            </a:r>
            <a:r>
              <a:rPr lang="en-US" sz="2000" dirty="0">
                <a:latin typeface="+mj-lt"/>
              </a:rPr>
              <a:t>and communication, and social services including</a:t>
            </a:r>
            <a:r>
              <a:rPr lang="ar-IQ" sz="2000" dirty="0">
                <a:latin typeface="+mj-lt"/>
              </a:rPr>
              <a:t> </a:t>
            </a:r>
            <a:r>
              <a:rPr lang="en-US" sz="2000" dirty="0">
                <a:latin typeface="+mj-lt"/>
              </a:rPr>
              <a:t>health care.</a:t>
            </a:r>
          </a:p>
        </p:txBody>
      </p:sp>
    </p:spTree>
    <p:extLst>
      <p:ext uri="{BB962C8B-B14F-4D97-AF65-F5344CB8AC3E}">
        <p14:creationId xmlns:p14="http://schemas.microsoft.com/office/powerpoint/2010/main" val="1419720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308" y="176061"/>
            <a:ext cx="11641540" cy="3170099"/>
          </a:xfrm>
          <a:prstGeom prst="rect">
            <a:avLst/>
          </a:prstGeom>
        </p:spPr>
        <p:txBody>
          <a:bodyPr wrap="square">
            <a:spAutoFit/>
          </a:bodyPr>
          <a:lstStyle/>
          <a:p>
            <a:r>
              <a:rPr lang="en-US" sz="2000" b="1" i="0" u="none" strike="noStrike" baseline="0" dirty="0" smtClean="0">
                <a:latin typeface="+mj-lt"/>
              </a:rPr>
              <a:t>HEALTH AND DEVELOPMENT</a:t>
            </a:r>
          </a:p>
          <a:p>
            <a:r>
              <a:rPr lang="en-US" sz="2000" b="0" i="0" u="none" strike="noStrike" baseline="0" dirty="0" smtClean="0">
                <a:solidFill>
                  <a:srgbClr val="FF0000"/>
                </a:solidFill>
                <a:latin typeface="+mj-lt"/>
              </a:rPr>
              <a:t>The close link between health and development </a:t>
            </a:r>
            <a:r>
              <a:rPr lang="en-US" sz="2000" b="0" i="0" u="none" strike="noStrike" baseline="0" dirty="0" smtClean="0">
                <a:latin typeface="+mj-lt"/>
              </a:rPr>
              <a:t>in</a:t>
            </a:r>
            <a:r>
              <a:rPr lang="ar-IQ" sz="2000" b="0" i="0" u="none" strike="noStrike" dirty="0" smtClean="0">
                <a:latin typeface="+mj-lt"/>
              </a:rPr>
              <a:t> </a:t>
            </a:r>
            <a:r>
              <a:rPr lang="en-US" sz="2000" b="0" i="0" u="none" strike="noStrike" baseline="0" dirty="0" smtClean="0">
                <a:latin typeface="+mj-lt"/>
              </a:rPr>
              <a:t>other sectors is clearly recognizable. There is a clear</a:t>
            </a:r>
            <a:r>
              <a:rPr lang="ar-IQ" sz="2000" b="0" i="0" u="none" strike="noStrike" dirty="0" smtClean="0">
                <a:latin typeface="+mj-lt"/>
              </a:rPr>
              <a:t> </a:t>
            </a:r>
            <a:r>
              <a:rPr lang="en-US" sz="2000" b="0" i="0" u="none" strike="noStrike" baseline="0" dirty="0" smtClean="0">
                <a:solidFill>
                  <a:srgbClr val="FF0000"/>
                </a:solidFill>
                <a:latin typeface="+mj-lt"/>
              </a:rPr>
              <a:t>correlation between economic, industrial and other</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indices of development and the health status of</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populations and communities.</a:t>
            </a:r>
            <a:r>
              <a:rPr lang="en-US" sz="2000" b="0" i="0" u="none" strike="noStrike" baseline="0" dirty="0" smtClean="0">
                <a:latin typeface="+mj-lt"/>
              </a:rPr>
              <a:t> At one end of the</a:t>
            </a:r>
            <a:r>
              <a:rPr lang="ar-IQ" sz="2000" b="0" i="0" u="none" strike="noStrike" dirty="0" smtClean="0">
                <a:latin typeface="+mj-lt"/>
              </a:rPr>
              <a:t> </a:t>
            </a:r>
            <a:r>
              <a:rPr lang="en-US" sz="2000" b="0" i="0" u="none" strike="noStrike" baseline="0" dirty="0" smtClean="0">
                <a:latin typeface="+mj-lt"/>
              </a:rPr>
              <a:t>spectrum are the industrialized, affluent developed</a:t>
            </a:r>
            <a:r>
              <a:rPr lang="ar-IQ" sz="2000" b="0" i="0" u="none" strike="noStrike" dirty="0" smtClean="0">
                <a:latin typeface="+mj-lt"/>
              </a:rPr>
              <a:t> </a:t>
            </a:r>
            <a:r>
              <a:rPr lang="en-US" sz="2000" b="0" i="0" u="none" strike="noStrike" baseline="0" dirty="0" smtClean="0">
                <a:latin typeface="+mj-lt"/>
              </a:rPr>
              <a:t>countries and at the other end are the least developed</a:t>
            </a:r>
            <a:r>
              <a:rPr lang="ar-IQ" sz="2000" b="0" i="0" u="none" strike="noStrike" dirty="0" smtClean="0">
                <a:latin typeface="+mj-lt"/>
              </a:rPr>
              <a:t> </a:t>
            </a:r>
            <a:r>
              <a:rPr lang="en-US" sz="2000" b="0" i="0" u="none" strike="noStrike" baseline="0" dirty="0" smtClean="0">
                <a:latin typeface="+mj-lt"/>
              </a:rPr>
              <a:t>countries that still rely largely on traditional</a:t>
            </a:r>
            <a:r>
              <a:rPr lang="ar-IQ" sz="2000" b="0" i="0" u="none" strike="noStrike" dirty="0" smtClean="0">
                <a:latin typeface="+mj-lt"/>
              </a:rPr>
              <a:t> </a:t>
            </a:r>
            <a:r>
              <a:rPr lang="en-US" sz="2000" b="0" i="0" u="none" strike="noStrike" baseline="0" dirty="0" smtClean="0">
                <a:latin typeface="+mj-lt"/>
              </a:rPr>
              <a:t>agricultural practices and simple crafts. The term</a:t>
            </a:r>
            <a:r>
              <a:rPr lang="ar-IQ" sz="2000" b="0" i="0" u="none" strike="noStrike" dirty="0" smtClean="0">
                <a:latin typeface="+mj-lt"/>
              </a:rPr>
              <a:t> </a:t>
            </a:r>
            <a:r>
              <a:rPr lang="en-US" sz="2000" b="0" i="0" u="none" strike="noStrike" baseline="0" dirty="0" smtClean="0">
                <a:latin typeface="+mj-lt"/>
              </a:rPr>
              <a:t>‘developing countries’ is used to describe countries</a:t>
            </a:r>
            <a:r>
              <a:rPr lang="ar-IQ" sz="2000" b="0" i="0" u="none" strike="noStrike" dirty="0" smtClean="0">
                <a:latin typeface="+mj-lt"/>
              </a:rPr>
              <a:t> </a:t>
            </a:r>
            <a:r>
              <a:rPr lang="en-US" sz="2000" b="0" i="0" u="none" strike="noStrike" baseline="0" dirty="0" smtClean="0">
                <a:latin typeface="+mj-lt"/>
              </a:rPr>
              <a:t>that have not as yet achieved a high level of industrial</a:t>
            </a:r>
            <a:r>
              <a:rPr lang="ar-IQ" sz="2000" b="0" i="0" u="none" strike="noStrike" dirty="0" smtClean="0">
                <a:latin typeface="+mj-lt"/>
              </a:rPr>
              <a:t> </a:t>
            </a:r>
            <a:r>
              <a:rPr lang="en-US" sz="2000" b="0" i="0" u="none" strike="noStrike" baseline="0" dirty="0" smtClean="0">
                <a:latin typeface="+mj-lt"/>
              </a:rPr>
              <a:t>and economic development. Characteristic</a:t>
            </a:r>
            <a:r>
              <a:rPr lang="ar-IQ" sz="2000" b="0" i="0" u="none" strike="noStrike" dirty="0" smtClean="0">
                <a:latin typeface="+mj-lt"/>
              </a:rPr>
              <a:t> </a:t>
            </a:r>
            <a:r>
              <a:rPr lang="en-US" sz="2000" b="0" i="0" u="none" strike="noStrike" baseline="0" dirty="0" smtClean="0">
                <a:latin typeface="+mj-lt"/>
              </a:rPr>
              <a:t>features of developing countries include relatively </a:t>
            </a:r>
            <a:r>
              <a:rPr lang="en-US" sz="2000" dirty="0" smtClean="0">
                <a:latin typeface="+mj-lt"/>
              </a:rPr>
              <a:t>low </a:t>
            </a:r>
            <a:r>
              <a:rPr lang="en-US" sz="2000" dirty="0">
                <a:latin typeface="+mj-lt"/>
              </a:rPr>
              <a:t>income, low literacy rates, low access to electricity</a:t>
            </a:r>
            <a:r>
              <a:rPr lang="ar-IQ" sz="2000" dirty="0">
                <a:latin typeface="+mj-lt"/>
              </a:rPr>
              <a:t> </a:t>
            </a:r>
            <a:r>
              <a:rPr lang="en-US" sz="2000" dirty="0">
                <a:latin typeface="+mj-lt"/>
              </a:rPr>
              <a:t>and other modern sources of energy, and</a:t>
            </a:r>
            <a:r>
              <a:rPr lang="ar-IQ" sz="2000" dirty="0">
                <a:latin typeface="+mj-lt"/>
              </a:rPr>
              <a:t> </a:t>
            </a:r>
            <a:r>
              <a:rPr lang="en-US" sz="2000" dirty="0">
                <a:latin typeface="+mj-lt"/>
              </a:rPr>
              <a:t>high mortality rates among vulnerable groups</a:t>
            </a:r>
            <a:r>
              <a:rPr lang="ar-IQ" sz="2000" dirty="0">
                <a:latin typeface="+mj-lt"/>
              </a:rPr>
              <a:t> </a:t>
            </a:r>
            <a:r>
              <a:rPr lang="en-US" sz="2000" dirty="0">
                <a:latin typeface="+mj-lt"/>
              </a:rPr>
              <a:t>(children, pregnant women). These factors interact:</a:t>
            </a:r>
            <a:r>
              <a:rPr lang="ar-IQ" sz="2000" dirty="0">
                <a:latin typeface="+mj-lt"/>
              </a:rPr>
              <a:t> </a:t>
            </a:r>
            <a:r>
              <a:rPr lang="en-US" sz="2000" dirty="0">
                <a:latin typeface="+mj-lt"/>
              </a:rPr>
              <a:t>illiteracy is associated with poverty; poverty predisposes</a:t>
            </a:r>
            <a:r>
              <a:rPr lang="ar-IQ" sz="2000" dirty="0">
                <a:latin typeface="+mj-lt"/>
              </a:rPr>
              <a:t> </a:t>
            </a:r>
            <a:r>
              <a:rPr lang="en-US" sz="2000" dirty="0">
                <a:latin typeface="+mj-lt"/>
              </a:rPr>
              <a:t>to ill health; and ill health aggravates</a:t>
            </a:r>
            <a:r>
              <a:rPr lang="ar-IQ" sz="2000" dirty="0">
                <a:latin typeface="+mj-lt"/>
              </a:rPr>
              <a:t> </a:t>
            </a:r>
            <a:r>
              <a:rPr lang="en-US" sz="2000" dirty="0">
                <a:latin typeface="+mj-lt"/>
              </a:rPr>
              <a:t>poverty. </a:t>
            </a: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2402826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547" y="222115"/>
            <a:ext cx="11600597" cy="5324535"/>
          </a:xfrm>
          <a:prstGeom prst="rect">
            <a:avLst/>
          </a:prstGeom>
        </p:spPr>
        <p:txBody>
          <a:bodyPr wrap="square">
            <a:spAutoFit/>
          </a:bodyPr>
          <a:lstStyle/>
          <a:p>
            <a:r>
              <a:rPr lang="en-US" sz="2000" b="0" i="0" u="none" strike="noStrike" baseline="0" dirty="0" smtClean="0">
                <a:latin typeface="+mj-lt"/>
              </a:rPr>
              <a:t>There is much variation in the extent of technical</a:t>
            </a:r>
            <a:r>
              <a:rPr lang="ar-IQ" sz="2000" b="0" i="0" u="none" strike="noStrike" dirty="0" smtClean="0">
                <a:latin typeface="+mj-lt"/>
              </a:rPr>
              <a:t> </a:t>
            </a:r>
            <a:r>
              <a:rPr lang="en-US" sz="2000" b="0" i="0" u="none" strike="noStrike" baseline="0" dirty="0" smtClean="0">
                <a:latin typeface="+mj-lt"/>
              </a:rPr>
              <a:t>development in the various countries in the tropics.</a:t>
            </a:r>
            <a:r>
              <a:rPr lang="ar-IQ" sz="2000" b="0" i="0" u="none" strike="noStrike" dirty="0" smtClean="0">
                <a:latin typeface="+mj-lt"/>
              </a:rPr>
              <a:t> </a:t>
            </a:r>
            <a:r>
              <a:rPr lang="en-US" sz="2000" b="0" i="0" u="none" strike="noStrike" baseline="0" dirty="0" smtClean="0">
                <a:latin typeface="+mj-lt"/>
              </a:rPr>
              <a:t>Some of these countries are now highly developed</a:t>
            </a:r>
            <a:r>
              <a:rPr lang="ar-IQ" sz="2000" b="0" i="0" u="none" strike="noStrike" dirty="0" smtClean="0">
                <a:latin typeface="+mj-lt"/>
              </a:rPr>
              <a:t> </a:t>
            </a:r>
            <a:r>
              <a:rPr lang="en-US" sz="2000" b="0" i="0" u="none" strike="noStrike" baseline="0" dirty="0" smtClean="0">
                <a:latin typeface="+mj-lt"/>
              </a:rPr>
              <a:t>whilst others are still in the early stages. Some of</a:t>
            </a:r>
            <a:r>
              <a:rPr lang="ar-IQ" sz="2000" b="0" i="0" u="none" strike="noStrike" dirty="0" smtClean="0">
                <a:latin typeface="+mj-lt"/>
              </a:rPr>
              <a:t> </a:t>
            </a:r>
            <a:r>
              <a:rPr lang="en-US" sz="2000" b="0" i="0" u="none" strike="noStrike" baseline="0" dirty="0" smtClean="0">
                <a:latin typeface="+mj-lt"/>
              </a:rPr>
              <a:t>the developing countries show certain common</a:t>
            </a:r>
            <a:r>
              <a:rPr lang="ar-IQ" sz="2000" b="0" i="0" u="none" strike="noStrike" dirty="0" smtClean="0">
                <a:latin typeface="+mj-lt"/>
              </a:rPr>
              <a:t> </a:t>
            </a:r>
            <a:r>
              <a:rPr lang="en-US" sz="2000" b="0" i="0" u="none" strike="noStrike" baseline="0" dirty="0" smtClean="0">
                <a:latin typeface="+mj-lt"/>
              </a:rPr>
              <a:t>features: limited central organization of services,</a:t>
            </a:r>
            <a:r>
              <a:rPr lang="ar-IQ" sz="2000" b="0" i="0" u="none" strike="noStrike" dirty="0" smtClean="0">
                <a:latin typeface="+mj-lt"/>
              </a:rPr>
              <a:t> </a:t>
            </a:r>
            <a:r>
              <a:rPr lang="en-US" sz="2000" b="0" i="0" u="none" strike="noStrike" baseline="0" dirty="0" smtClean="0">
                <a:latin typeface="+mj-lt"/>
              </a:rPr>
              <a:t>scattered populations living in small self-contained</a:t>
            </a:r>
            <a:r>
              <a:rPr lang="ar-IQ" sz="2000" b="0" i="0" u="none" strike="noStrike" dirty="0" smtClean="0">
                <a:latin typeface="+mj-lt"/>
              </a:rPr>
              <a:t> </a:t>
            </a:r>
            <a:r>
              <a:rPr lang="en-US" sz="2000" b="0" i="0" u="none" strike="noStrike" baseline="0" dirty="0" smtClean="0">
                <a:latin typeface="+mj-lt"/>
              </a:rPr>
              <a:t>units, low level of economic development, limited</a:t>
            </a:r>
            <a:r>
              <a:rPr lang="ar-IQ" sz="2000" b="0" i="0" u="none" strike="noStrike" dirty="0" smtClean="0">
                <a:latin typeface="+mj-lt"/>
              </a:rPr>
              <a:t> </a:t>
            </a:r>
            <a:r>
              <a:rPr lang="en-US" sz="2000" b="0" i="0" u="none" strike="noStrike" baseline="0" dirty="0" smtClean="0">
                <a:latin typeface="+mj-lt"/>
              </a:rPr>
              <a:t>educational facilities, and inadequate control of common</a:t>
            </a:r>
            <a:r>
              <a:rPr lang="ar-IQ" sz="2000" b="0" i="0" u="none" strike="noStrike" dirty="0" smtClean="0">
                <a:latin typeface="+mj-lt"/>
              </a:rPr>
              <a:t> </a:t>
            </a:r>
            <a:r>
              <a:rPr lang="en-US" sz="2000" b="0" i="0" u="none" strike="noStrike" baseline="0" dirty="0" smtClean="0">
                <a:latin typeface="+mj-lt"/>
              </a:rPr>
              <a:t>agents of disease. Some of these communities</a:t>
            </a:r>
            <a:r>
              <a:rPr lang="ar-IQ" sz="2000" b="0" i="0" u="none" strike="noStrike" dirty="0" smtClean="0">
                <a:latin typeface="+mj-lt"/>
              </a:rPr>
              <a:t> </a:t>
            </a:r>
            <a:r>
              <a:rPr lang="en-US" sz="2000" b="0" i="0" u="none" strike="noStrike" baseline="0" dirty="0" smtClean="0">
                <a:latin typeface="+mj-lt"/>
              </a:rPr>
              <a:t>are still held tightly in the vicious circle of ignorance,</a:t>
            </a:r>
            <a:r>
              <a:rPr lang="ar-IQ" sz="2000" b="0" i="0" u="none" strike="noStrike" dirty="0" smtClean="0">
                <a:latin typeface="+mj-lt"/>
              </a:rPr>
              <a:t> </a:t>
            </a:r>
            <a:r>
              <a:rPr lang="en-US" sz="2000" b="0" i="0" u="none" strike="noStrike" baseline="0" dirty="0" smtClean="0">
                <a:latin typeface="+mj-lt"/>
              </a:rPr>
              <a:t>poverty and disease.</a:t>
            </a:r>
            <a:r>
              <a:rPr lang="ar-IQ" sz="2000" b="0" i="0" u="none" strike="noStrike" dirty="0" smtClean="0">
                <a:latin typeface="+mj-lt"/>
              </a:rPr>
              <a:t> </a:t>
            </a:r>
            <a:endParaRPr lang="en-US" sz="2000" b="0" i="0" u="none" strike="noStrike" baseline="0" dirty="0" smtClean="0">
              <a:latin typeface="+mj-lt"/>
            </a:endParaRPr>
          </a:p>
          <a:p>
            <a:r>
              <a:rPr lang="en-US" sz="2000" b="0" i="0" u="none" strike="noStrike" baseline="0" dirty="0" smtClean="0">
                <a:latin typeface="+mj-lt"/>
              </a:rPr>
              <a:t>Rapid </a:t>
            </a:r>
            <a:r>
              <a:rPr lang="en-US" sz="2000" b="0" i="0" u="none" strike="noStrike" baseline="0" dirty="0" smtClean="0">
                <a:solidFill>
                  <a:srgbClr val="FF0000"/>
                </a:solidFill>
                <a:latin typeface="+mj-lt"/>
              </a:rPr>
              <a:t>economic development and the growth of</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modern industries are causing mass migrations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from rural to urban areas.</a:t>
            </a:r>
            <a:r>
              <a:rPr lang="en-US" sz="2000" b="0" i="0" u="none" strike="noStrike" baseline="0" dirty="0" smtClean="0">
                <a:latin typeface="+mj-lt"/>
              </a:rPr>
              <a:t> Faster means of transportation,</a:t>
            </a:r>
            <a:r>
              <a:rPr lang="ar-IQ" sz="2000" b="0" i="0" u="none" strike="noStrike" dirty="0" smtClean="0">
                <a:latin typeface="+mj-lt"/>
              </a:rPr>
              <a:t> </a:t>
            </a:r>
            <a:r>
              <a:rPr lang="en-US" sz="2000" b="0" i="0" u="none" strike="noStrike" baseline="0" dirty="0" smtClean="0">
                <a:latin typeface="+mj-lt"/>
              </a:rPr>
              <a:t>progress in education, the control and</a:t>
            </a:r>
            <a:r>
              <a:rPr lang="ar-IQ" sz="2000" b="0" i="0" u="none" strike="noStrike" dirty="0" smtClean="0">
                <a:latin typeface="+mj-lt"/>
              </a:rPr>
              <a:t> </a:t>
            </a:r>
            <a:r>
              <a:rPr lang="en-US" sz="2000" b="0" i="0" u="none" strike="noStrike" baseline="0" dirty="0" smtClean="0">
                <a:latin typeface="+mj-lt"/>
              </a:rPr>
              <a:t>eradication of major endemic diseases, and other</a:t>
            </a:r>
            <a:r>
              <a:rPr lang="ar-IQ" sz="2000" b="0" i="0" u="none" strike="noStrike" dirty="0" smtClean="0">
                <a:latin typeface="+mj-lt"/>
              </a:rPr>
              <a:t> </a:t>
            </a:r>
            <a:r>
              <a:rPr lang="en-US" sz="2000" b="0" i="0" u="none" strike="noStrike" baseline="0" dirty="0" smtClean="0">
                <a:latin typeface="+mj-lt"/>
              </a:rPr>
              <a:t>developments are effectively breaking the chains</a:t>
            </a:r>
            <a:r>
              <a:rPr lang="ar-IQ" sz="2000" b="0" i="0" u="none" strike="noStrike" dirty="0" smtClean="0">
                <a:latin typeface="+mj-lt"/>
              </a:rPr>
              <a:t> </a:t>
            </a:r>
            <a:r>
              <a:rPr lang="en-US" sz="2000" b="0" i="0" u="none" strike="noStrike" baseline="0" dirty="0" smtClean="0">
                <a:latin typeface="+mj-lt"/>
              </a:rPr>
              <a:t>of disease, poverty and ignorance. At the same</a:t>
            </a:r>
            <a:r>
              <a:rPr lang="ar-IQ" sz="2000" b="0" i="0" u="none" strike="noStrike" dirty="0" smtClean="0">
                <a:latin typeface="+mj-lt"/>
              </a:rPr>
              <a:t> </a:t>
            </a:r>
            <a:r>
              <a:rPr lang="en-US" sz="2000" b="0" i="0" u="none" strike="noStrike" baseline="0" dirty="0" smtClean="0">
                <a:latin typeface="+mj-lt"/>
              </a:rPr>
              <a:t>time new problems are emerging, including those</a:t>
            </a:r>
            <a:r>
              <a:rPr lang="ar-IQ" sz="2000" b="0" i="0" u="none" strike="noStrike" dirty="0" smtClean="0">
                <a:latin typeface="+mj-lt"/>
              </a:rPr>
              <a:t> </a:t>
            </a:r>
            <a:r>
              <a:rPr lang="en-US" sz="2000" b="0" i="0" u="none" strike="noStrike" baseline="0" dirty="0" smtClean="0">
                <a:latin typeface="+mj-lt"/>
              </a:rPr>
              <a:t>resulting from the social and psychological stresses</a:t>
            </a:r>
            <a:r>
              <a:rPr lang="ar-IQ" sz="2000" b="0" i="0" u="none" strike="noStrike" dirty="0" smtClean="0">
                <a:latin typeface="+mj-lt"/>
              </a:rPr>
              <a:t> </a:t>
            </a:r>
            <a:r>
              <a:rPr lang="en-US" sz="2000" b="0" i="0" u="none" strike="noStrike" baseline="0" dirty="0" smtClean="0">
                <a:latin typeface="+mj-lt"/>
              </a:rPr>
              <a:t>imposed by these bewildering changes and their</a:t>
            </a:r>
            <a:r>
              <a:rPr lang="ar-IQ" sz="2000" b="0" i="0" u="none" strike="noStrike" dirty="0" smtClean="0">
                <a:latin typeface="+mj-lt"/>
              </a:rPr>
              <a:t> </a:t>
            </a:r>
            <a:r>
              <a:rPr lang="en-US" sz="2000" b="0" i="0" u="none" strike="noStrike" baseline="0" dirty="0" smtClean="0">
                <a:latin typeface="+mj-lt"/>
              </a:rPr>
              <a:t>destructive effects on traditional family life and</a:t>
            </a:r>
            <a:r>
              <a:rPr lang="ar-IQ" sz="2000" b="0" i="0" u="none" strike="noStrike" dirty="0" smtClean="0">
                <a:latin typeface="+mj-lt"/>
              </a:rPr>
              <a:t> </a:t>
            </a:r>
            <a:r>
              <a:rPr lang="en-US" sz="2000" b="0" i="0" u="none" strike="noStrike" baseline="0" dirty="0" smtClean="0">
                <a:latin typeface="+mj-lt"/>
              </a:rPr>
              <a:t>communal relationships.</a:t>
            </a:r>
            <a:r>
              <a:rPr lang="ar-IQ" sz="2000" b="0" i="0" u="none" strike="noStrike" dirty="0" smtClean="0">
                <a:latin typeface="+mj-lt"/>
              </a:rPr>
              <a:t> </a:t>
            </a:r>
            <a:r>
              <a:rPr lang="en-US" sz="2000" b="0" i="0" u="none" strike="noStrike" baseline="0" dirty="0" smtClean="0">
                <a:latin typeface="+mj-lt"/>
              </a:rPr>
              <a:t>In these transitional societies there</a:t>
            </a:r>
            <a:r>
              <a:rPr lang="ar-IQ" sz="2000" b="0" i="0" u="none" strike="noStrike" dirty="0" smtClean="0">
                <a:latin typeface="+mj-lt"/>
              </a:rPr>
              <a:t> </a:t>
            </a:r>
            <a:r>
              <a:rPr lang="en-US" sz="2000" b="0" i="0" u="none" strike="noStrike" baseline="0" dirty="0" smtClean="0">
                <a:latin typeface="+mj-lt"/>
              </a:rPr>
              <a:t>have been</a:t>
            </a:r>
            <a:r>
              <a:rPr lang="ar-IQ" sz="2000" b="0" i="0" u="none" strike="noStrike" dirty="0" smtClean="0">
                <a:latin typeface="+mj-lt"/>
              </a:rPr>
              <a:t> </a:t>
            </a:r>
            <a:r>
              <a:rPr lang="en-US" sz="2000" b="0" i="0" u="none" strike="noStrike" baseline="0" dirty="0" smtClean="0">
                <a:latin typeface="+mj-lt"/>
              </a:rPr>
              <a:t>marked changes in the patterns of disease. </a:t>
            </a:r>
            <a:r>
              <a:rPr lang="en-US" sz="2000" b="0" i="0" u="none" strike="noStrike" baseline="0" dirty="0" err="1" smtClean="0">
                <a:solidFill>
                  <a:srgbClr val="FF0000"/>
                </a:solidFill>
                <a:latin typeface="+mj-lt"/>
              </a:rPr>
              <a:t>Noncommunicable</a:t>
            </a:r>
            <a:r>
              <a:rPr lang="ar-IQ" sz="2000" dirty="0">
                <a:solidFill>
                  <a:srgbClr val="FF0000"/>
                </a:solidFill>
                <a:latin typeface="+mj-lt"/>
              </a:rPr>
              <a:t> </a:t>
            </a:r>
            <a:r>
              <a:rPr lang="en-US" sz="2000" b="0" i="0" u="none" strike="noStrike" baseline="0" dirty="0" smtClean="0">
                <a:latin typeface="+mj-lt"/>
              </a:rPr>
              <a:t>diseases and conditions are </a:t>
            </a:r>
            <a:r>
              <a:rPr lang="en-US" sz="2000" dirty="0">
                <a:latin typeface="+mj-lt"/>
              </a:rPr>
              <a:t>now replacing communicable diseases which were formerly</a:t>
            </a:r>
            <a:r>
              <a:rPr lang="ar-IQ" sz="2000" dirty="0">
                <a:latin typeface="+mj-lt"/>
              </a:rPr>
              <a:t> </a:t>
            </a:r>
            <a:r>
              <a:rPr lang="en-US" sz="2000" dirty="0">
                <a:latin typeface="+mj-lt"/>
              </a:rPr>
              <a:t>the predominant causes of disability, disease</a:t>
            </a:r>
            <a:r>
              <a:rPr lang="ar-IQ" sz="2000" dirty="0">
                <a:latin typeface="+mj-lt"/>
              </a:rPr>
              <a:t> </a:t>
            </a:r>
            <a:r>
              <a:rPr lang="en-US" sz="2000" dirty="0">
                <a:latin typeface="+mj-lt"/>
              </a:rPr>
              <a:t>and death. Malnutrition in the form of the deficiency</a:t>
            </a:r>
            <a:r>
              <a:rPr lang="ar-IQ" sz="2000" dirty="0">
                <a:latin typeface="+mj-lt"/>
              </a:rPr>
              <a:t> </a:t>
            </a:r>
            <a:r>
              <a:rPr lang="en-US" sz="2000" dirty="0">
                <a:latin typeface="+mj-lt"/>
              </a:rPr>
              <a:t>of specific nutrients is being succeeded by problems</a:t>
            </a:r>
            <a:r>
              <a:rPr lang="ar-IQ" sz="2000" dirty="0">
                <a:latin typeface="+mj-lt"/>
              </a:rPr>
              <a:t> </a:t>
            </a:r>
            <a:r>
              <a:rPr lang="en-US" sz="2000" dirty="0">
                <a:latin typeface="+mj-lt"/>
              </a:rPr>
              <a:t>resulting from over-indulgence, thus obesity is</a:t>
            </a:r>
            <a:r>
              <a:rPr lang="ar-IQ" sz="2000" dirty="0">
                <a:latin typeface="+mj-lt"/>
              </a:rPr>
              <a:t> </a:t>
            </a:r>
            <a:r>
              <a:rPr lang="en-US" sz="2000" dirty="0">
                <a:latin typeface="+mj-lt"/>
              </a:rPr>
              <a:t>replacing marasmus as the predominant nutritional</a:t>
            </a:r>
            <a:r>
              <a:rPr lang="ar-IQ" sz="2000" dirty="0">
                <a:latin typeface="+mj-lt"/>
              </a:rPr>
              <a:t> </a:t>
            </a:r>
            <a:r>
              <a:rPr lang="en-US" sz="2000" dirty="0">
                <a:latin typeface="+mj-lt"/>
              </a:rPr>
              <a:t>problem. Alcoholism and</a:t>
            </a:r>
            <a:r>
              <a:rPr lang="ar-IQ" sz="2000" dirty="0">
                <a:latin typeface="+mj-lt"/>
              </a:rPr>
              <a:t> </a:t>
            </a:r>
            <a:r>
              <a:rPr lang="en-US" sz="2000" dirty="0">
                <a:latin typeface="+mj-lt"/>
              </a:rPr>
              <a:t>drug abuse are emerging</a:t>
            </a:r>
            <a:r>
              <a:rPr lang="ar-IQ" sz="2000" dirty="0">
                <a:latin typeface="+mj-lt"/>
              </a:rPr>
              <a:t> </a:t>
            </a:r>
            <a:r>
              <a:rPr lang="en-US" sz="2000" dirty="0">
                <a:latin typeface="+mj-lt"/>
              </a:rPr>
              <a:t>as manifestations of social stresses and tensions</a:t>
            </a: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3618724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897" y="193183"/>
            <a:ext cx="11220205" cy="5940088"/>
          </a:xfrm>
          <a:prstGeom prst="rect">
            <a:avLst/>
          </a:prstGeom>
        </p:spPr>
        <p:txBody>
          <a:bodyPr wrap="square">
            <a:spAutoFit/>
          </a:bodyPr>
          <a:lstStyle/>
          <a:p>
            <a:r>
              <a:rPr lang="en-US" sz="2000" b="1" u="none" strike="noStrike" baseline="0" dirty="0" smtClean="0">
                <a:solidFill>
                  <a:srgbClr val="FFFFFF"/>
                </a:solidFill>
                <a:latin typeface="+mj-lt"/>
              </a:rPr>
              <a:t>T</a:t>
            </a:r>
            <a:r>
              <a:rPr lang="en-US" sz="2000" b="1" dirty="0" smtClean="0">
                <a:latin typeface="+mj-lt"/>
              </a:rPr>
              <a:t>THE </a:t>
            </a:r>
            <a:r>
              <a:rPr lang="en-US" sz="2000" b="1" dirty="0">
                <a:latin typeface="+mj-lt"/>
              </a:rPr>
              <a:t>ECOLOGICAL </a:t>
            </a:r>
            <a:r>
              <a:rPr lang="en-US" sz="2000" b="1" dirty="0" smtClean="0">
                <a:latin typeface="+mj-lt"/>
              </a:rPr>
              <a:t>APPROACH</a:t>
            </a:r>
            <a:r>
              <a:rPr lang="ar-IQ" sz="2000" b="1" dirty="0" smtClean="0">
                <a:latin typeface="+mj-lt"/>
              </a:rPr>
              <a:t> </a:t>
            </a:r>
            <a:r>
              <a:rPr lang="en-US" sz="2000" b="1" dirty="0" smtClean="0">
                <a:latin typeface="+mj-lt"/>
              </a:rPr>
              <a:t>TO </a:t>
            </a:r>
            <a:r>
              <a:rPr lang="en-US" sz="2000" b="1" dirty="0">
                <a:latin typeface="+mj-lt"/>
              </a:rPr>
              <a:t>PUBLIC HEALTH</a:t>
            </a:r>
            <a:r>
              <a:rPr lang="en-US" sz="2000" b="1" u="none" strike="noStrike" baseline="0" dirty="0" smtClean="0">
                <a:solidFill>
                  <a:srgbClr val="FFFFFF"/>
                </a:solidFill>
                <a:latin typeface="+mj-lt"/>
              </a:rPr>
              <a:t>O PUBLIC HEALTH</a:t>
            </a:r>
          </a:p>
          <a:p>
            <a:r>
              <a:rPr lang="en-US" sz="2000" b="0" u="none" strike="noStrike" baseline="0" dirty="0" smtClean="0">
                <a:solidFill>
                  <a:srgbClr val="000000"/>
                </a:solidFill>
                <a:latin typeface="+mj-lt"/>
              </a:rPr>
              <a:t>In public health, it is useful to consider the reciprocal</a:t>
            </a:r>
            <a:r>
              <a:rPr lang="ar-IQ" sz="2000" b="0" u="none" strike="noStrike" dirty="0" smtClean="0">
                <a:solidFill>
                  <a:srgbClr val="000000"/>
                </a:solidFill>
                <a:latin typeface="+mj-lt"/>
              </a:rPr>
              <a:t> </a:t>
            </a:r>
            <a:r>
              <a:rPr lang="en-US" sz="2000" b="0" u="none" strike="noStrike" baseline="0" dirty="0" smtClean="0">
                <a:solidFill>
                  <a:srgbClr val="FF0000"/>
                </a:solidFill>
                <a:latin typeface="+mj-lt"/>
              </a:rPr>
              <a:t>relationship between humans and their total</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environment</a:t>
            </a:r>
            <a:r>
              <a:rPr lang="en-US" sz="2000" b="0" u="none" strike="noStrike" baseline="0" dirty="0" smtClean="0">
                <a:solidFill>
                  <a:srgbClr val="000000"/>
                </a:solidFill>
                <a:latin typeface="+mj-lt"/>
              </a:rPr>
              <a:t>. </a:t>
            </a:r>
            <a:r>
              <a:rPr lang="en-US" sz="2000" b="0" u="none" strike="noStrike" baseline="0" dirty="0" smtClean="0">
                <a:solidFill>
                  <a:srgbClr val="FF0000"/>
                </a:solidFill>
                <a:latin typeface="+mj-lt"/>
              </a:rPr>
              <a:t>In the search for the causes of disease,</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it is not sufficient merely to identify the specific</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agent of a disease, such as a virus or a parasite,</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but it is desirable to identify the influence of environmental</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factors on the interaction between</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humans and the specific agent</a:t>
            </a:r>
            <a:r>
              <a:rPr lang="en-US" sz="2000" b="0" u="none" strike="noStrike" baseline="0" dirty="0" smtClean="0">
                <a:solidFill>
                  <a:srgbClr val="000000"/>
                </a:solidFill>
                <a:latin typeface="+mj-lt"/>
              </a:rPr>
              <a:t>. For example, 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typhoid bacillus </a:t>
            </a:r>
            <a:r>
              <a:rPr lang="en-US" sz="2000" b="0" u="none" strike="noStrike" baseline="0" dirty="0" smtClean="0">
                <a:solidFill>
                  <a:srgbClr val="FF0000"/>
                </a:solidFill>
                <a:latin typeface="+mj-lt"/>
              </a:rPr>
              <a:t>(Salmonella </a:t>
            </a:r>
            <a:r>
              <a:rPr lang="en-US" sz="2000" b="0" u="none" strike="noStrike" baseline="0" dirty="0" err="1" smtClean="0">
                <a:solidFill>
                  <a:srgbClr val="FF0000"/>
                </a:solidFill>
                <a:latin typeface="+mj-lt"/>
              </a:rPr>
              <a:t>typhi</a:t>
            </a:r>
            <a:r>
              <a:rPr lang="en-US" sz="2000" b="0" u="none" strike="noStrike" baseline="0" dirty="0" smtClean="0">
                <a:solidFill>
                  <a:srgbClr val="000000"/>
                </a:solidFill>
                <a:latin typeface="+mj-lt"/>
              </a:rPr>
              <a:t>) is known to be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causative agent of disease but the occurrence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of outbreaks of typhoid is determined by various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environmental factors: water supply, methods of</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sewage disposal, prevalence of typhoid carriers,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personal habits of the people (cleanliness), use of</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raw water, attitude to and use of medical services,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including vaccination. Similarly, a specific nutritional</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deficiency, such as </a:t>
            </a:r>
            <a:r>
              <a:rPr lang="en-US" sz="2000" b="0" u="none" strike="noStrike" baseline="0" dirty="0" err="1" smtClean="0">
                <a:solidFill>
                  <a:srgbClr val="000000"/>
                </a:solidFill>
                <a:latin typeface="+mj-lt"/>
              </a:rPr>
              <a:t>ariboflavinosis</a:t>
            </a:r>
            <a:r>
              <a:rPr lang="en-US" sz="2000" b="0" u="none" strike="noStrike" baseline="0" dirty="0" smtClean="0">
                <a:solidFill>
                  <a:srgbClr val="000000"/>
                </a:solidFill>
                <a:latin typeface="+mj-lt"/>
              </a:rPr>
              <a:t>, should</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not be viewed merely as a discrete metabolic defect</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but it should be seen in the context of the food</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habits of the community including food taboos, 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level of education and income of the population</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and the local agriculture.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From this ecological approach, one can derive a</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rational basis for the control of disease within 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population. Typhoid control should go beyond 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treatment of the individual patient, to include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immunization of susceptible groups, protection</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of water supplies, safe disposal of waste and</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improvement of personal hygiene. </a:t>
            </a:r>
            <a:r>
              <a:rPr lang="en-US" sz="2000" b="0" u="none" strike="noStrike" baseline="0" dirty="0" smtClean="0">
                <a:solidFill>
                  <a:srgbClr val="FF0000"/>
                </a:solidFill>
                <a:latin typeface="+mj-lt"/>
              </a:rPr>
              <a:t>Malnutrition</a:t>
            </a:r>
            <a:r>
              <a:rPr lang="en-US" sz="2000" b="0" u="none" strike="noStrike" baseline="0" dirty="0" smtClean="0">
                <a:solidFill>
                  <a:srgbClr val="000000"/>
                </a:solidFill>
                <a:latin typeface="+mj-lt"/>
              </a:rPr>
              <a:t> is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managed not only by giving pills containing concentrated</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nutrients but also by giving suitable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advice about diet and promoting the cultivation of</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nutritional</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foods both commercially by farmers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and privately in home gardens; in more complex</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situations management may extend to promotion</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of welfare services such as unemployment benefits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and food supplements for the needy. </a:t>
            </a:r>
            <a:endParaRPr lang="en-US" sz="2000" dirty="0">
              <a:latin typeface="+mj-lt"/>
            </a:endParaRPr>
          </a:p>
        </p:txBody>
      </p:sp>
      <p:sp>
        <p:nvSpPr>
          <p:cNvPr id="3" name="Footer Placeholder 2"/>
          <p:cNvSpPr>
            <a:spLocks noGrp="1"/>
          </p:cNvSpPr>
          <p:nvPr>
            <p:ph type="ftr" sz="quarter" idx="11"/>
          </p:nvPr>
        </p:nvSpPr>
        <p:spPr/>
        <p:txBody>
          <a:bodyPr/>
          <a:lstStyle/>
          <a:p>
            <a:r>
              <a:rPr lang="en-US" dirty="0" err="1" smtClean="0"/>
              <a:t>dr.suzan</a:t>
            </a:r>
            <a:r>
              <a:rPr lang="en-US" dirty="0" smtClean="0"/>
              <a:t> </a:t>
            </a:r>
            <a:r>
              <a:rPr lang="en-US" dirty="0" err="1" smtClean="0"/>
              <a:t>yousif</a:t>
            </a:r>
            <a:endParaRPr lang="en-US" dirty="0"/>
          </a:p>
        </p:txBody>
      </p:sp>
    </p:spTree>
    <p:extLst>
      <p:ext uri="{BB962C8B-B14F-4D97-AF65-F5344CB8AC3E}">
        <p14:creationId xmlns:p14="http://schemas.microsoft.com/office/powerpoint/2010/main" val="11269078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490" y="163772"/>
            <a:ext cx="11614244" cy="6555641"/>
          </a:xfrm>
          <a:prstGeom prst="rect">
            <a:avLst/>
          </a:prstGeom>
        </p:spPr>
        <p:txBody>
          <a:bodyPr wrap="square">
            <a:spAutoFit/>
          </a:bodyPr>
          <a:lstStyle/>
          <a:p>
            <a:r>
              <a:rPr lang="en-US" sz="2000" dirty="0">
                <a:solidFill>
                  <a:srgbClr val="FF0000"/>
                </a:solidFill>
                <a:latin typeface="+mj-lt"/>
                <a:cs typeface="+mj-cs"/>
              </a:rPr>
              <a:t>The </a:t>
            </a:r>
            <a:r>
              <a:rPr lang="en-US" sz="2000" dirty="0" smtClean="0">
                <a:solidFill>
                  <a:srgbClr val="FF0000"/>
                </a:solidFill>
                <a:latin typeface="+mj-lt"/>
                <a:cs typeface="+mj-cs"/>
              </a:rPr>
              <a:t>health</a:t>
            </a:r>
            <a:r>
              <a:rPr lang="en-US" sz="2000" dirty="0">
                <a:solidFill>
                  <a:srgbClr val="FF0000"/>
                </a:solidFill>
                <a:latin typeface="+mj-lt"/>
                <a:cs typeface="+mj-cs"/>
              </a:rPr>
              <a:t> </a:t>
            </a:r>
            <a:r>
              <a:rPr lang="en-US" sz="2000" b="0" u="none" strike="noStrike" baseline="0" dirty="0" smtClean="0">
                <a:solidFill>
                  <a:srgbClr val="FF0000"/>
                </a:solidFill>
                <a:latin typeface="+mj-lt"/>
                <a:cs typeface="+mj-cs"/>
              </a:rPr>
              <a:t>worker should seek suitable opportunities for</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improving the health of the people through action</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on the</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environment</a:t>
            </a:r>
            <a:r>
              <a:rPr lang="en-US" sz="2000" b="0" u="none" strike="noStrike" baseline="0" dirty="0" smtClean="0">
                <a:latin typeface="+mj-lt"/>
                <a:cs typeface="+mj-cs"/>
              </a:rPr>
              <a:t>. It is important that these</a:t>
            </a:r>
            <a:r>
              <a:rPr lang="ar-IQ" sz="2000" b="0" u="none" strike="noStrike" dirty="0" smtClean="0">
                <a:latin typeface="+mj-lt"/>
                <a:cs typeface="+mj-cs"/>
              </a:rPr>
              <a:t> </a:t>
            </a:r>
            <a:r>
              <a:rPr lang="en-US" sz="2000" b="0" u="none" strike="noStrike" baseline="0" dirty="0" smtClean="0">
                <a:latin typeface="+mj-lt"/>
                <a:cs typeface="+mj-cs"/>
              </a:rPr>
              <a:t>lessons should be repeatedly emphasized.</a:t>
            </a:r>
            <a:r>
              <a:rPr lang="ar-IQ" sz="2000" b="0" u="none" strike="noStrike" dirty="0" smtClean="0">
                <a:latin typeface="+mj-lt"/>
                <a:cs typeface="+mj-cs"/>
              </a:rPr>
              <a:t> </a:t>
            </a:r>
            <a:r>
              <a:rPr lang="en-US" sz="2000" b="0" u="none" strike="noStrike" baseline="0" dirty="0" smtClean="0">
                <a:latin typeface="+mj-lt"/>
                <a:cs typeface="+mj-cs"/>
              </a:rPr>
              <a:t>The individual and the family can do much about</a:t>
            </a:r>
            <a:r>
              <a:rPr lang="ar-IQ" sz="2000" b="0" u="none" strike="noStrike" dirty="0" smtClean="0">
                <a:latin typeface="+mj-lt"/>
                <a:cs typeface="+mj-cs"/>
              </a:rPr>
              <a:t> </a:t>
            </a:r>
            <a:r>
              <a:rPr lang="en-US" sz="2000" b="0" u="none" strike="noStrike" baseline="0" dirty="0" smtClean="0">
                <a:latin typeface="+mj-lt"/>
                <a:cs typeface="+mj-cs"/>
              </a:rPr>
              <a:t>the cleanliness of the home and its immediate</a:t>
            </a:r>
            <a:r>
              <a:rPr lang="ar-IQ" sz="2000" b="0" u="none" strike="noStrike" dirty="0" smtClean="0">
                <a:latin typeface="+mj-lt"/>
                <a:cs typeface="+mj-cs"/>
              </a:rPr>
              <a:t> </a:t>
            </a:r>
            <a:r>
              <a:rPr lang="en-US" sz="2000" b="0" u="none" strike="noStrike" baseline="0" dirty="0" smtClean="0">
                <a:latin typeface="+mj-lt"/>
                <a:cs typeface="+mj-cs"/>
              </a:rPr>
              <a:t>surroundings, thereby reducing the occurrence of a</a:t>
            </a:r>
            <a:r>
              <a:rPr lang="ar-IQ" sz="2000" b="0" u="none" strike="noStrike" dirty="0" smtClean="0">
                <a:latin typeface="+mj-lt"/>
                <a:cs typeface="+mj-cs"/>
              </a:rPr>
              <a:t> </a:t>
            </a:r>
            <a:r>
              <a:rPr lang="en-US" sz="2000" b="0" u="none" strike="noStrike" baseline="0" dirty="0" smtClean="0">
                <a:latin typeface="+mj-lt"/>
                <a:cs typeface="+mj-cs"/>
              </a:rPr>
              <a:t>number of infectious diseases. Domestic accidents,</a:t>
            </a:r>
            <a:r>
              <a:rPr lang="ar-IQ" sz="2000" b="0" u="none" strike="noStrike" dirty="0" smtClean="0">
                <a:latin typeface="+mj-lt"/>
                <a:cs typeface="+mj-cs"/>
              </a:rPr>
              <a:t> </a:t>
            </a:r>
            <a:r>
              <a:rPr lang="en-US" sz="2000" b="0" u="none" strike="noStrike" baseline="0" dirty="0" smtClean="0">
                <a:latin typeface="+mj-lt"/>
                <a:cs typeface="+mj-cs"/>
              </a:rPr>
              <a:t>especially in such high-risk areas as the kitchen</a:t>
            </a:r>
            <a:r>
              <a:rPr lang="ar-IQ" sz="2000" b="0" u="none" strike="noStrike" dirty="0" smtClean="0">
                <a:latin typeface="+mj-lt"/>
                <a:cs typeface="+mj-cs"/>
              </a:rPr>
              <a:t> </a:t>
            </a:r>
            <a:r>
              <a:rPr lang="en-US" sz="2000" b="0" u="none" strike="noStrike" baseline="0" dirty="0" smtClean="0">
                <a:latin typeface="+mj-lt"/>
                <a:cs typeface="+mj-cs"/>
              </a:rPr>
              <a:t>and the</a:t>
            </a:r>
            <a:r>
              <a:rPr lang="ar-IQ" sz="2000" b="0" u="none" strike="noStrike" dirty="0" smtClean="0">
                <a:latin typeface="+mj-lt"/>
                <a:cs typeface="+mj-cs"/>
              </a:rPr>
              <a:t> </a:t>
            </a:r>
            <a:r>
              <a:rPr lang="en-US" sz="2000" b="0" u="none" strike="noStrike" baseline="0" dirty="0" smtClean="0">
                <a:latin typeface="+mj-lt"/>
                <a:cs typeface="+mj-cs"/>
              </a:rPr>
              <a:t>bathroom, can be prevented by careful</a:t>
            </a:r>
            <a:r>
              <a:rPr lang="ar-IQ" sz="2000" b="0" u="none" strike="noStrike" dirty="0" smtClean="0">
                <a:latin typeface="+mj-lt"/>
                <a:cs typeface="+mj-cs"/>
              </a:rPr>
              <a:t> </a:t>
            </a:r>
            <a:r>
              <a:rPr lang="en-US" sz="2000" b="0" u="none" strike="noStrike" baseline="0" dirty="0" smtClean="0">
                <a:latin typeface="+mj-lt"/>
                <a:cs typeface="+mj-cs"/>
              </a:rPr>
              <a:t>attention to the environment in the home. The</a:t>
            </a:r>
            <a:r>
              <a:rPr lang="ar-IQ" sz="2000" b="0" u="none" strike="noStrike" dirty="0" smtClean="0">
                <a:latin typeface="+mj-lt"/>
                <a:cs typeface="+mj-cs"/>
              </a:rPr>
              <a:t> </a:t>
            </a:r>
            <a:r>
              <a:rPr lang="en-US" sz="2000" b="0" u="none" strike="noStrike" baseline="0" dirty="0" smtClean="0">
                <a:latin typeface="+mj-lt"/>
                <a:cs typeface="+mj-cs"/>
              </a:rPr>
              <a:t>individual needs to recognize how the environment</a:t>
            </a:r>
            <a:r>
              <a:rPr lang="ar-IQ" sz="2000" b="0" u="none" strike="noStrike" dirty="0" smtClean="0">
                <a:latin typeface="+mj-lt"/>
                <a:cs typeface="+mj-cs"/>
              </a:rPr>
              <a:t> </a:t>
            </a:r>
            <a:r>
              <a:rPr lang="en-US" sz="2000" b="0" u="none" strike="noStrike" baseline="0" dirty="0" smtClean="0">
                <a:latin typeface="+mj-lt"/>
                <a:cs typeface="+mj-cs"/>
              </a:rPr>
              <a:t>in the home affects the health of the family,</a:t>
            </a:r>
            <a:r>
              <a:rPr lang="ar-IQ" sz="2000" b="0" u="none" strike="noStrike" dirty="0" smtClean="0">
                <a:latin typeface="+mj-lt"/>
                <a:cs typeface="+mj-cs"/>
              </a:rPr>
              <a:t> </a:t>
            </a:r>
            <a:r>
              <a:rPr lang="en-US" sz="2000" b="0" u="none" strike="noStrike" baseline="0" dirty="0" smtClean="0">
                <a:latin typeface="+mj-lt"/>
                <a:cs typeface="+mj-cs"/>
              </a:rPr>
              <a:t>why each person must act to improve the situation</a:t>
            </a:r>
            <a:r>
              <a:rPr lang="ar-IQ" sz="2000" b="0" u="none" strike="noStrike" dirty="0" smtClean="0">
                <a:latin typeface="+mj-lt"/>
                <a:cs typeface="+mj-cs"/>
              </a:rPr>
              <a:t> </a:t>
            </a:r>
            <a:r>
              <a:rPr lang="en-US" sz="2000" b="0" u="none" strike="noStrike" baseline="0" dirty="0" smtClean="0">
                <a:latin typeface="+mj-lt"/>
                <a:cs typeface="+mj-cs"/>
              </a:rPr>
              <a:t>and what the individual and the family can do to</a:t>
            </a:r>
            <a:r>
              <a:rPr lang="ar-IQ" sz="2000" b="0" u="none" strike="noStrike" dirty="0" smtClean="0">
                <a:latin typeface="+mj-lt"/>
                <a:cs typeface="+mj-cs"/>
              </a:rPr>
              <a:t> </a:t>
            </a:r>
            <a:r>
              <a:rPr lang="en-US" sz="2000" b="0" u="none" strike="noStrike" baseline="0" dirty="0" smtClean="0">
                <a:latin typeface="+mj-lt"/>
                <a:cs typeface="+mj-cs"/>
              </a:rPr>
              <a:t>deal with the problem.</a:t>
            </a:r>
            <a:r>
              <a:rPr lang="ar-IQ" sz="2000" b="0" u="none" strike="noStrike" dirty="0" smtClean="0">
                <a:latin typeface="+mj-lt"/>
                <a:cs typeface="+mj-cs"/>
              </a:rPr>
              <a:t> </a:t>
            </a:r>
            <a:r>
              <a:rPr lang="en-US" sz="2000" b="0" u="none" strike="noStrike" baseline="0" dirty="0" smtClean="0">
                <a:latin typeface="+mj-lt"/>
                <a:cs typeface="+mj-cs"/>
              </a:rPr>
              <a:t>The community should be approached as a</a:t>
            </a:r>
            <a:r>
              <a:rPr lang="ar-IQ" sz="2000" b="0" u="none" strike="noStrike" dirty="0" smtClean="0">
                <a:latin typeface="+mj-lt"/>
                <a:cs typeface="+mj-cs"/>
              </a:rPr>
              <a:t> </a:t>
            </a:r>
            <a:r>
              <a:rPr lang="en-US" sz="2000" b="0" u="none" strike="noStrike" baseline="0" dirty="0" smtClean="0">
                <a:latin typeface="+mj-lt"/>
                <a:cs typeface="+mj-cs"/>
              </a:rPr>
              <a:t>whole to deal with the widespread problems that</a:t>
            </a:r>
            <a:r>
              <a:rPr lang="ar-IQ" sz="2000" b="0" u="none" strike="noStrike" dirty="0" smtClean="0">
                <a:latin typeface="+mj-lt"/>
                <a:cs typeface="+mj-cs"/>
              </a:rPr>
              <a:t> </a:t>
            </a:r>
            <a:r>
              <a:rPr lang="en-US" sz="2000" b="0" u="none" strike="noStrike" baseline="0" dirty="0" smtClean="0">
                <a:latin typeface="+mj-lt"/>
                <a:cs typeface="+mj-cs"/>
              </a:rPr>
              <a:t>affect many families, and also for help with those</a:t>
            </a:r>
            <a:r>
              <a:rPr lang="ar-IQ" sz="2000" b="0" u="none" strike="noStrike" dirty="0" smtClean="0">
                <a:latin typeface="+mj-lt"/>
                <a:cs typeface="+mj-cs"/>
              </a:rPr>
              <a:t> </a:t>
            </a:r>
            <a:r>
              <a:rPr lang="en-US" sz="2000" b="0" u="none" strike="noStrike" baseline="0" dirty="0" smtClean="0">
                <a:latin typeface="+mj-lt"/>
                <a:cs typeface="+mj-cs"/>
              </a:rPr>
              <a:t>problems which require action beyond the means</a:t>
            </a:r>
            <a:r>
              <a:rPr lang="ar-IQ" sz="2000" b="0" u="none" strike="noStrike" dirty="0" smtClean="0">
                <a:latin typeface="+mj-lt"/>
                <a:cs typeface="+mj-cs"/>
              </a:rPr>
              <a:t> </a:t>
            </a:r>
            <a:r>
              <a:rPr lang="en-US" sz="2000" b="0" u="none" strike="noStrike" baseline="0" dirty="0" smtClean="0">
                <a:latin typeface="+mj-lt"/>
                <a:cs typeface="+mj-cs"/>
              </a:rPr>
              <a:t>of individual families. For example, </a:t>
            </a:r>
            <a:r>
              <a:rPr lang="en-US" sz="2000" b="0" u="none" strike="noStrike" baseline="0" dirty="0" smtClean="0">
                <a:solidFill>
                  <a:srgbClr val="FF0000"/>
                </a:solidFill>
                <a:latin typeface="+mj-lt"/>
                <a:cs typeface="+mj-cs"/>
              </a:rPr>
              <a:t>certain environmental</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situations may require organization at</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the community level and must be designed in the</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context of the culture of the local community:</a:t>
            </a:r>
          </a:p>
          <a:p>
            <a:r>
              <a:rPr lang="en-US" sz="2000" b="0" u="none" strike="noStrike" baseline="0" dirty="0" smtClean="0">
                <a:latin typeface="+mj-lt"/>
                <a:cs typeface="+mj-cs"/>
              </a:rPr>
              <a:t>■ collection and storage of water to ensure that</a:t>
            </a:r>
            <a:r>
              <a:rPr lang="ar-IQ" sz="2000" b="0" u="none" strike="noStrike" dirty="0" smtClean="0">
                <a:latin typeface="+mj-lt"/>
                <a:cs typeface="+mj-cs"/>
              </a:rPr>
              <a:t> </a:t>
            </a:r>
            <a:r>
              <a:rPr lang="en-US" sz="2000" b="0" u="none" strike="noStrike" baseline="0" dirty="0" smtClean="0">
                <a:latin typeface="+mj-lt"/>
                <a:cs typeface="+mj-cs"/>
              </a:rPr>
              <a:t>each family has an adequate supply of safe</a:t>
            </a:r>
            <a:r>
              <a:rPr lang="ar-IQ" sz="2000" b="0" u="none" strike="noStrike" dirty="0" smtClean="0">
                <a:latin typeface="+mj-lt"/>
                <a:cs typeface="+mj-cs"/>
              </a:rPr>
              <a:t> </a:t>
            </a:r>
            <a:r>
              <a:rPr lang="en-US" sz="2000" b="0" u="none" strike="noStrike" baseline="0" dirty="0" smtClean="0">
                <a:latin typeface="+mj-lt"/>
                <a:cs typeface="+mj-cs"/>
              </a:rPr>
              <a:t>water;</a:t>
            </a:r>
          </a:p>
          <a:p>
            <a:r>
              <a:rPr lang="en-US" sz="2000" b="0" u="none" strike="noStrike" baseline="0" dirty="0" smtClean="0">
                <a:latin typeface="+mj-lt"/>
                <a:cs typeface="+mj-cs"/>
              </a:rPr>
              <a:t>■ disposal of human and other wastes;</a:t>
            </a:r>
          </a:p>
          <a:p>
            <a:r>
              <a:rPr lang="en-US" sz="2000" b="0" u="none" strike="noStrike" baseline="0" dirty="0" smtClean="0">
                <a:latin typeface="+mj-lt"/>
                <a:cs typeface="+mj-cs"/>
              </a:rPr>
              <a:t>■ control of other environmental hazards.</a:t>
            </a:r>
          </a:p>
          <a:p>
            <a:r>
              <a:rPr lang="en-US" sz="2000" b="0" u="none" strike="noStrike" baseline="0" dirty="0" smtClean="0">
                <a:latin typeface="+mj-lt"/>
                <a:cs typeface="+mj-cs"/>
              </a:rPr>
              <a:t>In most developing countries, modern development</a:t>
            </a:r>
            <a:r>
              <a:rPr lang="ar-IQ" sz="2000" b="0" u="none" strike="noStrike" dirty="0" smtClean="0">
                <a:latin typeface="+mj-lt"/>
                <a:cs typeface="+mj-cs"/>
              </a:rPr>
              <a:t> </a:t>
            </a:r>
            <a:r>
              <a:rPr lang="en-US" sz="2000" b="0" u="none" strike="noStrike" baseline="0" dirty="0" smtClean="0">
                <a:latin typeface="+mj-lt"/>
                <a:cs typeface="+mj-cs"/>
              </a:rPr>
              <a:t>projects and urbanization are introducing</a:t>
            </a:r>
            <a:r>
              <a:rPr lang="ar-IQ" sz="2000" b="0" u="none" strike="noStrike" dirty="0" smtClean="0">
                <a:latin typeface="+mj-lt"/>
                <a:cs typeface="+mj-cs"/>
              </a:rPr>
              <a:t> </a:t>
            </a:r>
            <a:r>
              <a:rPr lang="en-US" sz="2000" b="0" u="none" strike="noStrike" baseline="0" dirty="0" smtClean="0">
                <a:latin typeface="+mj-lt"/>
                <a:cs typeface="+mj-cs"/>
              </a:rPr>
              <a:t>new risks . It is therefore necessary to</a:t>
            </a:r>
            <a:r>
              <a:rPr lang="ar-IQ" sz="2000" b="0" u="none" strike="noStrike" dirty="0" smtClean="0">
                <a:latin typeface="+mj-lt"/>
                <a:cs typeface="+mj-cs"/>
              </a:rPr>
              <a:t> </a:t>
            </a:r>
            <a:r>
              <a:rPr lang="en-US" sz="2000" b="0" u="none" strike="noStrike" baseline="0" dirty="0" smtClean="0">
                <a:latin typeface="+mj-lt"/>
                <a:cs typeface="+mj-cs"/>
              </a:rPr>
              <a:t>ensure that these new initiatives should be carefully</a:t>
            </a:r>
            <a:r>
              <a:rPr lang="ar-IQ" sz="2000" b="0" u="none" strike="noStrike" dirty="0" smtClean="0">
                <a:latin typeface="+mj-lt"/>
                <a:cs typeface="+mj-cs"/>
              </a:rPr>
              <a:t> </a:t>
            </a:r>
            <a:r>
              <a:rPr lang="en-US" sz="2000" b="0" u="none" strike="noStrike" baseline="0" dirty="0" smtClean="0">
                <a:latin typeface="+mj-lt"/>
                <a:cs typeface="+mj-cs"/>
              </a:rPr>
              <a:t>examined at the community level with regard</a:t>
            </a:r>
            <a:r>
              <a:rPr lang="ar-IQ" sz="2000" b="0" u="none" strike="noStrike" dirty="0" smtClean="0">
                <a:latin typeface="+mj-lt"/>
                <a:cs typeface="+mj-cs"/>
              </a:rPr>
              <a:t> </a:t>
            </a:r>
            <a:r>
              <a:rPr lang="en-US" sz="2000" b="0" u="none" strike="noStrike" baseline="0" dirty="0" smtClean="0">
                <a:latin typeface="+mj-lt"/>
                <a:cs typeface="+mj-cs"/>
              </a:rPr>
              <a:t>to their appropriate siting and safe management,</a:t>
            </a:r>
            <a:r>
              <a:rPr lang="ar-IQ" sz="2000" b="0" u="none" strike="noStrike" dirty="0" smtClean="0">
                <a:latin typeface="+mj-lt"/>
                <a:cs typeface="+mj-cs"/>
              </a:rPr>
              <a:t> </a:t>
            </a:r>
            <a:r>
              <a:rPr lang="en-US" sz="2000" b="0" u="none" strike="noStrike" baseline="0" dirty="0" smtClean="0">
                <a:latin typeface="+mj-lt"/>
                <a:cs typeface="+mj-cs"/>
              </a:rPr>
              <a:t>with minimal risk to the environment.</a:t>
            </a:r>
            <a:r>
              <a:rPr lang="ar-IQ" sz="2000" b="0" u="none" strike="noStrike" dirty="0" smtClean="0">
                <a:latin typeface="+mj-lt"/>
                <a:cs typeface="+mj-cs"/>
              </a:rPr>
              <a:t> </a:t>
            </a:r>
            <a:r>
              <a:rPr lang="en-US" sz="2000" b="0" u="none" strike="noStrike" baseline="0" dirty="0" smtClean="0">
                <a:latin typeface="+mj-lt"/>
                <a:cs typeface="+mj-cs"/>
              </a:rPr>
              <a:t>At the national and international level, large-scale</a:t>
            </a:r>
            <a:r>
              <a:rPr lang="ar-IQ" sz="2000" b="0" u="none" strike="noStrike" dirty="0" smtClean="0">
                <a:latin typeface="+mj-lt"/>
                <a:cs typeface="+mj-cs"/>
              </a:rPr>
              <a:t> </a:t>
            </a:r>
            <a:r>
              <a:rPr lang="en-US" sz="2000" b="0" u="none" strike="noStrike" baseline="0" dirty="0" smtClean="0">
                <a:latin typeface="+mj-lt"/>
                <a:cs typeface="+mj-cs"/>
              </a:rPr>
              <a:t>projects such as the creation of artificial lakes, irrigation</a:t>
            </a:r>
            <a:r>
              <a:rPr lang="ar-IQ" sz="2000" b="0" u="none" strike="noStrike" dirty="0" smtClean="0">
                <a:latin typeface="+mj-lt"/>
                <a:cs typeface="+mj-cs"/>
              </a:rPr>
              <a:t> </a:t>
            </a:r>
            <a:r>
              <a:rPr lang="en-US" sz="2000" b="0" u="none" strike="noStrike" baseline="0" dirty="0" smtClean="0">
                <a:latin typeface="+mj-lt"/>
                <a:cs typeface="+mj-cs"/>
              </a:rPr>
              <a:t>projects and mining of minerals including</a:t>
            </a:r>
            <a:r>
              <a:rPr lang="ar-IQ" sz="2000" b="0" u="none" strike="noStrike" dirty="0" smtClean="0">
                <a:latin typeface="+mj-lt"/>
                <a:cs typeface="+mj-cs"/>
              </a:rPr>
              <a:t> </a:t>
            </a:r>
            <a:r>
              <a:rPr lang="en-US" sz="2000" b="0" u="none" strike="noStrike" baseline="0" dirty="0" smtClean="0">
                <a:latin typeface="+mj-lt"/>
                <a:cs typeface="+mj-cs"/>
              </a:rPr>
              <a:t>oil, require careful assessment of their environmental</a:t>
            </a:r>
            <a:r>
              <a:rPr lang="ar-IQ" sz="2000" b="0" u="none" strike="noStrike" dirty="0" smtClean="0">
                <a:latin typeface="+mj-lt"/>
                <a:cs typeface="+mj-cs"/>
              </a:rPr>
              <a:t> </a:t>
            </a:r>
            <a:r>
              <a:rPr lang="en-US" sz="2000" b="0" u="none" strike="noStrike" baseline="0" dirty="0" smtClean="0">
                <a:latin typeface="+mj-lt"/>
                <a:cs typeface="+mj-cs"/>
              </a:rPr>
              <a:t>impact. The adverse effects can best be</a:t>
            </a:r>
            <a:r>
              <a:rPr lang="ar-IQ" sz="2000" b="0" u="none" strike="noStrike" dirty="0" smtClean="0">
                <a:latin typeface="+mj-lt"/>
                <a:cs typeface="+mj-cs"/>
              </a:rPr>
              <a:t> </a:t>
            </a:r>
            <a:r>
              <a:rPr lang="en-US" sz="2000" b="0" u="none" strike="noStrike" baseline="0" dirty="0" smtClean="0">
                <a:latin typeface="+mj-lt"/>
                <a:cs typeface="+mj-cs"/>
              </a:rPr>
              <a:t>minimized by careful planning so that as far as</a:t>
            </a:r>
            <a:r>
              <a:rPr lang="ar-IQ" sz="2000" b="0" u="none" strike="noStrike" dirty="0" smtClean="0">
                <a:latin typeface="+mj-lt"/>
                <a:cs typeface="+mj-cs"/>
              </a:rPr>
              <a:t> </a:t>
            </a:r>
            <a:r>
              <a:rPr lang="en-US" sz="2000" b="0" u="none" strike="noStrike" baseline="0" dirty="0" smtClean="0">
                <a:latin typeface="+mj-lt"/>
                <a:cs typeface="+mj-cs"/>
              </a:rPr>
              <a:t>possible protective measures can be incorporated</a:t>
            </a:r>
          </a:p>
          <a:p>
            <a:r>
              <a:rPr lang="en-US" sz="2000" b="0" u="none" strike="noStrike" baseline="0" dirty="0" smtClean="0">
                <a:latin typeface="+mj-lt"/>
                <a:cs typeface="+mj-cs"/>
              </a:rPr>
              <a:t>into the design of these projects.</a:t>
            </a:r>
            <a:r>
              <a:rPr lang="ar-IQ" sz="2000" b="0" u="none" strike="noStrike" dirty="0" smtClean="0">
                <a:latin typeface="+mj-lt"/>
                <a:cs typeface="+mj-cs"/>
              </a:rPr>
              <a:t> </a:t>
            </a:r>
            <a:endParaRPr lang="en-US" sz="2000" dirty="0">
              <a:latin typeface="+mj-lt"/>
              <a:cs typeface="+mj-cs"/>
            </a:endParaRPr>
          </a:p>
        </p:txBody>
      </p:sp>
      <p:sp>
        <p:nvSpPr>
          <p:cNvPr id="3" name="Footer Placeholder 2"/>
          <p:cNvSpPr>
            <a:spLocks noGrp="1"/>
          </p:cNvSpPr>
          <p:nvPr>
            <p:ph type="ftr" sz="quarter" idx="11"/>
          </p:nvPr>
        </p:nvSpPr>
        <p:spPr/>
        <p:txBody>
          <a:bodyPr/>
          <a:lstStyle/>
          <a:p>
            <a:r>
              <a:rPr lang="en-US" sz="1400" dirty="0" err="1" smtClean="0"/>
              <a:t>dr.suzan</a:t>
            </a:r>
            <a:r>
              <a:rPr lang="en-US" sz="1400" dirty="0" smtClean="0"/>
              <a:t> </a:t>
            </a:r>
            <a:r>
              <a:rPr lang="en-US" sz="1400" dirty="0" err="1" smtClean="0"/>
              <a:t>yousif</a:t>
            </a:r>
            <a:endParaRPr lang="en-US" sz="1400" dirty="0"/>
          </a:p>
        </p:txBody>
      </p:sp>
    </p:spTree>
    <p:extLst>
      <p:ext uri="{BB962C8B-B14F-4D97-AF65-F5344CB8AC3E}">
        <p14:creationId xmlns:p14="http://schemas.microsoft.com/office/powerpoint/2010/main" val="3066588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366" y="545910"/>
            <a:ext cx="11395879" cy="5940088"/>
          </a:xfrm>
          <a:prstGeom prst="rect">
            <a:avLst/>
          </a:prstGeom>
        </p:spPr>
        <p:txBody>
          <a:bodyPr wrap="square">
            <a:spAutoFit/>
          </a:bodyPr>
          <a:lstStyle/>
          <a:p>
            <a:pPr marL="285750" indent="-285750">
              <a:buFont typeface="Arial" panose="020B0604020202020204" pitchFamily="34" charset="0"/>
              <a:buChar char="•"/>
            </a:pPr>
            <a:r>
              <a:rPr lang="en-US" sz="2000" dirty="0" smtClean="0"/>
              <a:t>There is a </a:t>
            </a:r>
            <a:r>
              <a:rPr lang="en-US" sz="2000" b="0" i="0" u="none" strike="noStrike" baseline="0" dirty="0" smtClean="0"/>
              <a:t>confusing in the nomenclature that is used to describe</a:t>
            </a:r>
            <a:r>
              <a:rPr lang="en-US" sz="2000" b="0" i="0" u="none" strike="noStrike" dirty="0" smtClean="0"/>
              <a:t> </a:t>
            </a:r>
            <a:r>
              <a:rPr lang="en-US" sz="2000" b="0" i="0" u="none" strike="noStrike" baseline="0" dirty="0" smtClean="0"/>
              <a:t>public health and its component elements. </a:t>
            </a:r>
            <a:r>
              <a:rPr lang="en-US" sz="2000" b="0" i="0" u="none" strike="noStrike" baseline="0" dirty="0" smtClean="0">
                <a:solidFill>
                  <a:srgbClr val="FF0000"/>
                </a:solidFill>
              </a:rPr>
              <a:t>The oldest</a:t>
            </a:r>
            <a:r>
              <a:rPr lang="en-US" sz="2000" b="0" i="0" u="none" strike="noStrike" dirty="0" smtClean="0">
                <a:solidFill>
                  <a:srgbClr val="FF0000"/>
                </a:solidFill>
              </a:rPr>
              <a:t> </a:t>
            </a:r>
            <a:r>
              <a:rPr lang="en-US" sz="2000" b="0" i="0" u="none" strike="noStrike" baseline="0" dirty="0" smtClean="0">
                <a:solidFill>
                  <a:srgbClr val="FF0000"/>
                </a:solidFill>
              </a:rPr>
              <a:t>term</a:t>
            </a:r>
            <a:r>
              <a:rPr lang="en-US" sz="2000" b="0" i="0" u="none" strike="noStrike" baseline="0" dirty="0" smtClean="0"/>
              <a:t>, </a:t>
            </a:r>
            <a:r>
              <a:rPr lang="en-US" sz="2000" b="0" i="0" u="none" strike="noStrike" baseline="0" dirty="0" smtClean="0">
                <a:solidFill>
                  <a:srgbClr val="FF0000"/>
                </a:solidFill>
              </a:rPr>
              <a:t>hygiene</a:t>
            </a:r>
            <a:r>
              <a:rPr lang="en-US" sz="2000" b="0" i="0" u="none" strike="noStrike" baseline="0" dirty="0" smtClean="0"/>
              <a:t>, embodied the early knowledge</a:t>
            </a:r>
            <a:r>
              <a:rPr lang="en-US" sz="2000" b="0" i="0" u="none" strike="noStrike" dirty="0" smtClean="0"/>
              <a:t> </a:t>
            </a:r>
            <a:r>
              <a:rPr lang="en-US" sz="2000" b="0" i="0" u="none" strike="noStrike" baseline="0" dirty="0" smtClean="0"/>
              <a:t>about value of </a:t>
            </a:r>
            <a:r>
              <a:rPr lang="en-US" sz="2000" b="0" i="0" u="none" strike="noStrike" baseline="0" dirty="0" smtClean="0">
                <a:solidFill>
                  <a:srgbClr val="FF0000"/>
                </a:solidFill>
              </a:rPr>
              <a:t>sanitation </a:t>
            </a:r>
            <a:r>
              <a:rPr lang="en-US" sz="2000" b="0" i="0" u="none" strike="noStrike" baseline="0" dirty="0" smtClean="0"/>
              <a:t>and </a:t>
            </a:r>
            <a:r>
              <a:rPr lang="en-US" sz="2000" b="0" i="0" u="none" strike="noStrike" baseline="0" dirty="0" smtClean="0">
                <a:solidFill>
                  <a:srgbClr val="FF0000"/>
                </a:solidFill>
              </a:rPr>
              <a:t>personal cleanliness</a:t>
            </a:r>
            <a:r>
              <a:rPr lang="en-US" sz="2000" b="0" i="0" u="none" strike="noStrike" baseline="0" dirty="0" smtClean="0"/>
              <a:t>.</a:t>
            </a:r>
            <a:endParaRPr lang="ar-IQ" sz="2000" b="0" i="0" u="none" strike="noStrike" baseline="0" dirty="0" smtClean="0"/>
          </a:p>
          <a:p>
            <a:pPr marL="285750" indent="-285750">
              <a:buFont typeface="Arial" panose="020B0604020202020204" pitchFamily="34" charset="0"/>
              <a:buChar char="•"/>
            </a:pPr>
            <a:r>
              <a:rPr lang="en-US" sz="2000" b="0" i="0" u="none" strike="noStrike" baseline="0" dirty="0" smtClean="0"/>
              <a:t> As knowledge grew, the term</a:t>
            </a:r>
            <a:r>
              <a:rPr lang="en-US" sz="2000" b="0" i="0" u="none" strike="noStrike" dirty="0" smtClean="0"/>
              <a:t> </a:t>
            </a:r>
            <a:r>
              <a:rPr lang="en-US" sz="2000" b="0" i="0" u="none" strike="noStrike" baseline="0" dirty="0" smtClean="0"/>
              <a:t>hygiene was felt to be too narrow and a broader</a:t>
            </a:r>
            <a:r>
              <a:rPr lang="en-US" sz="2000" b="0" i="0" u="none" strike="noStrike" dirty="0" smtClean="0"/>
              <a:t> </a:t>
            </a:r>
            <a:r>
              <a:rPr lang="en-US" sz="2000" b="0" i="0" u="none" strike="noStrike" baseline="0" dirty="0" smtClean="0"/>
              <a:t>term </a:t>
            </a:r>
            <a:r>
              <a:rPr lang="en-US" sz="2000" b="0" i="0" u="none" strike="noStrike" baseline="0" dirty="0" smtClean="0">
                <a:solidFill>
                  <a:srgbClr val="FF0000"/>
                </a:solidFill>
              </a:rPr>
              <a:t>public health </a:t>
            </a:r>
            <a:r>
              <a:rPr lang="en-US" sz="2000" b="0" i="0" u="none" strike="noStrike" baseline="0" dirty="0" smtClean="0"/>
              <a:t>was used more widely. The term</a:t>
            </a:r>
            <a:r>
              <a:rPr lang="en-US" sz="2000" b="0" i="0" u="none" strike="noStrike" dirty="0" smtClean="0"/>
              <a:t> </a:t>
            </a:r>
            <a:r>
              <a:rPr lang="en-US" sz="2000" b="0" i="0" u="none" strike="noStrike" baseline="0" dirty="0" smtClean="0"/>
              <a:t>public health did not survive unchallenged as new</a:t>
            </a:r>
            <a:r>
              <a:rPr lang="en-US" sz="2000" b="0" i="0" u="none" strike="noStrike" dirty="0" smtClean="0"/>
              <a:t> </a:t>
            </a:r>
            <a:r>
              <a:rPr lang="en-US" sz="2000" b="0" i="0" u="none" strike="noStrike" baseline="0" dirty="0" smtClean="0"/>
              <a:t>terms were introduced to define special aspects of</a:t>
            </a:r>
            <a:r>
              <a:rPr lang="en-US" sz="2000" dirty="0"/>
              <a:t> </a:t>
            </a:r>
            <a:r>
              <a:rPr lang="en-US" sz="2000" dirty="0" smtClean="0"/>
              <a:t>the </a:t>
            </a:r>
            <a:r>
              <a:rPr lang="en-US" sz="2000" dirty="0"/>
              <a:t>discipline. Some used the term ‘</a:t>
            </a:r>
            <a:r>
              <a:rPr lang="en-US" sz="2000" dirty="0" smtClean="0">
                <a:solidFill>
                  <a:srgbClr val="FF0000"/>
                </a:solidFill>
              </a:rPr>
              <a:t>preventive medicine</a:t>
            </a:r>
            <a:r>
              <a:rPr lang="en-US" sz="2000" dirty="0">
                <a:solidFill>
                  <a:srgbClr val="FF0000"/>
                </a:solidFill>
              </a:rPr>
              <a:t>’; </a:t>
            </a:r>
            <a:r>
              <a:rPr lang="en-US" sz="2000" dirty="0"/>
              <a:t>others preferred </a:t>
            </a:r>
            <a:r>
              <a:rPr lang="en-US" sz="2000" dirty="0">
                <a:solidFill>
                  <a:srgbClr val="FF0000"/>
                </a:solidFill>
              </a:rPr>
              <a:t>‘social medicine’, ‘</a:t>
            </a:r>
            <a:r>
              <a:rPr lang="en-US" sz="2000" dirty="0" smtClean="0">
                <a:solidFill>
                  <a:srgbClr val="FF0000"/>
                </a:solidFill>
              </a:rPr>
              <a:t>community medicine</a:t>
            </a:r>
            <a:r>
              <a:rPr lang="en-US" sz="2000" dirty="0">
                <a:solidFill>
                  <a:srgbClr val="FF0000"/>
                </a:solidFill>
              </a:rPr>
              <a:t>’, or ‘community health’.</a:t>
            </a:r>
          </a:p>
          <a:p>
            <a:pPr marL="285750" indent="-285750">
              <a:buFont typeface="Arial" panose="020B0604020202020204" pitchFamily="34" charset="0"/>
              <a:buChar char="•"/>
            </a:pPr>
            <a:r>
              <a:rPr lang="en-US" sz="2000" dirty="0" smtClean="0">
                <a:solidFill>
                  <a:srgbClr val="FF0000"/>
                </a:solidFill>
              </a:rPr>
              <a:t>Charles-Edward</a:t>
            </a:r>
            <a:r>
              <a:rPr lang="en-US" sz="2000" dirty="0" smtClean="0"/>
              <a:t> Armory Winslow </a:t>
            </a:r>
            <a:r>
              <a:rPr lang="en-US" sz="2000" dirty="0" smtClean="0">
                <a:solidFill>
                  <a:srgbClr val="FF0000"/>
                </a:solidFill>
              </a:rPr>
              <a:t>is a leading figure in the development of the modern study of public </a:t>
            </a:r>
            <a:r>
              <a:rPr lang="en-US" sz="2000" dirty="0" smtClean="0"/>
              <a:t>health. His definition of public health, developed almost a century ago, is as follows: </a:t>
            </a:r>
          </a:p>
          <a:p>
            <a:r>
              <a:rPr lang="en-US" sz="2000" dirty="0" smtClean="0"/>
              <a:t>“</a:t>
            </a:r>
            <a:r>
              <a:rPr lang="en-US" sz="2000" dirty="0" smtClean="0">
                <a:solidFill>
                  <a:srgbClr val="FF0000"/>
                </a:solidFill>
              </a:rPr>
              <a:t>Public health is the science and art of preventing disease, prolonging life and promoting health through the organized efforts and informed choices of society, organizations, public and private communities, and individuals</a:t>
            </a:r>
            <a:r>
              <a:rPr lang="en-US" sz="2000" dirty="0" smtClean="0"/>
              <a:t>.”</a:t>
            </a:r>
          </a:p>
          <a:p>
            <a:pPr marL="285750" indent="-285750">
              <a:buFont typeface="Arial" panose="020B0604020202020204" pitchFamily="34" charset="0"/>
              <a:buChar char="•"/>
            </a:pPr>
            <a:r>
              <a:rPr lang="en-US" sz="2000" dirty="0" smtClean="0"/>
              <a:t>In </a:t>
            </a:r>
            <a:r>
              <a:rPr lang="en-US" sz="2000" dirty="0"/>
              <a:t>a modern interpretation of Winslow’s </a:t>
            </a:r>
            <a:r>
              <a:rPr lang="en-US" sz="2000" dirty="0" smtClean="0"/>
              <a:t>definition, </a:t>
            </a:r>
            <a:r>
              <a:rPr lang="en-US" sz="2000" dirty="0" err="1" smtClean="0"/>
              <a:t>Beaglehole</a:t>
            </a:r>
            <a:r>
              <a:rPr lang="en-US" sz="2000" dirty="0" smtClean="0"/>
              <a:t> </a:t>
            </a:r>
            <a:r>
              <a:rPr lang="en-US" sz="2000" dirty="0"/>
              <a:t>and Bonita (1997) identified </a:t>
            </a:r>
            <a:r>
              <a:rPr lang="en-US" sz="2000" dirty="0" smtClean="0"/>
              <a:t>the following </a:t>
            </a:r>
            <a:r>
              <a:rPr lang="en-US" sz="2000" dirty="0" smtClean="0">
                <a:solidFill>
                  <a:srgbClr val="FF0000"/>
                </a:solidFill>
              </a:rPr>
              <a:t>essential elements </a:t>
            </a:r>
            <a:r>
              <a:rPr lang="en-US" sz="2000" dirty="0">
                <a:solidFill>
                  <a:srgbClr val="FF0000"/>
                </a:solidFill>
              </a:rPr>
              <a:t>of modern </a:t>
            </a:r>
            <a:r>
              <a:rPr lang="en-US" sz="2000" dirty="0" smtClean="0">
                <a:solidFill>
                  <a:srgbClr val="FF0000"/>
                </a:solidFill>
              </a:rPr>
              <a:t>public health</a:t>
            </a:r>
            <a:r>
              <a:rPr lang="en-US" sz="2000" dirty="0"/>
              <a:t>:</a:t>
            </a:r>
          </a:p>
          <a:p>
            <a:r>
              <a:rPr lang="en-US" sz="2000" dirty="0"/>
              <a:t>■ collective responsibility;</a:t>
            </a:r>
          </a:p>
          <a:p>
            <a:r>
              <a:rPr lang="en-US" sz="2000" dirty="0"/>
              <a:t>■ prime role of the state in protecting and </a:t>
            </a:r>
            <a:r>
              <a:rPr lang="en-US" sz="2000" dirty="0" smtClean="0"/>
              <a:t>promoting the </a:t>
            </a:r>
            <a:r>
              <a:rPr lang="en-US" sz="2000" dirty="0"/>
              <a:t>public’s health;</a:t>
            </a:r>
          </a:p>
          <a:p>
            <a:r>
              <a:rPr lang="en-US" sz="2000" dirty="0"/>
              <a:t>■ partnership with the population served;</a:t>
            </a:r>
          </a:p>
          <a:p>
            <a:r>
              <a:rPr lang="en-US" sz="2000" dirty="0"/>
              <a:t>■ emphasis on prevention;</a:t>
            </a:r>
          </a:p>
          <a:p>
            <a:r>
              <a:rPr lang="en-US" sz="2000" dirty="0"/>
              <a:t>■ recognizing underlying socio-economic </a:t>
            </a:r>
            <a:r>
              <a:rPr lang="en-US" sz="2000" dirty="0" smtClean="0"/>
              <a:t>determinants of </a:t>
            </a:r>
            <a:r>
              <a:rPr lang="en-US" sz="2000" dirty="0"/>
              <a:t>health and disease;</a:t>
            </a: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232656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2692" y="281705"/>
            <a:ext cx="11186615" cy="2246769"/>
          </a:xfrm>
          <a:prstGeom prst="rect">
            <a:avLst/>
          </a:prstGeom>
        </p:spPr>
        <p:txBody>
          <a:bodyPr wrap="square">
            <a:spAutoFit/>
          </a:bodyPr>
          <a:lstStyle/>
          <a:p>
            <a:r>
              <a:rPr lang="en-US" sz="2000" b="1" i="0" u="none" strike="noStrike" baseline="0" dirty="0" smtClean="0">
                <a:solidFill>
                  <a:schemeClr val="tx2"/>
                </a:solidFill>
                <a:latin typeface="+mj-lt"/>
              </a:rPr>
              <a:t>THE DIMENSIONS OF PUBLIC</a:t>
            </a:r>
            <a:r>
              <a:rPr lang="en-US" sz="2000" b="1" i="0" u="none" strike="noStrike" dirty="0" smtClean="0">
                <a:solidFill>
                  <a:schemeClr val="tx2"/>
                </a:solidFill>
                <a:latin typeface="+mj-lt"/>
              </a:rPr>
              <a:t> </a:t>
            </a:r>
            <a:r>
              <a:rPr lang="en-US" sz="2000" b="1" i="0" u="none" strike="noStrike" baseline="0" dirty="0" smtClean="0">
                <a:solidFill>
                  <a:schemeClr val="tx2"/>
                </a:solidFill>
                <a:latin typeface="+mj-lt"/>
              </a:rPr>
              <a:t>HEALTH</a:t>
            </a:r>
          </a:p>
          <a:p>
            <a:r>
              <a:rPr lang="en-US" sz="2000" b="0" i="0" u="none" strike="noStrike" baseline="0" dirty="0" smtClean="0">
                <a:solidFill>
                  <a:srgbClr val="000000"/>
                </a:solidFill>
                <a:latin typeface="+mj-lt"/>
              </a:rPr>
              <a:t>It would be useful to explore the concepts contained</a:t>
            </a:r>
            <a:r>
              <a:rPr lang="en-US" sz="2000" b="0" i="0" u="none" strike="noStrike" dirty="0" smtClean="0">
                <a:solidFill>
                  <a:srgbClr val="000000"/>
                </a:solidFill>
                <a:latin typeface="+mj-lt"/>
              </a:rPr>
              <a:t> </a:t>
            </a:r>
            <a:r>
              <a:rPr lang="en-US" sz="2000" b="0" i="0" u="none" strike="noStrike" baseline="0" dirty="0" smtClean="0">
                <a:solidFill>
                  <a:srgbClr val="000000"/>
                </a:solidFill>
                <a:latin typeface="+mj-lt"/>
              </a:rPr>
              <a:t>in the four terms that are commonly used to</a:t>
            </a:r>
            <a:r>
              <a:rPr lang="en-US" sz="2000" b="0" i="0" u="none" strike="noStrike" dirty="0" smtClean="0">
                <a:solidFill>
                  <a:srgbClr val="000000"/>
                </a:solidFill>
                <a:latin typeface="+mj-lt"/>
              </a:rPr>
              <a:t> </a:t>
            </a:r>
            <a:r>
              <a:rPr lang="en-US" sz="2000" b="0" i="0" u="none" strike="noStrike" baseline="0" dirty="0" smtClean="0">
                <a:solidFill>
                  <a:srgbClr val="FF0000"/>
                </a:solidFill>
                <a:latin typeface="+mj-lt"/>
              </a:rPr>
              <a:t>describe different aspects of public health:</a:t>
            </a:r>
          </a:p>
          <a:p>
            <a:r>
              <a:rPr lang="en-US" sz="2000" b="0" i="0" u="none" strike="noStrike" baseline="0" dirty="0" smtClean="0">
                <a:solidFill>
                  <a:srgbClr val="000000"/>
                </a:solidFill>
                <a:latin typeface="+mj-lt"/>
              </a:rPr>
              <a:t>■ preventive medicine;</a:t>
            </a:r>
          </a:p>
          <a:p>
            <a:r>
              <a:rPr lang="en-US" sz="2000" b="0" i="0" u="none" strike="noStrike" baseline="0" dirty="0" smtClean="0">
                <a:solidFill>
                  <a:srgbClr val="000000"/>
                </a:solidFill>
                <a:latin typeface="+mj-lt"/>
              </a:rPr>
              <a:t>■ social medicine;</a:t>
            </a:r>
          </a:p>
          <a:p>
            <a:r>
              <a:rPr lang="en-US" sz="2000" b="0" i="0" u="none" strike="noStrike" baseline="0" dirty="0" smtClean="0">
                <a:solidFill>
                  <a:srgbClr val="000000"/>
                </a:solidFill>
                <a:latin typeface="+mj-lt"/>
              </a:rPr>
              <a:t>■ community health;</a:t>
            </a:r>
          </a:p>
          <a:p>
            <a:r>
              <a:rPr lang="en-US" sz="2000" b="0" i="0" u="none" strike="noStrike" baseline="0" dirty="0" smtClean="0">
                <a:solidFill>
                  <a:srgbClr val="000000"/>
                </a:solidFill>
                <a:latin typeface="+mj-lt"/>
              </a:rPr>
              <a:t>■ community medicine.</a:t>
            </a:r>
            <a:endParaRPr lang="en-US" sz="2000" dirty="0">
              <a:latin typeface="+mj-lt"/>
            </a:endParaRPr>
          </a:p>
        </p:txBody>
      </p:sp>
      <p:pic>
        <p:nvPicPr>
          <p:cNvPr id="4" name="Picture 3"/>
          <p:cNvPicPr>
            <a:picLocks noChangeAspect="1"/>
          </p:cNvPicPr>
          <p:nvPr/>
        </p:nvPicPr>
        <p:blipFill>
          <a:blip r:embed="rId3"/>
          <a:stretch>
            <a:fillRect/>
          </a:stretch>
        </p:blipFill>
        <p:spPr>
          <a:xfrm>
            <a:off x="6237027" y="1083630"/>
            <a:ext cx="3384645" cy="1659570"/>
          </a:xfrm>
          <a:prstGeom prst="rect">
            <a:avLst/>
          </a:prstGeom>
        </p:spPr>
      </p:pic>
      <p:sp>
        <p:nvSpPr>
          <p:cNvPr id="2" name="Footer Placeholder 1"/>
          <p:cNvSpPr>
            <a:spLocks noGrp="1"/>
          </p:cNvSpPr>
          <p:nvPr>
            <p:ph type="ftr" sz="quarter" idx="11"/>
          </p:nvPr>
        </p:nvSpPr>
        <p:spPr/>
        <p:txBody>
          <a:bodyPr/>
          <a:lstStyle/>
          <a:p>
            <a:r>
              <a:rPr lang="en-US" smtClean="0"/>
              <a:t>dr.suzan yousif</a:t>
            </a:r>
            <a:endParaRPr lang="en-US"/>
          </a:p>
        </p:txBody>
      </p:sp>
      <p:sp>
        <p:nvSpPr>
          <p:cNvPr id="5" name="Rectangle 4"/>
          <p:cNvSpPr/>
          <p:nvPr/>
        </p:nvSpPr>
        <p:spPr>
          <a:xfrm>
            <a:off x="445825" y="2656949"/>
            <a:ext cx="11300347" cy="4093428"/>
          </a:xfrm>
          <a:prstGeom prst="rect">
            <a:avLst/>
          </a:prstGeom>
        </p:spPr>
        <p:txBody>
          <a:bodyPr wrap="square">
            <a:spAutoFit/>
          </a:bodyPr>
          <a:lstStyle/>
          <a:p>
            <a:r>
              <a:rPr lang="en-US" sz="2000" b="1" i="0" u="sng" strike="noStrike" baseline="0" dirty="0" smtClean="0">
                <a:latin typeface="+mj-lt"/>
              </a:rPr>
              <a:t>PREVENTIVE MEDICINE</a:t>
            </a:r>
          </a:p>
          <a:p>
            <a:pPr marL="342900" indent="-342900">
              <a:buFont typeface="Arial" panose="020B0604020202020204" pitchFamily="34" charset="0"/>
              <a:buChar char="•"/>
            </a:pPr>
            <a:r>
              <a:rPr lang="en-US" sz="2000" b="0" i="0" u="none" strike="noStrike" baseline="0" dirty="0" smtClean="0">
                <a:solidFill>
                  <a:srgbClr val="FF0000"/>
                </a:solidFill>
                <a:latin typeface="+mj-lt"/>
              </a:rPr>
              <a:t>Prevention is better than cure </a:t>
            </a:r>
            <a:r>
              <a:rPr lang="en-US" sz="2000" b="0" i="0" u="none" strike="noStrike" baseline="0" dirty="0" smtClean="0">
                <a:latin typeface="+mj-lt"/>
              </a:rPr>
              <a:t>is one of the prime</a:t>
            </a:r>
            <a:r>
              <a:rPr lang="en-US" sz="2000" b="0" i="0" u="none" strike="noStrike" dirty="0" smtClean="0">
                <a:latin typeface="+mj-lt"/>
              </a:rPr>
              <a:t> </a:t>
            </a:r>
            <a:r>
              <a:rPr lang="en-US" sz="2000" b="0" i="0" u="none" strike="noStrike" baseline="0" dirty="0" smtClean="0">
                <a:latin typeface="+mj-lt"/>
              </a:rPr>
              <a:t>messages of public health. It differentiates public</a:t>
            </a:r>
            <a:r>
              <a:rPr lang="en-US" sz="2000" b="0" i="0" u="none" strike="noStrike" dirty="0" smtClean="0">
                <a:latin typeface="+mj-lt"/>
              </a:rPr>
              <a:t> </a:t>
            </a:r>
            <a:r>
              <a:rPr lang="en-US" sz="2000" b="0" i="0" u="none" strike="noStrike" baseline="0" dirty="0" smtClean="0">
                <a:latin typeface="+mj-lt"/>
              </a:rPr>
              <a:t>health from the clinical disciplines that are primarily</a:t>
            </a:r>
            <a:r>
              <a:rPr lang="en-US" sz="2000" b="0" i="0" u="none" strike="noStrike" dirty="0" smtClean="0">
                <a:latin typeface="+mj-lt"/>
              </a:rPr>
              <a:t> </a:t>
            </a:r>
            <a:r>
              <a:rPr lang="en-US" sz="2000" b="0" i="0" u="none" strike="noStrike" baseline="0" dirty="0" smtClean="0">
                <a:latin typeface="+mj-lt"/>
              </a:rPr>
              <a:t>involved with the care of the sick, whilst</a:t>
            </a:r>
            <a:r>
              <a:rPr lang="en-US" sz="2000" b="0" i="0" u="none" strike="noStrike" dirty="0" smtClean="0">
                <a:latin typeface="+mj-lt"/>
              </a:rPr>
              <a:t> </a:t>
            </a:r>
            <a:r>
              <a:rPr lang="en-US" sz="2000" b="0" i="0" u="none" strike="noStrike" baseline="0" dirty="0" smtClean="0">
                <a:solidFill>
                  <a:srgbClr val="FF0000"/>
                </a:solidFill>
                <a:latin typeface="+mj-lt"/>
              </a:rPr>
              <a:t>public health </a:t>
            </a:r>
            <a:r>
              <a:rPr lang="en-US" sz="2000" b="0" i="0" u="none" strike="noStrike" baseline="0" dirty="0" smtClean="0">
                <a:latin typeface="+mj-lt"/>
              </a:rPr>
              <a:t>emphasizes the </a:t>
            </a:r>
            <a:r>
              <a:rPr lang="en-US" sz="2000" b="0" i="0" u="none" strike="noStrike" baseline="0" dirty="0" smtClean="0">
                <a:solidFill>
                  <a:srgbClr val="FF0000"/>
                </a:solidFill>
                <a:latin typeface="+mj-lt"/>
              </a:rPr>
              <a:t>avoidance of illness.</a:t>
            </a:r>
            <a:r>
              <a:rPr lang="en-US" sz="2000" b="0" i="0" u="none" strike="noStrike" dirty="0" smtClean="0">
                <a:solidFill>
                  <a:srgbClr val="FF0000"/>
                </a:solidFill>
                <a:latin typeface="+mj-lt"/>
              </a:rPr>
              <a:t> </a:t>
            </a:r>
          </a:p>
          <a:p>
            <a:pPr marL="342900" indent="-342900">
              <a:buFont typeface="Arial" panose="020B0604020202020204" pitchFamily="34" charset="0"/>
              <a:buChar char="•"/>
            </a:pPr>
            <a:r>
              <a:rPr lang="en-US" sz="2000" b="0" i="0" u="none" strike="noStrike" baseline="0" dirty="0" smtClean="0">
                <a:solidFill>
                  <a:srgbClr val="FF0000"/>
                </a:solidFill>
                <a:latin typeface="+mj-lt"/>
              </a:rPr>
              <a:t>Prevention</a:t>
            </a:r>
            <a:r>
              <a:rPr lang="en-US" sz="2000" b="0" i="0" u="none" strike="noStrike" baseline="0" dirty="0" smtClean="0">
                <a:latin typeface="+mj-lt"/>
              </a:rPr>
              <a:t> was initially construed </a:t>
            </a:r>
            <a:r>
              <a:rPr lang="en-US" sz="2000" b="0" i="0" u="none" strike="noStrike" baseline="0" dirty="0" smtClean="0">
                <a:solidFill>
                  <a:srgbClr val="FF0000"/>
                </a:solidFill>
                <a:latin typeface="+mj-lt"/>
              </a:rPr>
              <a:t>narrowly</a:t>
            </a:r>
            <a:r>
              <a:rPr lang="en-US" sz="2000" b="0" i="0" u="none" strike="noStrike" baseline="0" dirty="0" smtClean="0">
                <a:latin typeface="+mj-lt"/>
              </a:rPr>
              <a:t> in</a:t>
            </a:r>
            <a:r>
              <a:rPr lang="en-US" sz="2000" b="0" i="0" u="none" strike="noStrike" dirty="0" smtClean="0">
                <a:latin typeface="+mj-lt"/>
              </a:rPr>
              <a:t> </a:t>
            </a:r>
            <a:r>
              <a:rPr lang="en-US" sz="2000" b="0" i="0" u="none" strike="noStrike" baseline="0" dirty="0" smtClean="0">
                <a:latin typeface="+mj-lt"/>
              </a:rPr>
              <a:t>terms of protective measures like </a:t>
            </a:r>
            <a:r>
              <a:rPr lang="en-US" sz="2000" b="0" i="0" u="none" strike="noStrike" baseline="0" dirty="0" smtClean="0">
                <a:solidFill>
                  <a:srgbClr val="FF0000"/>
                </a:solidFill>
                <a:latin typeface="+mj-lt"/>
              </a:rPr>
              <a:t>vaccination and</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improved nutrition that target only healthy people</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with the aim of preventing the onset of disease</a:t>
            </a:r>
            <a:r>
              <a:rPr lang="en-US" sz="2000" b="0" i="0" u="none" strike="noStrike" baseline="0" dirty="0" smtClean="0">
                <a:latin typeface="+mj-lt"/>
              </a:rPr>
              <a:t>.</a:t>
            </a:r>
            <a:r>
              <a:rPr lang="en-US" sz="2000" b="0" i="0" u="none" strike="noStrike" dirty="0" smtClean="0">
                <a:latin typeface="+mj-lt"/>
              </a:rPr>
              <a:t> </a:t>
            </a:r>
            <a:endParaRPr lang="ar-IQ" sz="2000" b="0" i="0" u="none" strike="noStrike" dirty="0" smtClean="0">
              <a:latin typeface="+mj-lt"/>
            </a:endParaRPr>
          </a:p>
          <a:p>
            <a:pPr marL="342900" indent="-342900">
              <a:buFont typeface="Arial" panose="020B0604020202020204" pitchFamily="34" charset="0"/>
              <a:buChar char="•"/>
            </a:pPr>
            <a:r>
              <a:rPr lang="en-US" sz="2000" b="0" i="0" u="none" strike="noStrike" baseline="0" dirty="0" smtClean="0">
                <a:latin typeface="+mj-lt"/>
              </a:rPr>
              <a:t>This concept was </a:t>
            </a:r>
            <a:r>
              <a:rPr lang="en-US" sz="2000" b="0" i="0" u="none" strike="noStrike" baseline="0" dirty="0" smtClean="0">
                <a:solidFill>
                  <a:srgbClr val="FF0000"/>
                </a:solidFill>
                <a:latin typeface="+mj-lt"/>
              </a:rPr>
              <a:t>extended</a:t>
            </a:r>
            <a:r>
              <a:rPr lang="en-US" sz="2000" b="0" i="0" u="none" strike="noStrike" baseline="0" dirty="0" smtClean="0">
                <a:latin typeface="+mj-lt"/>
              </a:rPr>
              <a:t> to cover the </a:t>
            </a:r>
            <a:r>
              <a:rPr lang="en-US" sz="2000" b="0" i="0" u="none" strike="noStrike" baseline="0" dirty="0" smtClean="0">
                <a:solidFill>
                  <a:srgbClr val="FF0000"/>
                </a:solidFill>
                <a:latin typeface="+mj-lt"/>
              </a:rPr>
              <a:t>early diagnosis</a:t>
            </a:r>
            <a:r>
              <a:rPr lang="ar-IQ" sz="2000" b="0" i="0" u="none" strike="noStrike" baseline="0" dirty="0" smtClean="0">
                <a:solidFill>
                  <a:srgbClr val="FF0000"/>
                </a:solidFill>
                <a:latin typeface="+mj-lt"/>
              </a:rPr>
              <a:t> </a:t>
            </a:r>
            <a:r>
              <a:rPr lang="en-US" sz="2000" b="0" i="0" u="none" strike="noStrike" baseline="0" dirty="0" smtClean="0">
                <a:solidFill>
                  <a:srgbClr val="FF0000"/>
                </a:solidFill>
                <a:latin typeface="+mj-lt"/>
              </a:rPr>
              <a:t>and treatment of sick persons with the aim of</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preventing advanced diseases and in the case of</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communicable diseases, in preventing the spread</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within the community. </a:t>
            </a:r>
            <a:endParaRPr lang="ar-IQ" sz="2000" b="0" i="0" u="none" strike="noStrike" baseline="0" dirty="0" smtClean="0">
              <a:solidFill>
                <a:srgbClr val="FF0000"/>
              </a:solidFill>
              <a:latin typeface="+mj-lt"/>
            </a:endParaRPr>
          </a:p>
          <a:p>
            <a:pPr marL="342900" indent="-342900">
              <a:buFont typeface="Arial" panose="020B0604020202020204" pitchFamily="34" charset="0"/>
              <a:buChar char="•"/>
            </a:pPr>
            <a:r>
              <a:rPr lang="en-US" sz="2000" b="0" i="0" u="none" strike="noStrike" baseline="0" dirty="0" smtClean="0">
                <a:latin typeface="+mj-lt"/>
              </a:rPr>
              <a:t>A </a:t>
            </a:r>
            <a:r>
              <a:rPr lang="en-US" sz="2000" b="0" i="0" u="none" strike="noStrike" baseline="0" dirty="0" smtClean="0">
                <a:solidFill>
                  <a:srgbClr val="FF0000"/>
                </a:solidFill>
                <a:latin typeface="+mj-lt"/>
              </a:rPr>
              <a:t>further extension of the</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definition covers the treatment of sick individuals</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aimed at reversing damage and restoring function.</a:t>
            </a:r>
            <a:r>
              <a:rPr lang="en-US" sz="2000" b="0" i="0" u="none" strike="noStrike" dirty="0" smtClean="0">
                <a:solidFill>
                  <a:srgbClr val="FF0000"/>
                </a:solidFill>
                <a:latin typeface="+mj-lt"/>
              </a:rPr>
              <a:t> </a:t>
            </a:r>
            <a:endParaRPr lang="ar-IQ" sz="2000" b="0" i="0" u="none" strike="noStrike" dirty="0" smtClean="0">
              <a:solidFill>
                <a:srgbClr val="FF0000"/>
              </a:solidFill>
              <a:latin typeface="+mj-lt"/>
            </a:endParaRPr>
          </a:p>
          <a:p>
            <a:pPr marL="342900" indent="-342900">
              <a:buFont typeface="Arial" panose="020B0604020202020204" pitchFamily="34" charset="0"/>
              <a:buChar char="•"/>
            </a:pPr>
            <a:r>
              <a:rPr lang="en-US" sz="2000" b="0" i="0" u="none" strike="noStrike" baseline="0" dirty="0" smtClean="0">
                <a:latin typeface="+mj-lt"/>
              </a:rPr>
              <a:t>This concept led to the </a:t>
            </a:r>
            <a:r>
              <a:rPr lang="en-US" sz="2000" b="0" i="0" u="none" strike="noStrike" baseline="0" dirty="0" smtClean="0">
                <a:solidFill>
                  <a:srgbClr val="FF0000"/>
                </a:solidFill>
                <a:latin typeface="+mj-lt"/>
              </a:rPr>
              <a:t>classification of prevention</a:t>
            </a:r>
            <a:r>
              <a:rPr lang="en-US" sz="2000" b="0" i="0" u="none" strike="noStrike" dirty="0" smtClean="0">
                <a:solidFill>
                  <a:srgbClr val="FF0000"/>
                </a:solidFill>
                <a:latin typeface="+mj-lt"/>
              </a:rPr>
              <a:t> </a:t>
            </a:r>
            <a:r>
              <a:rPr lang="en-US" sz="2000" b="0" i="0" u="none" strike="noStrike" baseline="0" dirty="0" smtClean="0">
                <a:latin typeface="+mj-lt"/>
              </a:rPr>
              <a:t>into </a:t>
            </a:r>
            <a:r>
              <a:rPr lang="en-US" sz="2000" b="0" i="0" u="none" strike="noStrike" baseline="0" dirty="0" smtClean="0">
                <a:solidFill>
                  <a:srgbClr val="FF0000"/>
                </a:solidFill>
                <a:latin typeface="+mj-lt"/>
              </a:rPr>
              <a:t>three levels </a:t>
            </a:r>
            <a:r>
              <a:rPr lang="en-US" sz="2000" b="0" i="0" u="none" strike="noStrike" baseline="0" dirty="0" smtClean="0">
                <a:latin typeface="+mj-lt"/>
              </a:rPr>
              <a:t>later to be differentiated into </a:t>
            </a:r>
            <a:r>
              <a:rPr lang="en-US" sz="2000" b="0" i="0" u="none" strike="noStrike" baseline="0" dirty="0" smtClean="0">
                <a:solidFill>
                  <a:srgbClr val="FF0000"/>
                </a:solidFill>
                <a:latin typeface="+mj-lt"/>
              </a:rPr>
              <a:t>five</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stages .</a:t>
            </a:r>
            <a:endParaRPr lang="en-US" sz="2000" dirty="0">
              <a:solidFill>
                <a:srgbClr val="FF0000"/>
              </a:solidFill>
              <a:latin typeface="+mj-lt"/>
            </a:endParaRPr>
          </a:p>
        </p:txBody>
      </p:sp>
    </p:spTree>
    <p:extLst>
      <p:ext uri="{BB962C8B-B14F-4D97-AF65-F5344CB8AC3E}">
        <p14:creationId xmlns:p14="http://schemas.microsoft.com/office/powerpoint/2010/main" val="1181434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7422" y="129654"/>
            <a:ext cx="11682482" cy="6728346"/>
          </a:xfrm>
          <a:prstGeom prst="rect">
            <a:avLst/>
          </a:prstGeom>
        </p:spPr>
      </p:pic>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66909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603" y="228124"/>
            <a:ext cx="11668836" cy="6247864"/>
          </a:xfrm>
          <a:prstGeom prst="rect">
            <a:avLst/>
          </a:prstGeom>
        </p:spPr>
        <p:txBody>
          <a:bodyPr wrap="square">
            <a:spAutoFit/>
          </a:bodyPr>
          <a:lstStyle/>
          <a:p>
            <a:r>
              <a:rPr lang="en-US" sz="2000" b="1" i="0" u="sng" strike="noStrike" baseline="0" dirty="0" smtClean="0">
                <a:latin typeface="+mj-lt"/>
              </a:rPr>
              <a:t>SOCIAL MEDICINE</a:t>
            </a:r>
          </a:p>
          <a:p>
            <a:r>
              <a:rPr lang="en-US" sz="2000" b="0" i="1" u="none" strike="noStrike" baseline="0" dirty="0" smtClean="0">
                <a:latin typeface="+mj-lt"/>
              </a:rPr>
              <a:t>‘The poor die young’</a:t>
            </a:r>
          </a:p>
          <a:p>
            <a:pPr marL="342900" indent="-342900">
              <a:buFont typeface="Arial" panose="020B0604020202020204" pitchFamily="34" charset="0"/>
              <a:buChar char="•"/>
            </a:pPr>
            <a:r>
              <a:rPr lang="en-US" sz="2000" b="0" i="0" u="none" strike="noStrike" baseline="0" dirty="0" smtClean="0">
                <a:latin typeface="+mj-lt"/>
              </a:rPr>
              <a:t>The rise of social medicine coincided with increasing</a:t>
            </a:r>
            <a:r>
              <a:rPr lang="en-US" sz="2000" b="0" i="0" u="none" strike="noStrike" dirty="0" smtClean="0">
                <a:latin typeface="+mj-lt"/>
              </a:rPr>
              <a:t> </a:t>
            </a:r>
            <a:r>
              <a:rPr lang="en-US" sz="2000" b="0" i="0" u="none" strike="noStrike" baseline="0" dirty="0" smtClean="0">
                <a:latin typeface="+mj-lt"/>
              </a:rPr>
              <a:t>realization of the </a:t>
            </a:r>
            <a:r>
              <a:rPr lang="en-US" sz="2000" b="0" i="0" u="none" strike="noStrike" baseline="0" dirty="0" smtClean="0">
                <a:solidFill>
                  <a:srgbClr val="FF0000"/>
                </a:solidFill>
                <a:latin typeface="+mj-lt"/>
              </a:rPr>
              <a:t>links between social status</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and the health of individuals and communities</a:t>
            </a:r>
            <a:r>
              <a:rPr lang="en-US" sz="2000" b="0" i="0" u="none" strike="noStrike" baseline="0" dirty="0" smtClean="0">
                <a:latin typeface="+mj-lt"/>
              </a:rPr>
              <a:t>.</a:t>
            </a:r>
            <a:r>
              <a:rPr lang="en-US" sz="2000" b="0" i="0" u="none" strike="noStrike" dirty="0" smtClean="0">
                <a:latin typeface="+mj-lt"/>
              </a:rPr>
              <a:t> </a:t>
            </a:r>
            <a:endParaRPr lang="ar-IQ" sz="2000" b="0" i="0" u="none" strike="noStrike" dirty="0" smtClean="0">
              <a:latin typeface="+mj-lt"/>
            </a:endParaRPr>
          </a:p>
          <a:p>
            <a:pPr marL="342900" indent="-342900">
              <a:buFont typeface="Arial" panose="020B0604020202020204" pitchFamily="34" charset="0"/>
              <a:buChar char="•"/>
            </a:pPr>
            <a:r>
              <a:rPr lang="en-US" sz="2000" b="0" i="0" u="none" strike="noStrike" baseline="0" dirty="0" smtClean="0">
                <a:latin typeface="+mj-lt"/>
              </a:rPr>
              <a:t>Statistical analyses of </a:t>
            </a:r>
            <a:r>
              <a:rPr lang="en-US" sz="2000" b="0" i="0" u="none" strike="noStrike" baseline="0" dirty="0" smtClean="0">
                <a:solidFill>
                  <a:srgbClr val="FF0000"/>
                </a:solidFill>
                <a:latin typeface="+mj-lt"/>
              </a:rPr>
              <a:t>mortality</a:t>
            </a:r>
            <a:r>
              <a:rPr lang="en-US" sz="2000" b="0" i="0" u="none" strike="noStrike" baseline="0" dirty="0" smtClean="0">
                <a:latin typeface="+mj-lt"/>
              </a:rPr>
              <a:t> and </a:t>
            </a:r>
            <a:r>
              <a:rPr lang="en-US" sz="2000" b="0" i="0" u="none" strike="noStrike" baseline="0" dirty="0" smtClean="0">
                <a:solidFill>
                  <a:srgbClr val="FF0000"/>
                </a:solidFill>
                <a:latin typeface="+mj-lt"/>
              </a:rPr>
              <a:t>morbidity</a:t>
            </a:r>
            <a:r>
              <a:rPr lang="en-US" sz="2000" b="0" i="0" u="none" strike="noStrike" baseline="0" dirty="0" smtClean="0">
                <a:latin typeface="+mj-lt"/>
              </a:rPr>
              <a:t> data</a:t>
            </a:r>
            <a:r>
              <a:rPr lang="en-US" sz="2000" b="0" i="0" u="none" strike="noStrike" dirty="0" smtClean="0">
                <a:latin typeface="+mj-lt"/>
              </a:rPr>
              <a:t> </a:t>
            </a:r>
            <a:r>
              <a:rPr lang="en-US" sz="2000" b="0" i="0" u="none" strike="noStrike" baseline="0" dirty="0" smtClean="0">
                <a:latin typeface="+mj-lt"/>
              </a:rPr>
              <a:t>show </a:t>
            </a:r>
            <a:r>
              <a:rPr lang="en-US" sz="2000" b="0" i="0" u="none" strike="noStrike" baseline="0" dirty="0" smtClean="0">
                <a:solidFill>
                  <a:srgbClr val="FF0000"/>
                </a:solidFill>
                <a:latin typeface="+mj-lt"/>
              </a:rPr>
              <a:t>strong correlation between the social stratification</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in society and the pattern of health and disease.</a:t>
            </a:r>
            <a:r>
              <a:rPr lang="en-US" sz="2000" b="0" i="0" u="none" strike="noStrike" dirty="0" smtClean="0">
                <a:solidFill>
                  <a:srgbClr val="FF0000"/>
                </a:solidFill>
                <a:latin typeface="+mj-lt"/>
              </a:rPr>
              <a:t> </a:t>
            </a:r>
            <a:endParaRPr lang="ar-IQ" sz="2000" b="0" i="0" u="none" strike="noStrike" baseline="0" dirty="0" smtClean="0">
              <a:solidFill>
                <a:srgbClr val="FF0000"/>
              </a:solidFill>
              <a:latin typeface="+mj-lt"/>
            </a:endParaRPr>
          </a:p>
          <a:p>
            <a:pPr marL="342900" indent="-342900">
              <a:buFont typeface="Arial" panose="020B0604020202020204" pitchFamily="34" charset="0"/>
              <a:buChar char="•"/>
            </a:pPr>
            <a:r>
              <a:rPr lang="en-US" sz="2000" b="0" i="0" u="none" strike="noStrike" baseline="0" dirty="0" smtClean="0">
                <a:solidFill>
                  <a:srgbClr val="FF0000"/>
                </a:solidFill>
                <a:latin typeface="+mj-lt"/>
              </a:rPr>
              <a:t>The objective of social medicine is</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to identify the social</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determinants of health and</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disease in the community and to devise mechanisms</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for alleviating suffering and ill health through</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social policies and actions.</a:t>
            </a:r>
            <a:endParaRPr lang="ar-IQ" sz="2000" b="0" i="0" u="none" strike="noStrike" baseline="0" dirty="0" smtClean="0">
              <a:solidFill>
                <a:srgbClr val="FF0000"/>
              </a:solidFill>
              <a:latin typeface="+mj-lt"/>
            </a:endParaRPr>
          </a:p>
          <a:p>
            <a:pPr marL="342900" indent="-342900">
              <a:buFont typeface="Arial" panose="020B0604020202020204" pitchFamily="34" charset="0"/>
              <a:buChar char="•"/>
            </a:pPr>
            <a:r>
              <a:rPr lang="en-US" sz="2000" b="0" i="0" u="none" strike="noStrike" baseline="0" dirty="0" smtClean="0">
                <a:solidFill>
                  <a:srgbClr val="FF0000"/>
                </a:solidFill>
                <a:latin typeface="+mj-lt"/>
              </a:rPr>
              <a:t> Social medicine is based</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on certain fundamental assumptions:</a:t>
            </a:r>
            <a:endParaRPr lang="ar-IQ" sz="2000" b="0" i="0" u="none" strike="noStrike" baseline="0" dirty="0" smtClean="0">
              <a:solidFill>
                <a:srgbClr val="FF0000"/>
              </a:solidFill>
              <a:latin typeface="+mj-lt"/>
            </a:endParaRPr>
          </a:p>
          <a:p>
            <a:pPr marL="342900" indent="-342900">
              <a:buFont typeface="Wingdings" panose="05000000000000000000" pitchFamily="2" charset="2"/>
              <a:buChar char="Ø"/>
            </a:pPr>
            <a:r>
              <a:rPr lang="en-US" sz="2000" dirty="0">
                <a:latin typeface="+mj-lt"/>
              </a:rPr>
              <a:t>Health as a birthright. Everyone has the right to</a:t>
            </a:r>
            <a:r>
              <a:rPr lang="ar-IQ" sz="2000" dirty="0">
                <a:latin typeface="+mj-lt"/>
              </a:rPr>
              <a:t> </a:t>
            </a:r>
            <a:r>
              <a:rPr lang="en-US" sz="2000" dirty="0">
                <a:latin typeface="+mj-lt"/>
              </a:rPr>
              <a:t>enjoy the highest possible level of health.</a:t>
            </a:r>
          </a:p>
          <a:p>
            <a:pPr marL="171450" indent="-171450">
              <a:buFont typeface="Wingdings" panose="05000000000000000000" pitchFamily="2" charset="2"/>
              <a:buChar char="Ø"/>
            </a:pPr>
            <a:r>
              <a:rPr lang="ar-IQ" sz="2000" dirty="0" smtClean="0">
                <a:latin typeface="+mj-lt"/>
              </a:rPr>
              <a:t>  </a:t>
            </a:r>
            <a:r>
              <a:rPr lang="en-US" sz="2000" dirty="0" smtClean="0">
                <a:latin typeface="+mj-lt"/>
              </a:rPr>
              <a:t>The </a:t>
            </a:r>
            <a:r>
              <a:rPr lang="en-US" sz="2000" dirty="0">
                <a:latin typeface="+mj-lt"/>
              </a:rPr>
              <a:t>responsibility of the state. It is the duty of</a:t>
            </a:r>
            <a:r>
              <a:rPr lang="ar-IQ" sz="2000" dirty="0">
                <a:latin typeface="+mj-lt"/>
              </a:rPr>
              <a:t> </a:t>
            </a:r>
            <a:r>
              <a:rPr lang="en-US" sz="2000" dirty="0">
                <a:latin typeface="+mj-lt"/>
              </a:rPr>
              <a:t>governments to ensure that the people have the</a:t>
            </a:r>
            <a:r>
              <a:rPr lang="ar-IQ" sz="2000" dirty="0">
                <a:latin typeface="+mj-lt"/>
              </a:rPr>
              <a:t> </a:t>
            </a:r>
            <a:r>
              <a:rPr lang="en-US" sz="2000" dirty="0">
                <a:latin typeface="+mj-lt"/>
              </a:rPr>
              <a:t>basic elements that would enable families and</a:t>
            </a:r>
            <a:r>
              <a:rPr lang="ar-IQ" sz="2000" dirty="0">
                <a:latin typeface="+mj-lt"/>
              </a:rPr>
              <a:t> </a:t>
            </a:r>
            <a:r>
              <a:rPr lang="en-US" sz="2000" dirty="0">
                <a:latin typeface="+mj-lt"/>
              </a:rPr>
              <a:t>individuals to maintain good health and that</a:t>
            </a:r>
            <a:r>
              <a:rPr lang="ar-IQ" sz="2000" dirty="0">
                <a:latin typeface="+mj-lt"/>
              </a:rPr>
              <a:t> </a:t>
            </a:r>
            <a:r>
              <a:rPr lang="en-US" sz="2000" dirty="0">
                <a:latin typeface="+mj-lt"/>
              </a:rPr>
              <a:t>they have access to good quality health care</a:t>
            </a:r>
            <a:r>
              <a:rPr lang="en-US" sz="2000" dirty="0" smtClean="0">
                <a:latin typeface="+mj-lt"/>
              </a:rPr>
              <a:t>.</a:t>
            </a:r>
            <a:endParaRPr lang="ar-IQ" sz="2000" dirty="0">
              <a:latin typeface="+mj-lt"/>
            </a:endParaRPr>
          </a:p>
          <a:p>
            <a:pPr marL="342900" indent="-342900">
              <a:buFont typeface="Wingdings" panose="05000000000000000000" pitchFamily="2" charset="2"/>
              <a:buChar char="Ø"/>
            </a:pPr>
            <a:r>
              <a:rPr lang="en-US" sz="2000" dirty="0" smtClean="0">
                <a:latin typeface="+mj-lt"/>
              </a:rPr>
              <a:t>Development </a:t>
            </a:r>
            <a:r>
              <a:rPr lang="en-US" sz="2000" dirty="0">
                <a:latin typeface="+mj-lt"/>
              </a:rPr>
              <a:t>and health are inter-related. Good</a:t>
            </a:r>
            <a:r>
              <a:rPr lang="ar-IQ" sz="2000" dirty="0">
                <a:latin typeface="+mj-lt"/>
              </a:rPr>
              <a:t> </a:t>
            </a:r>
            <a:r>
              <a:rPr lang="en-US" sz="2000" dirty="0">
                <a:latin typeface="+mj-lt"/>
              </a:rPr>
              <a:t>health promotes development, and development</a:t>
            </a:r>
            <a:r>
              <a:rPr lang="ar-IQ" sz="2000" dirty="0">
                <a:latin typeface="+mj-lt"/>
              </a:rPr>
              <a:t> </a:t>
            </a:r>
            <a:r>
              <a:rPr lang="en-US" sz="2000" dirty="0">
                <a:latin typeface="+mj-lt"/>
              </a:rPr>
              <a:t>promotes health.</a:t>
            </a:r>
          </a:p>
          <a:p>
            <a:pPr marL="342900" indent="-342900">
              <a:buFont typeface="Wingdings" panose="05000000000000000000" pitchFamily="2" charset="2"/>
              <a:buChar char="Ø"/>
            </a:pPr>
            <a:r>
              <a:rPr lang="en-US" sz="2000" dirty="0" smtClean="0">
                <a:latin typeface="+mj-lt"/>
              </a:rPr>
              <a:t>Education </a:t>
            </a:r>
            <a:r>
              <a:rPr lang="en-US" sz="2000" dirty="0">
                <a:latin typeface="+mj-lt"/>
              </a:rPr>
              <a:t>promotes health. The strong association</a:t>
            </a:r>
            <a:r>
              <a:rPr lang="ar-IQ" sz="2000" dirty="0">
                <a:latin typeface="+mj-lt"/>
              </a:rPr>
              <a:t> </a:t>
            </a:r>
            <a:r>
              <a:rPr lang="en-US" sz="2000" dirty="0">
                <a:latin typeface="+mj-lt"/>
              </a:rPr>
              <a:t>between health and level of education is particularly</a:t>
            </a:r>
            <a:r>
              <a:rPr lang="ar-IQ" sz="2000" dirty="0">
                <a:latin typeface="+mj-lt"/>
              </a:rPr>
              <a:t> </a:t>
            </a:r>
            <a:r>
              <a:rPr lang="en-US" sz="2000" dirty="0">
                <a:latin typeface="+mj-lt"/>
              </a:rPr>
              <a:t>marked with regard to women’s education.</a:t>
            </a:r>
            <a:r>
              <a:rPr lang="ar-IQ" sz="2000" dirty="0">
                <a:latin typeface="+mj-lt"/>
              </a:rPr>
              <a:t> </a:t>
            </a:r>
            <a:endParaRPr lang="en-US" sz="2000" dirty="0">
              <a:latin typeface="+mj-lt"/>
            </a:endParaRPr>
          </a:p>
          <a:p>
            <a:pPr marL="342900" indent="-342900">
              <a:buFont typeface="Wingdings" panose="05000000000000000000" pitchFamily="2" charset="2"/>
              <a:buChar char="Ø"/>
            </a:pPr>
            <a:r>
              <a:rPr lang="en-US" sz="2000" dirty="0" smtClean="0">
                <a:latin typeface="+mj-lt"/>
              </a:rPr>
              <a:t>Social </a:t>
            </a:r>
            <a:r>
              <a:rPr lang="en-US" sz="2000" dirty="0">
                <a:latin typeface="+mj-lt"/>
              </a:rPr>
              <a:t>factors have a profound influence on</a:t>
            </a:r>
            <a:r>
              <a:rPr lang="ar-IQ" sz="2000" dirty="0">
                <a:latin typeface="+mj-lt"/>
              </a:rPr>
              <a:t> </a:t>
            </a:r>
            <a:r>
              <a:rPr lang="en-US" sz="2000" dirty="0">
                <a:latin typeface="+mj-lt"/>
              </a:rPr>
              <a:t>health. Culture, </a:t>
            </a:r>
            <a:r>
              <a:rPr lang="en-US" sz="2000" dirty="0" err="1">
                <a:latin typeface="+mj-lt"/>
              </a:rPr>
              <a:t>behaviour</a:t>
            </a:r>
            <a:r>
              <a:rPr lang="en-US" sz="2000" dirty="0">
                <a:latin typeface="+mj-lt"/>
              </a:rPr>
              <a:t>, social organization, allocation of family resources, healthcare seeking</a:t>
            </a:r>
            <a:r>
              <a:rPr lang="ar-IQ" sz="2000" dirty="0">
                <a:latin typeface="+mj-lt"/>
              </a:rPr>
              <a:t> </a:t>
            </a:r>
            <a:r>
              <a:rPr lang="en-US" sz="2000" dirty="0" err="1">
                <a:latin typeface="+mj-lt"/>
              </a:rPr>
              <a:t>behaviour</a:t>
            </a:r>
            <a:r>
              <a:rPr lang="en-US" sz="2000" dirty="0">
                <a:latin typeface="+mj-lt"/>
              </a:rPr>
              <a:t>, etc.</a:t>
            </a:r>
          </a:p>
          <a:p>
            <a:endParaRPr lang="ar-IQ" sz="2000" dirty="0">
              <a:latin typeface="+mj-lt"/>
            </a:endParaRP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142849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194" y="315402"/>
            <a:ext cx="11518709" cy="3170099"/>
          </a:xfrm>
          <a:prstGeom prst="rect">
            <a:avLst/>
          </a:prstGeom>
        </p:spPr>
        <p:txBody>
          <a:bodyPr wrap="square">
            <a:spAutoFit/>
          </a:bodyPr>
          <a:lstStyle/>
          <a:p>
            <a:r>
              <a:rPr lang="en-US" sz="2000" b="1" i="0" u="none" strike="noStrike" baseline="0" dirty="0" smtClean="0">
                <a:latin typeface="+mj-lt"/>
              </a:rPr>
              <a:t>Health and human </a:t>
            </a:r>
            <a:r>
              <a:rPr lang="en-US" sz="2000" b="1" i="0" u="none" strike="noStrike" baseline="0" dirty="0" err="1" smtClean="0">
                <a:latin typeface="+mj-lt"/>
              </a:rPr>
              <a:t>behaviour</a:t>
            </a:r>
            <a:endParaRPr lang="en-US" sz="2000" b="1" i="0" u="none" strike="noStrike" baseline="0" dirty="0" smtClean="0">
              <a:latin typeface="+mj-lt"/>
            </a:endParaRPr>
          </a:p>
          <a:p>
            <a:pPr marL="342900" indent="-342900">
              <a:buFont typeface="Arial" panose="020B0604020202020204" pitchFamily="34" charset="0"/>
              <a:buChar char="•"/>
            </a:pPr>
            <a:r>
              <a:rPr lang="en-US" sz="2000" b="0" i="0" u="none" strike="noStrike" baseline="0" dirty="0" smtClean="0">
                <a:solidFill>
                  <a:srgbClr val="FF0000"/>
                </a:solidFill>
                <a:latin typeface="+mj-lt"/>
              </a:rPr>
              <a:t>Human </a:t>
            </a:r>
            <a:r>
              <a:rPr lang="en-US" sz="2000" b="0" i="0" u="none" strike="noStrike" baseline="0" dirty="0" err="1" smtClean="0">
                <a:solidFill>
                  <a:srgbClr val="FF0000"/>
                </a:solidFill>
                <a:latin typeface="+mj-lt"/>
              </a:rPr>
              <a:t>behaviour</a:t>
            </a:r>
            <a:r>
              <a:rPr lang="en-US" sz="2000" b="0" i="0" u="none" strike="noStrike" baseline="0" dirty="0" smtClean="0">
                <a:solidFill>
                  <a:srgbClr val="FF0000"/>
                </a:solidFill>
                <a:latin typeface="+mj-lt"/>
              </a:rPr>
              <a:t> is an important dimension of</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social medicine. The link between health and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human </a:t>
            </a:r>
            <a:r>
              <a:rPr lang="en-US" sz="2000" b="0" i="0" u="none" strike="noStrike" baseline="0" dirty="0" err="1" smtClean="0">
                <a:solidFill>
                  <a:srgbClr val="FF0000"/>
                </a:solidFill>
                <a:latin typeface="+mj-lt"/>
              </a:rPr>
              <a:t>behaviour</a:t>
            </a:r>
            <a:r>
              <a:rPr lang="en-US" sz="2000" b="0" i="0" u="none" strike="noStrike" baseline="0" dirty="0" smtClean="0">
                <a:solidFill>
                  <a:srgbClr val="FF0000"/>
                </a:solidFill>
                <a:latin typeface="+mj-lt"/>
              </a:rPr>
              <a:t> is a major area of interest in</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public health </a:t>
            </a:r>
            <a:r>
              <a:rPr lang="en-US" sz="2000" b="0" i="0" u="none" strike="noStrike" baseline="0" dirty="0" smtClean="0">
                <a:latin typeface="+mj-lt"/>
              </a:rPr>
              <a:t>with medical anthropologists and</a:t>
            </a:r>
            <a:r>
              <a:rPr lang="ar-IQ" sz="2000" b="0" i="0" u="none" strike="noStrike" dirty="0" smtClean="0">
                <a:latin typeface="+mj-lt"/>
              </a:rPr>
              <a:t> </a:t>
            </a:r>
            <a:r>
              <a:rPr lang="en-US" sz="2000" b="0" i="0" u="none" strike="noStrike" baseline="0" dirty="0" smtClean="0">
                <a:latin typeface="+mj-lt"/>
              </a:rPr>
              <a:t>sociologists providing specific</a:t>
            </a:r>
            <a:r>
              <a:rPr lang="ar-IQ" sz="2000" b="0" i="0" u="none" strike="noStrike" dirty="0" smtClean="0">
                <a:latin typeface="+mj-lt"/>
              </a:rPr>
              <a:t> </a:t>
            </a:r>
            <a:r>
              <a:rPr lang="en-US" sz="2000" b="0" i="0" u="none" strike="noStrike" baseline="0" dirty="0" smtClean="0">
                <a:latin typeface="+mj-lt"/>
              </a:rPr>
              <a:t>professional expertise.</a:t>
            </a:r>
            <a:r>
              <a:rPr lang="ar-IQ" sz="2000" b="0" i="0" u="none" strike="noStrike" dirty="0" smtClean="0">
                <a:latin typeface="+mj-lt"/>
              </a:rPr>
              <a:t> </a:t>
            </a:r>
          </a:p>
          <a:p>
            <a:pPr marL="342900" indent="-342900">
              <a:buFont typeface="Arial" panose="020B0604020202020204" pitchFamily="34" charset="0"/>
              <a:buChar char="•"/>
            </a:pPr>
            <a:r>
              <a:rPr lang="en-US" sz="2000" b="0" i="0" u="none" strike="noStrike" baseline="0" dirty="0" smtClean="0">
                <a:latin typeface="+mj-lt"/>
              </a:rPr>
              <a:t>The </a:t>
            </a:r>
            <a:r>
              <a:rPr lang="en-US" sz="2000" b="0" i="0" u="none" strike="noStrike" baseline="0" dirty="0" smtClean="0">
                <a:solidFill>
                  <a:srgbClr val="FF0000"/>
                </a:solidFill>
                <a:latin typeface="+mj-lt"/>
              </a:rPr>
              <a:t>link between lifestyle and health </a:t>
            </a:r>
            <a:r>
              <a:rPr lang="en-US" sz="2000" b="0" i="0" u="none" strike="noStrike" baseline="0" dirty="0" smtClean="0">
                <a:latin typeface="+mj-lt"/>
              </a:rPr>
              <a:t>is gaining</a:t>
            </a:r>
            <a:r>
              <a:rPr lang="ar-IQ" sz="2000" b="0" i="0" u="none" strike="noStrike" dirty="0" smtClean="0">
                <a:latin typeface="+mj-lt"/>
              </a:rPr>
              <a:t> </a:t>
            </a:r>
            <a:r>
              <a:rPr lang="en-US" sz="2000" b="0" i="0" u="none" strike="noStrike" baseline="0" dirty="0" smtClean="0">
                <a:latin typeface="+mj-lt"/>
              </a:rPr>
              <a:t>more attention as </a:t>
            </a:r>
            <a:r>
              <a:rPr lang="en-US" sz="2000" b="0" i="0" u="none" strike="noStrike" baseline="0" dirty="0" smtClean="0">
                <a:solidFill>
                  <a:srgbClr val="FF0000"/>
                </a:solidFill>
                <a:latin typeface="+mj-lt"/>
              </a:rPr>
              <a:t>chronic diseases</a:t>
            </a:r>
            <a:r>
              <a:rPr lang="ar-IQ" sz="2000" b="0" i="0" u="none" strike="noStrike" dirty="0" smtClean="0">
                <a:solidFill>
                  <a:srgbClr val="FF0000"/>
                </a:solidFill>
                <a:latin typeface="+mj-lt"/>
              </a:rPr>
              <a:t> </a:t>
            </a:r>
            <a:r>
              <a:rPr lang="en-US" sz="2000" b="0" i="0" u="none" strike="noStrike" baseline="0" dirty="0" smtClean="0">
                <a:latin typeface="+mj-lt"/>
              </a:rPr>
              <a:t>increasingly</a:t>
            </a:r>
            <a:r>
              <a:rPr lang="ar-IQ" sz="2000" dirty="0">
                <a:latin typeface="+mj-lt"/>
              </a:rPr>
              <a:t> </a:t>
            </a:r>
            <a:r>
              <a:rPr lang="en-US" sz="2000" b="0" i="0" u="none" strike="noStrike" baseline="0" dirty="0" smtClean="0">
                <a:latin typeface="+mj-lt"/>
              </a:rPr>
              <a:t>dominate the epidemiological pattern. The risk</a:t>
            </a:r>
            <a:r>
              <a:rPr lang="ar-IQ" sz="2000" b="0" i="0" u="none" strike="noStrike" dirty="0" smtClean="0">
                <a:latin typeface="+mj-lt"/>
              </a:rPr>
              <a:t> </a:t>
            </a:r>
            <a:r>
              <a:rPr lang="en-US" sz="2000" b="0" i="0" u="none" strike="noStrike" baseline="0" dirty="0" smtClean="0">
                <a:latin typeface="+mj-lt"/>
              </a:rPr>
              <a:t>factors associated with </a:t>
            </a:r>
            <a:r>
              <a:rPr lang="en-US" sz="2000" b="0" i="0" u="none" strike="noStrike" baseline="0" dirty="0" smtClean="0">
                <a:solidFill>
                  <a:srgbClr val="FF0000"/>
                </a:solidFill>
                <a:latin typeface="+mj-lt"/>
              </a:rPr>
              <a:t>cancers, cardiovascular</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diseases, diabetes and other chronic diseases relate</a:t>
            </a:r>
            <a:r>
              <a:rPr lang="ar-IQ" sz="2000" dirty="0" smtClean="0">
                <a:solidFill>
                  <a:srgbClr val="FF0000"/>
                </a:solidFill>
                <a:latin typeface="+mj-lt"/>
              </a:rPr>
              <a:t> </a:t>
            </a:r>
            <a:r>
              <a:rPr lang="en-US" sz="2000" dirty="0" smtClean="0">
                <a:solidFill>
                  <a:srgbClr val="FF0000"/>
                </a:solidFill>
                <a:latin typeface="+mj-lt"/>
              </a:rPr>
              <a:t>to </a:t>
            </a:r>
            <a:r>
              <a:rPr lang="en-US" sz="2000" dirty="0">
                <a:solidFill>
                  <a:srgbClr val="FF0000"/>
                </a:solidFill>
                <a:latin typeface="+mj-lt"/>
              </a:rPr>
              <a:t>such lifestyle choices as the use of tobacco </a:t>
            </a:r>
            <a:r>
              <a:rPr lang="en-US" sz="2000" dirty="0" smtClean="0">
                <a:solidFill>
                  <a:srgbClr val="FF0000"/>
                </a:solidFill>
                <a:latin typeface="+mj-lt"/>
              </a:rPr>
              <a:t>and</a:t>
            </a:r>
            <a:r>
              <a:rPr lang="ar-IQ" sz="2000" dirty="0" smtClean="0">
                <a:solidFill>
                  <a:srgbClr val="FF0000"/>
                </a:solidFill>
                <a:latin typeface="+mj-lt"/>
              </a:rPr>
              <a:t> </a:t>
            </a:r>
            <a:r>
              <a:rPr lang="en-US" sz="2000" dirty="0" smtClean="0">
                <a:solidFill>
                  <a:srgbClr val="FF0000"/>
                </a:solidFill>
                <a:latin typeface="+mj-lt"/>
              </a:rPr>
              <a:t>alcohol</a:t>
            </a:r>
            <a:r>
              <a:rPr lang="en-US" sz="2000" dirty="0">
                <a:solidFill>
                  <a:srgbClr val="FF0000"/>
                </a:solidFill>
                <a:latin typeface="+mj-lt"/>
              </a:rPr>
              <a:t>, diet, nutrition and exercise</a:t>
            </a:r>
            <a:r>
              <a:rPr lang="en-US" sz="2000" dirty="0">
                <a:latin typeface="+mj-lt"/>
              </a:rPr>
              <a:t>. The </a:t>
            </a:r>
            <a:r>
              <a:rPr lang="en-US" sz="2000" dirty="0" smtClean="0">
                <a:latin typeface="+mj-lt"/>
              </a:rPr>
              <a:t>pandemic</a:t>
            </a:r>
            <a:r>
              <a:rPr lang="ar-IQ" sz="2000" dirty="0" smtClean="0">
                <a:latin typeface="+mj-lt"/>
              </a:rPr>
              <a:t> </a:t>
            </a:r>
            <a:r>
              <a:rPr lang="en-US" sz="2000" dirty="0" smtClean="0">
                <a:latin typeface="+mj-lt"/>
              </a:rPr>
              <a:t>of </a:t>
            </a:r>
            <a:r>
              <a:rPr lang="en-US" sz="2000" dirty="0">
                <a:solidFill>
                  <a:srgbClr val="FF0000"/>
                </a:solidFill>
                <a:latin typeface="+mj-lt"/>
              </a:rPr>
              <a:t>HIV/AIDS </a:t>
            </a:r>
            <a:r>
              <a:rPr lang="en-US" sz="2000" dirty="0">
                <a:latin typeface="+mj-lt"/>
              </a:rPr>
              <a:t>has highlighted the health </a:t>
            </a:r>
            <a:r>
              <a:rPr lang="en-US" sz="2000" dirty="0" smtClean="0">
                <a:latin typeface="+mj-lt"/>
              </a:rPr>
              <a:t>importance</a:t>
            </a:r>
            <a:r>
              <a:rPr lang="ar-IQ" sz="2000" dirty="0" smtClean="0">
                <a:latin typeface="+mj-lt"/>
              </a:rPr>
              <a:t> </a:t>
            </a:r>
            <a:r>
              <a:rPr lang="en-US" sz="2000" dirty="0" smtClean="0">
                <a:latin typeface="+mj-lt"/>
              </a:rPr>
              <a:t>of </a:t>
            </a:r>
            <a:r>
              <a:rPr lang="en-US" sz="2000" dirty="0">
                <a:solidFill>
                  <a:srgbClr val="FF0000"/>
                </a:solidFill>
                <a:latin typeface="+mj-lt"/>
              </a:rPr>
              <a:t>sexual </a:t>
            </a:r>
            <a:r>
              <a:rPr lang="en-US" sz="2000" dirty="0" err="1">
                <a:solidFill>
                  <a:srgbClr val="FF0000"/>
                </a:solidFill>
                <a:latin typeface="+mj-lt"/>
              </a:rPr>
              <a:t>behaviour</a:t>
            </a:r>
            <a:r>
              <a:rPr lang="en-US" sz="2000" dirty="0">
                <a:latin typeface="+mj-lt"/>
              </a:rPr>
              <a:t>, making </a:t>
            </a:r>
            <a:r>
              <a:rPr lang="en-US" sz="2000" dirty="0" smtClean="0">
                <a:latin typeface="+mj-lt"/>
              </a:rPr>
              <a:t>sex</a:t>
            </a:r>
            <a:r>
              <a:rPr lang="ar-IQ" sz="2000" dirty="0" smtClean="0">
                <a:latin typeface="+mj-lt"/>
              </a:rPr>
              <a:t> </a:t>
            </a:r>
            <a:r>
              <a:rPr lang="en-US" sz="2000" dirty="0" smtClean="0">
                <a:latin typeface="+mj-lt"/>
              </a:rPr>
              <a:t>literally a</a:t>
            </a:r>
            <a:r>
              <a:rPr lang="ar-IQ" sz="2000" dirty="0" smtClean="0">
                <a:latin typeface="+mj-lt"/>
              </a:rPr>
              <a:t> </a:t>
            </a:r>
            <a:r>
              <a:rPr lang="en-US" sz="2000" dirty="0" smtClean="0">
                <a:latin typeface="+mj-lt"/>
              </a:rPr>
              <a:t>matter </a:t>
            </a:r>
            <a:r>
              <a:rPr lang="en-US" sz="2000" dirty="0">
                <a:latin typeface="+mj-lt"/>
              </a:rPr>
              <a:t>of life and death: life in its </a:t>
            </a:r>
            <a:r>
              <a:rPr lang="en-US" sz="2000" dirty="0" smtClean="0">
                <a:latin typeface="+mj-lt"/>
              </a:rPr>
              <a:t>reproductive</a:t>
            </a:r>
            <a:r>
              <a:rPr lang="ar-IQ" sz="2000" dirty="0" smtClean="0">
                <a:latin typeface="+mj-lt"/>
              </a:rPr>
              <a:t> </a:t>
            </a:r>
            <a:r>
              <a:rPr lang="en-US" sz="2000" dirty="0" smtClean="0">
                <a:latin typeface="+mj-lt"/>
              </a:rPr>
              <a:t>function </a:t>
            </a:r>
            <a:r>
              <a:rPr lang="en-US" sz="2000" dirty="0">
                <a:latin typeface="+mj-lt"/>
              </a:rPr>
              <a:t>and death in its association with the </a:t>
            </a:r>
            <a:r>
              <a:rPr lang="en-US" sz="2000" dirty="0" smtClean="0">
                <a:latin typeface="+mj-lt"/>
              </a:rPr>
              <a:t>risk</a:t>
            </a:r>
            <a:r>
              <a:rPr lang="ar-IQ" sz="2000" dirty="0" smtClean="0">
                <a:latin typeface="+mj-lt"/>
              </a:rPr>
              <a:t> </a:t>
            </a:r>
            <a:r>
              <a:rPr lang="en-US" sz="2000" dirty="0" smtClean="0">
                <a:latin typeface="+mj-lt"/>
              </a:rPr>
              <a:t>of </a:t>
            </a:r>
            <a:r>
              <a:rPr lang="en-US" sz="2000" dirty="0">
                <a:latin typeface="+mj-lt"/>
              </a:rPr>
              <a:t>acquiring deadly diseases.</a:t>
            </a: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1637341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489" y="348426"/>
            <a:ext cx="11668835" cy="1631216"/>
          </a:xfrm>
          <a:prstGeom prst="rect">
            <a:avLst/>
          </a:prstGeom>
        </p:spPr>
        <p:txBody>
          <a:bodyPr wrap="square">
            <a:spAutoFit/>
          </a:bodyPr>
          <a:lstStyle/>
          <a:p>
            <a:r>
              <a:rPr lang="en-US" sz="2000" b="1" i="0" u="sng" strike="noStrike" baseline="0" dirty="0" smtClean="0">
                <a:latin typeface="+mj-lt"/>
              </a:rPr>
              <a:t>COMMUNITY HEALTH</a:t>
            </a:r>
          </a:p>
          <a:p>
            <a:r>
              <a:rPr lang="en-US" sz="2000" b="0" i="0" u="none" strike="noStrike" baseline="0" dirty="0" smtClean="0">
                <a:latin typeface="+mj-lt"/>
              </a:rPr>
              <a:t>Community health </a:t>
            </a:r>
            <a:r>
              <a:rPr lang="en-US" sz="2000" b="0" i="0" u="none" strike="noStrike" baseline="0" dirty="0" smtClean="0">
                <a:solidFill>
                  <a:srgbClr val="FF0000"/>
                </a:solidFill>
                <a:latin typeface="+mj-lt"/>
              </a:rPr>
              <a:t>deals with the services that aim</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at protecting the health of the community</a:t>
            </a:r>
            <a:r>
              <a:rPr lang="en-US" sz="2000" b="0" i="0" u="none" strike="noStrike" baseline="0" dirty="0" smtClean="0">
                <a:latin typeface="+mj-lt"/>
              </a:rPr>
              <a:t>. The</a:t>
            </a:r>
            <a:r>
              <a:rPr lang="ar-IQ" sz="2000" dirty="0">
                <a:latin typeface="+mj-lt"/>
              </a:rPr>
              <a:t> </a:t>
            </a:r>
            <a:r>
              <a:rPr lang="en-US" sz="2000" dirty="0" smtClean="0">
                <a:latin typeface="+mj-lt"/>
              </a:rPr>
              <a:t>interventions </a:t>
            </a:r>
            <a:r>
              <a:rPr lang="en-US" sz="2000" dirty="0">
                <a:latin typeface="+mj-lt"/>
              </a:rPr>
              <a:t>vary from environmental </a:t>
            </a:r>
            <a:r>
              <a:rPr lang="en-US" sz="2000" dirty="0" smtClean="0">
                <a:latin typeface="+mj-lt"/>
              </a:rPr>
              <a:t>sanitation</a:t>
            </a:r>
            <a:r>
              <a:rPr lang="ar-IQ" sz="2000" dirty="0" smtClean="0">
                <a:latin typeface="+mj-lt"/>
              </a:rPr>
              <a:t> </a:t>
            </a:r>
            <a:r>
              <a:rPr lang="en-US" sz="2000" dirty="0" smtClean="0">
                <a:latin typeface="+mj-lt"/>
              </a:rPr>
              <a:t>including </a:t>
            </a:r>
            <a:r>
              <a:rPr lang="en-US" sz="2000" dirty="0">
                <a:solidFill>
                  <a:srgbClr val="FF0000"/>
                </a:solidFill>
                <a:latin typeface="+mj-lt"/>
              </a:rPr>
              <a:t>vector control to personal health </a:t>
            </a:r>
            <a:r>
              <a:rPr lang="en-US" sz="2000" dirty="0" smtClean="0">
                <a:solidFill>
                  <a:srgbClr val="FF0000"/>
                </a:solidFill>
                <a:latin typeface="+mj-lt"/>
              </a:rPr>
              <a:t>care,</a:t>
            </a:r>
            <a:r>
              <a:rPr lang="ar-IQ" sz="2000" dirty="0" smtClean="0">
                <a:solidFill>
                  <a:srgbClr val="FF0000"/>
                </a:solidFill>
                <a:latin typeface="+mj-lt"/>
              </a:rPr>
              <a:t> </a:t>
            </a:r>
            <a:r>
              <a:rPr lang="en-US" sz="2000" dirty="0" smtClean="0">
                <a:solidFill>
                  <a:srgbClr val="FF0000"/>
                </a:solidFill>
                <a:latin typeface="+mj-lt"/>
              </a:rPr>
              <a:t>immunization</a:t>
            </a:r>
            <a:r>
              <a:rPr lang="en-US" sz="2000" dirty="0">
                <a:solidFill>
                  <a:srgbClr val="FF0000"/>
                </a:solidFill>
                <a:latin typeface="+mj-lt"/>
              </a:rPr>
              <a:t>, health education </a:t>
            </a:r>
            <a:r>
              <a:rPr lang="en-US" sz="2000" dirty="0" smtClean="0">
                <a:solidFill>
                  <a:srgbClr val="FF0000"/>
                </a:solidFill>
                <a:latin typeface="+mj-lt"/>
              </a:rPr>
              <a:t>and</a:t>
            </a:r>
            <a:r>
              <a:rPr lang="ar-IQ" sz="2000" dirty="0" smtClean="0">
                <a:solidFill>
                  <a:srgbClr val="FF0000"/>
                </a:solidFill>
                <a:latin typeface="+mj-lt"/>
              </a:rPr>
              <a:t> </a:t>
            </a:r>
            <a:r>
              <a:rPr lang="en-US" sz="2000" dirty="0" smtClean="0">
                <a:solidFill>
                  <a:srgbClr val="FF0000"/>
                </a:solidFill>
                <a:latin typeface="+mj-lt"/>
              </a:rPr>
              <a:t>such </a:t>
            </a:r>
            <a:r>
              <a:rPr lang="en-US" sz="2000" dirty="0">
                <a:solidFill>
                  <a:srgbClr val="FF0000"/>
                </a:solidFill>
                <a:latin typeface="+mj-lt"/>
              </a:rPr>
              <a:t>like</a:t>
            </a:r>
            <a:r>
              <a:rPr lang="en-US" sz="2000" dirty="0">
                <a:latin typeface="+mj-lt"/>
              </a:rPr>
              <a:t>. </a:t>
            </a:r>
            <a:r>
              <a:rPr lang="en-US" sz="2000" dirty="0" smtClean="0">
                <a:latin typeface="+mj-lt"/>
              </a:rPr>
              <a:t>It</a:t>
            </a:r>
            <a:r>
              <a:rPr lang="ar-IQ" sz="2000" dirty="0" smtClean="0">
                <a:latin typeface="+mj-lt"/>
              </a:rPr>
              <a:t> </a:t>
            </a:r>
            <a:r>
              <a:rPr lang="en-US" sz="2000" dirty="0" smtClean="0">
                <a:latin typeface="+mj-lt"/>
              </a:rPr>
              <a:t>includes </a:t>
            </a:r>
            <a:r>
              <a:rPr lang="en-US" sz="2000" dirty="0">
                <a:latin typeface="+mj-lt"/>
              </a:rPr>
              <a:t>an important diagnostic element – ‘</a:t>
            </a:r>
            <a:r>
              <a:rPr lang="en-US" sz="2000" dirty="0" smtClean="0">
                <a:latin typeface="+mj-lt"/>
              </a:rPr>
              <a:t>community</a:t>
            </a:r>
            <a:r>
              <a:rPr lang="ar-IQ" sz="2000" dirty="0" smtClean="0">
                <a:latin typeface="+mj-lt"/>
              </a:rPr>
              <a:t> </a:t>
            </a:r>
            <a:r>
              <a:rPr lang="en-US" sz="2000" dirty="0" smtClean="0">
                <a:latin typeface="+mj-lt"/>
              </a:rPr>
              <a:t>diagnosis</a:t>
            </a:r>
            <a:r>
              <a:rPr lang="en-US" sz="2000" dirty="0">
                <a:latin typeface="+mj-lt"/>
              </a:rPr>
              <a:t>’ – aimed at surveying and </a:t>
            </a:r>
            <a:r>
              <a:rPr lang="en-US" sz="2000" dirty="0" smtClean="0">
                <a:latin typeface="+mj-lt"/>
              </a:rPr>
              <a:t>monitoring</a:t>
            </a:r>
            <a:r>
              <a:rPr lang="ar-IQ" sz="2000" dirty="0" smtClean="0">
                <a:latin typeface="+mj-lt"/>
              </a:rPr>
              <a:t> </a:t>
            </a:r>
            <a:r>
              <a:rPr lang="en-US" sz="2000" dirty="0" smtClean="0">
                <a:latin typeface="+mj-lt"/>
              </a:rPr>
              <a:t>community </a:t>
            </a:r>
            <a:r>
              <a:rPr lang="en-US" sz="2000" dirty="0">
                <a:latin typeface="+mj-lt"/>
              </a:rPr>
              <a:t>health needs and assessing </a:t>
            </a:r>
            <a:r>
              <a:rPr lang="en-US" sz="2000" dirty="0" smtClean="0">
                <a:latin typeface="+mj-lt"/>
              </a:rPr>
              <a:t>the</a:t>
            </a:r>
            <a:r>
              <a:rPr lang="ar-IQ" sz="2000" dirty="0" smtClean="0">
                <a:latin typeface="+mj-lt"/>
              </a:rPr>
              <a:t> </a:t>
            </a:r>
            <a:r>
              <a:rPr lang="en-US" sz="2000" dirty="0" smtClean="0">
                <a:latin typeface="+mj-lt"/>
              </a:rPr>
              <a:t>impact </a:t>
            </a:r>
            <a:r>
              <a:rPr lang="en-US" sz="2000" dirty="0">
                <a:latin typeface="+mj-lt"/>
              </a:rPr>
              <a:t>of interventions.</a:t>
            </a:r>
          </a:p>
        </p:txBody>
      </p:sp>
      <p:sp>
        <p:nvSpPr>
          <p:cNvPr id="3" name="Footer Placeholder 2"/>
          <p:cNvSpPr>
            <a:spLocks noGrp="1"/>
          </p:cNvSpPr>
          <p:nvPr>
            <p:ph type="ftr" sz="quarter" idx="11"/>
          </p:nvPr>
        </p:nvSpPr>
        <p:spPr/>
        <p:txBody>
          <a:bodyPr/>
          <a:lstStyle/>
          <a:p>
            <a:r>
              <a:rPr lang="en-US" sz="1400" dirty="0" err="1" smtClean="0"/>
              <a:t>dr.suzan</a:t>
            </a:r>
            <a:r>
              <a:rPr lang="en-US" sz="1400" dirty="0" smtClean="0"/>
              <a:t> </a:t>
            </a:r>
            <a:r>
              <a:rPr lang="en-US" sz="1400" dirty="0" err="1" smtClean="0"/>
              <a:t>yousif</a:t>
            </a:r>
            <a:endParaRPr lang="en-US" sz="1400" dirty="0"/>
          </a:p>
        </p:txBody>
      </p:sp>
      <p:sp>
        <p:nvSpPr>
          <p:cNvPr id="4" name="Rectangle 3"/>
          <p:cNvSpPr/>
          <p:nvPr/>
        </p:nvSpPr>
        <p:spPr>
          <a:xfrm>
            <a:off x="368489" y="2257678"/>
            <a:ext cx="11464120" cy="1323439"/>
          </a:xfrm>
          <a:prstGeom prst="rect">
            <a:avLst/>
          </a:prstGeom>
        </p:spPr>
        <p:txBody>
          <a:bodyPr wrap="square">
            <a:spAutoFit/>
          </a:bodyPr>
          <a:lstStyle/>
          <a:p>
            <a:r>
              <a:rPr lang="en-US" sz="2000" b="1" u="sng" dirty="0">
                <a:latin typeface="+mj-lt"/>
              </a:rPr>
              <a:t>COMMUNITY MEDICINE</a:t>
            </a:r>
          </a:p>
          <a:p>
            <a:r>
              <a:rPr lang="en-US" sz="2000" dirty="0">
                <a:latin typeface="+mj-lt"/>
              </a:rPr>
              <a:t>This usually refers to </a:t>
            </a:r>
            <a:r>
              <a:rPr lang="en-US" sz="2000" dirty="0">
                <a:solidFill>
                  <a:srgbClr val="FF0000"/>
                </a:solidFill>
                <a:latin typeface="+mj-lt"/>
              </a:rPr>
              <a:t>services that are provided at</a:t>
            </a:r>
            <a:r>
              <a:rPr lang="ar-IQ" sz="2000" dirty="0">
                <a:solidFill>
                  <a:srgbClr val="FF0000"/>
                </a:solidFill>
                <a:latin typeface="+mj-lt"/>
              </a:rPr>
              <a:t> </a:t>
            </a:r>
            <a:r>
              <a:rPr lang="en-US" sz="2000" dirty="0">
                <a:solidFill>
                  <a:srgbClr val="FF0000"/>
                </a:solidFill>
                <a:latin typeface="+mj-lt"/>
              </a:rPr>
              <a:t>the community level and is now often encompassed</a:t>
            </a:r>
            <a:r>
              <a:rPr lang="ar-IQ" sz="2000" dirty="0">
                <a:solidFill>
                  <a:srgbClr val="FF0000"/>
                </a:solidFill>
                <a:latin typeface="+mj-lt"/>
              </a:rPr>
              <a:t> </a:t>
            </a:r>
            <a:r>
              <a:rPr lang="en-US" sz="2000" dirty="0">
                <a:solidFill>
                  <a:srgbClr val="FF0000"/>
                </a:solidFill>
                <a:latin typeface="+mj-lt"/>
              </a:rPr>
              <a:t>in the new term primary care. Community</a:t>
            </a:r>
            <a:r>
              <a:rPr lang="ar-IQ" sz="2000" dirty="0">
                <a:solidFill>
                  <a:srgbClr val="FF0000"/>
                </a:solidFill>
                <a:latin typeface="+mj-lt"/>
              </a:rPr>
              <a:t> </a:t>
            </a:r>
            <a:r>
              <a:rPr lang="en-US" sz="2000" dirty="0">
                <a:solidFill>
                  <a:srgbClr val="FF0000"/>
                </a:solidFill>
                <a:latin typeface="+mj-lt"/>
              </a:rPr>
              <a:t>physicians, nurses and other health-care personnel</a:t>
            </a:r>
            <a:r>
              <a:rPr lang="ar-IQ" sz="2000" dirty="0">
                <a:solidFill>
                  <a:srgbClr val="FF0000"/>
                </a:solidFill>
                <a:latin typeface="+mj-lt"/>
              </a:rPr>
              <a:t> </a:t>
            </a:r>
            <a:r>
              <a:rPr lang="en-US" sz="2000" dirty="0">
                <a:solidFill>
                  <a:srgbClr val="FF0000"/>
                </a:solidFill>
                <a:latin typeface="+mj-lt"/>
              </a:rPr>
              <a:t>are involved in providing care</a:t>
            </a:r>
            <a:r>
              <a:rPr lang="ar-IQ" sz="2000" dirty="0">
                <a:solidFill>
                  <a:srgbClr val="FF0000"/>
                </a:solidFill>
                <a:latin typeface="+mj-lt"/>
              </a:rPr>
              <a:t> </a:t>
            </a:r>
            <a:r>
              <a:rPr lang="en-US" sz="2000" dirty="0">
                <a:solidFill>
                  <a:srgbClr val="FF0000"/>
                </a:solidFill>
                <a:latin typeface="+mj-lt"/>
              </a:rPr>
              <a:t>at clinics, health</a:t>
            </a:r>
            <a:r>
              <a:rPr lang="ar-IQ" sz="2000" dirty="0">
                <a:solidFill>
                  <a:srgbClr val="FF0000"/>
                </a:solidFill>
                <a:latin typeface="+mj-lt"/>
              </a:rPr>
              <a:t> </a:t>
            </a:r>
            <a:r>
              <a:rPr lang="en-US" sz="2000" dirty="0" err="1">
                <a:solidFill>
                  <a:srgbClr val="FF0000"/>
                </a:solidFill>
                <a:latin typeface="+mj-lt"/>
              </a:rPr>
              <a:t>centres</a:t>
            </a:r>
            <a:r>
              <a:rPr lang="en-US" sz="2000" dirty="0">
                <a:solidFill>
                  <a:srgbClr val="FF0000"/>
                </a:solidFill>
                <a:latin typeface="+mj-lt"/>
              </a:rPr>
              <a:t> and in people’s home</a:t>
            </a:r>
            <a:r>
              <a:rPr lang="en-US" sz="2000" dirty="0">
                <a:latin typeface="+mj-lt"/>
              </a:rPr>
              <a:t>s.</a:t>
            </a:r>
          </a:p>
        </p:txBody>
      </p:sp>
      <p:sp>
        <p:nvSpPr>
          <p:cNvPr id="5" name="Rectangle 4"/>
          <p:cNvSpPr/>
          <p:nvPr/>
        </p:nvSpPr>
        <p:spPr>
          <a:xfrm>
            <a:off x="368489" y="3859153"/>
            <a:ext cx="11464120" cy="2554545"/>
          </a:xfrm>
          <a:prstGeom prst="rect">
            <a:avLst/>
          </a:prstGeom>
        </p:spPr>
        <p:txBody>
          <a:bodyPr wrap="square">
            <a:spAutoFit/>
          </a:bodyPr>
          <a:lstStyle/>
          <a:p>
            <a:r>
              <a:rPr lang="en-US" sz="2000" b="1" dirty="0">
                <a:latin typeface="+mj-lt"/>
              </a:rPr>
              <a:t>MODERN PUBLIC HEALTH </a:t>
            </a:r>
            <a:endParaRPr lang="ar-IQ" sz="2000" b="1" dirty="0">
              <a:latin typeface="+mj-lt"/>
            </a:endParaRPr>
          </a:p>
          <a:p>
            <a:r>
              <a:rPr lang="en-US" sz="2000" dirty="0">
                <a:latin typeface="+mj-lt"/>
              </a:rPr>
              <a:t>The modern concept of public health includes all</a:t>
            </a:r>
            <a:r>
              <a:rPr lang="ar-IQ" sz="2000" dirty="0">
                <a:latin typeface="+mj-lt"/>
              </a:rPr>
              <a:t> </a:t>
            </a:r>
            <a:r>
              <a:rPr lang="en-US" sz="2000" dirty="0">
                <a:latin typeface="+mj-lt"/>
              </a:rPr>
              <a:t>these elements – preventive medicine, social medicine,</a:t>
            </a:r>
          </a:p>
          <a:p>
            <a:r>
              <a:rPr lang="en-US" sz="2000" dirty="0">
                <a:latin typeface="+mj-lt"/>
              </a:rPr>
              <a:t>community medicine, community health.</a:t>
            </a:r>
            <a:r>
              <a:rPr lang="ar-IQ" sz="2000" dirty="0">
                <a:latin typeface="+mj-lt"/>
              </a:rPr>
              <a:t> </a:t>
            </a:r>
            <a:r>
              <a:rPr lang="en-US" sz="2000" dirty="0">
                <a:latin typeface="+mj-lt"/>
              </a:rPr>
              <a:t>Important features of modern public health </a:t>
            </a:r>
            <a:r>
              <a:rPr lang="en-US" sz="2000" dirty="0">
                <a:solidFill>
                  <a:srgbClr val="FF0000"/>
                </a:solidFill>
                <a:latin typeface="+mj-lt"/>
              </a:rPr>
              <a:t>include</a:t>
            </a:r>
            <a:r>
              <a:rPr lang="ar-IQ" sz="2000" dirty="0">
                <a:solidFill>
                  <a:srgbClr val="FF0000"/>
                </a:solidFill>
                <a:latin typeface="+mj-lt"/>
              </a:rPr>
              <a:t> </a:t>
            </a:r>
            <a:r>
              <a:rPr lang="en-US" sz="2000" dirty="0">
                <a:solidFill>
                  <a:srgbClr val="FF0000"/>
                </a:solidFill>
                <a:latin typeface="+mj-lt"/>
              </a:rPr>
              <a:t>the following</a:t>
            </a:r>
            <a:r>
              <a:rPr lang="ar-IQ" sz="2000" dirty="0">
                <a:solidFill>
                  <a:srgbClr val="FF0000"/>
                </a:solidFill>
                <a:latin typeface="+mj-lt"/>
              </a:rPr>
              <a:t> </a:t>
            </a:r>
            <a:r>
              <a:rPr lang="en-US" sz="2000" dirty="0">
                <a:solidFill>
                  <a:srgbClr val="FF0000"/>
                </a:solidFill>
                <a:latin typeface="+mj-lt"/>
              </a:rPr>
              <a:t>characteristic features</a:t>
            </a:r>
            <a:r>
              <a:rPr lang="en-US" sz="2000" dirty="0">
                <a:latin typeface="+mj-lt"/>
              </a:rPr>
              <a:t>. It is:</a:t>
            </a:r>
          </a:p>
          <a:p>
            <a:r>
              <a:rPr lang="en-US" sz="2000" dirty="0">
                <a:latin typeface="+mj-lt"/>
              </a:rPr>
              <a:t>■ multidisciplinary;</a:t>
            </a:r>
          </a:p>
          <a:p>
            <a:r>
              <a:rPr lang="en-US" sz="2000" dirty="0">
                <a:latin typeface="+mj-lt"/>
              </a:rPr>
              <a:t>■ </a:t>
            </a:r>
            <a:r>
              <a:rPr lang="en-US" sz="2000" dirty="0" err="1">
                <a:latin typeface="+mj-lt"/>
              </a:rPr>
              <a:t>multisectoral</a:t>
            </a:r>
            <a:r>
              <a:rPr lang="en-US" sz="2000" dirty="0">
                <a:latin typeface="+mj-lt"/>
              </a:rPr>
              <a:t>;</a:t>
            </a:r>
          </a:p>
          <a:p>
            <a:r>
              <a:rPr lang="en-US" sz="2000" dirty="0">
                <a:latin typeface="+mj-lt"/>
              </a:rPr>
              <a:t>■ evidence-based;</a:t>
            </a:r>
          </a:p>
          <a:p>
            <a:r>
              <a:rPr lang="en-US" sz="2000" dirty="0">
                <a:latin typeface="+mj-lt"/>
              </a:rPr>
              <a:t>■ equity-oriented.</a:t>
            </a:r>
          </a:p>
        </p:txBody>
      </p:sp>
    </p:spTree>
    <p:extLst>
      <p:ext uri="{BB962C8B-B14F-4D97-AF65-F5344CB8AC3E}">
        <p14:creationId xmlns:p14="http://schemas.microsoft.com/office/powerpoint/2010/main" val="1965908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660" y="140677"/>
            <a:ext cx="11614243" cy="1938992"/>
          </a:xfrm>
          <a:prstGeom prst="rect">
            <a:avLst/>
          </a:prstGeom>
        </p:spPr>
        <p:txBody>
          <a:bodyPr wrap="square">
            <a:spAutoFit/>
          </a:bodyPr>
          <a:lstStyle/>
          <a:p>
            <a:r>
              <a:rPr lang="en-US" sz="2000" b="1" i="0" u="none" strike="noStrike" baseline="0" dirty="0" smtClean="0">
                <a:latin typeface="+mj-lt"/>
              </a:rPr>
              <a:t>MULTIDISCIPLINARY</a:t>
            </a:r>
          </a:p>
          <a:p>
            <a:r>
              <a:rPr lang="en-US" sz="2000" b="0" i="0" u="none" strike="noStrike" baseline="0" dirty="0" smtClean="0">
                <a:latin typeface="+mj-lt"/>
              </a:rPr>
              <a:t>Although </a:t>
            </a:r>
            <a:r>
              <a:rPr lang="en-US" sz="2000" b="0" i="0" u="none" strike="noStrike" baseline="0" dirty="0" smtClean="0">
                <a:solidFill>
                  <a:srgbClr val="FF0000"/>
                </a:solidFill>
                <a:latin typeface="+mj-lt"/>
              </a:rPr>
              <a:t>medical practitioners </a:t>
            </a:r>
            <a:r>
              <a:rPr lang="en-US" sz="2000" b="0" i="0" u="none" strike="noStrike" baseline="0" dirty="0" smtClean="0">
                <a:latin typeface="+mj-lt"/>
              </a:rPr>
              <a:t>constitute a vital</a:t>
            </a:r>
            <a:r>
              <a:rPr lang="ar-IQ" sz="2000" b="0" i="0" u="none" strike="noStrike" dirty="0" smtClean="0">
                <a:latin typeface="+mj-lt"/>
              </a:rPr>
              <a:t> </a:t>
            </a:r>
            <a:r>
              <a:rPr lang="en-US" sz="2000" b="0" i="0" u="none" strike="noStrike" baseline="0" dirty="0" smtClean="0">
                <a:latin typeface="+mj-lt"/>
              </a:rPr>
              <a:t>segment of the public health practitioners, the contributions</a:t>
            </a:r>
            <a:r>
              <a:rPr lang="ar-IQ" sz="2000" dirty="0">
                <a:latin typeface="+mj-lt"/>
              </a:rPr>
              <a:t> </a:t>
            </a:r>
            <a:r>
              <a:rPr lang="en-US" sz="2000" b="0" i="0" u="none" strike="noStrike" baseline="0" dirty="0" smtClean="0">
                <a:latin typeface="+mj-lt"/>
              </a:rPr>
              <a:t>from other health-related disciplines</a:t>
            </a:r>
            <a:r>
              <a:rPr lang="ar-IQ" sz="2000" b="0" i="0" u="none" strike="noStrike" dirty="0" smtClean="0">
                <a:latin typeface="+mj-lt"/>
              </a:rPr>
              <a:t> </a:t>
            </a:r>
            <a:r>
              <a:rPr lang="en-US" sz="2000" b="0" i="0" u="none" strike="noStrike" baseline="0" dirty="0" smtClean="0">
                <a:latin typeface="+mj-lt"/>
              </a:rPr>
              <a:t>are absolutely essential for achieving the goals of</a:t>
            </a:r>
            <a:r>
              <a:rPr lang="ar-IQ" sz="2000" b="0" i="0" u="none" strike="noStrike" dirty="0" smtClean="0">
                <a:latin typeface="+mj-lt"/>
              </a:rPr>
              <a:t> </a:t>
            </a:r>
            <a:r>
              <a:rPr lang="en-US" sz="2000" b="0" i="0" u="none" strike="noStrike" baseline="0" dirty="0" smtClean="0">
                <a:latin typeface="+mj-lt"/>
              </a:rPr>
              <a:t>public health. Thus, the </a:t>
            </a:r>
            <a:r>
              <a:rPr lang="en-US" sz="2000" b="0" i="0" u="none" strike="noStrike" baseline="0" dirty="0" smtClean="0">
                <a:solidFill>
                  <a:srgbClr val="FF0000"/>
                </a:solidFill>
                <a:latin typeface="+mj-lt"/>
              </a:rPr>
              <a:t>public health team would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include, as required, doctors, nurses, dentists and pharmacists; anthropologists, economists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and other social scientists; philosophers,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ethicists and other experts on moral sciences, as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well as educationists, communications experts and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managers</a:t>
            </a:r>
            <a:endParaRPr lang="en-US" sz="2000" dirty="0">
              <a:solidFill>
                <a:srgbClr val="FF0000"/>
              </a:solidFill>
              <a:latin typeface="+mj-lt"/>
            </a:endParaRPr>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Rectangle 3"/>
          <p:cNvSpPr/>
          <p:nvPr/>
        </p:nvSpPr>
        <p:spPr>
          <a:xfrm>
            <a:off x="245659" y="2079669"/>
            <a:ext cx="11818962" cy="1969770"/>
          </a:xfrm>
          <a:prstGeom prst="rect">
            <a:avLst/>
          </a:prstGeom>
        </p:spPr>
        <p:txBody>
          <a:bodyPr wrap="square">
            <a:spAutoFit/>
          </a:bodyPr>
          <a:lstStyle/>
          <a:p>
            <a:r>
              <a:rPr lang="en-US" sz="2000" b="1" dirty="0">
                <a:latin typeface="+mj-lt"/>
              </a:rPr>
              <a:t>MULTISECTORAL</a:t>
            </a:r>
          </a:p>
          <a:p>
            <a:r>
              <a:rPr lang="en-US" sz="2000" dirty="0">
                <a:latin typeface="+mj-lt"/>
              </a:rPr>
              <a:t>The health sector has two distinct roles. It is primarily</a:t>
            </a:r>
            <a:r>
              <a:rPr lang="ar-IQ" sz="2000" dirty="0">
                <a:latin typeface="+mj-lt"/>
              </a:rPr>
              <a:t> </a:t>
            </a:r>
            <a:r>
              <a:rPr lang="en-US" sz="2000" dirty="0">
                <a:latin typeface="+mj-lt"/>
              </a:rPr>
              <a:t>responsible for planning and delivering</a:t>
            </a:r>
            <a:r>
              <a:rPr lang="ar-IQ" sz="2000" dirty="0">
                <a:latin typeface="+mj-lt"/>
              </a:rPr>
              <a:t> </a:t>
            </a:r>
            <a:r>
              <a:rPr lang="en-US" sz="2000" dirty="0">
                <a:latin typeface="+mj-lt"/>
              </a:rPr>
              <a:t>health services. It also has an important leadership</a:t>
            </a:r>
            <a:r>
              <a:rPr lang="ar-IQ" sz="2000" dirty="0">
                <a:latin typeface="+mj-lt"/>
              </a:rPr>
              <a:t> </a:t>
            </a:r>
            <a:r>
              <a:rPr lang="en-US" sz="2000" dirty="0">
                <a:latin typeface="+mj-lt"/>
              </a:rPr>
              <a:t>function in mobilizing </a:t>
            </a:r>
            <a:r>
              <a:rPr lang="en-US" sz="2000" dirty="0" err="1">
                <a:latin typeface="+mj-lt"/>
              </a:rPr>
              <a:t>intersectoral</a:t>
            </a:r>
            <a:r>
              <a:rPr lang="en-US" sz="2000" dirty="0">
                <a:latin typeface="+mj-lt"/>
              </a:rPr>
              <a:t> action.</a:t>
            </a:r>
            <a:r>
              <a:rPr lang="ar-IQ" sz="2000" dirty="0">
                <a:latin typeface="+mj-lt"/>
              </a:rPr>
              <a:t> </a:t>
            </a:r>
            <a:r>
              <a:rPr lang="en-US" sz="2000" dirty="0">
                <a:latin typeface="+mj-lt"/>
              </a:rPr>
              <a:t>It should work with other </a:t>
            </a:r>
            <a:r>
              <a:rPr lang="en-US" sz="2000" dirty="0">
                <a:solidFill>
                  <a:srgbClr val="FF0000"/>
                </a:solidFill>
                <a:latin typeface="+mj-lt"/>
              </a:rPr>
              <a:t>ministries</a:t>
            </a:r>
            <a:r>
              <a:rPr lang="en-US" sz="2000" dirty="0">
                <a:latin typeface="+mj-lt"/>
              </a:rPr>
              <a:t>: with public</a:t>
            </a:r>
            <a:r>
              <a:rPr lang="ar-IQ" sz="2000" dirty="0">
                <a:latin typeface="+mj-lt"/>
              </a:rPr>
              <a:t> </a:t>
            </a:r>
            <a:r>
              <a:rPr lang="en-US" sz="2000" dirty="0">
                <a:latin typeface="+mj-lt"/>
              </a:rPr>
              <a:t>works on water and sanitation; with education on</a:t>
            </a:r>
            <a:r>
              <a:rPr lang="ar-IQ" sz="2000" dirty="0">
                <a:latin typeface="+mj-lt"/>
              </a:rPr>
              <a:t> </a:t>
            </a:r>
            <a:r>
              <a:rPr lang="en-US" sz="2000" dirty="0">
                <a:latin typeface="+mj-lt"/>
              </a:rPr>
              <a:t>the health of school children and </a:t>
            </a:r>
            <a:r>
              <a:rPr lang="en-US" sz="2000" dirty="0" smtClean="0">
                <a:latin typeface="+mj-lt"/>
              </a:rPr>
              <a:t>health</a:t>
            </a:r>
            <a:r>
              <a:rPr lang="ar-IQ" sz="2000" dirty="0" smtClean="0">
                <a:latin typeface="+mj-lt"/>
              </a:rPr>
              <a:t> </a:t>
            </a:r>
            <a:r>
              <a:rPr lang="en-US" sz="2000" dirty="0" smtClean="0">
                <a:latin typeface="+mj-lt"/>
              </a:rPr>
              <a:t>promotion</a:t>
            </a:r>
            <a:r>
              <a:rPr lang="en-US" sz="2000" dirty="0">
                <a:latin typeface="+mj-lt"/>
              </a:rPr>
              <a:t>;</a:t>
            </a:r>
            <a:r>
              <a:rPr lang="ar-IQ" sz="2000" dirty="0">
                <a:latin typeface="+mj-lt"/>
              </a:rPr>
              <a:t> </a:t>
            </a:r>
            <a:r>
              <a:rPr lang="en-US" sz="2000" dirty="0">
                <a:latin typeface="+mj-lt"/>
              </a:rPr>
              <a:t>with transport on the control of road traffic</a:t>
            </a:r>
            <a:r>
              <a:rPr lang="ar-IQ" sz="2000" dirty="0">
                <a:latin typeface="+mj-lt"/>
              </a:rPr>
              <a:t> </a:t>
            </a:r>
            <a:r>
              <a:rPr lang="en-US" sz="2000" dirty="0">
                <a:latin typeface="+mj-lt"/>
              </a:rPr>
              <a:t>accidents; and with agriculture on food security,</a:t>
            </a:r>
            <a:r>
              <a:rPr lang="ar-IQ" sz="2000" dirty="0">
                <a:latin typeface="+mj-lt"/>
              </a:rPr>
              <a:t> </a:t>
            </a:r>
            <a:r>
              <a:rPr lang="en-US" sz="2000" dirty="0">
                <a:latin typeface="+mj-lt"/>
              </a:rPr>
              <a:t>nutrition, use of pesticides and the control of</a:t>
            </a:r>
            <a:r>
              <a:rPr lang="ar-IQ" sz="2000" dirty="0">
                <a:latin typeface="+mj-lt"/>
              </a:rPr>
              <a:t> </a:t>
            </a:r>
            <a:r>
              <a:rPr lang="en-US" sz="2000" dirty="0">
                <a:latin typeface="+mj-lt"/>
              </a:rPr>
              <a:t>zoonotic infections.</a:t>
            </a:r>
          </a:p>
        </p:txBody>
      </p:sp>
      <p:sp>
        <p:nvSpPr>
          <p:cNvPr id="5" name="Rectangle 4"/>
          <p:cNvSpPr/>
          <p:nvPr/>
        </p:nvSpPr>
        <p:spPr>
          <a:xfrm>
            <a:off x="245658" y="3995678"/>
            <a:ext cx="11614245" cy="2862322"/>
          </a:xfrm>
          <a:prstGeom prst="rect">
            <a:avLst/>
          </a:prstGeom>
        </p:spPr>
        <p:txBody>
          <a:bodyPr wrap="square">
            <a:spAutoFit/>
          </a:bodyPr>
          <a:lstStyle/>
          <a:p>
            <a:r>
              <a:rPr lang="en-US" sz="2000" b="1" dirty="0">
                <a:latin typeface="+mj-lt"/>
              </a:rPr>
              <a:t>EVIDENCE-BASED</a:t>
            </a:r>
          </a:p>
          <a:p>
            <a:r>
              <a:rPr lang="en-US" sz="2000" dirty="0">
                <a:latin typeface="+mj-lt"/>
              </a:rPr>
              <a:t>Modern public health demands that decisions</a:t>
            </a:r>
            <a:r>
              <a:rPr lang="ar-IQ" sz="2000" dirty="0">
                <a:latin typeface="+mj-lt"/>
              </a:rPr>
              <a:t> </a:t>
            </a:r>
            <a:r>
              <a:rPr lang="en-US" sz="2000" dirty="0">
                <a:latin typeface="+mj-lt"/>
              </a:rPr>
              <a:t>should be science-based and knowledge-based.</a:t>
            </a:r>
            <a:r>
              <a:rPr lang="ar-IQ" sz="2000" dirty="0">
                <a:latin typeface="+mj-lt"/>
              </a:rPr>
              <a:t> </a:t>
            </a:r>
            <a:r>
              <a:rPr lang="en-US" sz="2000" dirty="0">
                <a:latin typeface="+mj-lt"/>
              </a:rPr>
              <a:t>As far as possible, policy-making should be made</a:t>
            </a:r>
            <a:r>
              <a:rPr lang="ar-IQ" sz="2000" dirty="0">
                <a:latin typeface="+mj-lt"/>
              </a:rPr>
              <a:t> </a:t>
            </a:r>
            <a:r>
              <a:rPr lang="en-US" sz="2000" dirty="0">
                <a:latin typeface="+mj-lt"/>
              </a:rPr>
              <a:t>only after objective analysis of relevant information.</a:t>
            </a:r>
            <a:r>
              <a:rPr lang="ar-IQ" sz="2000" dirty="0">
                <a:latin typeface="+mj-lt"/>
              </a:rPr>
              <a:t> </a:t>
            </a:r>
            <a:r>
              <a:rPr lang="en-US" sz="2000" dirty="0">
                <a:latin typeface="+mj-lt"/>
              </a:rPr>
              <a:t>Where information is lacking, there is a clear</a:t>
            </a:r>
            <a:r>
              <a:rPr lang="ar-IQ" sz="2000" dirty="0">
                <a:latin typeface="+mj-lt"/>
              </a:rPr>
              <a:t> </a:t>
            </a:r>
            <a:r>
              <a:rPr lang="en-US" sz="2000" dirty="0">
                <a:latin typeface="+mj-lt"/>
              </a:rPr>
              <a:t>indication for gathering data and carrying </a:t>
            </a:r>
            <a:r>
              <a:rPr lang="en-US" sz="2000" dirty="0" smtClean="0">
                <a:latin typeface="+mj-lt"/>
              </a:rPr>
              <a:t>out</a:t>
            </a:r>
            <a:r>
              <a:rPr lang="ar-IQ" sz="2000" dirty="0" smtClean="0">
                <a:latin typeface="+mj-lt"/>
              </a:rPr>
              <a:t> </a:t>
            </a:r>
            <a:r>
              <a:rPr lang="en-US" sz="2000" dirty="0" smtClean="0">
                <a:latin typeface="+mj-lt"/>
              </a:rPr>
              <a:t>research </a:t>
            </a:r>
            <a:r>
              <a:rPr lang="en-US" sz="2000" dirty="0">
                <a:latin typeface="+mj-lt"/>
              </a:rPr>
              <a:t>to inform decision-making. It is often stated</a:t>
            </a:r>
            <a:r>
              <a:rPr lang="ar-IQ" sz="2000" dirty="0">
                <a:latin typeface="+mj-lt"/>
              </a:rPr>
              <a:t> </a:t>
            </a:r>
            <a:r>
              <a:rPr lang="en-US" sz="2000" dirty="0">
                <a:latin typeface="+mj-lt"/>
              </a:rPr>
              <a:t>that researchers should present their results in</a:t>
            </a:r>
            <a:r>
              <a:rPr lang="ar-IQ" sz="2000" dirty="0">
                <a:latin typeface="+mj-lt"/>
              </a:rPr>
              <a:t> </a:t>
            </a:r>
            <a:r>
              <a:rPr lang="en-US" sz="2000" dirty="0">
                <a:latin typeface="+mj-lt"/>
              </a:rPr>
              <a:t>a way that decision-makers can apply their findings.</a:t>
            </a:r>
            <a:r>
              <a:rPr lang="ar-IQ" sz="2000" dirty="0">
                <a:latin typeface="+mj-lt"/>
              </a:rPr>
              <a:t> </a:t>
            </a:r>
            <a:r>
              <a:rPr lang="en-US" sz="2000" dirty="0">
                <a:latin typeface="+mj-lt"/>
              </a:rPr>
              <a:t>By the same token, policy-makers have the</a:t>
            </a:r>
            <a:r>
              <a:rPr lang="ar-IQ" sz="2000" dirty="0">
                <a:latin typeface="+mj-lt"/>
              </a:rPr>
              <a:t> </a:t>
            </a:r>
            <a:r>
              <a:rPr lang="en-US" sz="2000" dirty="0">
                <a:latin typeface="+mj-lt"/>
              </a:rPr>
              <a:t>responsibility to ensure that their decisions are</a:t>
            </a:r>
            <a:r>
              <a:rPr lang="ar-IQ" sz="2000" dirty="0">
                <a:latin typeface="+mj-lt"/>
              </a:rPr>
              <a:t> </a:t>
            </a:r>
            <a:r>
              <a:rPr lang="en-US" sz="2000" dirty="0">
                <a:latin typeface="+mj-lt"/>
              </a:rPr>
              <a:t>based on</a:t>
            </a:r>
            <a:r>
              <a:rPr lang="ar-IQ" sz="2000" dirty="0">
                <a:latin typeface="+mj-lt"/>
              </a:rPr>
              <a:t> </a:t>
            </a:r>
            <a:r>
              <a:rPr lang="en-US" sz="2000" dirty="0">
                <a:latin typeface="+mj-lt"/>
              </a:rPr>
              <a:t>the best available scientific evidence.</a:t>
            </a:r>
            <a:r>
              <a:rPr lang="ar-IQ" sz="2000" dirty="0">
                <a:latin typeface="+mj-lt"/>
              </a:rPr>
              <a:t> </a:t>
            </a:r>
            <a:r>
              <a:rPr lang="en-US" sz="2000" dirty="0">
                <a:latin typeface="+mj-lt"/>
              </a:rPr>
              <a:t>Both researchers and policy-makers with their</a:t>
            </a:r>
            <a:r>
              <a:rPr lang="ar-IQ" sz="2000" dirty="0">
                <a:latin typeface="+mj-lt"/>
              </a:rPr>
              <a:t> </a:t>
            </a:r>
            <a:r>
              <a:rPr lang="en-US" sz="2000" dirty="0">
                <a:latin typeface="+mj-lt"/>
              </a:rPr>
              <a:t>common interest in promoting the health of the</a:t>
            </a:r>
            <a:r>
              <a:rPr lang="ar-IQ" sz="2000" dirty="0">
                <a:latin typeface="+mj-lt"/>
              </a:rPr>
              <a:t> </a:t>
            </a:r>
            <a:r>
              <a:rPr lang="en-US" sz="2000" dirty="0">
                <a:latin typeface="+mj-lt"/>
              </a:rPr>
              <a:t>population need to work closely together in generating</a:t>
            </a:r>
            <a:r>
              <a:rPr lang="ar-IQ" sz="2000" dirty="0">
                <a:latin typeface="+mj-lt"/>
              </a:rPr>
              <a:t> </a:t>
            </a:r>
            <a:r>
              <a:rPr lang="en-US" sz="2000" dirty="0">
                <a:latin typeface="+mj-lt"/>
              </a:rPr>
              <a:t>and using sound evidence as the basis of</a:t>
            </a:r>
            <a:r>
              <a:rPr lang="ar-IQ" sz="2000" dirty="0">
                <a:latin typeface="+mj-lt"/>
              </a:rPr>
              <a:t> </a:t>
            </a:r>
            <a:r>
              <a:rPr lang="en-US" sz="2000" dirty="0">
                <a:latin typeface="+mj-lt"/>
              </a:rPr>
              <a:t>decision-making.</a:t>
            </a:r>
          </a:p>
        </p:txBody>
      </p:sp>
    </p:spTree>
    <p:extLst>
      <p:ext uri="{BB962C8B-B14F-4D97-AF65-F5344CB8AC3E}">
        <p14:creationId xmlns:p14="http://schemas.microsoft.com/office/powerpoint/2010/main" val="989500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525" y="279176"/>
            <a:ext cx="11586949" cy="2862322"/>
          </a:xfrm>
          <a:prstGeom prst="rect">
            <a:avLst/>
          </a:prstGeom>
        </p:spPr>
        <p:txBody>
          <a:bodyPr wrap="square">
            <a:spAutoFit/>
          </a:bodyPr>
          <a:lstStyle/>
          <a:p>
            <a:r>
              <a:rPr lang="en-US" sz="2000" b="1" i="0" u="none" strike="noStrike" baseline="0" dirty="0" smtClean="0">
                <a:latin typeface="+mj-lt"/>
              </a:rPr>
              <a:t>EQUITY-ORIENTED</a:t>
            </a:r>
          </a:p>
          <a:p>
            <a:r>
              <a:rPr lang="en-US" sz="2000" b="0" i="0" u="none" strike="noStrike" baseline="0" dirty="0" smtClean="0">
                <a:latin typeface="+mj-lt"/>
              </a:rPr>
              <a:t>Public health </a:t>
            </a:r>
            <a:r>
              <a:rPr lang="en-US" sz="2000" b="0" i="0" u="none" strike="noStrike" baseline="0" dirty="0" err="1" smtClean="0">
                <a:latin typeface="+mj-lt"/>
              </a:rPr>
              <a:t>programmes</a:t>
            </a:r>
            <a:r>
              <a:rPr lang="en-US" sz="2000" b="0" i="0" u="none" strike="noStrike" baseline="0" dirty="0" smtClean="0">
                <a:latin typeface="+mj-lt"/>
              </a:rPr>
              <a:t> must be designed to promote</a:t>
            </a:r>
            <a:r>
              <a:rPr lang="ar-IQ" sz="2000" b="0" i="0" u="none" strike="noStrike" dirty="0" smtClean="0">
                <a:latin typeface="+mj-lt"/>
              </a:rPr>
              <a:t> </a:t>
            </a:r>
            <a:r>
              <a:rPr lang="en-US" sz="2000" b="0" i="0" u="none" strike="noStrike" baseline="0" dirty="0" smtClean="0">
                <a:latin typeface="+mj-lt"/>
              </a:rPr>
              <a:t>equity as the ultimate goal of all health action.</a:t>
            </a:r>
            <a:r>
              <a:rPr lang="ar-IQ" sz="2000" b="0" i="0" u="none" strike="noStrike" dirty="0" smtClean="0">
                <a:latin typeface="+mj-lt"/>
              </a:rPr>
              <a:t> </a:t>
            </a:r>
            <a:r>
              <a:rPr lang="en-US" sz="2000" b="0" i="0" u="none" strike="noStrike" baseline="0" dirty="0" smtClean="0">
                <a:latin typeface="+mj-lt"/>
              </a:rPr>
              <a:t>The </a:t>
            </a:r>
            <a:r>
              <a:rPr lang="en-US" sz="2000" b="0" i="0" u="none" strike="noStrike" baseline="0" dirty="0" smtClean="0">
                <a:solidFill>
                  <a:srgbClr val="FF0000"/>
                </a:solidFill>
                <a:latin typeface="+mj-lt"/>
              </a:rPr>
              <a:t>aim is to ensure for each member of society the</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highest possible level of health</a:t>
            </a:r>
            <a:r>
              <a:rPr lang="en-US" sz="2000" b="0" i="0" u="none" strike="noStrike" baseline="0" dirty="0" smtClean="0">
                <a:latin typeface="+mj-lt"/>
              </a:rPr>
              <a:t>. Public health </a:t>
            </a:r>
            <a:r>
              <a:rPr lang="en-US" sz="2000" b="0" i="0" u="none" strike="noStrike" baseline="0" dirty="0" err="1" smtClean="0">
                <a:latin typeface="+mj-lt"/>
              </a:rPr>
              <a:t>programmes</a:t>
            </a:r>
            <a:r>
              <a:rPr lang="ar-IQ" sz="2000" dirty="0">
                <a:latin typeface="+mj-lt"/>
              </a:rPr>
              <a:t> </a:t>
            </a:r>
            <a:r>
              <a:rPr lang="en-US" sz="2000" b="0" i="0" u="none" strike="noStrike" baseline="0" dirty="0" smtClean="0">
                <a:latin typeface="+mj-lt"/>
              </a:rPr>
              <a:t>should actively monitor equity and make</a:t>
            </a:r>
            <a:r>
              <a:rPr lang="ar-IQ" sz="2000" b="0" i="0" u="none" strike="noStrike" dirty="0" smtClean="0">
                <a:latin typeface="+mj-lt"/>
              </a:rPr>
              <a:t> </a:t>
            </a:r>
            <a:r>
              <a:rPr lang="en-US" sz="2000" b="0" i="0" u="none" strike="noStrike" baseline="0" dirty="0" smtClean="0">
                <a:latin typeface="+mj-lt"/>
              </a:rPr>
              <a:t>necessary corrections. Public health practitioners</a:t>
            </a:r>
            <a:r>
              <a:rPr lang="ar-IQ" sz="2000" b="0" i="0" u="none" strike="noStrike" dirty="0" smtClean="0">
                <a:latin typeface="+mj-lt"/>
              </a:rPr>
              <a:t> </a:t>
            </a:r>
            <a:r>
              <a:rPr lang="en-US" sz="2000" b="0" i="0" u="none" strike="noStrike" baseline="0" dirty="0" smtClean="0">
                <a:latin typeface="+mj-lt"/>
              </a:rPr>
              <a:t>must adopt a strong</a:t>
            </a:r>
            <a:r>
              <a:rPr lang="ar-IQ" sz="2000" b="0" i="0" u="none" strike="noStrike" dirty="0" smtClean="0">
                <a:latin typeface="+mj-lt"/>
              </a:rPr>
              <a:t> </a:t>
            </a:r>
            <a:r>
              <a:rPr lang="en-US" sz="2000" b="0" i="0" u="none" strike="noStrike" baseline="0" dirty="0" smtClean="0">
                <a:latin typeface="+mj-lt"/>
              </a:rPr>
              <a:t>advocacy role in persuading</a:t>
            </a:r>
            <a:r>
              <a:rPr lang="ar-IQ" sz="2000" b="0" i="0" u="none" strike="noStrike" dirty="0" smtClean="0">
                <a:latin typeface="+mj-lt"/>
              </a:rPr>
              <a:t> </a:t>
            </a:r>
            <a:r>
              <a:rPr lang="en-US" sz="2000" b="0" i="0" u="none" strike="noStrike" baseline="0" dirty="0" smtClean="0">
                <a:latin typeface="+mj-lt"/>
              </a:rPr>
              <a:t>decision-makers and influential members of society</a:t>
            </a:r>
            <a:r>
              <a:rPr lang="ar-IQ" sz="2000" b="0" i="0" u="none" strike="noStrike" dirty="0" smtClean="0">
                <a:latin typeface="+mj-lt"/>
              </a:rPr>
              <a:t> </a:t>
            </a:r>
            <a:r>
              <a:rPr lang="en-US" sz="2000" b="0" i="0" u="none" strike="noStrike" baseline="0" dirty="0" smtClean="0">
                <a:latin typeface="+mj-lt"/>
              </a:rPr>
              <a:t>that, in the long run, equity in health is to everyone’s</a:t>
            </a:r>
            <a:r>
              <a:rPr lang="ar-IQ" sz="2000" b="0" i="0" u="none" strike="noStrike" dirty="0" smtClean="0">
                <a:latin typeface="+mj-lt"/>
              </a:rPr>
              <a:t> </a:t>
            </a:r>
            <a:r>
              <a:rPr lang="en-US" sz="2000" b="0" i="0" u="none" strike="noStrike" baseline="0" dirty="0" smtClean="0">
                <a:latin typeface="+mj-lt"/>
              </a:rPr>
              <a:t>advantage as a means of securing sustainable</a:t>
            </a:r>
            <a:r>
              <a:rPr lang="ar-IQ" sz="2000" b="0" i="0" u="none" strike="noStrike" dirty="0" smtClean="0">
                <a:latin typeface="+mj-lt"/>
              </a:rPr>
              <a:t> </a:t>
            </a:r>
            <a:r>
              <a:rPr lang="en-US" sz="2000" b="0" i="0" u="none" strike="noStrike" baseline="0" dirty="0" smtClean="0">
                <a:latin typeface="+mj-lt"/>
              </a:rPr>
              <a:t>development and strengthening the social</a:t>
            </a:r>
            <a:r>
              <a:rPr lang="ar-IQ" sz="2000" b="0" i="0" u="none" strike="noStrike" dirty="0" smtClean="0">
                <a:latin typeface="+mj-lt"/>
              </a:rPr>
              <a:t> </a:t>
            </a:r>
            <a:r>
              <a:rPr lang="en-US" sz="2000" b="0" i="0" u="none" strike="noStrike" baseline="0" dirty="0" smtClean="0">
                <a:latin typeface="+mj-lt"/>
              </a:rPr>
              <a:t>contract</a:t>
            </a:r>
            <a:r>
              <a:rPr lang="ar-IQ" sz="2000" dirty="0">
                <a:latin typeface="+mj-lt"/>
              </a:rPr>
              <a:t> </a:t>
            </a:r>
            <a:r>
              <a:rPr lang="en-US" sz="2000" b="0" i="0" u="none" strike="noStrike" baseline="0" dirty="0" smtClean="0">
                <a:latin typeface="+mj-lt"/>
              </a:rPr>
              <a:t>among citizens from a wide variety of backgrounds</a:t>
            </a:r>
            <a:r>
              <a:rPr lang="ar-IQ" sz="2000" b="0" i="0" u="none" strike="noStrike" dirty="0" smtClean="0">
                <a:latin typeface="+mj-lt"/>
              </a:rPr>
              <a:t> </a:t>
            </a:r>
            <a:r>
              <a:rPr lang="en-US" sz="2000" b="0" i="0" u="none" strike="noStrike" baseline="0" dirty="0" smtClean="0">
                <a:latin typeface="+mj-lt"/>
              </a:rPr>
              <a:t>and between them and their governments. It should</a:t>
            </a:r>
            <a:r>
              <a:rPr lang="ar-IQ" sz="2000" b="0" i="0" u="none" strike="noStrike" dirty="0" smtClean="0">
                <a:latin typeface="+mj-lt"/>
              </a:rPr>
              <a:t> </a:t>
            </a:r>
            <a:r>
              <a:rPr lang="en-US" sz="2000" b="0" i="0" u="none" strike="noStrike" baseline="0" dirty="0" smtClean="0">
                <a:latin typeface="+mj-lt"/>
              </a:rPr>
              <a:t>be made clear that solidarity with the poor is not</a:t>
            </a:r>
            <a:r>
              <a:rPr lang="ar-IQ" sz="2000" b="0" i="0" u="none" strike="noStrike" dirty="0" smtClean="0">
                <a:latin typeface="+mj-lt"/>
              </a:rPr>
              <a:t> </a:t>
            </a:r>
            <a:r>
              <a:rPr lang="en-US" sz="2000" b="0" i="0" u="none" strike="noStrike" baseline="0" dirty="0" smtClean="0">
                <a:latin typeface="+mj-lt"/>
              </a:rPr>
              <a:t>merely an act of charity but a mechanism for promoting</a:t>
            </a:r>
            <a:r>
              <a:rPr lang="ar-IQ" sz="2000" b="0" i="0" u="none" strike="noStrike" dirty="0" smtClean="0">
                <a:latin typeface="+mj-lt"/>
              </a:rPr>
              <a:t> </a:t>
            </a:r>
            <a:r>
              <a:rPr lang="en-US" sz="2000" b="0" i="0" u="none" strike="noStrike" baseline="0" dirty="0" smtClean="0">
                <a:latin typeface="+mj-lt"/>
              </a:rPr>
              <a:t>the welfare of all peoples</a:t>
            </a:r>
            <a:r>
              <a:rPr lang="en-US" sz="2000" dirty="0" smtClean="0">
                <a:latin typeface="+mj-lt"/>
              </a:rPr>
              <a:t>.</a:t>
            </a:r>
            <a:endParaRPr lang="en-US" sz="2000" dirty="0">
              <a:latin typeface="+mj-lt"/>
            </a:endParaRPr>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Rectangle 3"/>
          <p:cNvSpPr/>
          <p:nvPr/>
        </p:nvSpPr>
        <p:spPr>
          <a:xfrm>
            <a:off x="302523" y="3217029"/>
            <a:ext cx="7203745" cy="2554545"/>
          </a:xfrm>
          <a:prstGeom prst="rect">
            <a:avLst/>
          </a:prstGeom>
        </p:spPr>
        <p:txBody>
          <a:bodyPr wrap="square">
            <a:spAutoFit/>
          </a:bodyPr>
          <a:lstStyle/>
          <a:p>
            <a:r>
              <a:rPr lang="en-US" sz="2000" b="1" dirty="0" smtClean="0">
                <a:latin typeface="+mj-lt"/>
              </a:rPr>
              <a:t>KEY </a:t>
            </a:r>
            <a:r>
              <a:rPr lang="en-US" sz="2000" b="1" dirty="0">
                <a:latin typeface="+mj-lt"/>
              </a:rPr>
              <a:t>PUBLIC HEALTH FUNCTIONS </a:t>
            </a:r>
            <a:endParaRPr lang="en-US" sz="2000" b="1" dirty="0" smtClean="0">
              <a:latin typeface="+mj-lt"/>
            </a:endParaRPr>
          </a:p>
          <a:p>
            <a:r>
              <a:rPr lang="en-US" sz="2000" dirty="0" smtClean="0">
                <a:solidFill>
                  <a:srgbClr val="000000"/>
                </a:solidFill>
                <a:latin typeface="+mj-lt"/>
              </a:rPr>
              <a:t>Public </a:t>
            </a:r>
            <a:r>
              <a:rPr lang="en-US" sz="2000" dirty="0">
                <a:solidFill>
                  <a:srgbClr val="000000"/>
                </a:solidFill>
                <a:latin typeface="+mj-lt"/>
              </a:rPr>
              <a:t>health services perform a wide range </a:t>
            </a:r>
            <a:r>
              <a:rPr lang="en-US" sz="2000" dirty="0" smtClean="0">
                <a:solidFill>
                  <a:srgbClr val="000000"/>
                </a:solidFill>
                <a:latin typeface="+mj-lt"/>
              </a:rPr>
              <a:t>of functions</a:t>
            </a:r>
            <a:r>
              <a:rPr lang="en-US" sz="2000" dirty="0">
                <a:solidFill>
                  <a:srgbClr val="000000"/>
                </a:solidFill>
                <a:latin typeface="+mj-lt"/>
              </a:rPr>
              <a:t>, which can be </a:t>
            </a:r>
            <a:r>
              <a:rPr lang="en-US" sz="2000" dirty="0">
                <a:solidFill>
                  <a:srgbClr val="FF0000"/>
                </a:solidFill>
                <a:latin typeface="+mj-lt"/>
              </a:rPr>
              <a:t>classified as four key</a:t>
            </a:r>
            <a:r>
              <a:rPr lang="ar-IQ" sz="2000" dirty="0">
                <a:solidFill>
                  <a:srgbClr val="FF0000"/>
                </a:solidFill>
                <a:latin typeface="+mj-lt"/>
              </a:rPr>
              <a:t> </a:t>
            </a:r>
            <a:r>
              <a:rPr lang="en-US" sz="2000" dirty="0" smtClean="0">
                <a:solidFill>
                  <a:srgbClr val="FF0000"/>
                </a:solidFill>
                <a:latin typeface="+mj-lt"/>
              </a:rPr>
              <a:t>elements</a:t>
            </a:r>
            <a:r>
              <a:rPr lang="en-US" sz="2000" dirty="0" smtClean="0">
                <a:solidFill>
                  <a:srgbClr val="000000"/>
                </a:solidFill>
                <a:latin typeface="+mj-lt"/>
              </a:rPr>
              <a:t>:</a:t>
            </a:r>
            <a:endParaRPr lang="en-US" sz="2000" dirty="0">
              <a:solidFill>
                <a:srgbClr val="000000"/>
              </a:solidFill>
              <a:latin typeface="+mj-lt"/>
            </a:endParaRPr>
          </a:p>
          <a:p>
            <a:r>
              <a:rPr lang="en-US" sz="2000" dirty="0">
                <a:solidFill>
                  <a:srgbClr val="000000"/>
                </a:solidFill>
                <a:latin typeface="+mj-lt"/>
              </a:rPr>
              <a:t>■ assessing and monitoring of the health of the</a:t>
            </a:r>
            <a:r>
              <a:rPr lang="ar-IQ" sz="2000" dirty="0">
                <a:solidFill>
                  <a:srgbClr val="000000"/>
                </a:solidFill>
                <a:latin typeface="+mj-lt"/>
              </a:rPr>
              <a:t> </a:t>
            </a:r>
            <a:r>
              <a:rPr lang="en-US" sz="2000" dirty="0">
                <a:solidFill>
                  <a:srgbClr val="000000"/>
                </a:solidFill>
                <a:latin typeface="+mj-lt"/>
              </a:rPr>
              <a:t>population;</a:t>
            </a:r>
          </a:p>
          <a:p>
            <a:r>
              <a:rPr lang="en-US" sz="2000" dirty="0">
                <a:solidFill>
                  <a:srgbClr val="000000"/>
                </a:solidFill>
                <a:latin typeface="+mj-lt"/>
              </a:rPr>
              <a:t>■ planning, implementing and evaluating public</a:t>
            </a:r>
            <a:r>
              <a:rPr lang="ar-IQ" sz="2000" dirty="0">
                <a:solidFill>
                  <a:srgbClr val="000000"/>
                </a:solidFill>
                <a:latin typeface="+mj-lt"/>
              </a:rPr>
              <a:t> </a:t>
            </a:r>
            <a:r>
              <a:rPr lang="en-US" sz="2000" dirty="0">
                <a:solidFill>
                  <a:srgbClr val="000000"/>
                </a:solidFill>
                <a:latin typeface="+mj-lt"/>
              </a:rPr>
              <a:t>health </a:t>
            </a:r>
            <a:r>
              <a:rPr lang="en-US" sz="2000" dirty="0" err="1">
                <a:solidFill>
                  <a:srgbClr val="000000"/>
                </a:solidFill>
                <a:latin typeface="+mj-lt"/>
              </a:rPr>
              <a:t>programmes</a:t>
            </a:r>
            <a:r>
              <a:rPr lang="en-US" sz="2000" dirty="0">
                <a:solidFill>
                  <a:srgbClr val="000000"/>
                </a:solidFill>
                <a:latin typeface="+mj-lt"/>
              </a:rPr>
              <a:t>;</a:t>
            </a:r>
          </a:p>
          <a:p>
            <a:r>
              <a:rPr lang="en-US" sz="2000" dirty="0">
                <a:solidFill>
                  <a:srgbClr val="000000"/>
                </a:solidFill>
                <a:latin typeface="+mj-lt"/>
              </a:rPr>
              <a:t>■ identifying and dealing with environmental</a:t>
            </a:r>
            <a:r>
              <a:rPr lang="ar-IQ" sz="2000" dirty="0">
                <a:solidFill>
                  <a:srgbClr val="000000"/>
                </a:solidFill>
                <a:latin typeface="+mj-lt"/>
              </a:rPr>
              <a:t> </a:t>
            </a:r>
            <a:r>
              <a:rPr lang="en-US" sz="2000" dirty="0">
                <a:solidFill>
                  <a:srgbClr val="000000"/>
                </a:solidFill>
                <a:latin typeface="+mj-lt"/>
              </a:rPr>
              <a:t>hazards;</a:t>
            </a:r>
          </a:p>
          <a:p>
            <a:r>
              <a:rPr lang="en-US" sz="2000" dirty="0">
                <a:solidFill>
                  <a:srgbClr val="000000"/>
                </a:solidFill>
                <a:latin typeface="+mj-lt"/>
              </a:rPr>
              <a:t>■ communicating with people and organizations</a:t>
            </a:r>
            <a:r>
              <a:rPr lang="ar-IQ" sz="2000" dirty="0">
                <a:solidFill>
                  <a:srgbClr val="000000"/>
                </a:solidFill>
                <a:latin typeface="+mj-lt"/>
              </a:rPr>
              <a:t> </a:t>
            </a:r>
            <a:r>
              <a:rPr lang="en-US" sz="2000" dirty="0">
                <a:solidFill>
                  <a:srgbClr val="000000"/>
                </a:solidFill>
                <a:latin typeface="+mj-lt"/>
              </a:rPr>
              <a:t>to promote public health</a:t>
            </a:r>
            <a:endParaRPr lang="en-US" sz="2000" dirty="0">
              <a:latin typeface="+mj-lt"/>
            </a:endParaRPr>
          </a:p>
        </p:txBody>
      </p:sp>
      <p:pic>
        <p:nvPicPr>
          <p:cNvPr id="5" name="Picture 4"/>
          <p:cNvPicPr>
            <a:picLocks noChangeAspect="1"/>
          </p:cNvPicPr>
          <p:nvPr/>
        </p:nvPicPr>
        <p:blipFill>
          <a:blip r:embed="rId2"/>
          <a:stretch>
            <a:fillRect/>
          </a:stretch>
        </p:blipFill>
        <p:spPr>
          <a:xfrm>
            <a:off x="7724633" y="3083535"/>
            <a:ext cx="4467367" cy="3467100"/>
          </a:xfrm>
          <a:prstGeom prst="rect">
            <a:avLst/>
          </a:prstGeom>
        </p:spPr>
      </p:pic>
    </p:spTree>
    <p:extLst>
      <p:ext uri="{BB962C8B-B14F-4D97-AF65-F5344CB8AC3E}">
        <p14:creationId xmlns:p14="http://schemas.microsoft.com/office/powerpoint/2010/main" val="2174261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2242</TotalTime>
  <Words>3381</Words>
  <Application>Microsoft Office PowerPoint</Application>
  <PresentationFormat>Widescreen</PresentationFormat>
  <Paragraphs>132</Paragraphs>
  <Slides>15</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Calibri Light</vt:lpstr>
      <vt:lpstr>GillSans-Bold</vt:lpstr>
      <vt:lpstr>Palatino-Italic</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suzan</dc:creator>
  <cp:lastModifiedBy>Dr suzan</cp:lastModifiedBy>
  <cp:revision>53</cp:revision>
  <dcterms:created xsi:type="dcterms:W3CDTF">2018-09-29T18:32:06Z</dcterms:created>
  <dcterms:modified xsi:type="dcterms:W3CDTF">2022-10-03T21:20:44Z</dcterms:modified>
</cp:coreProperties>
</file>