
<file path=[Content_Types].xml><?xml version="1.0" encoding="utf-8"?>
<Types xmlns="http://schemas.openxmlformats.org/package/2006/content-types">
  <Default Extension="jfif" ContentType="image/jpeg"/>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5.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56" r:id="rId5"/>
    <p:sldId id="272" r:id="rId6"/>
    <p:sldId id="327" r:id="rId7"/>
    <p:sldId id="328" r:id="rId8"/>
    <p:sldId id="329" r:id="rId9"/>
    <p:sldId id="330" r:id="rId10"/>
    <p:sldId id="356" r:id="rId11"/>
    <p:sldId id="357" r:id="rId12"/>
    <p:sldId id="335" r:id="rId13"/>
    <p:sldId id="331" r:id="rId14"/>
    <p:sldId id="332" r:id="rId15"/>
    <p:sldId id="333" r:id="rId16"/>
    <p:sldId id="334" r:id="rId17"/>
    <p:sldId id="337" r:id="rId18"/>
    <p:sldId id="358" r:id="rId19"/>
    <p:sldId id="36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kki Welch" initials="RSW"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54800" autoAdjust="0"/>
  </p:normalViewPr>
  <p:slideViewPr>
    <p:cSldViewPr snapToGrid="0">
      <p:cViewPr varScale="1">
        <p:scale>
          <a:sx n="37" d="100"/>
          <a:sy n="37" d="100"/>
        </p:scale>
        <p:origin x="152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ssein Salim Qasim Al Sheakh" userId="6ea6342a-4012-48f5-8cee-0d6e5074e17b" providerId="ADAL" clId="{11C41A83-C080-4406-A01A-A3F5764E3264}"/>
    <pc:docChg chg="delSld">
      <pc:chgData name="Hussein Salim Qasim Al Sheakh" userId="6ea6342a-4012-48f5-8cee-0d6e5074e17b" providerId="ADAL" clId="{11C41A83-C080-4406-A01A-A3F5764E3264}" dt="2021-12-18T13:37:53.240" v="3" actId="2696"/>
      <pc:docMkLst>
        <pc:docMk/>
      </pc:docMkLst>
      <pc:sldChg chg="del">
        <pc:chgData name="Hussein Salim Qasim Al Sheakh" userId="6ea6342a-4012-48f5-8cee-0d6e5074e17b" providerId="ADAL" clId="{11C41A83-C080-4406-A01A-A3F5764E3264}" dt="2021-12-18T13:37:53.240" v="3" actId="2696"/>
        <pc:sldMkLst>
          <pc:docMk/>
          <pc:sldMk cId="0" sldId="339"/>
        </pc:sldMkLst>
      </pc:sldChg>
      <pc:sldChg chg="del">
        <pc:chgData name="Hussein Salim Qasim Al Sheakh" userId="6ea6342a-4012-48f5-8cee-0d6e5074e17b" providerId="ADAL" clId="{11C41A83-C080-4406-A01A-A3F5764E3264}" dt="2021-12-18T13:37:40.985" v="0" actId="2696"/>
        <pc:sldMkLst>
          <pc:docMk/>
          <pc:sldMk cId="4287755098" sldId="361"/>
        </pc:sldMkLst>
      </pc:sldChg>
      <pc:sldChg chg="del">
        <pc:chgData name="Hussein Salim Qasim Al Sheakh" userId="6ea6342a-4012-48f5-8cee-0d6e5074e17b" providerId="ADAL" clId="{11C41A83-C080-4406-A01A-A3F5764E3264}" dt="2021-12-18T13:37:42.995" v="1" actId="2696"/>
        <pc:sldMkLst>
          <pc:docMk/>
          <pc:sldMk cId="2593996012" sldId="362"/>
        </pc:sldMkLst>
      </pc:sldChg>
      <pc:sldChg chg="del">
        <pc:chgData name="Hussein Salim Qasim Al Sheakh" userId="6ea6342a-4012-48f5-8cee-0d6e5074e17b" providerId="ADAL" clId="{11C41A83-C080-4406-A01A-A3F5764E3264}" dt="2021-12-18T13:37:45.083" v="2" actId="2696"/>
        <pc:sldMkLst>
          <pc:docMk/>
          <pc:sldMk cId="2326656955" sldId="363"/>
        </pc:sldMkLst>
      </pc:sldChg>
    </pc:docChg>
  </pc:docChgLst>
</pc:chgInfo>
</file>

<file path=ppt/charts/_rels/chart1.xml.rels><?xml version="1.0" encoding="UTF-8" standalone="yes"?>
<Relationships xmlns="http://schemas.openxmlformats.org/package/2006/relationships"><Relationship Id="rId2" Type="http://schemas.openxmlformats.org/officeDocument/2006/relationships/oleObject" Target="Book3"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Book3"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Book3"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Elizabeth.G.Patton\AppData\Local\Microsoft\Windows\Temporary%20Internet%20Files\Content.Outlook\GJ75X193\Pop_Pyramid_Template.xls"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 (2)'!$A$3</c:f>
              <c:strCache>
                <c:ptCount val="1"/>
                <c:pt idx="0">
                  <c:v>Any net</c:v>
                </c:pt>
              </c:strCache>
            </c:strRef>
          </c:tx>
          <c:invertIfNegative val="0"/>
          <c:cat>
            <c:strRef>
              <c:f>'Sheet1 (2)'!$B$2:$F$2</c:f>
              <c:strCache>
                <c:ptCount val="4"/>
                <c:pt idx="0">
                  <c:v>Country 1</c:v>
                </c:pt>
                <c:pt idx="1">
                  <c:v>Country 3</c:v>
                </c:pt>
                <c:pt idx="2">
                  <c:v>Country 4</c:v>
                </c:pt>
                <c:pt idx="3">
                  <c:v>Country 5</c:v>
                </c:pt>
              </c:strCache>
            </c:strRef>
          </c:cat>
          <c:val>
            <c:numRef>
              <c:f>'Sheet1 (2)'!$B$3:$F$3</c:f>
              <c:numCache>
                <c:formatCode>General</c:formatCode>
                <c:ptCount val="4"/>
                <c:pt idx="0">
                  <c:v>56</c:v>
                </c:pt>
                <c:pt idx="1">
                  <c:v>77</c:v>
                </c:pt>
                <c:pt idx="2">
                  <c:v>66</c:v>
                </c:pt>
                <c:pt idx="3">
                  <c:v>70</c:v>
                </c:pt>
              </c:numCache>
            </c:numRef>
          </c:val>
          <c:extLst>
            <c:ext xmlns:c16="http://schemas.microsoft.com/office/drawing/2014/chart" uri="{C3380CC4-5D6E-409C-BE32-E72D297353CC}">
              <c16:uniqueId val="{00000000-0BE6-4D0E-B3CF-50EA2790AE3D}"/>
            </c:ext>
          </c:extLst>
        </c:ser>
        <c:ser>
          <c:idx val="1"/>
          <c:order val="1"/>
          <c:tx>
            <c:strRef>
              <c:f>'Sheet1 (2)'!$A$5</c:f>
              <c:strCache>
                <c:ptCount val="1"/>
                <c:pt idx="0">
                  <c:v>LLIN</c:v>
                </c:pt>
              </c:strCache>
            </c:strRef>
          </c:tx>
          <c:invertIfNegative val="0"/>
          <c:cat>
            <c:strRef>
              <c:f>'Sheet1 (2)'!$B$2:$F$2</c:f>
              <c:strCache>
                <c:ptCount val="4"/>
                <c:pt idx="0">
                  <c:v>Country 1</c:v>
                </c:pt>
                <c:pt idx="1">
                  <c:v>Country 3</c:v>
                </c:pt>
                <c:pt idx="2">
                  <c:v>Country 4</c:v>
                </c:pt>
                <c:pt idx="3">
                  <c:v>Country 5</c:v>
                </c:pt>
              </c:strCache>
            </c:strRef>
          </c:cat>
          <c:val>
            <c:numRef>
              <c:f>'Sheet1 (2)'!$B$5:$F$5</c:f>
              <c:numCache>
                <c:formatCode>General</c:formatCode>
                <c:ptCount val="4"/>
                <c:pt idx="0">
                  <c:v>38</c:v>
                </c:pt>
                <c:pt idx="1">
                  <c:v>45</c:v>
                </c:pt>
                <c:pt idx="2">
                  <c:v>57</c:v>
                </c:pt>
                <c:pt idx="3">
                  <c:v>46</c:v>
                </c:pt>
              </c:numCache>
            </c:numRef>
          </c:val>
          <c:extLst>
            <c:ext xmlns:c16="http://schemas.microsoft.com/office/drawing/2014/chart" uri="{C3380CC4-5D6E-409C-BE32-E72D297353CC}">
              <c16:uniqueId val="{00000001-0BE6-4D0E-B3CF-50EA2790AE3D}"/>
            </c:ext>
          </c:extLst>
        </c:ser>
        <c:dLbls>
          <c:showLegendKey val="0"/>
          <c:showVal val="0"/>
          <c:showCatName val="0"/>
          <c:showSerName val="0"/>
          <c:showPercent val="0"/>
          <c:showBubbleSize val="0"/>
        </c:dLbls>
        <c:gapWidth val="60"/>
        <c:axId val="76161408"/>
        <c:axId val="76162944"/>
      </c:barChart>
      <c:catAx>
        <c:axId val="76161408"/>
        <c:scaling>
          <c:orientation val="minMax"/>
        </c:scaling>
        <c:delete val="1"/>
        <c:axPos val="b"/>
        <c:numFmt formatCode="General" sourceLinked="1"/>
        <c:majorTickMark val="out"/>
        <c:minorTickMark val="none"/>
        <c:tickLblPos val="none"/>
        <c:crossAx val="76162944"/>
        <c:crosses val="autoZero"/>
        <c:auto val="1"/>
        <c:lblAlgn val="ctr"/>
        <c:lblOffset val="100"/>
        <c:noMultiLvlLbl val="0"/>
      </c:catAx>
      <c:valAx>
        <c:axId val="76162944"/>
        <c:scaling>
          <c:orientation val="minMax"/>
          <c:max val="100"/>
        </c:scaling>
        <c:delete val="0"/>
        <c:axPos val="l"/>
        <c:majorGridlines/>
        <c:numFmt formatCode="General" sourceLinked="1"/>
        <c:majorTickMark val="out"/>
        <c:minorTickMark val="none"/>
        <c:tickLblPos val="nextTo"/>
        <c:crossAx val="76161408"/>
        <c:crosses val="autoZero"/>
        <c:crossBetween val="between"/>
        <c:majorUnit val="20"/>
      </c:valAx>
    </c:plotArea>
    <c:legend>
      <c:legendPos val="r"/>
      <c:overlay val="0"/>
    </c:legend>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a:t> Household Ownership of at Least 1 Net or ITN, 2008</a:t>
            </a:r>
          </a:p>
        </c:rich>
      </c:tx>
      <c:overlay val="0"/>
    </c:title>
    <c:autoTitleDeleted val="0"/>
    <c:plotArea>
      <c:layout/>
      <c:barChart>
        <c:barDir val="col"/>
        <c:grouping val="clustered"/>
        <c:varyColors val="0"/>
        <c:ser>
          <c:idx val="0"/>
          <c:order val="0"/>
          <c:tx>
            <c:strRef>
              <c:f>'Sheet1 (2)'!$A$3</c:f>
              <c:strCache>
                <c:ptCount val="1"/>
                <c:pt idx="0">
                  <c:v>Any net</c:v>
                </c:pt>
              </c:strCache>
            </c:strRef>
          </c:tx>
          <c:invertIfNegative val="0"/>
          <c:dLbls>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 (2)'!$B$2:$F$2</c:f>
              <c:strCache>
                <c:ptCount val="4"/>
                <c:pt idx="0">
                  <c:v>Country 1</c:v>
                </c:pt>
                <c:pt idx="1">
                  <c:v>Country 3</c:v>
                </c:pt>
                <c:pt idx="2">
                  <c:v>Country 4</c:v>
                </c:pt>
                <c:pt idx="3">
                  <c:v>Country 5</c:v>
                </c:pt>
              </c:strCache>
            </c:strRef>
          </c:cat>
          <c:val>
            <c:numRef>
              <c:f>'Sheet1 (2)'!$B$3:$F$3</c:f>
              <c:numCache>
                <c:formatCode>General</c:formatCode>
                <c:ptCount val="4"/>
                <c:pt idx="0">
                  <c:v>56</c:v>
                </c:pt>
                <c:pt idx="1">
                  <c:v>77</c:v>
                </c:pt>
                <c:pt idx="2">
                  <c:v>66</c:v>
                </c:pt>
                <c:pt idx="3">
                  <c:v>70</c:v>
                </c:pt>
              </c:numCache>
            </c:numRef>
          </c:val>
          <c:extLst>
            <c:ext xmlns:c16="http://schemas.microsoft.com/office/drawing/2014/chart" uri="{C3380CC4-5D6E-409C-BE32-E72D297353CC}">
              <c16:uniqueId val="{00000000-62CF-438D-8899-67DCAC787624}"/>
            </c:ext>
          </c:extLst>
        </c:ser>
        <c:ser>
          <c:idx val="1"/>
          <c:order val="1"/>
          <c:tx>
            <c:strRef>
              <c:f>'Sheet1 (2)'!$A$5</c:f>
              <c:strCache>
                <c:ptCount val="1"/>
                <c:pt idx="0">
                  <c:v>LLIN</c:v>
                </c:pt>
              </c:strCache>
            </c:strRef>
          </c:tx>
          <c:invertIfNegative val="0"/>
          <c:dLbls>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 (2)'!$B$2:$F$2</c:f>
              <c:strCache>
                <c:ptCount val="4"/>
                <c:pt idx="0">
                  <c:v>Country 1</c:v>
                </c:pt>
                <c:pt idx="1">
                  <c:v>Country 3</c:v>
                </c:pt>
                <c:pt idx="2">
                  <c:v>Country 4</c:v>
                </c:pt>
                <c:pt idx="3">
                  <c:v>Country 5</c:v>
                </c:pt>
              </c:strCache>
            </c:strRef>
          </c:cat>
          <c:val>
            <c:numRef>
              <c:f>'Sheet1 (2)'!$B$5:$F$5</c:f>
              <c:numCache>
                <c:formatCode>General</c:formatCode>
                <c:ptCount val="4"/>
                <c:pt idx="0">
                  <c:v>38</c:v>
                </c:pt>
                <c:pt idx="1">
                  <c:v>45</c:v>
                </c:pt>
                <c:pt idx="2">
                  <c:v>57</c:v>
                </c:pt>
                <c:pt idx="3">
                  <c:v>46</c:v>
                </c:pt>
              </c:numCache>
            </c:numRef>
          </c:val>
          <c:extLst>
            <c:ext xmlns:c16="http://schemas.microsoft.com/office/drawing/2014/chart" uri="{C3380CC4-5D6E-409C-BE32-E72D297353CC}">
              <c16:uniqueId val="{00000001-62CF-438D-8899-67DCAC787624}"/>
            </c:ext>
          </c:extLst>
        </c:ser>
        <c:dLbls>
          <c:showLegendKey val="0"/>
          <c:showVal val="0"/>
          <c:showCatName val="0"/>
          <c:showSerName val="0"/>
          <c:showPercent val="0"/>
          <c:showBubbleSize val="0"/>
        </c:dLbls>
        <c:gapWidth val="60"/>
        <c:axId val="76233728"/>
        <c:axId val="126903040"/>
      </c:barChart>
      <c:catAx>
        <c:axId val="76233728"/>
        <c:scaling>
          <c:orientation val="minMax"/>
        </c:scaling>
        <c:delete val="0"/>
        <c:axPos val="b"/>
        <c:numFmt formatCode="General" sourceLinked="1"/>
        <c:majorTickMark val="out"/>
        <c:minorTickMark val="none"/>
        <c:tickLblPos val="nextTo"/>
        <c:crossAx val="126903040"/>
        <c:crosses val="autoZero"/>
        <c:auto val="1"/>
        <c:lblAlgn val="ctr"/>
        <c:lblOffset val="100"/>
        <c:noMultiLvlLbl val="0"/>
      </c:catAx>
      <c:valAx>
        <c:axId val="126903040"/>
        <c:scaling>
          <c:orientation val="minMax"/>
          <c:max val="100"/>
        </c:scaling>
        <c:delete val="0"/>
        <c:axPos val="l"/>
        <c:majorGridlines/>
        <c:title>
          <c:tx>
            <c:rich>
              <a:bodyPr rot="-5400000" vert="horz"/>
              <a:lstStyle/>
              <a:p>
                <a:pPr>
                  <a:defRPr/>
                </a:pPr>
                <a:r>
                  <a:rPr lang="en-US"/>
                  <a:t>Percent</a:t>
                </a:r>
              </a:p>
            </c:rich>
          </c:tx>
          <c:overlay val="0"/>
        </c:title>
        <c:numFmt formatCode="General" sourceLinked="1"/>
        <c:majorTickMark val="out"/>
        <c:minorTickMark val="none"/>
        <c:tickLblPos val="nextTo"/>
        <c:crossAx val="76233728"/>
        <c:crosses val="autoZero"/>
        <c:crossBetween val="between"/>
        <c:majorUnit val="20"/>
      </c:valAx>
    </c:plotArea>
    <c:legend>
      <c:legendPos val="r"/>
      <c:overlay val="0"/>
    </c:legend>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394134441381098"/>
          <c:y val="0.21054437879432017"/>
          <c:w val="0.82422988513120654"/>
          <c:h val="0.63220654709827961"/>
        </c:manualLayout>
      </c:layout>
      <c:barChart>
        <c:barDir val="bar"/>
        <c:grouping val="stacked"/>
        <c:varyColors val="0"/>
        <c:ser>
          <c:idx val="0"/>
          <c:order val="0"/>
          <c:tx>
            <c:strRef>
              <c:f>'Sheet1 (2)'!$A$94</c:f>
              <c:strCache>
                <c:ptCount val="1"/>
                <c:pt idx="0">
                  <c:v>ACT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 (2)'!$B$89:$C$89</c:f>
              <c:numCache>
                <c:formatCode>General</c:formatCode>
                <c:ptCount val="2"/>
                <c:pt idx="0">
                  <c:v>2008</c:v>
                </c:pt>
                <c:pt idx="1">
                  <c:v>2007</c:v>
                </c:pt>
              </c:numCache>
            </c:numRef>
          </c:cat>
          <c:val>
            <c:numRef>
              <c:f>'Sheet1 (2)'!$B$94:$C$94</c:f>
              <c:numCache>
                <c:formatCode>General</c:formatCode>
                <c:ptCount val="2"/>
                <c:pt idx="0">
                  <c:v>36</c:v>
                </c:pt>
                <c:pt idx="1">
                  <c:v>26</c:v>
                </c:pt>
              </c:numCache>
            </c:numRef>
          </c:val>
          <c:extLst>
            <c:ext xmlns:c16="http://schemas.microsoft.com/office/drawing/2014/chart" uri="{C3380CC4-5D6E-409C-BE32-E72D297353CC}">
              <c16:uniqueId val="{00000000-E085-41B7-8580-A509759B000A}"/>
            </c:ext>
          </c:extLst>
        </c:ser>
        <c:ser>
          <c:idx val="1"/>
          <c:order val="1"/>
          <c:tx>
            <c:strRef>
              <c:f>'Sheet1 (2)'!$A$93</c:f>
              <c:strCache>
                <c:ptCount val="1"/>
                <c:pt idx="0">
                  <c:v>Quinine</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 (2)'!$B$89:$C$89</c:f>
              <c:numCache>
                <c:formatCode>General</c:formatCode>
                <c:ptCount val="2"/>
                <c:pt idx="0">
                  <c:v>2008</c:v>
                </c:pt>
                <c:pt idx="1">
                  <c:v>2007</c:v>
                </c:pt>
              </c:numCache>
            </c:numRef>
          </c:cat>
          <c:val>
            <c:numRef>
              <c:f>'Sheet1 (2)'!$B$93:$C$93</c:f>
              <c:numCache>
                <c:formatCode>General</c:formatCode>
                <c:ptCount val="2"/>
                <c:pt idx="0">
                  <c:v>9</c:v>
                </c:pt>
                <c:pt idx="1">
                  <c:v>9</c:v>
                </c:pt>
              </c:numCache>
            </c:numRef>
          </c:val>
          <c:extLst>
            <c:ext xmlns:c16="http://schemas.microsoft.com/office/drawing/2014/chart" uri="{C3380CC4-5D6E-409C-BE32-E72D297353CC}">
              <c16:uniqueId val="{00000001-E085-41B7-8580-A509759B000A}"/>
            </c:ext>
          </c:extLst>
        </c:ser>
        <c:ser>
          <c:idx val="2"/>
          <c:order val="2"/>
          <c:tx>
            <c:strRef>
              <c:f>'Sheet1 (2)'!$A$92</c:f>
              <c:strCache>
                <c:ptCount val="1"/>
                <c:pt idx="0">
                  <c:v>Amodiaquine</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 (2)'!$B$89:$C$89</c:f>
              <c:numCache>
                <c:formatCode>General</c:formatCode>
                <c:ptCount val="2"/>
                <c:pt idx="0">
                  <c:v>2008</c:v>
                </c:pt>
                <c:pt idx="1">
                  <c:v>2007</c:v>
                </c:pt>
              </c:numCache>
            </c:numRef>
          </c:cat>
          <c:val>
            <c:numRef>
              <c:f>'Sheet1 (2)'!$B$92:$C$92</c:f>
              <c:numCache>
                <c:formatCode>General</c:formatCode>
                <c:ptCount val="2"/>
                <c:pt idx="0">
                  <c:v>11</c:v>
                </c:pt>
                <c:pt idx="1">
                  <c:v>20</c:v>
                </c:pt>
              </c:numCache>
            </c:numRef>
          </c:val>
          <c:extLst>
            <c:ext xmlns:c16="http://schemas.microsoft.com/office/drawing/2014/chart" uri="{C3380CC4-5D6E-409C-BE32-E72D297353CC}">
              <c16:uniqueId val="{00000002-E085-41B7-8580-A509759B000A}"/>
            </c:ext>
          </c:extLst>
        </c:ser>
        <c:ser>
          <c:idx val="3"/>
          <c:order val="3"/>
          <c:tx>
            <c:strRef>
              <c:f>'Sheet1 (2)'!$A$90</c:f>
              <c:strCache>
                <c:ptCount val="1"/>
                <c:pt idx="0">
                  <c:v>Sulfadoxine-Pyrimethamine</c:v>
                </c:pt>
              </c:strCache>
            </c:strRef>
          </c:tx>
          <c:invertIfNegative val="0"/>
          <c:dLbls>
            <c:delete val="1"/>
          </c:dLbls>
          <c:cat>
            <c:numRef>
              <c:f>'Sheet1 (2)'!$B$89:$C$89</c:f>
              <c:numCache>
                <c:formatCode>General</c:formatCode>
                <c:ptCount val="2"/>
                <c:pt idx="0">
                  <c:v>2008</c:v>
                </c:pt>
                <c:pt idx="1">
                  <c:v>2007</c:v>
                </c:pt>
              </c:numCache>
            </c:numRef>
          </c:cat>
          <c:val>
            <c:numRef>
              <c:f>'Sheet1 (2)'!$B$90:$C$90</c:f>
              <c:numCache>
                <c:formatCode>General</c:formatCode>
                <c:ptCount val="2"/>
                <c:pt idx="0">
                  <c:v>2</c:v>
                </c:pt>
                <c:pt idx="1">
                  <c:v>2</c:v>
                </c:pt>
              </c:numCache>
            </c:numRef>
          </c:val>
          <c:extLst>
            <c:ext xmlns:c16="http://schemas.microsoft.com/office/drawing/2014/chart" uri="{C3380CC4-5D6E-409C-BE32-E72D297353CC}">
              <c16:uniqueId val="{00000003-E085-41B7-8580-A509759B000A}"/>
            </c:ext>
          </c:extLst>
        </c:ser>
        <c:ser>
          <c:idx val="4"/>
          <c:order val="4"/>
          <c:tx>
            <c:strRef>
              <c:f>'Sheet1 (2)'!$A$91</c:f>
              <c:strCache>
                <c:ptCount val="1"/>
                <c:pt idx="0">
                  <c:v>Chloroquine</c:v>
                </c:pt>
              </c:strCache>
            </c:strRef>
          </c:tx>
          <c:invertIfNegative val="0"/>
          <c:dLbls>
            <c:delete val="1"/>
          </c:dLbls>
          <c:cat>
            <c:numRef>
              <c:f>'Sheet1 (2)'!$B$89:$C$89</c:f>
              <c:numCache>
                <c:formatCode>General</c:formatCode>
                <c:ptCount val="2"/>
                <c:pt idx="0">
                  <c:v>2008</c:v>
                </c:pt>
                <c:pt idx="1">
                  <c:v>2007</c:v>
                </c:pt>
              </c:numCache>
            </c:numRef>
          </c:cat>
          <c:val>
            <c:numRef>
              <c:f>'Sheet1 (2)'!$B$91:$C$91</c:f>
              <c:numCache>
                <c:formatCode>General</c:formatCode>
                <c:ptCount val="2"/>
                <c:pt idx="0">
                  <c:v>0.5</c:v>
                </c:pt>
                <c:pt idx="1">
                  <c:v>0.5</c:v>
                </c:pt>
              </c:numCache>
            </c:numRef>
          </c:val>
          <c:extLst>
            <c:ext xmlns:c16="http://schemas.microsoft.com/office/drawing/2014/chart" uri="{C3380CC4-5D6E-409C-BE32-E72D297353CC}">
              <c16:uniqueId val="{00000004-E085-41B7-8580-A509759B000A}"/>
            </c:ext>
          </c:extLst>
        </c:ser>
        <c:ser>
          <c:idx val="5"/>
          <c:order val="5"/>
          <c:tx>
            <c:strRef>
              <c:f>'Sheet1 (2)'!$A$95</c:f>
              <c:strCache>
                <c:ptCount val="1"/>
                <c:pt idx="0">
                  <c:v>Other</c:v>
                </c:pt>
              </c:strCache>
            </c:strRef>
          </c:tx>
          <c:invertIfNegative val="0"/>
          <c:dLbls>
            <c:delete val="1"/>
          </c:dLbls>
          <c:cat>
            <c:numRef>
              <c:f>'Sheet1 (2)'!$B$89:$C$89</c:f>
              <c:numCache>
                <c:formatCode>General</c:formatCode>
                <c:ptCount val="2"/>
                <c:pt idx="0">
                  <c:v>2008</c:v>
                </c:pt>
                <c:pt idx="1">
                  <c:v>2007</c:v>
                </c:pt>
              </c:numCache>
            </c:numRef>
          </c:cat>
          <c:val>
            <c:numRef>
              <c:f>'Sheet1 (2)'!$B$95:$C$95</c:f>
              <c:numCache>
                <c:formatCode>General</c:formatCode>
                <c:ptCount val="2"/>
                <c:pt idx="0">
                  <c:v>3</c:v>
                </c:pt>
                <c:pt idx="1">
                  <c:v>0.5</c:v>
                </c:pt>
              </c:numCache>
            </c:numRef>
          </c:val>
          <c:extLst>
            <c:ext xmlns:c16="http://schemas.microsoft.com/office/drawing/2014/chart" uri="{C3380CC4-5D6E-409C-BE32-E72D297353CC}">
              <c16:uniqueId val="{00000005-E085-41B7-8580-A509759B000A}"/>
            </c:ext>
          </c:extLst>
        </c:ser>
        <c:dLbls>
          <c:showLegendKey val="0"/>
          <c:showVal val="1"/>
          <c:showCatName val="0"/>
          <c:showSerName val="0"/>
          <c:showPercent val="0"/>
          <c:showBubbleSize val="0"/>
        </c:dLbls>
        <c:gapWidth val="150"/>
        <c:overlap val="100"/>
        <c:axId val="76380416"/>
        <c:axId val="76411264"/>
      </c:barChart>
      <c:catAx>
        <c:axId val="76380416"/>
        <c:scaling>
          <c:orientation val="minMax"/>
        </c:scaling>
        <c:delete val="0"/>
        <c:axPos val="l"/>
        <c:title>
          <c:tx>
            <c:rich>
              <a:bodyPr rot="-5400000" vert="horz"/>
              <a:lstStyle/>
              <a:p>
                <a:pPr>
                  <a:defRPr/>
                </a:pPr>
                <a:r>
                  <a:rPr lang="en-US" dirty="0"/>
                  <a:t>Year</a:t>
                </a:r>
              </a:p>
            </c:rich>
          </c:tx>
          <c:overlay val="0"/>
        </c:title>
        <c:numFmt formatCode="General" sourceLinked="1"/>
        <c:majorTickMark val="out"/>
        <c:minorTickMark val="none"/>
        <c:tickLblPos val="nextTo"/>
        <c:crossAx val="76411264"/>
        <c:crosses val="autoZero"/>
        <c:auto val="1"/>
        <c:lblAlgn val="ctr"/>
        <c:lblOffset val="100"/>
        <c:noMultiLvlLbl val="0"/>
      </c:catAx>
      <c:valAx>
        <c:axId val="76411264"/>
        <c:scaling>
          <c:orientation val="minMax"/>
          <c:max val="100"/>
        </c:scaling>
        <c:delete val="0"/>
        <c:axPos val="b"/>
        <c:title>
          <c:tx>
            <c:rich>
              <a:bodyPr/>
              <a:lstStyle/>
              <a:p>
                <a:pPr>
                  <a:defRPr/>
                </a:pPr>
                <a:r>
                  <a:rPr lang="en-US"/>
                  <a:t>Percent</a:t>
                </a:r>
              </a:p>
            </c:rich>
          </c:tx>
          <c:overlay val="0"/>
        </c:title>
        <c:numFmt formatCode="General" sourceLinked="1"/>
        <c:majorTickMark val="out"/>
        <c:minorTickMark val="none"/>
        <c:tickLblPos val="nextTo"/>
        <c:crossAx val="76380416"/>
        <c:crosses val="autoZero"/>
        <c:crossBetween val="between"/>
        <c:majorUnit val="20"/>
      </c:valAx>
    </c:plotArea>
    <c:legend>
      <c:legendPos val="t"/>
      <c:overlay val="0"/>
    </c:legend>
    <c:plotVisOnly val="1"/>
    <c:dispBlanksAs val="gap"/>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title>
      <c:tx>
        <c:rich>
          <a:bodyPr/>
          <a:lstStyle/>
          <a:p>
            <a:pPr>
              <a:defRPr/>
            </a:pPr>
            <a:r>
              <a:rPr lang="en-US" dirty="0"/>
              <a:t>Percent contribution of reported malaria cases by year between 2000 and 2007, Kenya</a:t>
            </a:r>
          </a:p>
        </c:rich>
      </c:tx>
      <c:overlay val="0"/>
    </c:title>
    <c:autoTitleDeleted val="0"/>
    <c:plotArea>
      <c:layout/>
      <c:barChart>
        <c:barDir val="col"/>
        <c:grouping val="clustered"/>
        <c:varyColors val="0"/>
        <c:ser>
          <c:idx val="1"/>
          <c:order val="0"/>
          <c:tx>
            <c:strRef>
              <c:f>Sheet1!$B$1</c:f>
              <c:strCache>
                <c:ptCount val="1"/>
                <c:pt idx="0">
                  <c:v>Relative Frequency</c:v>
                </c:pt>
              </c:strCache>
            </c:strRef>
          </c:tx>
          <c:invertIfNegative val="0"/>
          <c:cat>
            <c:numRef>
              <c:f>Sheet1!$A$2:$A$9</c:f>
              <c:numCache>
                <c:formatCode>General</c:formatCode>
                <c:ptCount val="8"/>
                <c:pt idx="0">
                  <c:v>2000</c:v>
                </c:pt>
                <c:pt idx="1">
                  <c:v>2001</c:v>
                </c:pt>
                <c:pt idx="2">
                  <c:v>2002</c:v>
                </c:pt>
                <c:pt idx="3">
                  <c:v>2003</c:v>
                </c:pt>
                <c:pt idx="4">
                  <c:v>2004</c:v>
                </c:pt>
                <c:pt idx="5">
                  <c:v>2005</c:v>
                </c:pt>
                <c:pt idx="6">
                  <c:v>2006</c:v>
                </c:pt>
                <c:pt idx="7">
                  <c:v>2007</c:v>
                </c:pt>
              </c:numCache>
            </c:numRef>
          </c:cat>
          <c:val>
            <c:numRef>
              <c:f>Sheet1!$B$2:$B$9</c:f>
              <c:numCache>
                <c:formatCode>General</c:formatCode>
                <c:ptCount val="8"/>
                <c:pt idx="0">
                  <c:v>8</c:v>
                </c:pt>
                <c:pt idx="1">
                  <c:v>6</c:v>
                </c:pt>
                <c:pt idx="2">
                  <c:v>7</c:v>
                </c:pt>
                <c:pt idx="3">
                  <c:v>10</c:v>
                </c:pt>
                <c:pt idx="4">
                  <c:v>15</c:v>
                </c:pt>
                <c:pt idx="5">
                  <c:v>18</c:v>
                </c:pt>
                <c:pt idx="6">
                  <c:v>17</c:v>
                </c:pt>
                <c:pt idx="7">
                  <c:v>19</c:v>
                </c:pt>
              </c:numCache>
            </c:numRef>
          </c:val>
          <c:extLst>
            <c:ext xmlns:c16="http://schemas.microsoft.com/office/drawing/2014/chart" uri="{C3380CC4-5D6E-409C-BE32-E72D297353CC}">
              <c16:uniqueId val="{00000000-D2B1-45D0-B81F-6768BEA4961C}"/>
            </c:ext>
          </c:extLst>
        </c:ser>
        <c:dLbls>
          <c:showLegendKey val="0"/>
          <c:showVal val="0"/>
          <c:showCatName val="0"/>
          <c:showSerName val="0"/>
          <c:showPercent val="0"/>
          <c:showBubbleSize val="0"/>
        </c:dLbls>
        <c:gapWidth val="0"/>
        <c:axId val="76317056"/>
        <c:axId val="76318592"/>
      </c:barChart>
      <c:catAx>
        <c:axId val="76317056"/>
        <c:scaling>
          <c:orientation val="minMax"/>
        </c:scaling>
        <c:delete val="0"/>
        <c:axPos val="b"/>
        <c:numFmt formatCode="General" sourceLinked="1"/>
        <c:majorTickMark val="out"/>
        <c:minorTickMark val="none"/>
        <c:tickLblPos val="nextTo"/>
        <c:crossAx val="76318592"/>
        <c:crosses val="autoZero"/>
        <c:auto val="1"/>
        <c:lblAlgn val="ctr"/>
        <c:lblOffset val="100"/>
        <c:noMultiLvlLbl val="0"/>
      </c:catAx>
      <c:valAx>
        <c:axId val="76318592"/>
        <c:scaling>
          <c:orientation val="minMax"/>
        </c:scaling>
        <c:delete val="0"/>
        <c:axPos val="l"/>
        <c:majorGridlines/>
        <c:title>
          <c:tx>
            <c:rich>
              <a:bodyPr rot="-5400000" vert="horz"/>
              <a:lstStyle/>
              <a:p>
                <a:pPr>
                  <a:defRPr/>
                </a:pPr>
                <a:r>
                  <a:rPr lang="en-US"/>
                  <a:t>Percent</a:t>
                </a:r>
              </a:p>
            </c:rich>
          </c:tx>
          <c:overlay val="0"/>
        </c:title>
        <c:numFmt formatCode="General" sourceLinked="1"/>
        <c:majorTickMark val="out"/>
        <c:minorTickMark val="none"/>
        <c:tickLblPos val="nextTo"/>
        <c:crossAx val="7631705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67584755237666"/>
          <c:y val="2.2201833900086686E-2"/>
          <c:w val="0.86939688199709608"/>
          <c:h val="0.84254688250176069"/>
        </c:manualLayout>
      </c:layout>
      <c:barChart>
        <c:barDir val="bar"/>
        <c:grouping val="clustered"/>
        <c:varyColors val="0"/>
        <c:ser>
          <c:idx val="0"/>
          <c:order val="0"/>
          <c:tx>
            <c:strRef>
              <c:f>Data!$G$5</c:f>
              <c:strCache>
                <c:ptCount val="1"/>
                <c:pt idx="0">
                  <c:v>Male</c:v>
                </c:pt>
              </c:strCache>
            </c:strRef>
          </c:tx>
          <c:spPr>
            <a:ln>
              <a:solidFill>
                <a:sysClr val="windowText" lastClr="000000">
                  <a:lumMod val="65000"/>
                  <a:lumOff val="35000"/>
                </a:sysClr>
              </a:solidFill>
            </a:ln>
          </c:spPr>
          <c:invertIfNegative val="0"/>
          <c:cat>
            <c:strRef>
              <c:f>Data!$F$6:$F$22</c:f>
              <c:strCache>
                <c:ptCount val="17"/>
                <c:pt idx="0">
                  <c:v>&lt; 5</c:v>
                </c:pt>
                <c:pt idx="1">
                  <c:v>5-10</c:v>
                </c:pt>
                <c:pt idx="2">
                  <c:v>10-15</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Data!$G$6:$G$22</c:f>
              <c:numCache>
                <c:formatCode>General</c:formatCode>
                <c:ptCount val="17"/>
                <c:pt idx="0">
                  <c:v>-10.7</c:v>
                </c:pt>
                <c:pt idx="1">
                  <c:v>-8.3000000000000007</c:v>
                </c:pt>
                <c:pt idx="2">
                  <c:v>-7.4</c:v>
                </c:pt>
                <c:pt idx="3">
                  <c:v>-7.3</c:v>
                </c:pt>
                <c:pt idx="4">
                  <c:v>-7.2</c:v>
                </c:pt>
                <c:pt idx="5">
                  <c:v>-7</c:v>
                </c:pt>
                <c:pt idx="6">
                  <c:v>-6.9</c:v>
                </c:pt>
                <c:pt idx="7">
                  <c:v>-6.7</c:v>
                </c:pt>
                <c:pt idx="8">
                  <c:v>-6.4</c:v>
                </c:pt>
                <c:pt idx="9">
                  <c:v>-6.2</c:v>
                </c:pt>
                <c:pt idx="10">
                  <c:v>-5.5</c:v>
                </c:pt>
                <c:pt idx="11">
                  <c:v>-4.8</c:v>
                </c:pt>
                <c:pt idx="12">
                  <c:v>-4.5</c:v>
                </c:pt>
                <c:pt idx="13">
                  <c:v>-4.0999999999999996</c:v>
                </c:pt>
                <c:pt idx="14">
                  <c:v>-3.4</c:v>
                </c:pt>
                <c:pt idx="15">
                  <c:v>-2.5</c:v>
                </c:pt>
                <c:pt idx="16">
                  <c:v>-1</c:v>
                </c:pt>
              </c:numCache>
            </c:numRef>
          </c:val>
          <c:extLst>
            <c:ext xmlns:c16="http://schemas.microsoft.com/office/drawing/2014/chart" uri="{C3380CC4-5D6E-409C-BE32-E72D297353CC}">
              <c16:uniqueId val="{00000000-90BD-4F18-8825-783FBC6F0FA0}"/>
            </c:ext>
          </c:extLst>
        </c:ser>
        <c:ser>
          <c:idx val="1"/>
          <c:order val="1"/>
          <c:tx>
            <c:strRef>
              <c:f>Data!$H$5</c:f>
              <c:strCache>
                <c:ptCount val="1"/>
                <c:pt idx="0">
                  <c:v>Female</c:v>
                </c:pt>
              </c:strCache>
            </c:strRef>
          </c:tx>
          <c:spPr>
            <a:ln>
              <a:solidFill>
                <a:sysClr val="windowText" lastClr="000000">
                  <a:lumMod val="65000"/>
                  <a:lumOff val="35000"/>
                </a:sysClr>
              </a:solidFill>
            </a:ln>
          </c:spPr>
          <c:invertIfNegative val="0"/>
          <c:cat>
            <c:strRef>
              <c:f>Data!$F$6:$F$22</c:f>
              <c:strCache>
                <c:ptCount val="17"/>
                <c:pt idx="0">
                  <c:v>&lt; 5</c:v>
                </c:pt>
                <c:pt idx="1">
                  <c:v>5-10</c:v>
                </c:pt>
                <c:pt idx="2">
                  <c:v>10-15</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Data!$H$6:$H$22</c:f>
              <c:numCache>
                <c:formatCode>General</c:formatCode>
                <c:ptCount val="17"/>
                <c:pt idx="0">
                  <c:v>10.1</c:v>
                </c:pt>
                <c:pt idx="1">
                  <c:v>8</c:v>
                </c:pt>
                <c:pt idx="2">
                  <c:v>7.2</c:v>
                </c:pt>
                <c:pt idx="3">
                  <c:v>7.1</c:v>
                </c:pt>
                <c:pt idx="4">
                  <c:v>6.9</c:v>
                </c:pt>
                <c:pt idx="5">
                  <c:v>6.9</c:v>
                </c:pt>
                <c:pt idx="6">
                  <c:v>6.8</c:v>
                </c:pt>
                <c:pt idx="7">
                  <c:v>6.7</c:v>
                </c:pt>
                <c:pt idx="8">
                  <c:v>6.4</c:v>
                </c:pt>
                <c:pt idx="9">
                  <c:v>6.1</c:v>
                </c:pt>
                <c:pt idx="10">
                  <c:v>5.7</c:v>
                </c:pt>
                <c:pt idx="11">
                  <c:v>5.0999999999999996</c:v>
                </c:pt>
                <c:pt idx="12">
                  <c:v>4.7</c:v>
                </c:pt>
                <c:pt idx="13">
                  <c:v>4.4000000000000004</c:v>
                </c:pt>
                <c:pt idx="14">
                  <c:v>3.7</c:v>
                </c:pt>
                <c:pt idx="15">
                  <c:v>2.8</c:v>
                </c:pt>
                <c:pt idx="16">
                  <c:v>1.3</c:v>
                </c:pt>
              </c:numCache>
            </c:numRef>
          </c:val>
          <c:extLst>
            <c:ext xmlns:c16="http://schemas.microsoft.com/office/drawing/2014/chart" uri="{C3380CC4-5D6E-409C-BE32-E72D297353CC}">
              <c16:uniqueId val="{00000001-90BD-4F18-8825-783FBC6F0FA0}"/>
            </c:ext>
          </c:extLst>
        </c:ser>
        <c:dLbls>
          <c:showLegendKey val="0"/>
          <c:showVal val="0"/>
          <c:showCatName val="0"/>
          <c:showSerName val="0"/>
          <c:showPercent val="0"/>
          <c:showBubbleSize val="0"/>
        </c:dLbls>
        <c:gapWidth val="0"/>
        <c:overlap val="100"/>
        <c:axId val="76759040"/>
        <c:axId val="76760960"/>
      </c:barChart>
      <c:catAx>
        <c:axId val="76759040"/>
        <c:scaling>
          <c:orientation val="minMax"/>
        </c:scaling>
        <c:delete val="0"/>
        <c:axPos val="l"/>
        <c:title>
          <c:tx>
            <c:rich>
              <a:bodyPr rot="-5400000" vert="horz"/>
              <a:lstStyle/>
              <a:p>
                <a:pPr>
                  <a:defRPr sz="1600"/>
                </a:pPr>
                <a:r>
                  <a:rPr lang="en-US" sz="1600" dirty="0"/>
                  <a:t>Age</a:t>
                </a:r>
              </a:p>
            </c:rich>
          </c:tx>
          <c:overlay val="0"/>
        </c:title>
        <c:numFmt formatCode="General" sourceLinked="1"/>
        <c:majorTickMark val="out"/>
        <c:minorTickMark val="none"/>
        <c:tickLblPos val="low"/>
        <c:txPr>
          <a:bodyPr/>
          <a:lstStyle/>
          <a:p>
            <a:pPr>
              <a:defRPr sz="1400"/>
            </a:pPr>
            <a:endParaRPr lang="en-US"/>
          </a:p>
        </c:txPr>
        <c:crossAx val="76760960"/>
        <c:crosses val="autoZero"/>
        <c:auto val="1"/>
        <c:lblAlgn val="ctr"/>
        <c:lblOffset val="100"/>
        <c:noMultiLvlLbl val="0"/>
      </c:catAx>
      <c:valAx>
        <c:axId val="76760960"/>
        <c:scaling>
          <c:orientation val="minMax"/>
        </c:scaling>
        <c:delete val="0"/>
        <c:axPos val="b"/>
        <c:numFmt formatCode="#,##0;[Black]#,##0" sourceLinked="0"/>
        <c:majorTickMark val="out"/>
        <c:minorTickMark val="none"/>
        <c:tickLblPos val="nextTo"/>
        <c:crossAx val="76759040"/>
        <c:crosses val="autoZero"/>
        <c:crossBetween val="between"/>
      </c:valAx>
      <c:spPr>
        <a:ln>
          <a:solidFill>
            <a:prstClr val="black"/>
          </a:solidFill>
        </a:ln>
      </c:spPr>
    </c:plotArea>
    <c:plotVisOnly val="1"/>
    <c:dispBlanksAs val="gap"/>
    <c:showDLblsOverMax val="0"/>
  </c:chart>
  <c:txPr>
    <a:bodyPr/>
    <a:lstStyle/>
    <a:p>
      <a:pPr>
        <a:defRPr sz="1200">
          <a:latin typeface="Calibri" pitchFamily="34" charset="0"/>
          <a:cs typeface="Times New Roman" pitchFamily="18" charset="0"/>
        </a:defRPr>
      </a:pPr>
      <a:endParaRPr lang="en-US"/>
    </a:p>
  </c:txPr>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drawing1.xml><?xml version="1.0" encoding="utf-8"?>
<c:userShapes xmlns:c="http://schemas.openxmlformats.org/drawingml/2006/chart">
  <cdr:relSizeAnchor xmlns:cdr="http://schemas.openxmlformats.org/drawingml/2006/chartDrawing">
    <cdr:from>
      <cdr:x>0.15538</cdr:x>
      <cdr:y>0.24268</cdr:y>
    </cdr:from>
    <cdr:to>
      <cdr:x>0.26087</cdr:x>
      <cdr:y>0.38925</cdr:y>
    </cdr:to>
    <cdr:sp macro="" textlink="">
      <cdr:nvSpPr>
        <cdr:cNvPr id="2" name="TextBox 1"/>
        <cdr:cNvSpPr txBox="1"/>
      </cdr:nvSpPr>
      <cdr:spPr>
        <a:xfrm xmlns:a="http://schemas.openxmlformats.org/drawingml/2006/main">
          <a:off x="1346970" y="154901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a:p>
      </cdr:txBody>
    </cdr:sp>
  </cdr:relSizeAnchor>
  <cdr:relSizeAnchor xmlns:cdr="http://schemas.openxmlformats.org/drawingml/2006/chartDrawing">
    <cdr:from>
      <cdr:x>0.14317</cdr:x>
      <cdr:y>0.13236</cdr:y>
    </cdr:from>
    <cdr:to>
      <cdr:x>0.20901</cdr:x>
      <cdr:y>0.20313</cdr:y>
    </cdr:to>
    <cdr:sp macro="" textlink="">
      <cdr:nvSpPr>
        <cdr:cNvPr id="3" name="TextBox 2"/>
        <cdr:cNvSpPr txBox="1"/>
      </cdr:nvSpPr>
      <cdr:spPr>
        <a:xfrm xmlns:a="http://schemas.openxmlformats.org/drawingml/2006/main">
          <a:off x="1200506" y="645493"/>
          <a:ext cx="552094" cy="34510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1" dirty="0">
              <a:latin typeface="Calibri" pitchFamily="34" charset="0"/>
              <a:cs typeface="Times New Roman" pitchFamily="18" charset="0"/>
            </a:rPr>
            <a:t>Male</a:t>
          </a:r>
          <a:endParaRPr lang="en-US" sz="1400" b="1" dirty="0">
            <a:latin typeface="Calibri" pitchFamily="34" charset="0"/>
            <a:cs typeface="Times New Roman" pitchFamily="18" charset="0"/>
          </a:endParaRPr>
        </a:p>
      </cdr:txBody>
    </cdr:sp>
  </cdr:relSizeAnchor>
  <cdr:relSizeAnchor xmlns:cdr="http://schemas.openxmlformats.org/drawingml/2006/chartDrawing">
    <cdr:from>
      <cdr:x>0.78584</cdr:x>
      <cdr:y>0.12037</cdr:y>
    </cdr:from>
    <cdr:to>
      <cdr:x>0.89571</cdr:x>
      <cdr:y>0.21875</cdr:y>
    </cdr:to>
    <cdr:sp macro="" textlink="">
      <cdr:nvSpPr>
        <cdr:cNvPr id="5" name="TextBox 4"/>
        <cdr:cNvSpPr txBox="1"/>
      </cdr:nvSpPr>
      <cdr:spPr>
        <a:xfrm xmlns:a="http://schemas.openxmlformats.org/drawingml/2006/main">
          <a:off x="6589406" y="587020"/>
          <a:ext cx="921279" cy="4797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1" dirty="0">
              <a:latin typeface="Calibri" pitchFamily="34" charset="0"/>
              <a:cs typeface="Times New Roman" pitchFamily="18" charset="0"/>
            </a:rPr>
            <a:t>Female</a:t>
          </a:r>
        </a:p>
      </cdr:txBody>
    </cdr:sp>
  </cdr:relSizeAnchor>
  <cdr:relSizeAnchor xmlns:cdr="http://schemas.openxmlformats.org/drawingml/2006/chartDrawing">
    <cdr:from>
      <cdr:x>0.48559</cdr:x>
      <cdr:y>0.92188</cdr:y>
    </cdr:from>
    <cdr:to>
      <cdr:x>0.59107</cdr:x>
      <cdr:y>0.98438</cdr:y>
    </cdr:to>
    <cdr:sp macro="" textlink="">
      <cdr:nvSpPr>
        <cdr:cNvPr id="6" name="TextBox 5"/>
        <cdr:cNvSpPr txBox="1"/>
      </cdr:nvSpPr>
      <cdr:spPr>
        <a:xfrm xmlns:a="http://schemas.openxmlformats.org/drawingml/2006/main">
          <a:off x="3959225" y="4495800"/>
          <a:ext cx="86002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600" b="1" dirty="0">
              <a:latin typeface="Calibri" pitchFamily="34" charset="0"/>
              <a:cs typeface="Times New Roman" pitchFamily="18" charset="0"/>
            </a:rPr>
            <a:t>Percent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D2A2E-6744-4924-B1B5-21C31A7A6E8A}" type="datetimeFigureOut">
              <a:rPr lang="en-US" smtClean="0"/>
              <a:t>12/18/2021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CA54FE-F98D-4F88-8F4D-8DED8C03ADAB}" type="slidenum">
              <a:rPr lang="en-US" smtClean="0"/>
              <a:t>‹#›</a:t>
            </a:fld>
            <a:endParaRPr lang="en-US"/>
          </a:p>
        </p:txBody>
      </p:sp>
    </p:spTree>
    <p:extLst>
      <p:ext uri="{BB962C8B-B14F-4D97-AF65-F5344CB8AC3E}">
        <p14:creationId xmlns:p14="http://schemas.microsoft.com/office/powerpoint/2010/main" val="3751033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We’re going to review the most commonly used charts and graphs in Excel/PowerPoint. Later we’ll have you use data to create your own graphics which may go beyond those presented here.</a:t>
            </a:r>
          </a:p>
          <a:p>
            <a:pPr eaLnBrk="1" hangingPunct="1">
              <a:spcBef>
                <a:spcPct val="0"/>
              </a:spcBef>
            </a:pPr>
            <a:endParaRPr lang="en-US" altLang="en-US" dirty="0"/>
          </a:p>
          <a:p>
            <a:pPr eaLnBrk="1" hangingPunct="1">
              <a:spcBef>
                <a:spcPct val="0"/>
              </a:spcBef>
            </a:pPr>
            <a:r>
              <a:rPr lang="en-US" altLang="en-US" dirty="0"/>
              <a:t>Bar charts are used to compare data across categories.  </a:t>
            </a:r>
          </a:p>
          <a:p>
            <a:pPr eaLnBrk="1" hangingPunct="1">
              <a:spcBef>
                <a:spcPct val="0"/>
              </a:spcBef>
            </a:pPr>
            <a:endParaRPr lang="en-US" altLang="en-US" dirty="0"/>
          </a:p>
          <a:p>
            <a:pPr eaLnBrk="1" hangingPunct="1">
              <a:spcBef>
                <a:spcPct val="0"/>
              </a:spcBef>
            </a:pPr>
            <a:r>
              <a:rPr lang="en-US" altLang="en-US" dirty="0"/>
              <a:t>A histogram looks similar to a bar chart but is a statistical graph that represents the frequency of values of a quantity by vertical rectangles of varying heights and widths. The width of the rectangles is in proportion to the class interval under consideration, and their areas represent the relative frequency of the phenomenon in question A  histogram is a histogram,  </a:t>
            </a:r>
            <a:r>
              <a:rPr lang="en-US" altLang="en-US" u="sng" dirty="0"/>
              <a:t>not</a:t>
            </a:r>
            <a:r>
              <a:rPr lang="en-US" altLang="en-US" dirty="0"/>
              <a:t> just because the bars touch. In the </a:t>
            </a:r>
            <a:r>
              <a:rPr lang="en-US" altLang="en-US" b="1" dirty="0"/>
              <a:t>bar graph</a:t>
            </a:r>
            <a:r>
              <a:rPr lang="en-US" altLang="en-US" dirty="0"/>
              <a:t>  bars in a bar graph can touch if you want them to ... but they don't have to. Touching bars in a bar graph doesn't mean anything.</a:t>
            </a:r>
            <a:br>
              <a:rPr lang="en-US" altLang="en-US" dirty="0"/>
            </a:br>
            <a:br>
              <a:rPr lang="en-US" altLang="en-US" dirty="0"/>
            </a:br>
            <a:r>
              <a:rPr lang="en-US" altLang="en-US" dirty="0"/>
              <a:t>In a histogram, however, the </a:t>
            </a:r>
            <a:r>
              <a:rPr lang="en-US" altLang="en-US" b="1" dirty="0"/>
              <a:t>bars must touch</a:t>
            </a:r>
            <a:r>
              <a:rPr lang="en-US" altLang="en-US" dirty="0"/>
              <a:t>. This is because the data elements we are recording are </a:t>
            </a:r>
            <a:r>
              <a:rPr lang="en-US" altLang="en-US" b="1" dirty="0"/>
              <a:t>numbers</a:t>
            </a:r>
            <a:r>
              <a:rPr lang="en-US" altLang="en-US" dirty="0"/>
              <a:t> that are </a:t>
            </a:r>
            <a:r>
              <a:rPr lang="en-US" altLang="en-US" b="1" dirty="0"/>
              <a:t>grouped</a:t>
            </a:r>
            <a:r>
              <a:rPr lang="en-US" altLang="en-US" dirty="0"/>
              <a:t>, and form a </a:t>
            </a:r>
            <a:r>
              <a:rPr lang="en-US" altLang="en-US" b="1" dirty="0"/>
              <a:t>continuous range from left to right</a:t>
            </a:r>
            <a:r>
              <a:rPr lang="en-US" altLang="en-US" dirty="0"/>
              <a:t>. There are no gaps in the numbers along the bottom axis. This is what makes a histogram. </a:t>
            </a:r>
          </a:p>
          <a:p>
            <a:pPr eaLnBrk="1" hangingPunct="1">
              <a:spcBef>
                <a:spcPct val="0"/>
              </a:spcBef>
            </a:pPr>
            <a:endParaRPr lang="en-US" altLang="en-US" dirty="0"/>
          </a:p>
          <a:p>
            <a:pPr eaLnBrk="1" hangingPunct="1">
              <a:spcBef>
                <a:spcPct val="0"/>
              </a:spcBef>
            </a:pPr>
            <a:r>
              <a:rPr lang="en-US" altLang="en-US" dirty="0"/>
              <a:t>Line graphs display trends over time, continuous data (ex. cases per month)</a:t>
            </a:r>
          </a:p>
          <a:p>
            <a:pPr eaLnBrk="1" hangingPunct="1">
              <a:spcBef>
                <a:spcPct val="0"/>
              </a:spcBef>
            </a:pPr>
            <a:r>
              <a:rPr lang="en-US" altLang="en-US" dirty="0"/>
              <a:t>Pie charts show percentages or the contribution of each value to a total. When there are more than 4 categories it is best to go to a bar chart so that it is readable</a:t>
            </a:r>
          </a:p>
          <a:p>
            <a:endParaRPr lang="en-US" dirty="0"/>
          </a:p>
        </p:txBody>
      </p:sp>
      <p:sp>
        <p:nvSpPr>
          <p:cNvPr id="4" name="Slide Number Placeholder 3"/>
          <p:cNvSpPr>
            <a:spLocks noGrp="1"/>
          </p:cNvSpPr>
          <p:nvPr>
            <p:ph type="sldNum" sz="quarter" idx="5"/>
          </p:nvPr>
        </p:nvSpPr>
        <p:spPr/>
        <p:txBody>
          <a:bodyPr/>
          <a:lstStyle/>
          <a:p>
            <a:fld id="{BBCA54FE-F98D-4F88-8F4D-8DED8C03ADAB}" type="slidenum">
              <a:rPr lang="en-US" smtClean="0"/>
              <a:t>2</a:t>
            </a:fld>
            <a:endParaRPr lang="en-US"/>
          </a:p>
        </p:txBody>
      </p:sp>
    </p:spTree>
    <p:extLst>
      <p:ext uri="{BB962C8B-B14F-4D97-AF65-F5344CB8AC3E}">
        <p14:creationId xmlns:p14="http://schemas.microsoft.com/office/powerpoint/2010/main" val="174423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C2CEE08A-4411-497C-B52A-4EBFE659DB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A87E6E3C-0A9B-4491-B563-6F7136AB55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What is wrong with this line graph? If you look closely you can see that the X axis should be years, but instead it is clinics. Make sure that the right data is always charted on the axes, or else you may end up with a graph that cannot be interpreted like this one.</a:t>
            </a:r>
          </a:p>
        </p:txBody>
      </p:sp>
      <p:sp>
        <p:nvSpPr>
          <p:cNvPr id="70660" name="Slide Number Placeholder 3">
            <a:extLst>
              <a:ext uri="{FF2B5EF4-FFF2-40B4-BE49-F238E27FC236}">
                <a16:creationId xmlns:a16="http://schemas.microsoft.com/office/drawing/2014/main" id="{ABB1C2A8-BED6-43B2-990C-7B609C1DFFA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9FE1E0A-A71B-4C27-99C9-6B7DC475B19C}"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CB0BD91B-E36E-4C74-A23C-110F07A998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6C3DE217-674B-4974-AAB7-A84F2653B5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 pie chart displays the contribution of each value to a total. In this chart, the values always add up to 100.</a:t>
            </a:r>
          </a:p>
          <a:p>
            <a:pPr eaLnBrk="1" hangingPunct="1">
              <a:spcBef>
                <a:spcPct val="0"/>
              </a:spcBef>
            </a:pPr>
            <a:endParaRPr lang="en-US" altLang="en-US" dirty="0"/>
          </a:p>
          <a:p>
            <a:pPr eaLnBrk="1" hangingPunct="1">
              <a:spcBef>
                <a:spcPct val="0"/>
              </a:spcBef>
            </a:pPr>
            <a:r>
              <a:rPr lang="en-US" altLang="en-US" dirty="0"/>
              <a:t>What should be added to this chart to provide the reader with more information? </a:t>
            </a:r>
          </a:p>
          <a:p>
            <a:pPr eaLnBrk="1" hangingPunct="1">
              <a:spcBef>
                <a:spcPct val="0"/>
              </a:spcBef>
            </a:pPr>
            <a:r>
              <a:rPr lang="en-US" altLang="en-US" dirty="0"/>
              <a:t>What should be changed about this chart to make it more readable?</a:t>
            </a:r>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r>
              <a:rPr lang="en-US" altLang="en-US" dirty="0"/>
              <a:t>The color scheme, which is currently too bright</a:t>
            </a:r>
          </a:p>
          <a:p>
            <a:pPr eaLnBrk="1" hangingPunct="1">
              <a:spcBef>
                <a:spcPct val="0"/>
              </a:spcBef>
            </a:pPr>
            <a:r>
              <a:rPr lang="en-US" altLang="en-US" dirty="0"/>
              <a:t>The title should be more specific and indicate whether  these are numbers or percentages. </a:t>
            </a:r>
          </a:p>
          <a:p>
            <a:pPr eaLnBrk="1" hangingPunct="1">
              <a:spcBef>
                <a:spcPct val="0"/>
              </a:spcBef>
            </a:pPr>
            <a:r>
              <a:rPr lang="en-US" altLang="en-US" dirty="0"/>
              <a:t>If these are percentages, that should be listed on the data and the n, or number of cases should be indicated to provide context.</a:t>
            </a:r>
          </a:p>
        </p:txBody>
      </p:sp>
      <p:sp>
        <p:nvSpPr>
          <p:cNvPr id="71684" name="Slide Number Placeholder 3">
            <a:extLst>
              <a:ext uri="{FF2B5EF4-FFF2-40B4-BE49-F238E27FC236}">
                <a16:creationId xmlns:a16="http://schemas.microsoft.com/office/drawing/2014/main" id="{7F2ECF37-9001-4982-B8C4-D4D8F59EEC26}"/>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73B35F-C268-4F25-B8E6-FC262522D5F3}"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4BC36057-7C12-4429-A26B-09E819B4A8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a:extLst>
              <a:ext uri="{FF2B5EF4-FFF2-40B4-BE49-F238E27FC236}">
                <a16:creationId xmlns:a16="http://schemas.microsoft.com/office/drawing/2014/main" id="{543A76DF-DC77-41A1-A2EA-65C93ABA9C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 pie chart displays the contribution of each value to a total. In this case we used the chart to show contribution of each quarter to the entire year. For example, the first quarter contributed the largest the percentage of enrolled patients.</a:t>
            </a:r>
          </a:p>
          <a:p>
            <a:pPr eaLnBrk="1" hangingPunct="1">
              <a:spcBef>
                <a:spcPct val="0"/>
              </a:spcBef>
            </a:pPr>
            <a:endParaRPr lang="en-US" altLang="en-US" dirty="0"/>
          </a:p>
          <a:p>
            <a:pPr eaLnBrk="1" hangingPunct="1">
              <a:spcBef>
                <a:spcPct val="0"/>
              </a:spcBef>
            </a:pPr>
            <a:r>
              <a:rPr lang="en-US" altLang="en-US" dirty="0"/>
              <a:t>To improve the understanding of the pie chart, we’ve added a more descriptive title and added value labels. On the previous chart, we couldn’t tell if the values are numbers or percentages. Adding the sample size let’s us know the total number of observations. For example</a:t>
            </a:r>
          </a:p>
          <a:p>
            <a:pPr eaLnBrk="1" hangingPunct="1">
              <a:spcBef>
                <a:spcPct val="0"/>
              </a:spcBef>
            </a:pPr>
            <a:endParaRPr lang="en-US" altLang="en-US" dirty="0"/>
          </a:p>
          <a:p>
            <a:pPr eaLnBrk="1" hangingPunct="1">
              <a:spcBef>
                <a:spcPct val="0"/>
              </a:spcBef>
            </a:pPr>
            <a:r>
              <a:rPr lang="en-US" altLang="en-US" dirty="0"/>
              <a:t>It is also important to have charts that are attractive, easy to look at and easy to read. The chart on the previous page was so colorful that it was distracting, the colors were so bright that it was hard to look at the chart, let alone read it. While these colors are not the most interesting, they let the reader focus on the chart. The last chart was an exaggeration, but be sure to make sure that you do not make the same mistake on a smaller level.</a:t>
            </a:r>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r>
              <a:rPr lang="en-US" altLang="en-US" dirty="0"/>
              <a:t>Limit the slices to 4-6. For extra pizzazz, contrast the most important slice either with color or by exploding the slice.</a:t>
            </a:r>
          </a:p>
          <a:p>
            <a:pPr eaLnBrk="1" hangingPunct="1">
              <a:spcBef>
                <a:spcPct val="0"/>
              </a:spcBef>
            </a:pPr>
            <a:endParaRPr lang="en-US" altLang="en-US" dirty="0"/>
          </a:p>
        </p:txBody>
      </p:sp>
      <p:sp>
        <p:nvSpPr>
          <p:cNvPr id="72708" name="Slide Number Placeholder 3">
            <a:extLst>
              <a:ext uri="{FF2B5EF4-FFF2-40B4-BE49-F238E27FC236}">
                <a16:creationId xmlns:a16="http://schemas.microsoft.com/office/drawing/2014/main" id="{92791208-12C8-4773-AAAF-A28E801D9B82}"/>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12175E-F311-4904-B150-8795CC2724F0}"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FFDB7D5E-FBB9-440D-8EE0-7D3512EDF4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a:extLst>
              <a:ext uri="{FF2B5EF4-FFF2-40B4-BE49-F238E27FC236}">
                <a16:creationId xmlns:a16="http://schemas.microsoft.com/office/drawing/2014/main" id="{9558F7E4-1F92-42E2-8963-6CA1D4FACD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5780" name="Slide Number Placeholder 3">
            <a:extLst>
              <a:ext uri="{FF2B5EF4-FFF2-40B4-BE49-F238E27FC236}">
                <a16:creationId xmlns:a16="http://schemas.microsoft.com/office/drawing/2014/main" id="{C86D34BB-1CF5-4298-B03F-3FAE6AAAE27D}"/>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30DE0A6-730C-4007-90EF-FD4C94D88538}"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E498B003-82B7-46E4-881E-D3FEF264BD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a:extLst>
              <a:ext uri="{FF2B5EF4-FFF2-40B4-BE49-F238E27FC236}">
                <a16:creationId xmlns:a16="http://schemas.microsoft.com/office/drawing/2014/main" id="{037D0685-A16E-4DB8-9D10-75AE1ECF6C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In this bar chart we’re comparing the categories of data which are any net or ITN.</a:t>
            </a:r>
          </a:p>
          <a:p>
            <a:pPr eaLnBrk="1" hangingPunct="1">
              <a:spcBef>
                <a:spcPct val="0"/>
              </a:spcBef>
            </a:pPr>
            <a:endParaRPr lang="en-US" altLang="en-US" dirty="0"/>
          </a:p>
          <a:p>
            <a:pPr eaLnBrk="1" hangingPunct="1">
              <a:spcBef>
                <a:spcPct val="0"/>
              </a:spcBef>
            </a:pPr>
            <a:r>
              <a:rPr lang="en-US" altLang="en-US" dirty="0"/>
              <a:t>What should be added to this chart to provide the reader with more information?</a:t>
            </a:r>
          </a:p>
          <a:p>
            <a:pPr eaLnBrk="1" hangingPunct="1">
              <a:spcBef>
                <a:spcPct val="0"/>
              </a:spcBef>
            </a:pPr>
            <a:endParaRPr lang="en-US" altLang="en-US" dirty="0"/>
          </a:p>
          <a:p>
            <a:pPr eaLnBrk="1" hangingPunct="1">
              <a:spcBef>
                <a:spcPct val="0"/>
              </a:spcBef>
            </a:pPr>
            <a:r>
              <a:rPr lang="en-US" altLang="en-US" dirty="0"/>
              <a:t>Add a title and data labels. You could also add the source of the data but it isn’t necessary if all of your tables and graphs are derived from the same source/dataset.</a:t>
            </a:r>
          </a:p>
          <a:p>
            <a:pPr eaLnBrk="1" hangingPunct="1">
              <a:spcBef>
                <a:spcPct val="0"/>
              </a:spcBef>
            </a:pPr>
            <a:endParaRPr lang="en-US" altLang="en-US" dirty="0"/>
          </a:p>
          <a:p>
            <a:pPr eaLnBrk="1" hangingPunct="1">
              <a:spcBef>
                <a:spcPct val="0"/>
              </a:spcBef>
            </a:pPr>
            <a:r>
              <a:rPr lang="en-US" altLang="en-US" dirty="0"/>
              <a:t>On the next slide we see how the graph has been improved and is now self-explanatory.</a:t>
            </a:r>
          </a:p>
        </p:txBody>
      </p:sp>
      <p:sp>
        <p:nvSpPr>
          <p:cNvPr id="65540" name="Slide Number Placeholder 3">
            <a:extLst>
              <a:ext uri="{FF2B5EF4-FFF2-40B4-BE49-F238E27FC236}">
                <a16:creationId xmlns:a16="http://schemas.microsoft.com/office/drawing/2014/main" id="{F729652C-6E76-4241-8189-DBD915685A09}"/>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7E085AF-2DBD-4738-B20B-F6ACA99973F0}"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6D58D3F8-4D9B-4078-973E-6B709B01A1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76272C4F-18B2-4D98-80F5-F6F75C5272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Note that this chart has a title, axis labels , data labels, and a source. It is best if you limit the bars to 4-8 to keep it readable, especially if it is to be used in a PowerPoint presentation. </a:t>
            </a:r>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endParaRPr lang="en-US" altLang="en-US" dirty="0"/>
          </a:p>
        </p:txBody>
      </p:sp>
      <p:sp>
        <p:nvSpPr>
          <p:cNvPr id="66564" name="Slide Number Placeholder 3">
            <a:extLst>
              <a:ext uri="{FF2B5EF4-FFF2-40B4-BE49-F238E27FC236}">
                <a16:creationId xmlns:a16="http://schemas.microsoft.com/office/drawing/2014/main" id="{1B99633B-15FD-42BC-AAC4-2AF97B3129C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7E67EBD-BDD2-4A94-9C95-E330D7F3D7BC}"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5AF2A2C6-4E9C-43B7-871B-CD6438E852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a:extLst>
              <a:ext uri="{FF2B5EF4-FFF2-40B4-BE49-F238E27FC236}">
                <a16:creationId xmlns:a16="http://schemas.microsoft.com/office/drawing/2014/main" id="{230E6691-E362-4B5F-8AAD-A1B1E513D6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 stacked bar chart is often used to compare multiple values when the values on the chart represent durations or portions of an incomplete whole, such as the percentage of children taking each type of medication for fever when not all children received medication at all.</a:t>
            </a:r>
          </a:p>
          <a:p>
            <a:pPr eaLnBrk="1" hangingPunct="1">
              <a:spcBef>
                <a:spcPct val="0"/>
              </a:spcBef>
            </a:pPr>
            <a:endParaRPr lang="en-US" altLang="en-US" dirty="0"/>
          </a:p>
        </p:txBody>
      </p:sp>
      <p:sp>
        <p:nvSpPr>
          <p:cNvPr id="67588" name="Slide Number Placeholder 3">
            <a:extLst>
              <a:ext uri="{FF2B5EF4-FFF2-40B4-BE49-F238E27FC236}">
                <a16:creationId xmlns:a16="http://schemas.microsoft.com/office/drawing/2014/main" id="{BED1A464-42AF-4567-9811-6C49C0738D8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BA86E4-D722-4463-AE6D-6C456D2B9CC7}"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7C0CF70F-D7FD-4012-93AA-ACB5E6FF55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99CAEABF-16AC-487B-9376-E087F76C8F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is a histogram. At first glance, histograms look a lot like bar charts. Both are made up of columns and plotted on a graph. </a:t>
            </a:r>
          </a:p>
          <a:p>
            <a:endParaRPr lang="en-US" altLang="en-US" dirty="0"/>
          </a:p>
          <a:p>
            <a:r>
              <a:rPr lang="en-US" altLang="en-US" dirty="0"/>
              <a:t>However, there are some key differences. The major difference is in the type of data presented on the x (horizontal) axis. With bar charts, each column represents a group defined by a categorical variable. This variable could be types of sports, different football teams, health facilities, or provinces. These are all categories. </a:t>
            </a:r>
          </a:p>
          <a:p>
            <a:endParaRPr lang="en-US" altLang="en-US" dirty="0"/>
          </a:p>
          <a:p>
            <a:r>
              <a:rPr lang="en-US" altLang="en-US" dirty="0"/>
              <a:t>A histogram presents </a:t>
            </a:r>
            <a:r>
              <a:rPr lang="en-US" altLang="en-US" i="1" dirty="0"/>
              <a:t>quantitative</a:t>
            </a:r>
            <a:r>
              <a:rPr lang="en-US" altLang="en-US" dirty="0"/>
              <a:t> variables; the groups on the chart are always made up of numbers or something that could be turned into numbers. This could be age, height, weight, the number of minutes women wait in a queue, years, or months of the year. These groupings are sometimes called “bins.” The bin label can be a single value or a range of values. For example, you could split out the time spent waiting in line by the minute (5 minutes, 6 minutes, 7 minutes) or you could split it into chunks (less than 5 minutes, 6-10 minutes, 11-15 minutes). </a:t>
            </a:r>
          </a:p>
          <a:p>
            <a:endParaRPr lang="en-US" altLang="en-US" dirty="0"/>
          </a:p>
          <a:p>
            <a:endParaRPr lang="en-US" altLang="en-US" dirty="0"/>
          </a:p>
          <a:p>
            <a:endParaRPr lang="en-US" altLang="en-US" dirty="0"/>
          </a:p>
          <a:p>
            <a:pPr eaLnBrk="1" hangingPunct="1">
              <a:spcBef>
                <a:spcPct val="0"/>
              </a:spcBef>
            </a:pPr>
            <a:endParaRPr lang="en-US" altLang="en-US" dirty="0"/>
          </a:p>
        </p:txBody>
      </p:sp>
      <p:sp>
        <p:nvSpPr>
          <p:cNvPr id="68612" name="Slide Number Placeholder 3">
            <a:extLst>
              <a:ext uri="{FF2B5EF4-FFF2-40B4-BE49-F238E27FC236}">
                <a16:creationId xmlns:a16="http://schemas.microsoft.com/office/drawing/2014/main" id="{49620D29-2C6F-46D9-A5C7-6C7CB8B03B51}"/>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D023873-1831-45F7-B786-5E420FE4A7AE}"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3FCF7AB2-CCEA-4B5E-ACF5-DA9C769EEB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a:extLst>
              <a:ext uri="{FF2B5EF4-FFF2-40B4-BE49-F238E27FC236}">
                <a16:creationId xmlns:a16="http://schemas.microsoft.com/office/drawing/2014/main" id="{0B9D26BE-8E3B-4892-B7B9-11CBF03B26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columns in a typical bar chart can be arranged however you want to arrange them, alphabetically, by height, or the order in which you received the data—it doesn’t really matter. No matter which column comes first in this presentation, the idea presented does not change. </a:t>
            </a:r>
          </a:p>
          <a:p>
            <a:endParaRPr lang="en-US" altLang="en-US" dirty="0"/>
          </a:p>
          <a:p>
            <a:endParaRPr lang="en-US" altLang="en-US" dirty="0"/>
          </a:p>
        </p:txBody>
      </p:sp>
      <p:sp>
        <p:nvSpPr>
          <p:cNvPr id="4" name="Slide Number Placeholder 3">
            <a:extLst>
              <a:ext uri="{FF2B5EF4-FFF2-40B4-BE49-F238E27FC236}">
                <a16:creationId xmlns:a16="http://schemas.microsoft.com/office/drawing/2014/main" id="{483B3854-ABCD-426D-84B0-C8811DCD80F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8CD9E7A-2DE7-4B9E-8E2D-AD5C82FA7DAD}"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048ADC5D-2FD8-40FD-8A24-57E4828F7D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61827E71-6869-4AD5-9C3B-64A46F7C41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order of the columns in a histogram is very specific, and the columns cannot be rearranged. The columns are arranged from low to high. A bar chart does not have a “high” end and a “low” end. A histogram does. You can see on this chart that the data is “skewed” toward the high end. It would NOT make sense to rearrange the columns on this chart. </a:t>
            </a:r>
          </a:p>
          <a:p>
            <a:endParaRPr lang="en-US" altLang="en-US" dirty="0"/>
          </a:p>
        </p:txBody>
      </p:sp>
      <p:sp>
        <p:nvSpPr>
          <p:cNvPr id="4" name="Slide Number Placeholder 3">
            <a:extLst>
              <a:ext uri="{FF2B5EF4-FFF2-40B4-BE49-F238E27FC236}">
                <a16:creationId xmlns:a16="http://schemas.microsoft.com/office/drawing/2014/main" id="{67AA2382-AEA9-4AEA-8B3D-CA83541136E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C1173E0-59A0-41C6-924A-F6DF1ADF3156}"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6AA565A7-B5C8-4349-BF2C-D2799589F3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42D146C5-F9A6-4C8C-99F5-23E6B2C3AF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This is a population pyramid. It is basically two histograms presented side by side. On the right you can see males and on the left you see females. The bins shown are five-year age categories. Population pyramids are useful for presenting descriptive data about your population of interest or study population.</a:t>
            </a:r>
          </a:p>
        </p:txBody>
      </p:sp>
      <p:sp>
        <p:nvSpPr>
          <p:cNvPr id="73732" name="Slide Number Placeholder 3">
            <a:extLst>
              <a:ext uri="{FF2B5EF4-FFF2-40B4-BE49-F238E27FC236}">
                <a16:creationId xmlns:a16="http://schemas.microsoft.com/office/drawing/2014/main" id="{2EFE6E1A-EE60-4184-A199-1D8BD787CA2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660C598-AEBF-4F04-8790-AA83B00B80D6}"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B46FEDDC-4053-4969-B409-312ED8AC5B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41216E8D-42EC-4314-8436-4180156AB8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 line graph should be used to display trends over time and is particularly useful when there are many datapoints. In this case we have 4 datapoints for each clinic.</a:t>
            </a:r>
          </a:p>
          <a:p>
            <a:pPr eaLnBrk="1" hangingPunct="1">
              <a:spcBef>
                <a:spcPct val="0"/>
              </a:spcBef>
            </a:pPr>
            <a:endParaRPr lang="en-US" altLang="en-US" dirty="0"/>
          </a:p>
          <a:p>
            <a:pPr eaLnBrk="1" hangingPunct="1">
              <a:spcBef>
                <a:spcPct val="0"/>
              </a:spcBef>
            </a:pPr>
            <a:r>
              <a:rPr lang="en-US" altLang="en-US" dirty="0"/>
              <a:t>By adding a label to the y-axis, a title and a footnote. In some settings, clinicians may only mean doctors but to be clear the footnote let’s the reader know that in this case we are referring to both doctors and nurses.</a:t>
            </a:r>
          </a:p>
          <a:p>
            <a:pPr eaLnBrk="1" hangingPunct="1">
              <a:spcBef>
                <a:spcPct val="0"/>
              </a:spcBef>
            </a:pPr>
            <a:endParaRPr lang="en-US" altLang="en-US" dirty="0"/>
          </a:p>
        </p:txBody>
      </p:sp>
      <p:sp>
        <p:nvSpPr>
          <p:cNvPr id="69636" name="Slide Number Placeholder 3">
            <a:extLst>
              <a:ext uri="{FF2B5EF4-FFF2-40B4-BE49-F238E27FC236}">
                <a16:creationId xmlns:a16="http://schemas.microsoft.com/office/drawing/2014/main" id="{F2759746-1D9F-477E-9364-571D4A5E06C4}"/>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70D036C-D80D-4129-9755-1DF18BBE7647}"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B0AC85-59E1-48BB-9886-C7D31CC1C8FC}" type="datetime1">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998B9-23CE-4575-BD57-C68BD9F9F89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684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79A5C3-E163-4658-909C-7E1D8469C49E}" type="datetime1">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998B9-23CE-4575-BD57-C68BD9F9F895}" type="slidenum">
              <a:rPr lang="en-US" smtClean="0"/>
              <a:t>‹#›</a:t>
            </a:fld>
            <a:endParaRPr lang="en-US"/>
          </a:p>
        </p:txBody>
      </p:sp>
    </p:spTree>
    <p:extLst>
      <p:ext uri="{BB962C8B-B14F-4D97-AF65-F5344CB8AC3E}">
        <p14:creationId xmlns:p14="http://schemas.microsoft.com/office/powerpoint/2010/main" val="1189298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6B2883-2F29-4C59-AD52-8989E58F4901}" type="datetime1">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998B9-23CE-4575-BD57-C68BD9F9F895}" type="slidenum">
              <a:rPr lang="en-US" smtClean="0"/>
              <a:t>‹#›</a:t>
            </a:fld>
            <a:endParaRPr lang="en-US"/>
          </a:p>
        </p:txBody>
      </p:sp>
    </p:spTree>
    <p:extLst>
      <p:ext uri="{BB962C8B-B14F-4D97-AF65-F5344CB8AC3E}">
        <p14:creationId xmlns:p14="http://schemas.microsoft.com/office/powerpoint/2010/main" val="4087560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C42644-0F36-41D3-B7B6-F0ABDAD4A7F5}" type="datetime1">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998B9-23CE-4575-BD57-C68BD9F9F895}" type="slidenum">
              <a:rPr lang="en-US" smtClean="0"/>
              <a:t>‹#›</a:t>
            </a:fld>
            <a:endParaRPr lang="en-US"/>
          </a:p>
        </p:txBody>
      </p:sp>
    </p:spTree>
    <p:extLst>
      <p:ext uri="{BB962C8B-B14F-4D97-AF65-F5344CB8AC3E}">
        <p14:creationId xmlns:p14="http://schemas.microsoft.com/office/powerpoint/2010/main" val="450168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425345-AFCA-42FA-94D9-EF2043E0045D}" type="datetime1">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998B9-23CE-4575-BD57-C68BD9F9F89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217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A10BE8-180E-4DEE-A485-CBC93172D15A}" type="datetime1">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998B9-23CE-4575-BD57-C68BD9F9F895}" type="slidenum">
              <a:rPr lang="en-US" smtClean="0"/>
              <a:t>‹#›</a:t>
            </a:fld>
            <a:endParaRPr lang="en-US"/>
          </a:p>
        </p:txBody>
      </p:sp>
    </p:spTree>
    <p:extLst>
      <p:ext uri="{BB962C8B-B14F-4D97-AF65-F5344CB8AC3E}">
        <p14:creationId xmlns:p14="http://schemas.microsoft.com/office/powerpoint/2010/main" val="246574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F31E0E-67E7-4EBD-9780-D8B441DA707C}" type="datetime1">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998B9-23CE-4575-BD57-C68BD9F9F895}" type="slidenum">
              <a:rPr lang="en-US" smtClean="0"/>
              <a:t>‹#›</a:t>
            </a:fld>
            <a:endParaRPr lang="en-US"/>
          </a:p>
        </p:txBody>
      </p:sp>
    </p:spTree>
    <p:extLst>
      <p:ext uri="{BB962C8B-B14F-4D97-AF65-F5344CB8AC3E}">
        <p14:creationId xmlns:p14="http://schemas.microsoft.com/office/powerpoint/2010/main" val="2924275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B9BDE7-5A9C-487B-97B4-FC963599ED8B}" type="datetime1">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998B9-23CE-4575-BD57-C68BD9F9F895}" type="slidenum">
              <a:rPr lang="en-US" smtClean="0"/>
              <a:t>‹#›</a:t>
            </a:fld>
            <a:endParaRPr lang="en-US"/>
          </a:p>
        </p:txBody>
      </p:sp>
    </p:spTree>
    <p:extLst>
      <p:ext uri="{BB962C8B-B14F-4D97-AF65-F5344CB8AC3E}">
        <p14:creationId xmlns:p14="http://schemas.microsoft.com/office/powerpoint/2010/main" val="833810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68107A5-70C0-410A-87AC-7D0327A2821D}" type="datetime1">
              <a:rPr lang="en-US" smtClean="0"/>
              <a:t>12/18/2021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43998B9-23CE-4575-BD57-C68BD9F9F895}" type="slidenum">
              <a:rPr lang="en-US" smtClean="0"/>
              <a:t>‹#›</a:t>
            </a:fld>
            <a:endParaRPr lang="en-US"/>
          </a:p>
        </p:txBody>
      </p:sp>
    </p:spTree>
    <p:extLst>
      <p:ext uri="{BB962C8B-B14F-4D97-AF65-F5344CB8AC3E}">
        <p14:creationId xmlns:p14="http://schemas.microsoft.com/office/powerpoint/2010/main" val="2205385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DCE6AA6-3479-4651-8859-CB7A9954FC7E}" type="datetime1">
              <a:rPr lang="en-US" smtClean="0"/>
              <a:t>12/18/2021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43998B9-23CE-4575-BD57-C68BD9F9F895}" type="slidenum">
              <a:rPr lang="en-US" smtClean="0"/>
              <a:t>‹#›</a:t>
            </a:fld>
            <a:endParaRPr lang="en-US"/>
          </a:p>
        </p:txBody>
      </p:sp>
    </p:spTree>
    <p:extLst>
      <p:ext uri="{BB962C8B-B14F-4D97-AF65-F5344CB8AC3E}">
        <p14:creationId xmlns:p14="http://schemas.microsoft.com/office/powerpoint/2010/main" val="385844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5509D0F-D0F3-4329-80CF-B3D941409F38}" type="datetime1">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998B9-23CE-4575-BD57-C68BD9F9F895}" type="slidenum">
              <a:rPr lang="en-US" smtClean="0"/>
              <a:t>‹#›</a:t>
            </a:fld>
            <a:endParaRPr lang="en-US"/>
          </a:p>
        </p:txBody>
      </p:sp>
    </p:spTree>
    <p:extLst>
      <p:ext uri="{BB962C8B-B14F-4D97-AF65-F5344CB8AC3E}">
        <p14:creationId xmlns:p14="http://schemas.microsoft.com/office/powerpoint/2010/main" val="3340171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61783AF-5E9C-40EC-A239-38D37C728950}" type="datetime1">
              <a:rPr lang="en-US" smtClean="0"/>
              <a:t>12/18/2021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43998B9-23CE-4575-BD57-C68BD9F9F89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9615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0.e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1.e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png"/><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920B2-82E4-4C53-8DA2-B3CA3CCBC8A8}"/>
              </a:ext>
            </a:extLst>
          </p:cNvPr>
          <p:cNvSpPr>
            <a:spLocks noGrp="1"/>
          </p:cNvSpPr>
          <p:nvPr>
            <p:ph type="ctrTitle"/>
          </p:nvPr>
        </p:nvSpPr>
        <p:spPr>
          <a:xfrm>
            <a:off x="685287" y="3192386"/>
            <a:ext cx="10882387" cy="1143000"/>
          </a:xfrm>
        </p:spPr>
        <p:txBody>
          <a:bodyPr>
            <a:normAutofit fontScale="90000"/>
          </a:bodyPr>
          <a:lstStyle/>
          <a:p>
            <a:r>
              <a:rPr lang="en-US" dirty="0"/>
              <a:t>Graph for Data Presentation</a:t>
            </a:r>
          </a:p>
        </p:txBody>
      </p:sp>
      <p:sp>
        <p:nvSpPr>
          <p:cNvPr id="3" name="Subtitle 2">
            <a:extLst>
              <a:ext uri="{FF2B5EF4-FFF2-40B4-BE49-F238E27FC236}">
                <a16:creationId xmlns:a16="http://schemas.microsoft.com/office/drawing/2014/main" id="{CBD693A8-CA97-4F1B-B4C2-01C2E8A45495}"/>
              </a:ext>
            </a:extLst>
          </p:cNvPr>
          <p:cNvSpPr>
            <a:spLocks noGrp="1"/>
          </p:cNvSpPr>
          <p:nvPr>
            <p:ph type="subTitle" idx="1"/>
          </p:nvPr>
        </p:nvSpPr>
        <p:spPr/>
        <p:txBody>
          <a:bodyPr>
            <a:normAutofit fontScale="85000" lnSpcReduction="20000"/>
          </a:bodyPr>
          <a:lstStyle/>
          <a:p>
            <a:r>
              <a:rPr lang="en-US" dirty="0"/>
              <a:t>Computer science 2</a:t>
            </a:r>
            <a:r>
              <a:rPr lang="en-US" baseline="30000" dirty="0"/>
              <a:t>nd</a:t>
            </a:r>
            <a:r>
              <a:rPr lang="en-US" dirty="0"/>
              <a:t> Stage </a:t>
            </a:r>
          </a:p>
          <a:p>
            <a:r>
              <a:rPr lang="en-US" dirty="0"/>
              <a:t>College of Pharmacy</a:t>
            </a:r>
          </a:p>
          <a:p>
            <a:r>
              <a:rPr lang="en-US" dirty="0"/>
              <a:t>Hussein Alsheakh, Ph.D.</a:t>
            </a:r>
          </a:p>
        </p:txBody>
      </p:sp>
      <p:pic>
        <p:nvPicPr>
          <p:cNvPr id="5" name="Picture 4">
            <a:extLst>
              <a:ext uri="{FF2B5EF4-FFF2-40B4-BE49-F238E27FC236}">
                <a16:creationId xmlns:a16="http://schemas.microsoft.com/office/drawing/2014/main" id="{B7AA6AC4-BDFE-4678-ADBA-FEEC7A1474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613" y="392282"/>
            <a:ext cx="1443333" cy="1462750"/>
          </a:xfrm>
          <a:prstGeom prst="rect">
            <a:avLst/>
          </a:prstGeom>
        </p:spPr>
      </p:pic>
      <p:sp>
        <p:nvSpPr>
          <p:cNvPr id="8" name="Slide Number Placeholder 7">
            <a:extLst>
              <a:ext uri="{FF2B5EF4-FFF2-40B4-BE49-F238E27FC236}">
                <a16:creationId xmlns:a16="http://schemas.microsoft.com/office/drawing/2014/main" id="{D14212E5-970C-4A42-9AA9-0212408E5D43}"/>
              </a:ext>
            </a:extLst>
          </p:cNvPr>
          <p:cNvSpPr>
            <a:spLocks noGrp="1"/>
          </p:cNvSpPr>
          <p:nvPr>
            <p:ph type="sldNum" sz="quarter" idx="12"/>
          </p:nvPr>
        </p:nvSpPr>
        <p:spPr/>
        <p:txBody>
          <a:bodyPr/>
          <a:lstStyle/>
          <a:p>
            <a:fld id="{443998B9-23CE-4575-BD57-C68BD9F9F895}" type="slidenum">
              <a:rPr lang="en-US" smtClean="0"/>
              <a:t>1</a:t>
            </a:fld>
            <a:endParaRPr lang="en-US"/>
          </a:p>
        </p:txBody>
      </p:sp>
      <p:pic>
        <p:nvPicPr>
          <p:cNvPr id="6" name="Picture 5">
            <a:extLst>
              <a:ext uri="{FF2B5EF4-FFF2-40B4-BE49-F238E27FC236}">
                <a16:creationId xmlns:a16="http://schemas.microsoft.com/office/drawing/2014/main" id="{E50A49E7-0EAA-4B53-B30A-8838569641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4015" y="458729"/>
            <a:ext cx="1443332" cy="1443332"/>
          </a:xfrm>
          <a:prstGeom prst="rect">
            <a:avLst/>
          </a:prstGeom>
        </p:spPr>
      </p:pic>
    </p:spTree>
    <p:extLst>
      <p:ext uri="{BB962C8B-B14F-4D97-AF65-F5344CB8AC3E}">
        <p14:creationId xmlns:p14="http://schemas.microsoft.com/office/powerpoint/2010/main" val="1599175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a:extLst>
              <a:ext uri="{FF2B5EF4-FFF2-40B4-BE49-F238E27FC236}">
                <a16:creationId xmlns:a16="http://schemas.microsoft.com/office/drawing/2014/main" id="{8F278454-D9E9-4A96-A476-7C76195F1824}"/>
              </a:ext>
            </a:extLst>
          </p:cNvPr>
          <p:cNvSpPr>
            <a:spLocks noGrp="1"/>
          </p:cNvSpPr>
          <p:nvPr>
            <p:ph type="title"/>
          </p:nvPr>
        </p:nvSpPr>
        <p:spPr bwMode="auto">
          <a:xfrm>
            <a:off x="1097280" y="994611"/>
            <a:ext cx="10058400" cy="7427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dirty="0"/>
              <a:t>Line graph</a:t>
            </a:r>
          </a:p>
        </p:txBody>
      </p:sp>
      <p:graphicFrame>
        <p:nvGraphicFramePr>
          <p:cNvPr id="4098" name="Content Placeholder 3">
            <a:extLst>
              <a:ext uri="{FF2B5EF4-FFF2-40B4-BE49-F238E27FC236}">
                <a16:creationId xmlns:a16="http://schemas.microsoft.com/office/drawing/2014/main" id="{15CFB21A-FCB3-4DF8-B7FB-1399B273813F}"/>
              </a:ext>
            </a:extLst>
          </p:cNvPr>
          <p:cNvGraphicFramePr>
            <a:graphicFrameLocks noGrp="1"/>
          </p:cNvGraphicFramePr>
          <p:nvPr>
            <p:ph idx="1"/>
            <p:extLst>
              <p:ext uri="{D42A27DB-BD31-4B8C-83A1-F6EECF244321}">
                <p14:modId xmlns:p14="http://schemas.microsoft.com/office/powerpoint/2010/main" val="3617375494"/>
              </p:ext>
            </p:extLst>
          </p:nvPr>
        </p:nvGraphicFramePr>
        <p:xfrm>
          <a:off x="4303295" y="2178659"/>
          <a:ext cx="7543048" cy="4207794"/>
        </p:xfrm>
        <a:graphic>
          <a:graphicData uri="http://schemas.openxmlformats.org/presentationml/2006/ole">
            <mc:AlternateContent xmlns:mc="http://schemas.openxmlformats.org/markup-compatibility/2006">
              <mc:Choice xmlns:v="urn:schemas-microsoft-com:vml" Requires="v">
                <p:oleObj spid="_x0000_s3074" name="Worksheet" r:id="rId4" imgW="8229600" imgH="4371975" progId="Excel.Sheet.8">
                  <p:embed/>
                </p:oleObj>
              </mc:Choice>
              <mc:Fallback>
                <p:oleObj name="Worksheet" r:id="rId4" imgW="8229600" imgH="4371975" progId="Excel.Sheet.8">
                  <p:embed/>
                  <p:pic>
                    <p:nvPicPr>
                      <p:cNvPr id="4098" name="Content Placeholder 3">
                        <a:extLst>
                          <a:ext uri="{FF2B5EF4-FFF2-40B4-BE49-F238E27FC236}">
                            <a16:creationId xmlns:a16="http://schemas.microsoft.com/office/drawing/2014/main" id="{15CFB21A-FCB3-4DF8-B7FB-1399B273813F}"/>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3295" y="2178659"/>
                        <a:ext cx="7543048" cy="4207794"/>
                      </a:xfrm>
                      <a:prstGeom prst="rect">
                        <a:avLst/>
                      </a:prstGeom>
                      <a:noFill/>
                    </p:spPr>
                  </p:pic>
                </p:oleObj>
              </mc:Fallback>
            </mc:AlternateContent>
          </a:graphicData>
        </a:graphic>
      </p:graphicFrame>
      <p:sp>
        <p:nvSpPr>
          <p:cNvPr id="4100" name="TextBox 4">
            <a:extLst>
              <a:ext uri="{FF2B5EF4-FFF2-40B4-BE49-F238E27FC236}">
                <a16:creationId xmlns:a16="http://schemas.microsoft.com/office/drawing/2014/main" id="{448D1406-7E01-4334-9114-03523001EC44}"/>
              </a:ext>
            </a:extLst>
          </p:cNvPr>
          <p:cNvSpPr txBox="1">
            <a:spLocks noChangeArrowheads="1"/>
          </p:cNvSpPr>
          <p:nvPr/>
        </p:nvSpPr>
        <p:spPr bwMode="auto">
          <a:xfrm>
            <a:off x="978568" y="6386453"/>
            <a:ext cx="4038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latin typeface="Tw Cen MT" panose="020B0602020104020603" pitchFamily="34" charset="0"/>
              </a:rPr>
              <a:t>*Includes doctors and nurses</a:t>
            </a:r>
            <a:r>
              <a:rPr lang="en-US" altLang="en-US" dirty="0">
                <a:solidFill>
                  <a:schemeClr val="bg2"/>
                </a:solidFill>
                <a:latin typeface="Tw Cen MT" panose="020B0602020104020603" pitchFamily="34" charset="0"/>
              </a:rPr>
              <a:t>.</a:t>
            </a:r>
          </a:p>
        </p:txBody>
      </p:sp>
      <p:sp>
        <p:nvSpPr>
          <p:cNvPr id="4101" name="TextBox 3">
            <a:extLst>
              <a:ext uri="{FF2B5EF4-FFF2-40B4-BE49-F238E27FC236}">
                <a16:creationId xmlns:a16="http://schemas.microsoft.com/office/drawing/2014/main" id="{99386319-A54C-42FE-B01A-C726D884500F}"/>
              </a:ext>
            </a:extLst>
          </p:cNvPr>
          <p:cNvSpPr txBox="1">
            <a:spLocks noChangeArrowheads="1"/>
          </p:cNvSpPr>
          <p:nvPr/>
        </p:nvSpPr>
        <p:spPr bwMode="auto">
          <a:xfrm>
            <a:off x="4362262" y="1853830"/>
            <a:ext cx="7425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dirty="0">
                <a:latin typeface="Tw Cen MT" panose="020B0602020104020603" pitchFamily="34" charset="0"/>
              </a:rPr>
              <a:t>Number of Clinicians* Working in Each Clinic During Years 1-4, Country Y</a:t>
            </a:r>
          </a:p>
        </p:txBody>
      </p:sp>
      <p:sp>
        <p:nvSpPr>
          <p:cNvPr id="2" name="Rectangle 1">
            <a:extLst>
              <a:ext uri="{FF2B5EF4-FFF2-40B4-BE49-F238E27FC236}">
                <a16:creationId xmlns:a16="http://schemas.microsoft.com/office/drawing/2014/main" id="{FF84E9D3-7127-4F60-A15B-2BFC154E5A5A}"/>
              </a:ext>
            </a:extLst>
          </p:cNvPr>
          <p:cNvSpPr/>
          <p:nvPr/>
        </p:nvSpPr>
        <p:spPr>
          <a:xfrm>
            <a:off x="205727" y="2017022"/>
            <a:ext cx="4038600" cy="1815882"/>
          </a:xfrm>
          <a:prstGeom prst="rect">
            <a:avLst/>
          </a:prstGeom>
        </p:spPr>
        <p:txBody>
          <a:bodyPr wrap="square">
            <a:spAutoFit/>
          </a:bodyPr>
          <a:lstStyle/>
          <a:p>
            <a:pPr marL="285750" indent="-285750">
              <a:buFontTx/>
              <a:buChar char="-"/>
            </a:pPr>
            <a:r>
              <a:rPr lang="en-US" altLang="en-US" sz="2800" dirty="0"/>
              <a:t>To display trends over time and is particularly useful when there are many datapoints (ex 4)</a:t>
            </a:r>
            <a:r>
              <a:rPr lang="en-US" altLang="en-US" dirty="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a:extLst>
              <a:ext uri="{FF2B5EF4-FFF2-40B4-BE49-F238E27FC236}">
                <a16:creationId xmlns:a16="http://schemas.microsoft.com/office/drawing/2014/main" id="{166D0B00-C468-4782-AE43-F741860AF435}"/>
              </a:ext>
            </a:extLst>
          </p:cNvPr>
          <p:cNvSpPr>
            <a:spLocks noGrp="1"/>
          </p:cNvSpPr>
          <p:nvPr>
            <p:ph type="title"/>
          </p:nvPr>
        </p:nvSpPr>
        <p:spPr bwMode="auto">
          <a:xfrm>
            <a:off x="1097280" y="1074821"/>
            <a:ext cx="10058400" cy="6625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r>
              <a:rPr lang="en-US" altLang="en-US" dirty="0"/>
              <a:t>Caution: Line Graph</a:t>
            </a:r>
          </a:p>
        </p:txBody>
      </p:sp>
      <p:graphicFrame>
        <p:nvGraphicFramePr>
          <p:cNvPr id="5122" name="Content Placeholder 3">
            <a:extLst>
              <a:ext uri="{FF2B5EF4-FFF2-40B4-BE49-F238E27FC236}">
                <a16:creationId xmlns:a16="http://schemas.microsoft.com/office/drawing/2014/main" id="{221F314C-9888-42F6-BAA6-DDE58D11D43B}"/>
              </a:ext>
            </a:extLst>
          </p:cNvPr>
          <p:cNvGraphicFramePr>
            <a:graphicFrameLocks noGrp="1"/>
          </p:cNvGraphicFramePr>
          <p:nvPr>
            <p:ph idx="1"/>
            <p:extLst>
              <p:ext uri="{D42A27DB-BD31-4B8C-83A1-F6EECF244321}">
                <p14:modId xmlns:p14="http://schemas.microsoft.com/office/powerpoint/2010/main" val="3535344025"/>
              </p:ext>
            </p:extLst>
          </p:nvPr>
        </p:nvGraphicFramePr>
        <p:xfrm>
          <a:off x="4555958" y="2844581"/>
          <a:ext cx="7111834" cy="3452478"/>
        </p:xfrm>
        <a:graphic>
          <a:graphicData uri="http://schemas.openxmlformats.org/presentationml/2006/ole">
            <mc:AlternateContent xmlns:mc="http://schemas.openxmlformats.org/markup-compatibility/2006">
              <mc:Choice xmlns:v="urn:schemas-microsoft-com:vml" Requires="v">
                <p:oleObj spid="_x0000_s4098" name="Worksheet" r:id="rId4" imgW="7591320" imgH="3591015" progId="Excel.Sheet.8">
                  <p:embed/>
                </p:oleObj>
              </mc:Choice>
              <mc:Fallback>
                <p:oleObj name="Worksheet" r:id="rId4" imgW="7591320" imgH="3591015" progId="Excel.Sheet.8">
                  <p:embed/>
                  <p:pic>
                    <p:nvPicPr>
                      <p:cNvPr id="5122" name="Content Placeholder 3">
                        <a:extLst>
                          <a:ext uri="{FF2B5EF4-FFF2-40B4-BE49-F238E27FC236}">
                            <a16:creationId xmlns:a16="http://schemas.microsoft.com/office/drawing/2014/main" id="{221F314C-9888-42F6-BAA6-DDE58D11D43B}"/>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5958" y="2844581"/>
                        <a:ext cx="7111834" cy="3452478"/>
                      </a:xfrm>
                      <a:prstGeom prst="rect">
                        <a:avLst/>
                      </a:prstGeom>
                      <a:noFill/>
                    </p:spPr>
                  </p:pic>
                </p:oleObj>
              </mc:Fallback>
            </mc:AlternateContent>
          </a:graphicData>
        </a:graphic>
      </p:graphicFrame>
      <p:sp>
        <p:nvSpPr>
          <p:cNvPr id="5124" name="TextBox 3">
            <a:extLst>
              <a:ext uri="{FF2B5EF4-FFF2-40B4-BE49-F238E27FC236}">
                <a16:creationId xmlns:a16="http://schemas.microsoft.com/office/drawing/2014/main" id="{F08BA20A-6C81-452A-A0CE-E0E1DE21E70F}"/>
              </a:ext>
            </a:extLst>
          </p:cNvPr>
          <p:cNvSpPr txBox="1">
            <a:spLocks noChangeArrowheads="1"/>
          </p:cNvSpPr>
          <p:nvPr/>
        </p:nvSpPr>
        <p:spPr bwMode="auto">
          <a:xfrm>
            <a:off x="4419600" y="2589128"/>
            <a:ext cx="7384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dirty="0">
                <a:latin typeface="Tw Cen MT" panose="020B0602020104020603" pitchFamily="34" charset="0"/>
              </a:rPr>
              <a:t>Number of Clinicians* Working in Each Clinic During Years 1-4, Country Y</a:t>
            </a:r>
          </a:p>
        </p:txBody>
      </p:sp>
      <p:sp>
        <p:nvSpPr>
          <p:cNvPr id="5125" name="TextBox 4">
            <a:extLst>
              <a:ext uri="{FF2B5EF4-FFF2-40B4-BE49-F238E27FC236}">
                <a16:creationId xmlns:a16="http://schemas.microsoft.com/office/drawing/2014/main" id="{9BAF5D3A-6ACC-4785-8B96-15DE0878C96B}"/>
              </a:ext>
            </a:extLst>
          </p:cNvPr>
          <p:cNvSpPr txBox="1">
            <a:spLocks noChangeArrowheads="1"/>
          </p:cNvSpPr>
          <p:nvPr/>
        </p:nvSpPr>
        <p:spPr bwMode="auto">
          <a:xfrm>
            <a:off x="1462237" y="6464813"/>
            <a:ext cx="4038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latin typeface="Tw Cen MT" panose="020B0602020104020603" pitchFamily="34" charset="0"/>
              </a:rPr>
              <a:t>*Includes doctors and nurses</a:t>
            </a:r>
            <a:r>
              <a:rPr lang="en-US" altLang="en-US" dirty="0">
                <a:solidFill>
                  <a:schemeClr val="bg2"/>
                </a:solidFill>
                <a:latin typeface="Tw Cen MT" panose="020B0602020104020603" pitchFamily="34" charset="0"/>
              </a:rPr>
              <a:t>.</a:t>
            </a:r>
          </a:p>
        </p:txBody>
      </p:sp>
      <p:sp>
        <p:nvSpPr>
          <p:cNvPr id="2" name="Rectangle 1">
            <a:extLst>
              <a:ext uri="{FF2B5EF4-FFF2-40B4-BE49-F238E27FC236}">
                <a16:creationId xmlns:a16="http://schemas.microsoft.com/office/drawing/2014/main" id="{F9ADB7F9-8596-4163-A59A-FD304B2E55BB}"/>
              </a:ext>
            </a:extLst>
          </p:cNvPr>
          <p:cNvSpPr/>
          <p:nvPr/>
        </p:nvSpPr>
        <p:spPr>
          <a:xfrm>
            <a:off x="492030" y="1874855"/>
            <a:ext cx="5603970" cy="523220"/>
          </a:xfrm>
          <a:prstGeom prst="rect">
            <a:avLst/>
          </a:prstGeom>
        </p:spPr>
        <p:txBody>
          <a:bodyPr wrap="none">
            <a:spAutoFit/>
          </a:bodyPr>
          <a:lstStyle/>
          <a:p>
            <a:r>
              <a:rPr lang="en-US" altLang="en-US" sz="2800" dirty="0"/>
              <a:t>- What is wrong with this line graph? </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a:extLst>
              <a:ext uri="{FF2B5EF4-FFF2-40B4-BE49-F238E27FC236}">
                <a16:creationId xmlns:a16="http://schemas.microsoft.com/office/drawing/2014/main" id="{20E5986D-D619-43F3-8740-B77CAA5619B6}"/>
              </a:ext>
            </a:extLst>
          </p:cNvPr>
          <p:cNvSpPr>
            <a:spLocks noGrp="1"/>
          </p:cNvSpPr>
          <p:nvPr>
            <p:ph type="title"/>
          </p:nvPr>
        </p:nvSpPr>
        <p:spPr bwMode="auto">
          <a:xfrm>
            <a:off x="1147010" y="1058778"/>
            <a:ext cx="8229600" cy="5922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r>
              <a:rPr lang="en-US" altLang="en-US" dirty="0"/>
              <a:t>Pie chart</a:t>
            </a:r>
          </a:p>
        </p:txBody>
      </p:sp>
      <p:graphicFrame>
        <p:nvGraphicFramePr>
          <p:cNvPr id="6146" name="Content Placeholder 3">
            <a:extLst>
              <a:ext uri="{FF2B5EF4-FFF2-40B4-BE49-F238E27FC236}">
                <a16:creationId xmlns:a16="http://schemas.microsoft.com/office/drawing/2014/main" id="{DA015498-DAA0-45C8-B83A-A09E0D87029D}"/>
              </a:ext>
            </a:extLst>
          </p:cNvPr>
          <p:cNvGraphicFramePr>
            <a:graphicFrameLocks noGrp="1"/>
          </p:cNvGraphicFramePr>
          <p:nvPr>
            <p:ph idx="1"/>
            <p:extLst>
              <p:ext uri="{D42A27DB-BD31-4B8C-83A1-F6EECF244321}">
                <p14:modId xmlns:p14="http://schemas.microsoft.com/office/powerpoint/2010/main" val="1854463664"/>
              </p:ext>
            </p:extLst>
          </p:nvPr>
        </p:nvGraphicFramePr>
        <p:xfrm>
          <a:off x="6879978" y="1827462"/>
          <a:ext cx="4528043" cy="3306012"/>
        </p:xfrm>
        <a:graphic>
          <a:graphicData uri="http://schemas.openxmlformats.org/presentationml/2006/ole">
            <mc:AlternateContent xmlns:mc="http://schemas.openxmlformats.org/markup-compatibility/2006">
              <mc:Choice xmlns:v="urn:schemas-microsoft-com:vml" Requires="v">
                <p:oleObj spid="_x0000_s5122" name="Worksheet" r:id="rId4" imgW="4267200" imgH="3552904" progId="Excel.Sheet.8">
                  <p:embed/>
                </p:oleObj>
              </mc:Choice>
              <mc:Fallback>
                <p:oleObj name="Worksheet" r:id="rId4" imgW="4267200" imgH="3552904" progId="Excel.Sheet.8">
                  <p:embed/>
                  <p:pic>
                    <p:nvPicPr>
                      <p:cNvPr id="6146" name="Content Placeholder 3">
                        <a:extLst>
                          <a:ext uri="{FF2B5EF4-FFF2-40B4-BE49-F238E27FC236}">
                            <a16:creationId xmlns:a16="http://schemas.microsoft.com/office/drawing/2014/main" id="{DA015498-DAA0-45C8-B83A-A09E0D87029D}"/>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9978" y="1827462"/>
                        <a:ext cx="4528043" cy="3306012"/>
                      </a:xfrm>
                      <a:prstGeom prst="rect">
                        <a:avLst/>
                      </a:prstGeom>
                      <a:noFill/>
                    </p:spPr>
                  </p:pic>
                </p:oleObj>
              </mc:Fallback>
            </mc:AlternateContent>
          </a:graphicData>
        </a:graphic>
      </p:graphicFrame>
      <p:sp>
        <p:nvSpPr>
          <p:cNvPr id="4" name="Rectangle 3">
            <a:extLst>
              <a:ext uri="{FF2B5EF4-FFF2-40B4-BE49-F238E27FC236}">
                <a16:creationId xmlns:a16="http://schemas.microsoft.com/office/drawing/2014/main" id="{F962B4C3-CF08-4401-8F7F-3AD01EE722D6}"/>
              </a:ext>
            </a:extLst>
          </p:cNvPr>
          <p:cNvSpPr/>
          <p:nvPr/>
        </p:nvSpPr>
        <p:spPr>
          <a:xfrm>
            <a:off x="719811" y="2005638"/>
            <a:ext cx="4704814" cy="1077218"/>
          </a:xfrm>
          <a:prstGeom prst="rect">
            <a:avLst/>
          </a:prstGeom>
        </p:spPr>
        <p:txBody>
          <a:bodyPr wrap="square">
            <a:spAutoFit/>
          </a:bodyPr>
          <a:lstStyle/>
          <a:p>
            <a:r>
              <a:rPr lang="en-US" altLang="en-US" sz="3200" dirty="0"/>
              <a:t>Displays the contribution of each value to a total</a:t>
            </a:r>
            <a:endParaRPr lang="en-US" sz="3200" dirty="0"/>
          </a:p>
        </p:txBody>
      </p:sp>
      <p:sp>
        <p:nvSpPr>
          <p:cNvPr id="2" name="Rectangle 1">
            <a:extLst>
              <a:ext uri="{FF2B5EF4-FFF2-40B4-BE49-F238E27FC236}">
                <a16:creationId xmlns:a16="http://schemas.microsoft.com/office/drawing/2014/main" id="{B9FA8BB8-C3B1-403D-952A-CFFC452B902B}"/>
              </a:ext>
            </a:extLst>
          </p:cNvPr>
          <p:cNvSpPr/>
          <p:nvPr/>
        </p:nvSpPr>
        <p:spPr>
          <a:xfrm>
            <a:off x="719811" y="3304134"/>
            <a:ext cx="5071389" cy="1384995"/>
          </a:xfrm>
          <a:prstGeom prst="rect">
            <a:avLst/>
          </a:prstGeom>
        </p:spPr>
        <p:txBody>
          <a:bodyPr wrap="square">
            <a:spAutoFit/>
          </a:bodyPr>
          <a:lstStyle/>
          <a:p>
            <a:pPr>
              <a:spcBef>
                <a:spcPct val="0"/>
              </a:spcBef>
            </a:pPr>
            <a:r>
              <a:rPr lang="en-US" altLang="en-US" sz="2800" dirty="0"/>
              <a:t>What should be added to this chart to provide the reader with more information? </a:t>
            </a:r>
          </a:p>
        </p:txBody>
      </p:sp>
      <p:sp>
        <p:nvSpPr>
          <p:cNvPr id="3" name="Rectangle 2">
            <a:extLst>
              <a:ext uri="{FF2B5EF4-FFF2-40B4-BE49-F238E27FC236}">
                <a16:creationId xmlns:a16="http://schemas.microsoft.com/office/drawing/2014/main" id="{FA6EEB37-7319-44BB-B612-F5CB043AA731}"/>
              </a:ext>
            </a:extLst>
          </p:cNvPr>
          <p:cNvSpPr/>
          <p:nvPr/>
        </p:nvSpPr>
        <p:spPr>
          <a:xfrm>
            <a:off x="719811" y="5053704"/>
            <a:ext cx="10624042" cy="523220"/>
          </a:xfrm>
          <a:prstGeom prst="rect">
            <a:avLst/>
          </a:prstGeom>
        </p:spPr>
        <p:txBody>
          <a:bodyPr wrap="square">
            <a:spAutoFit/>
          </a:bodyPr>
          <a:lstStyle/>
          <a:p>
            <a:pPr>
              <a:spcBef>
                <a:spcPct val="0"/>
              </a:spcBef>
            </a:pPr>
            <a:r>
              <a:rPr lang="en-US" altLang="en-US" sz="2800" dirty="0"/>
              <a:t>- The color scheme, which is currently too bright</a:t>
            </a:r>
          </a:p>
        </p:txBody>
      </p:sp>
      <p:sp>
        <p:nvSpPr>
          <p:cNvPr id="5" name="Rectangle 4">
            <a:extLst>
              <a:ext uri="{FF2B5EF4-FFF2-40B4-BE49-F238E27FC236}">
                <a16:creationId xmlns:a16="http://schemas.microsoft.com/office/drawing/2014/main" id="{FB4779AE-2F6C-444E-BBC1-C24AE5D7A680}"/>
              </a:ext>
            </a:extLst>
          </p:cNvPr>
          <p:cNvSpPr/>
          <p:nvPr/>
        </p:nvSpPr>
        <p:spPr>
          <a:xfrm>
            <a:off x="719811" y="5464445"/>
            <a:ext cx="10495706" cy="954107"/>
          </a:xfrm>
          <a:prstGeom prst="rect">
            <a:avLst/>
          </a:prstGeom>
        </p:spPr>
        <p:txBody>
          <a:bodyPr wrap="square">
            <a:spAutoFit/>
          </a:bodyPr>
          <a:lstStyle/>
          <a:p>
            <a:pPr>
              <a:spcBef>
                <a:spcPct val="0"/>
              </a:spcBef>
            </a:pPr>
            <a:r>
              <a:rPr lang="en-US" altLang="en-US" sz="2800" dirty="0"/>
              <a:t>- The title should be more specific and indicate whether these are numbers or percentages.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2000"/>
                                        <p:tgtEl>
                                          <p:spTgt spid="3"/>
                                        </p:tgtEl>
                                      </p:cBhvr>
                                    </p:animEffect>
                                    <p:anim calcmode="lin" valueType="num">
                                      <p:cBhvr>
                                        <p:cTn id="20" dur="2000" fill="hold"/>
                                        <p:tgtEl>
                                          <p:spTgt spid="3"/>
                                        </p:tgtEl>
                                        <p:attrNameLst>
                                          <p:attrName>ppt_w</p:attrName>
                                        </p:attrNameLst>
                                      </p:cBhvr>
                                      <p:tavLst>
                                        <p:tav tm="0" fmla="#ppt_w*sin(2.5*pi*$)">
                                          <p:val>
                                            <p:fltVal val="0"/>
                                          </p:val>
                                        </p:tav>
                                        <p:tav tm="100000">
                                          <p:val>
                                            <p:fltVal val="1"/>
                                          </p:val>
                                        </p:tav>
                                      </p:tavLst>
                                    </p:anim>
                                    <p:anim calcmode="lin" valueType="num">
                                      <p:cBhvr>
                                        <p:cTn id="21"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1"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2000"/>
                                        <p:tgtEl>
                                          <p:spTgt spid="5"/>
                                        </p:tgtEl>
                                      </p:cBhvr>
                                    </p:animEffect>
                                    <p:anim calcmode="lin" valueType="num">
                                      <p:cBhvr>
                                        <p:cTn id="32" dur="2000" fill="hold"/>
                                        <p:tgtEl>
                                          <p:spTgt spid="5"/>
                                        </p:tgtEl>
                                        <p:attrNameLst>
                                          <p:attrName>ppt_w</p:attrName>
                                        </p:attrNameLst>
                                      </p:cBhvr>
                                      <p:tavLst>
                                        <p:tav tm="0" fmla="#ppt_w*sin(2.5*pi*$)">
                                          <p:val>
                                            <p:fltVal val="0"/>
                                          </p:val>
                                        </p:tav>
                                        <p:tav tm="100000">
                                          <p:val>
                                            <p:fltVal val="1"/>
                                          </p:val>
                                        </p:tav>
                                      </p:tavLst>
                                    </p:anim>
                                    <p:anim calcmode="lin" valueType="num">
                                      <p:cBhvr>
                                        <p:cTn id="33"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5" grpId="0"/>
      <p:bldP spid="5"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a:extLst>
              <a:ext uri="{FF2B5EF4-FFF2-40B4-BE49-F238E27FC236}">
                <a16:creationId xmlns:a16="http://schemas.microsoft.com/office/drawing/2014/main" id="{C598B500-7485-45A4-96F3-D55210499E9D}"/>
              </a:ext>
            </a:extLst>
          </p:cNvPr>
          <p:cNvSpPr>
            <a:spLocks noGrp="1"/>
          </p:cNvSpPr>
          <p:nvPr>
            <p:ph type="title"/>
          </p:nvPr>
        </p:nvSpPr>
        <p:spPr bwMode="auto">
          <a:xfrm>
            <a:off x="1211180" y="1037444"/>
            <a:ext cx="8229600" cy="7505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n-US" altLang="en-US" dirty="0"/>
              <a:t>Pie chart</a:t>
            </a:r>
          </a:p>
        </p:txBody>
      </p:sp>
      <p:graphicFrame>
        <p:nvGraphicFramePr>
          <p:cNvPr id="7170" name="Content Placeholder 3">
            <a:extLst>
              <a:ext uri="{FF2B5EF4-FFF2-40B4-BE49-F238E27FC236}">
                <a16:creationId xmlns:a16="http://schemas.microsoft.com/office/drawing/2014/main" id="{0BEB4DFE-CD54-4556-85AE-F9E6C3892028}"/>
              </a:ext>
            </a:extLst>
          </p:cNvPr>
          <p:cNvGraphicFramePr>
            <a:graphicFrameLocks noGrp="1"/>
          </p:cNvGraphicFramePr>
          <p:nvPr>
            <p:ph idx="1"/>
            <p:extLst>
              <p:ext uri="{D42A27DB-BD31-4B8C-83A1-F6EECF244321}">
                <p14:modId xmlns:p14="http://schemas.microsoft.com/office/powerpoint/2010/main" val="2823261497"/>
              </p:ext>
            </p:extLst>
          </p:nvPr>
        </p:nvGraphicFramePr>
        <p:xfrm>
          <a:off x="6279442" y="2125663"/>
          <a:ext cx="5386388" cy="4264025"/>
        </p:xfrm>
        <a:graphic>
          <a:graphicData uri="http://schemas.openxmlformats.org/presentationml/2006/ole">
            <mc:AlternateContent xmlns:mc="http://schemas.openxmlformats.org/markup-compatibility/2006">
              <mc:Choice xmlns:v="urn:schemas-microsoft-com:vml" Requires="v">
                <p:oleObj spid="_x0000_s6146" name="Worksheet" r:id="rId4" imgW="4162320" imgH="3295560" progId="Excel.Sheet.8">
                  <p:embed/>
                </p:oleObj>
              </mc:Choice>
              <mc:Fallback>
                <p:oleObj name="Worksheet" r:id="rId4" imgW="4162320" imgH="3295560" progId="Excel.Sheet.8">
                  <p:embed/>
                  <p:pic>
                    <p:nvPicPr>
                      <p:cNvPr id="7170" name="Content Placeholder 3">
                        <a:extLst>
                          <a:ext uri="{FF2B5EF4-FFF2-40B4-BE49-F238E27FC236}">
                            <a16:creationId xmlns:a16="http://schemas.microsoft.com/office/drawing/2014/main" id="{0BEB4DFE-CD54-4556-85AE-F9E6C3892028}"/>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9442" y="2125663"/>
                        <a:ext cx="5386388" cy="4264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2" name="TextBox 4">
            <a:extLst>
              <a:ext uri="{FF2B5EF4-FFF2-40B4-BE49-F238E27FC236}">
                <a16:creationId xmlns:a16="http://schemas.microsoft.com/office/drawing/2014/main" id="{D3B27D8A-F0A2-45D9-B89A-771DFEB2BD5F}"/>
              </a:ext>
            </a:extLst>
          </p:cNvPr>
          <p:cNvSpPr txBox="1">
            <a:spLocks noChangeArrowheads="1"/>
          </p:cNvSpPr>
          <p:nvPr/>
        </p:nvSpPr>
        <p:spPr bwMode="auto">
          <a:xfrm>
            <a:off x="6705600" y="5820556"/>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latin typeface="Tw Cen MT" panose="020B0602020104020603" pitchFamily="34" charset="0"/>
              </a:rPr>
              <a:t>N=257</a:t>
            </a:r>
          </a:p>
        </p:txBody>
      </p:sp>
      <p:sp>
        <p:nvSpPr>
          <p:cNvPr id="5" name="TextBox 4">
            <a:extLst>
              <a:ext uri="{FF2B5EF4-FFF2-40B4-BE49-F238E27FC236}">
                <a16:creationId xmlns:a16="http://schemas.microsoft.com/office/drawing/2014/main" id="{ACB99B57-7CB5-4D99-A893-8A352039C235}"/>
              </a:ext>
            </a:extLst>
          </p:cNvPr>
          <p:cNvSpPr txBox="1"/>
          <p:nvPr/>
        </p:nvSpPr>
        <p:spPr>
          <a:xfrm>
            <a:off x="719811" y="1787973"/>
            <a:ext cx="11119262" cy="523220"/>
          </a:xfrm>
          <a:prstGeom prst="rect">
            <a:avLst/>
          </a:prstGeom>
          <a:noFill/>
        </p:spPr>
        <p:txBody>
          <a:bodyPr wrap="none">
            <a:spAutoFit/>
          </a:bodyPr>
          <a:lstStyle/>
          <a:p>
            <a:pPr>
              <a:defRPr/>
            </a:pPr>
            <a:r>
              <a:rPr lang="en-US" sz="2800" b="1" dirty="0">
                <a:latin typeface="+mj-lt"/>
                <a:cs typeface="Arial" charset="0"/>
              </a:rPr>
              <a:t>Percentage of all confirmed malaria cases treated by quarter, Country X, 2011</a:t>
            </a:r>
          </a:p>
        </p:txBody>
      </p:sp>
      <p:sp>
        <p:nvSpPr>
          <p:cNvPr id="3" name="Rectangle 2">
            <a:extLst>
              <a:ext uri="{FF2B5EF4-FFF2-40B4-BE49-F238E27FC236}">
                <a16:creationId xmlns:a16="http://schemas.microsoft.com/office/drawing/2014/main" id="{2311C220-6BD5-40D3-B548-99B48B7D3821}"/>
              </a:ext>
            </a:extLst>
          </p:cNvPr>
          <p:cNvSpPr/>
          <p:nvPr/>
        </p:nvSpPr>
        <p:spPr>
          <a:xfrm>
            <a:off x="719811" y="4806445"/>
            <a:ext cx="3451266" cy="523220"/>
          </a:xfrm>
          <a:prstGeom prst="rect">
            <a:avLst/>
          </a:prstGeom>
        </p:spPr>
        <p:txBody>
          <a:bodyPr wrap="none">
            <a:spAutoFit/>
          </a:bodyPr>
          <a:lstStyle/>
          <a:p>
            <a:r>
              <a:rPr lang="en-US" altLang="en-US" sz="2800" dirty="0"/>
              <a:t>Limit the slices to 4-6. </a:t>
            </a:r>
            <a:endParaRPr lang="en-US" sz="2800" dirty="0"/>
          </a:p>
        </p:txBody>
      </p:sp>
      <p:sp>
        <p:nvSpPr>
          <p:cNvPr id="7" name="TextBox 4">
            <a:extLst>
              <a:ext uri="{FF2B5EF4-FFF2-40B4-BE49-F238E27FC236}">
                <a16:creationId xmlns:a16="http://schemas.microsoft.com/office/drawing/2014/main" id="{C2D931AA-1A20-4F5C-823D-75DF261B994B}"/>
              </a:ext>
            </a:extLst>
          </p:cNvPr>
          <p:cNvSpPr txBox="1">
            <a:spLocks noChangeArrowheads="1"/>
          </p:cNvSpPr>
          <p:nvPr/>
        </p:nvSpPr>
        <p:spPr bwMode="auto">
          <a:xfrm>
            <a:off x="1097280" y="6319463"/>
            <a:ext cx="8229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dirty="0">
                <a:latin typeface="Tw Cen MT" panose="020B0602020104020603" pitchFamily="34" charset="0"/>
              </a:rPr>
              <a:t>Source: MEASURE Evaluation, </a:t>
            </a:r>
            <a:r>
              <a:rPr lang="en-US" altLang="en-US" sz="1600" i="1" dirty="0">
                <a:latin typeface="Tw Cen MT" panose="020B0602020104020603" pitchFamily="34" charset="0"/>
              </a:rPr>
              <a:t>Retention, Use and Achievement of “Universal Access” Following the Distribution of Long Lasting Insecticide Treated Nets in Kano State, Nigeria, </a:t>
            </a:r>
            <a:r>
              <a:rPr lang="en-US" altLang="en-US" sz="1600" dirty="0">
                <a:latin typeface="Tw Cen MT" panose="020B0602020104020603" pitchFamily="34" charset="0"/>
              </a:rPr>
              <a:t>2009</a:t>
            </a:r>
            <a:endParaRPr lang="en-US" altLang="en-US" sz="1600" i="1" dirty="0">
              <a:latin typeface="Tw Cen MT" panose="020B0602020104020603" pitchFamily="34" charset="0"/>
            </a:endParaRPr>
          </a:p>
          <a:p>
            <a:pPr eaLnBrk="1" hangingPunct="1"/>
            <a:endParaRPr lang="en-US" altLang="en-US" sz="1600" dirty="0">
              <a:latin typeface="Tw Cen MT" panose="020B06020201040206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1541F902-FDC8-48DF-866A-E8BC0BBFB642}"/>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a:t>Summary</a:t>
            </a:r>
          </a:p>
        </p:txBody>
      </p:sp>
      <p:sp>
        <p:nvSpPr>
          <p:cNvPr id="37891" name="Content Placeholder 2">
            <a:extLst>
              <a:ext uri="{FF2B5EF4-FFF2-40B4-BE49-F238E27FC236}">
                <a16:creationId xmlns:a16="http://schemas.microsoft.com/office/drawing/2014/main" id="{45CC638E-4639-4275-9B22-27D40EBF21DC}"/>
              </a:ext>
            </a:extLst>
          </p:cNvPr>
          <p:cNvSpPr>
            <a:spLocks noGrp="1"/>
          </p:cNvSpPr>
          <p:nvPr>
            <p:ph idx="1"/>
          </p:nvPr>
        </p:nvSpPr>
        <p:spPr bwMode="auto">
          <a:xfrm>
            <a:off x="1981200" y="1798638"/>
            <a:ext cx="8229600"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a:buFont typeface="Arial" panose="020B0604020202020204" pitchFamily="34" charset="0"/>
              <a:buChar char="•"/>
            </a:pPr>
            <a:r>
              <a:rPr lang="en-US" altLang="en-US" sz="2800" dirty="0"/>
              <a:t>Make sure that you present your data in a consistent format</a:t>
            </a:r>
          </a:p>
          <a:p>
            <a:pPr>
              <a:buFont typeface="Arial" panose="020B0604020202020204" pitchFamily="34" charset="0"/>
              <a:buChar char="•"/>
            </a:pPr>
            <a:r>
              <a:rPr lang="en-US" altLang="en-US" sz="2800" dirty="0"/>
              <a:t>Use the right graph for the right data and the right audience</a:t>
            </a:r>
          </a:p>
          <a:p>
            <a:pPr>
              <a:buFont typeface="Arial" panose="020B0604020202020204" pitchFamily="34" charset="0"/>
              <a:buChar char="•"/>
            </a:pPr>
            <a:r>
              <a:rPr lang="en-US" altLang="en-US" sz="2800" dirty="0"/>
              <a:t>Label the components of your graphic (title, axis)</a:t>
            </a:r>
          </a:p>
          <a:p>
            <a:pPr>
              <a:buFont typeface="Arial" panose="020B0604020202020204" pitchFamily="34" charset="0"/>
              <a:buChar char="•"/>
            </a:pPr>
            <a:r>
              <a:rPr lang="en-US" altLang="en-US" sz="2800" dirty="0"/>
              <a:t>Indicate source of data and number of observations</a:t>
            </a:r>
          </a:p>
          <a:p>
            <a:pPr>
              <a:buFont typeface="Arial" panose="020B0604020202020204" pitchFamily="34" charset="0"/>
              <a:buChar char="•"/>
            </a:pPr>
            <a:r>
              <a:rPr lang="en-US" altLang="en-US" sz="2800" dirty="0"/>
              <a:t>Add footnote for more explanation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F2C2D6E-D91A-4928-92FF-6E6E4A60EC9F}"/>
              </a:ext>
            </a:extLst>
          </p:cNvPr>
          <p:cNvSpPr>
            <a:spLocks noGrp="1"/>
          </p:cNvSpPr>
          <p:nvPr>
            <p:ph type="title"/>
          </p:nvPr>
        </p:nvSpPr>
        <p:spPr/>
        <p:txBody>
          <a:bodyPr/>
          <a:lstStyle/>
          <a:p>
            <a:r>
              <a:rPr lang="en-US" dirty="0"/>
              <a:t>See You Next Week!!</a:t>
            </a:r>
          </a:p>
        </p:txBody>
      </p:sp>
      <p:sp>
        <p:nvSpPr>
          <p:cNvPr id="4" name="Slide Number Placeholder 3">
            <a:extLst>
              <a:ext uri="{FF2B5EF4-FFF2-40B4-BE49-F238E27FC236}">
                <a16:creationId xmlns:a16="http://schemas.microsoft.com/office/drawing/2014/main" id="{78590E3D-E014-4A31-B581-E7700C8CD5FD}"/>
              </a:ext>
            </a:extLst>
          </p:cNvPr>
          <p:cNvSpPr>
            <a:spLocks noGrp="1"/>
          </p:cNvSpPr>
          <p:nvPr>
            <p:ph type="sldNum" sz="quarter" idx="12"/>
          </p:nvPr>
        </p:nvSpPr>
        <p:spPr/>
        <p:txBody>
          <a:bodyPr/>
          <a:lstStyle/>
          <a:p>
            <a:fld id="{443998B9-23CE-4575-BD57-C68BD9F9F895}" type="slidenum">
              <a:rPr lang="en-US" smtClean="0"/>
              <a:t>15</a:t>
            </a:fld>
            <a:endParaRPr lang="en-US"/>
          </a:p>
        </p:txBody>
      </p:sp>
    </p:spTree>
    <p:extLst>
      <p:ext uri="{BB962C8B-B14F-4D97-AF65-F5344CB8AC3E}">
        <p14:creationId xmlns:p14="http://schemas.microsoft.com/office/powerpoint/2010/main" val="2598417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4781C-427B-43CC-84E8-CF1958DAD461}"/>
              </a:ext>
            </a:extLst>
          </p:cNvPr>
          <p:cNvSpPr>
            <a:spLocks noGrp="1"/>
          </p:cNvSpPr>
          <p:nvPr>
            <p:ph type="title"/>
          </p:nvPr>
        </p:nvSpPr>
        <p:spPr/>
        <p:txBody>
          <a:bodyPr/>
          <a:lstStyle/>
          <a:p>
            <a:r>
              <a:rPr lang="en-US" dirty="0"/>
              <a:t>Source</a:t>
            </a:r>
          </a:p>
        </p:txBody>
      </p:sp>
      <p:sp>
        <p:nvSpPr>
          <p:cNvPr id="3" name="Content Placeholder 2">
            <a:extLst>
              <a:ext uri="{FF2B5EF4-FFF2-40B4-BE49-F238E27FC236}">
                <a16:creationId xmlns:a16="http://schemas.microsoft.com/office/drawing/2014/main" id="{48FC04C0-833C-4163-B3FE-4AFBA9E9A03E}"/>
              </a:ext>
            </a:extLst>
          </p:cNvPr>
          <p:cNvSpPr>
            <a:spLocks noGrp="1"/>
          </p:cNvSpPr>
          <p:nvPr>
            <p:ph idx="1"/>
          </p:nvPr>
        </p:nvSpPr>
        <p:spPr/>
        <p:txBody>
          <a:bodyPr/>
          <a:lstStyle/>
          <a:p>
            <a:endParaRPr lang="en-US" dirty="0"/>
          </a:p>
          <a:p>
            <a:r>
              <a:rPr lang="en-US" dirty="0"/>
              <a:t>- Measure Evaluation</a:t>
            </a:r>
          </a:p>
        </p:txBody>
      </p:sp>
      <p:sp>
        <p:nvSpPr>
          <p:cNvPr id="4" name="Slide Number Placeholder 3">
            <a:extLst>
              <a:ext uri="{FF2B5EF4-FFF2-40B4-BE49-F238E27FC236}">
                <a16:creationId xmlns:a16="http://schemas.microsoft.com/office/drawing/2014/main" id="{21F7A28D-21B3-4C94-9F76-D4A126108DC8}"/>
              </a:ext>
            </a:extLst>
          </p:cNvPr>
          <p:cNvSpPr>
            <a:spLocks noGrp="1"/>
          </p:cNvSpPr>
          <p:nvPr>
            <p:ph type="sldNum" sz="quarter" idx="12"/>
          </p:nvPr>
        </p:nvSpPr>
        <p:spPr/>
        <p:txBody>
          <a:bodyPr/>
          <a:lstStyle/>
          <a:p>
            <a:fld id="{443998B9-23CE-4575-BD57-C68BD9F9F895}" type="slidenum">
              <a:rPr lang="en-US" smtClean="0"/>
              <a:t>16</a:t>
            </a:fld>
            <a:endParaRPr lang="en-US"/>
          </a:p>
        </p:txBody>
      </p:sp>
    </p:spTree>
    <p:extLst>
      <p:ext uri="{BB962C8B-B14F-4D97-AF65-F5344CB8AC3E}">
        <p14:creationId xmlns:p14="http://schemas.microsoft.com/office/powerpoint/2010/main" val="92965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362A9-5078-467F-A336-E3A4F7559D44}"/>
              </a:ext>
            </a:extLst>
          </p:cNvPr>
          <p:cNvSpPr>
            <a:spLocks noGrp="1"/>
          </p:cNvSpPr>
          <p:nvPr>
            <p:ph type="title"/>
          </p:nvPr>
        </p:nvSpPr>
        <p:spPr/>
        <p:txBody>
          <a:bodyPr/>
          <a:lstStyle/>
          <a:p>
            <a:r>
              <a:rPr lang="en-US" altLang="en-US" dirty="0"/>
              <a:t>Use the right type of graphic</a:t>
            </a:r>
            <a:endParaRPr lang="en-US" dirty="0"/>
          </a:p>
        </p:txBody>
      </p:sp>
      <p:sp>
        <p:nvSpPr>
          <p:cNvPr id="3" name="Content Placeholder 2">
            <a:extLst>
              <a:ext uri="{FF2B5EF4-FFF2-40B4-BE49-F238E27FC236}">
                <a16:creationId xmlns:a16="http://schemas.microsoft.com/office/drawing/2014/main" id="{DF9FBB56-840E-4839-9C91-5023828898EF}"/>
              </a:ext>
            </a:extLst>
          </p:cNvPr>
          <p:cNvSpPr>
            <a:spLocks noGrp="1"/>
          </p:cNvSpPr>
          <p:nvPr>
            <p:ph idx="1"/>
          </p:nvPr>
        </p:nvSpPr>
        <p:spPr>
          <a:xfrm>
            <a:off x="1097280" y="1845733"/>
            <a:ext cx="10058400" cy="4614051"/>
          </a:xfrm>
        </p:spPr>
        <p:txBody>
          <a:bodyPr/>
          <a:lstStyle/>
          <a:p>
            <a:r>
              <a:rPr lang="en-US" altLang="en-US" sz="4000" dirty="0"/>
              <a:t>Charts and graphs</a:t>
            </a:r>
          </a:p>
          <a:p>
            <a:pPr lvl="1"/>
            <a:r>
              <a:rPr lang="en-US" altLang="en-US" sz="3600" b="1" dirty="0">
                <a:solidFill>
                  <a:schemeClr val="accent2"/>
                </a:solidFill>
              </a:rPr>
              <a:t>Bar chart</a:t>
            </a:r>
            <a:r>
              <a:rPr lang="en-US" altLang="en-US" sz="3600" dirty="0"/>
              <a:t>: comparisons, categories of data</a:t>
            </a:r>
          </a:p>
          <a:p>
            <a:pPr lvl="1"/>
            <a:r>
              <a:rPr lang="en-US" altLang="en-US" sz="3600" b="1" dirty="0">
                <a:solidFill>
                  <a:schemeClr val="accent2"/>
                </a:solidFill>
              </a:rPr>
              <a:t>Histogram</a:t>
            </a:r>
            <a:r>
              <a:rPr lang="en-US" altLang="en-US" sz="3600" dirty="0"/>
              <a:t>: represents relative frequency of continuous data</a:t>
            </a:r>
          </a:p>
          <a:p>
            <a:pPr lvl="1"/>
            <a:r>
              <a:rPr lang="en-US" altLang="en-US" sz="3600" b="1" dirty="0">
                <a:solidFill>
                  <a:schemeClr val="accent2"/>
                </a:solidFill>
              </a:rPr>
              <a:t>Line graph</a:t>
            </a:r>
            <a:r>
              <a:rPr lang="en-US" altLang="en-US" sz="3600" dirty="0"/>
              <a:t>: display trends over time, continuous data (ex. cases per month)</a:t>
            </a:r>
          </a:p>
          <a:p>
            <a:pPr lvl="1"/>
            <a:r>
              <a:rPr lang="en-US" altLang="en-US" sz="3600" b="1" dirty="0">
                <a:solidFill>
                  <a:schemeClr val="accent2"/>
                </a:solidFill>
              </a:rPr>
              <a:t>Pie chart</a:t>
            </a:r>
            <a:r>
              <a:rPr lang="en-US" altLang="en-US" sz="3600" dirty="0"/>
              <a:t>: show percentages or proportional share</a:t>
            </a:r>
          </a:p>
          <a:p>
            <a:endParaRPr lang="en-US" dirty="0"/>
          </a:p>
        </p:txBody>
      </p:sp>
      <p:sp>
        <p:nvSpPr>
          <p:cNvPr id="4" name="Slide Number Placeholder 3">
            <a:extLst>
              <a:ext uri="{FF2B5EF4-FFF2-40B4-BE49-F238E27FC236}">
                <a16:creationId xmlns:a16="http://schemas.microsoft.com/office/drawing/2014/main" id="{2EE5B248-B520-4F42-87E5-BA64C6CDAC4A}"/>
              </a:ext>
            </a:extLst>
          </p:cNvPr>
          <p:cNvSpPr>
            <a:spLocks noGrp="1"/>
          </p:cNvSpPr>
          <p:nvPr>
            <p:ph type="sldNum" sz="quarter" idx="12"/>
          </p:nvPr>
        </p:nvSpPr>
        <p:spPr/>
        <p:txBody>
          <a:bodyPr/>
          <a:lstStyle/>
          <a:p>
            <a:fld id="{443998B9-23CE-4575-BD57-C68BD9F9F895}" type="slidenum">
              <a:rPr lang="en-US" smtClean="0"/>
              <a:t>2</a:t>
            </a:fld>
            <a:endParaRPr lang="en-US"/>
          </a:p>
        </p:txBody>
      </p:sp>
    </p:spTree>
    <p:extLst>
      <p:ext uri="{BB962C8B-B14F-4D97-AF65-F5344CB8AC3E}">
        <p14:creationId xmlns:p14="http://schemas.microsoft.com/office/powerpoint/2010/main" val="1917865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51B75415-C785-4D19-8CB0-1F94551515ED}"/>
              </a:ext>
            </a:extLst>
          </p:cNvPr>
          <p:cNvSpPr>
            <a:spLocks noGrp="1"/>
          </p:cNvSpPr>
          <p:nvPr>
            <p:ph type="title"/>
          </p:nvPr>
        </p:nvSpPr>
        <p:spPr bwMode="auto">
          <a:xfrm>
            <a:off x="1097280" y="963673"/>
            <a:ext cx="10058400" cy="7736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dirty="0"/>
              <a:t>Bar chart</a:t>
            </a:r>
          </a:p>
        </p:txBody>
      </p:sp>
      <p:graphicFrame>
        <p:nvGraphicFramePr>
          <p:cNvPr id="6" name="Content Placeholder 5">
            <a:extLst>
              <a:ext uri="{FF2B5EF4-FFF2-40B4-BE49-F238E27FC236}">
                <a16:creationId xmlns:a16="http://schemas.microsoft.com/office/drawing/2014/main" id="{91F01104-C2C4-4C74-9149-AD778B1AC6D2}"/>
              </a:ext>
            </a:extLst>
          </p:cNvPr>
          <p:cNvGraphicFramePr>
            <a:graphicFrameLocks noGrp="1"/>
          </p:cNvGraphicFramePr>
          <p:nvPr>
            <p:ph idx="1"/>
            <p:extLst>
              <p:ext uri="{D42A27DB-BD31-4B8C-83A1-F6EECF244321}">
                <p14:modId xmlns:p14="http://schemas.microsoft.com/office/powerpoint/2010/main" val="3908128945"/>
              </p:ext>
            </p:extLst>
          </p:nvPr>
        </p:nvGraphicFramePr>
        <p:xfrm>
          <a:off x="3487574" y="2322135"/>
          <a:ext cx="7762875"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a:extLst>
              <a:ext uri="{FF2B5EF4-FFF2-40B4-BE49-F238E27FC236}">
                <a16:creationId xmlns:a16="http://schemas.microsoft.com/office/drawing/2014/main" id="{EA4AAC1F-8F71-4F9A-83B0-BFD9130FA46A}"/>
              </a:ext>
            </a:extLst>
          </p:cNvPr>
          <p:cNvSpPr/>
          <p:nvPr/>
        </p:nvSpPr>
        <p:spPr>
          <a:xfrm>
            <a:off x="1122946" y="1737360"/>
            <a:ext cx="6464969" cy="584775"/>
          </a:xfrm>
          <a:prstGeom prst="rect">
            <a:avLst/>
          </a:prstGeom>
        </p:spPr>
        <p:txBody>
          <a:bodyPr wrap="square">
            <a:spAutoFit/>
          </a:bodyPr>
          <a:lstStyle/>
          <a:p>
            <a:pPr marL="457200" indent="-457200">
              <a:buFont typeface="Arial" panose="020B0604020202020204" pitchFamily="34" charset="0"/>
              <a:buChar char="•"/>
            </a:pPr>
            <a:r>
              <a:rPr lang="en-US" altLang="en-US" sz="3200" dirty="0"/>
              <a:t>Comparing the categories of data </a:t>
            </a:r>
            <a:endParaRPr lang="en-US" sz="3200" dirty="0"/>
          </a:p>
        </p:txBody>
      </p:sp>
      <p:sp>
        <p:nvSpPr>
          <p:cNvPr id="4" name="Rectangle 3">
            <a:extLst>
              <a:ext uri="{FF2B5EF4-FFF2-40B4-BE49-F238E27FC236}">
                <a16:creationId xmlns:a16="http://schemas.microsoft.com/office/drawing/2014/main" id="{C7AF207D-26A6-42F3-8AF6-040A2EA97C5A}"/>
              </a:ext>
            </a:extLst>
          </p:cNvPr>
          <p:cNvSpPr/>
          <p:nvPr/>
        </p:nvSpPr>
        <p:spPr>
          <a:xfrm>
            <a:off x="269962" y="2987081"/>
            <a:ext cx="3122843" cy="523220"/>
          </a:xfrm>
          <a:prstGeom prst="rect">
            <a:avLst/>
          </a:prstGeom>
        </p:spPr>
        <p:txBody>
          <a:bodyPr wrap="none">
            <a:spAutoFit/>
          </a:bodyPr>
          <a:lstStyle/>
          <a:p>
            <a:r>
              <a:rPr lang="en-US" altLang="en-US" sz="2800" dirty="0"/>
              <a:t>What should be add</a:t>
            </a:r>
            <a:endParaRPr lang="en-US" sz="2800" dirty="0"/>
          </a:p>
        </p:txBody>
      </p:sp>
      <p:sp>
        <p:nvSpPr>
          <p:cNvPr id="5" name="Rectangle 4">
            <a:extLst>
              <a:ext uri="{FF2B5EF4-FFF2-40B4-BE49-F238E27FC236}">
                <a16:creationId xmlns:a16="http://schemas.microsoft.com/office/drawing/2014/main" id="{04DEE703-AEEB-498A-A6DD-C690C8CE7C62}"/>
              </a:ext>
            </a:extLst>
          </p:cNvPr>
          <p:cNvSpPr/>
          <p:nvPr/>
        </p:nvSpPr>
        <p:spPr>
          <a:xfrm>
            <a:off x="269962" y="4120367"/>
            <a:ext cx="3217612" cy="830997"/>
          </a:xfrm>
          <a:prstGeom prst="rect">
            <a:avLst/>
          </a:prstGeom>
        </p:spPr>
        <p:txBody>
          <a:bodyPr wrap="none">
            <a:spAutoFit/>
          </a:bodyPr>
          <a:lstStyle/>
          <a:p>
            <a:r>
              <a:rPr lang="en-US" altLang="en-US" sz="2400" dirty="0"/>
              <a:t>-Title and data labels.</a:t>
            </a:r>
          </a:p>
          <a:p>
            <a:r>
              <a:rPr lang="en-US" altLang="en-US" sz="2400" dirty="0"/>
              <a:t>- The source of the data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grpId="1" nodeType="clickEffect">
                                  <p:stCondLst>
                                    <p:cond delay="0"/>
                                  </p:stCondLst>
                                  <p:childTnLst>
                                    <p:animClr clrSpc="rgb" dir="cw">
                                      <p:cBhvr override="childStyle">
                                        <p:cTn id="13" dur="250" autoRev="1" fill="remove"/>
                                        <p:tgtEl>
                                          <p:spTgt spid="4"/>
                                        </p:tgtEl>
                                        <p:attrNameLst>
                                          <p:attrName>style.color</p:attrName>
                                        </p:attrNameLst>
                                      </p:cBhvr>
                                      <p:to>
                                        <a:schemeClr val="bg1"/>
                                      </p:to>
                                    </p:animClr>
                                    <p:animClr clrSpc="rgb" dir="cw">
                                      <p:cBhvr>
                                        <p:cTn id="14" dur="250" autoRev="1" fill="remove"/>
                                        <p:tgtEl>
                                          <p:spTgt spid="4"/>
                                        </p:tgtEl>
                                        <p:attrNameLst>
                                          <p:attrName>fillcolor</p:attrName>
                                        </p:attrNameLst>
                                      </p:cBhvr>
                                      <p:to>
                                        <a:schemeClr val="bg1"/>
                                      </p:to>
                                    </p:animClr>
                                    <p:set>
                                      <p:cBhvr>
                                        <p:cTn id="15" dur="250" autoRev="1" fill="remove"/>
                                        <p:tgtEl>
                                          <p:spTgt spid="4"/>
                                        </p:tgtEl>
                                        <p:attrNameLst>
                                          <p:attrName>fill.type</p:attrName>
                                        </p:attrNameLst>
                                      </p:cBhvr>
                                      <p:to>
                                        <p:strVal val="solid"/>
                                      </p:to>
                                    </p:set>
                                    <p:set>
                                      <p:cBhvr>
                                        <p:cTn id="16" dur="250" autoRev="1" fill="remove"/>
                                        <p:tgtEl>
                                          <p:spTgt spid="4"/>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000"/>
                                        <p:tgtEl>
                                          <p:spTgt spid="5"/>
                                        </p:tgtEl>
                                      </p:cBhvr>
                                    </p:animEffect>
                                    <p:anim calcmode="lin" valueType="num">
                                      <p:cBhvr>
                                        <p:cTn id="22" dur="2000" fill="hold"/>
                                        <p:tgtEl>
                                          <p:spTgt spid="5"/>
                                        </p:tgtEl>
                                        <p:attrNameLst>
                                          <p:attrName>ppt_w</p:attrName>
                                        </p:attrNameLst>
                                      </p:cBhvr>
                                      <p:tavLst>
                                        <p:tav tm="0" fmla="#ppt_w*sin(2.5*pi*$)">
                                          <p:val>
                                            <p:fltVal val="0"/>
                                          </p:val>
                                        </p:tav>
                                        <p:tav tm="100000">
                                          <p:val>
                                            <p:fltVal val="1"/>
                                          </p:val>
                                        </p:tav>
                                      </p:tavLst>
                                    </p:anim>
                                    <p:anim calcmode="lin" valueType="num">
                                      <p:cBhvr>
                                        <p:cTn id="23"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E6BD7E30-62C3-4164-8932-05A6FBABCD36}"/>
              </a:ext>
            </a:extLst>
          </p:cNvPr>
          <p:cNvSpPr>
            <a:spLocks noGrp="1"/>
          </p:cNvSpPr>
          <p:nvPr>
            <p:ph type="title"/>
          </p:nvPr>
        </p:nvSpPr>
        <p:spPr bwMode="auto">
          <a:xfrm>
            <a:off x="1195137" y="1124643"/>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sz="4000" dirty="0"/>
              <a:t>Bar Chart</a:t>
            </a:r>
          </a:p>
        </p:txBody>
      </p:sp>
      <p:sp>
        <p:nvSpPr>
          <p:cNvPr id="32771" name="TextBox 4">
            <a:extLst>
              <a:ext uri="{FF2B5EF4-FFF2-40B4-BE49-F238E27FC236}">
                <a16:creationId xmlns:a16="http://schemas.microsoft.com/office/drawing/2014/main" id="{DFC78D7D-955E-4F6D-96DC-BD021CC3C138}"/>
              </a:ext>
            </a:extLst>
          </p:cNvPr>
          <p:cNvSpPr txBox="1">
            <a:spLocks noChangeArrowheads="1"/>
          </p:cNvSpPr>
          <p:nvPr/>
        </p:nvSpPr>
        <p:spPr bwMode="auto">
          <a:xfrm>
            <a:off x="1195137" y="6475412"/>
            <a:ext cx="5181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dirty="0">
                <a:latin typeface="Tw Cen MT" panose="020B0602020104020603" pitchFamily="34" charset="0"/>
              </a:rPr>
              <a:t>Source: Quarterly Country Summaries, 2008</a:t>
            </a:r>
          </a:p>
        </p:txBody>
      </p:sp>
      <p:graphicFrame>
        <p:nvGraphicFramePr>
          <p:cNvPr id="9" name="Chart 8">
            <a:extLst>
              <a:ext uri="{FF2B5EF4-FFF2-40B4-BE49-F238E27FC236}">
                <a16:creationId xmlns:a16="http://schemas.microsoft.com/office/drawing/2014/main" id="{D04A3390-8F23-410F-8DB0-3B075D117632}"/>
              </a:ext>
            </a:extLst>
          </p:cNvPr>
          <p:cNvGraphicFramePr>
            <a:graphicFrameLocks/>
          </p:cNvGraphicFramePr>
          <p:nvPr>
            <p:extLst>
              <p:ext uri="{D42A27DB-BD31-4B8C-83A1-F6EECF244321}">
                <p14:modId xmlns:p14="http://schemas.microsoft.com/office/powerpoint/2010/main" val="1330188149"/>
              </p:ext>
            </p:extLst>
          </p:nvPr>
        </p:nvGraphicFramePr>
        <p:xfrm>
          <a:off x="3874169" y="1748717"/>
          <a:ext cx="7994821" cy="4349578"/>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A749A69D-BE68-4EEA-9121-F3A1DD01AEBE}"/>
              </a:ext>
            </a:extLst>
          </p:cNvPr>
          <p:cNvSpPr/>
          <p:nvPr/>
        </p:nvSpPr>
        <p:spPr>
          <a:xfrm>
            <a:off x="702861" y="2073260"/>
            <a:ext cx="3204660" cy="954107"/>
          </a:xfrm>
          <a:prstGeom prst="rect">
            <a:avLst/>
          </a:prstGeom>
        </p:spPr>
        <p:txBody>
          <a:bodyPr wrap="none">
            <a:spAutoFit/>
          </a:bodyPr>
          <a:lstStyle/>
          <a:p>
            <a:r>
              <a:rPr lang="en-US" sz="2800" dirty="0"/>
              <a:t>Limit the bars to 4-8 </a:t>
            </a:r>
          </a:p>
          <a:p>
            <a:r>
              <a:rPr lang="en-US" sz="2800" dirty="0"/>
              <a:t>to keep it readable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66C9122C-8562-4BA5-BFE5-DD94C2136FA8}"/>
              </a:ext>
            </a:extLst>
          </p:cNvPr>
          <p:cNvSpPr>
            <a:spLocks noGrp="1"/>
          </p:cNvSpPr>
          <p:nvPr>
            <p:ph type="title"/>
          </p:nvPr>
        </p:nvSpPr>
        <p:spPr bwMode="auto">
          <a:xfrm>
            <a:off x="1097280" y="1058779"/>
            <a:ext cx="10058400" cy="6785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r>
              <a:rPr lang="en-US" altLang="en-US"/>
              <a:t>Stacked Bar </a:t>
            </a:r>
            <a:r>
              <a:rPr lang="en-US" altLang="en-US" dirty="0"/>
              <a:t>chart</a:t>
            </a:r>
          </a:p>
        </p:txBody>
      </p:sp>
      <p:graphicFrame>
        <p:nvGraphicFramePr>
          <p:cNvPr id="6" name="Chart 5">
            <a:extLst>
              <a:ext uri="{FF2B5EF4-FFF2-40B4-BE49-F238E27FC236}">
                <a16:creationId xmlns:a16="http://schemas.microsoft.com/office/drawing/2014/main" id="{4BBFE8E2-473C-42C7-8663-C3A83679A0AF}"/>
              </a:ext>
            </a:extLst>
          </p:cNvPr>
          <p:cNvGraphicFramePr>
            <a:graphicFrameLocks/>
          </p:cNvGraphicFramePr>
          <p:nvPr>
            <p:extLst>
              <p:ext uri="{D42A27DB-BD31-4B8C-83A1-F6EECF244321}">
                <p14:modId xmlns:p14="http://schemas.microsoft.com/office/powerpoint/2010/main" val="4278920837"/>
              </p:ext>
            </p:extLst>
          </p:nvPr>
        </p:nvGraphicFramePr>
        <p:xfrm>
          <a:off x="2266471" y="2407920"/>
          <a:ext cx="6957740" cy="3195679"/>
        </p:xfrm>
        <a:graphic>
          <a:graphicData uri="http://schemas.openxmlformats.org/drawingml/2006/chart">
            <c:chart xmlns:c="http://schemas.openxmlformats.org/drawingml/2006/chart" xmlns:r="http://schemas.openxmlformats.org/officeDocument/2006/relationships" r:id="rId3"/>
          </a:graphicData>
        </a:graphic>
      </p:graphicFrame>
      <p:sp>
        <p:nvSpPr>
          <p:cNvPr id="29700" name="TextBox 4">
            <a:extLst>
              <a:ext uri="{FF2B5EF4-FFF2-40B4-BE49-F238E27FC236}">
                <a16:creationId xmlns:a16="http://schemas.microsoft.com/office/drawing/2014/main" id="{6DBCB96F-6F34-4749-8D86-7250D44FCFA7}"/>
              </a:ext>
            </a:extLst>
          </p:cNvPr>
          <p:cNvSpPr txBox="1">
            <a:spLocks noChangeArrowheads="1"/>
          </p:cNvSpPr>
          <p:nvPr/>
        </p:nvSpPr>
        <p:spPr bwMode="auto">
          <a:xfrm>
            <a:off x="2266471" y="2011680"/>
            <a:ext cx="7180446" cy="396240"/>
          </a:xfrm>
          <a:prstGeom prst="rect">
            <a:avLst/>
          </a:prstGeom>
          <a:noFill/>
          <a:ln w="9525">
            <a:noFill/>
            <a:miter lim="800000"/>
            <a:headEnd/>
            <a:tailEnd/>
          </a:ln>
        </p:spPr>
        <p:txBody>
          <a:bodyPr wrap="square">
            <a:spAutoFit/>
          </a:bodyPr>
          <a:lstStyle/>
          <a:p>
            <a:pPr>
              <a:defRPr/>
            </a:pPr>
            <a:r>
              <a:rPr lang="en-US" sz="2000" b="1" dirty="0">
                <a:latin typeface="+mj-lt"/>
                <a:cs typeface="Arial" charset="0"/>
              </a:rPr>
              <a:t>% Children &lt;5 with Fever who Took Specific </a:t>
            </a:r>
            <a:r>
              <a:rPr lang="en-US" sz="2000" b="1" dirty="0" err="1">
                <a:latin typeface="+mj-lt"/>
                <a:cs typeface="Arial" charset="0"/>
              </a:rPr>
              <a:t>Antimalarial</a:t>
            </a:r>
            <a:r>
              <a:rPr lang="en-US" sz="2000" b="1" dirty="0">
                <a:latin typeface="+mj-lt"/>
                <a:cs typeface="Arial" charset="0"/>
              </a:rPr>
              <a:t>, 2007-2008</a:t>
            </a:r>
          </a:p>
        </p:txBody>
      </p:sp>
      <p:sp>
        <p:nvSpPr>
          <p:cNvPr id="2" name="Rectangle 1">
            <a:extLst>
              <a:ext uri="{FF2B5EF4-FFF2-40B4-BE49-F238E27FC236}">
                <a16:creationId xmlns:a16="http://schemas.microsoft.com/office/drawing/2014/main" id="{D27736FC-56E2-4C9D-8AF6-4FAAF8704D90}"/>
              </a:ext>
            </a:extLst>
          </p:cNvPr>
          <p:cNvSpPr/>
          <p:nvPr/>
        </p:nvSpPr>
        <p:spPr>
          <a:xfrm>
            <a:off x="497305" y="5603599"/>
            <a:ext cx="11277600" cy="830997"/>
          </a:xfrm>
          <a:prstGeom prst="rect">
            <a:avLst/>
          </a:prstGeom>
        </p:spPr>
        <p:txBody>
          <a:bodyPr wrap="square">
            <a:spAutoFit/>
          </a:bodyPr>
          <a:lstStyle/>
          <a:p>
            <a:r>
              <a:rPr lang="en-US" altLang="en-US" sz="2400" dirty="0"/>
              <a:t>To compare multiple values when the values on the chart represent durations or portions of an incomplete whole.</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0E3BBD20-3944-457A-AE7F-E01C5EF22EAC}"/>
              </a:ext>
            </a:extLst>
          </p:cNvPr>
          <p:cNvSpPr>
            <a:spLocks noGrp="1"/>
          </p:cNvSpPr>
          <p:nvPr>
            <p:ph type="title"/>
          </p:nvPr>
        </p:nvSpPr>
        <p:spPr bwMode="auto">
          <a:xfrm>
            <a:off x="1097280" y="946484"/>
            <a:ext cx="10058400" cy="7908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dirty="0"/>
              <a:t>Histogram</a:t>
            </a:r>
          </a:p>
        </p:txBody>
      </p:sp>
      <p:graphicFrame>
        <p:nvGraphicFramePr>
          <p:cNvPr id="5" name="Content Placeholder 4">
            <a:extLst>
              <a:ext uri="{FF2B5EF4-FFF2-40B4-BE49-F238E27FC236}">
                <a16:creationId xmlns:a16="http://schemas.microsoft.com/office/drawing/2014/main" id="{762D85F2-EABE-400B-8E94-481A54ED0773}"/>
              </a:ext>
            </a:extLst>
          </p:cNvPr>
          <p:cNvGraphicFramePr>
            <a:graphicFrameLocks noGrp="1"/>
          </p:cNvGraphicFramePr>
          <p:nvPr>
            <p:ph idx="1"/>
            <p:extLst>
              <p:ext uri="{D42A27DB-BD31-4B8C-83A1-F6EECF244321}">
                <p14:modId xmlns:p14="http://schemas.microsoft.com/office/powerpoint/2010/main" val="256828490"/>
              </p:ext>
            </p:extLst>
          </p:nvPr>
        </p:nvGraphicFramePr>
        <p:xfrm>
          <a:off x="4644190" y="2001253"/>
          <a:ext cx="7259053" cy="4311316"/>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5F544EA6-62F1-45A1-B5FE-FC272B2D17E1}"/>
              </a:ext>
            </a:extLst>
          </p:cNvPr>
          <p:cNvSpPr/>
          <p:nvPr/>
        </p:nvSpPr>
        <p:spPr>
          <a:xfrm>
            <a:off x="288757" y="3167390"/>
            <a:ext cx="4856458" cy="523220"/>
          </a:xfrm>
          <a:prstGeom prst="rect">
            <a:avLst/>
          </a:prstGeom>
        </p:spPr>
        <p:txBody>
          <a:bodyPr wrap="none">
            <a:spAutoFit/>
          </a:bodyPr>
          <a:lstStyle/>
          <a:p>
            <a:r>
              <a:rPr lang="en-US" altLang="en-US" sz="2800" dirty="0"/>
              <a:t>- Presents </a:t>
            </a:r>
            <a:r>
              <a:rPr lang="en-US" altLang="en-US" sz="2800" i="1" dirty="0"/>
              <a:t>quantitative</a:t>
            </a:r>
            <a:r>
              <a:rPr lang="en-US" altLang="en-US" sz="2800" dirty="0"/>
              <a:t> variables</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a:extLst>
              <a:ext uri="{FF2B5EF4-FFF2-40B4-BE49-F238E27FC236}">
                <a16:creationId xmlns:a16="http://schemas.microsoft.com/office/drawing/2014/main" id="{C21AA19B-17AA-4378-9BB9-B287AD69DF40}"/>
              </a:ext>
            </a:extLst>
          </p:cNvPr>
          <p:cNvSpPr>
            <a:spLocks noGrp="1"/>
          </p:cNvSpPr>
          <p:nvPr>
            <p:ph type="title"/>
          </p:nvPr>
        </p:nvSpPr>
        <p:spPr bwMode="auto">
          <a:xfrm>
            <a:off x="1094874" y="1058864"/>
            <a:ext cx="5791200" cy="769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dirty="0"/>
              <a:t>Bar Chart v. Histogram</a:t>
            </a:r>
          </a:p>
        </p:txBody>
      </p:sp>
      <p:graphicFrame>
        <p:nvGraphicFramePr>
          <p:cNvPr id="2050" name="Content Placeholder 4">
            <a:extLst>
              <a:ext uri="{FF2B5EF4-FFF2-40B4-BE49-F238E27FC236}">
                <a16:creationId xmlns:a16="http://schemas.microsoft.com/office/drawing/2014/main" id="{52FC96EE-4B10-4E6F-8CFA-C9477060DA58}"/>
              </a:ext>
            </a:extLst>
          </p:cNvPr>
          <p:cNvGraphicFramePr>
            <a:graphicFrameLocks noGrp="1"/>
          </p:cNvGraphicFramePr>
          <p:nvPr>
            <p:ph idx="1"/>
            <p:extLst>
              <p:ext uri="{D42A27DB-BD31-4B8C-83A1-F6EECF244321}">
                <p14:modId xmlns:p14="http://schemas.microsoft.com/office/powerpoint/2010/main" val="595055503"/>
              </p:ext>
            </p:extLst>
          </p:nvPr>
        </p:nvGraphicFramePr>
        <p:xfrm>
          <a:off x="4483768" y="2665828"/>
          <a:ext cx="6858000" cy="3737810"/>
        </p:xfrm>
        <a:graphic>
          <a:graphicData uri="http://schemas.openxmlformats.org/presentationml/2006/ole">
            <mc:AlternateContent xmlns:mc="http://schemas.openxmlformats.org/markup-compatibility/2006">
              <mc:Choice xmlns:v="urn:schemas-microsoft-com:vml" Requires="v">
                <p:oleObj spid="_x0000_s1026" r:id="rId4" imgW="8230313" imgH="4523624" progId="Excel.Chart.8">
                  <p:embed/>
                </p:oleObj>
              </mc:Choice>
              <mc:Fallback>
                <p:oleObj r:id="rId4" imgW="8230313" imgH="4523624" progId="Excel.Chart.8">
                  <p:embed/>
                  <p:pic>
                    <p:nvPicPr>
                      <p:cNvPr id="2050" name="Content Placeholder 4">
                        <a:extLst>
                          <a:ext uri="{FF2B5EF4-FFF2-40B4-BE49-F238E27FC236}">
                            <a16:creationId xmlns:a16="http://schemas.microsoft.com/office/drawing/2014/main" id="{52FC96EE-4B10-4E6F-8CFA-C9477060DA58}"/>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768" y="2665828"/>
                        <a:ext cx="6858000" cy="3737810"/>
                      </a:xfrm>
                      <a:prstGeom prst="rect">
                        <a:avLst/>
                      </a:prstGeom>
                      <a:noFill/>
                    </p:spPr>
                  </p:pic>
                </p:oleObj>
              </mc:Fallback>
            </mc:AlternateContent>
          </a:graphicData>
        </a:graphic>
      </p:graphicFrame>
      <p:sp>
        <p:nvSpPr>
          <p:cNvPr id="2052" name="Slide Number Placeholder 3">
            <a:extLst>
              <a:ext uri="{FF2B5EF4-FFF2-40B4-BE49-F238E27FC236}">
                <a16:creationId xmlns:a16="http://schemas.microsoft.com/office/drawing/2014/main" id="{9E4EA943-75F4-4684-919C-AD8365ED3B1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EC41893-1FD4-4993-A66A-543F888A5E2F}" type="slidenum">
              <a:rPr lang="en-GB" altLang="en-US"/>
              <a:pPr eaLnBrk="1" hangingPunct="1"/>
              <a:t>7</a:t>
            </a:fld>
            <a:endParaRPr lang="en-GB" altLang="en-US"/>
          </a:p>
        </p:txBody>
      </p:sp>
      <p:sp>
        <p:nvSpPr>
          <p:cNvPr id="2053" name="TextBox 5">
            <a:extLst>
              <a:ext uri="{FF2B5EF4-FFF2-40B4-BE49-F238E27FC236}">
                <a16:creationId xmlns:a16="http://schemas.microsoft.com/office/drawing/2014/main" id="{0A3EF013-92C6-4D1F-8064-382EE28DD064}"/>
              </a:ext>
            </a:extLst>
          </p:cNvPr>
          <p:cNvSpPr txBox="1">
            <a:spLocks noChangeArrowheads="1"/>
          </p:cNvSpPr>
          <p:nvPr/>
        </p:nvSpPr>
        <p:spPr bwMode="auto">
          <a:xfrm>
            <a:off x="1307431" y="6390433"/>
            <a:ext cx="510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Data fabricated for illustration</a:t>
            </a:r>
          </a:p>
        </p:txBody>
      </p:sp>
      <p:sp>
        <p:nvSpPr>
          <p:cNvPr id="2" name="Rectangle 1">
            <a:extLst>
              <a:ext uri="{FF2B5EF4-FFF2-40B4-BE49-F238E27FC236}">
                <a16:creationId xmlns:a16="http://schemas.microsoft.com/office/drawing/2014/main" id="{31366187-4FE7-4C92-B2BA-BA10FFAF5007}"/>
              </a:ext>
            </a:extLst>
          </p:cNvPr>
          <p:cNvSpPr/>
          <p:nvPr/>
        </p:nvSpPr>
        <p:spPr>
          <a:xfrm>
            <a:off x="1094874" y="2001726"/>
            <a:ext cx="4728410" cy="584775"/>
          </a:xfrm>
          <a:prstGeom prst="rect">
            <a:avLst/>
          </a:prstGeom>
        </p:spPr>
        <p:txBody>
          <a:bodyPr wrap="none">
            <a:spAutoFit/>
          </a:bodyPr>
          <a:lstStyle/>
          <a:p>
            <a:r>
              <a:rPr lang="en-US" altLang="en-US" sz="3200" dirty="0"/>
              <a:t>- Columns can be arranged </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a:extLst>
              <a:ext uri="{FF2B5EF4-FFF2-40B4-BE49-F238E27FC236}">
                <a16:creationId xmlns:a16="http://schemas.microsoft.com/office/drawing/2014/main" id="{CCAFF36B-0D22-4269-9481-9CCA57E8E83B}"/>
              </a:ext>
            </a:extLst>
          </p:cNvPr>
          <p:cNvSpPr>
            <a:spLocks noGrp="1"/>
          </p:cNvSpPr>
          <p:nvPr>
            <p:ph type="title"/>
          </p:nvPr>
        </p:nvSpPr>
        <p:spPr bwMode="auto">
          <a:xfrm>
            <a:off x="1098886" y="1154157"/>
            <a:ext cx="7315200" cy="5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r>
              <a:rPr lang="en-US" altLang="en-US"/>
              <a:t>Bar Chart v. Histogram (cont.)</a:t>
            </a:r>
          </a:p>
        </p:txBody>
      </p:sp>
      <p:graphicFrame>
        <p:nvGraphicFramePr>
          <p:cNvPr id="3074" name="Content Placeholder 4">
            <a:extLst>
              <a:ext uri="{FF2B5EF4-FFF2-40B4-BE49-F238E27FC236}">
                <a16:creationId xmlns:a16="http://schemas.microsoft.com/office/drawing/2014/main" id="{2AA49688-DB67-4FEC-84F3-66DA2187C047}"/>
              </a:ext>
            </a:extLst>
          </p:cNvPr>
          <p:cNvGraphicFramePr>
            <a:graphicFrameLocks noGrp="1"/>
          </p:cNvGraphicFramePr>
          <p:nvPr>
            <p:ph idx="1"/>
            <p:extLst>
              <p:ext uri="{D42A27DB-BD31-4B8C-83A1-F6EECF244321}">
                <p14:modId xmlns:p14="http://schemas.microsoft.com/office/powerpoint/2010/main" val="2678175949"/>
              </p:ext>
            </p:extLst>
          </p:nvPr>
        </p:nvGraphicFramePr>
        <p:xfrm>
          <a:off x="2756444" y="2603142"/>
          <a:ext cx="6921220" cy="3621673"/>
        </p:xfrm>
        <a:graphic>
          <a:graphicData uri="http://schemas.openxmlformats.org/presentationml/2006/ole">
            <mc:AlternateContent xmlns:mc="http://schemas.openxmlformats.org/markup-compatibility/2006">
              <mc:Choice xmlns:v="urn:schemas-microsoft-com:vml" Requires="v">
                <p:oleObj spid="_x0000_s2050" r:id="rId4" imgW="8230313" imgH="4523624" progId="Excel.Chart.8">
                  <p:embed/>
                </p:oleObj>
              </mc:Choice>
              <mc:Fallback>
                <p:oleObj r:id="rId4" imgW="8230313" imgH="4523624" progId="Excel.Chart.8">
                  <p:embed/>
                  <p:pic>
                    <p:nvPicPr>
                      <p:cNvPr id="3074" name="Content Placeholder 4">
                        <a:extLst>
                          <a:ext uri="{FF2B5EF4-FFF2-40B4-BE49-F238E27FC236}">
                            <a16:creationId xmlns:a16="http://schemas.microsoft.com/office/drawing/2014/main" id="{2AA49688-DB67-4FEC-84F3-66DA2187C047}"/>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6444" y="2603142"/>
                        <a:ext cx="6921220" cy="3621673"/>
                      </a:xfrm>
                      <a:prstGeom prst="rect">
                        <a:avLst/>
                      </a:prstGeom>
                      <a:noFill/>
                    </p:spPr>
                  </p:pic>
                </p:oleObj>
              </mc:Fallback>
            </mc:AlternateContent>
          </a:graphicData>
        </a:graphic>
      </p:graphicFrame>
      <p:sp>
        <p:nvSpPr>
          <p:cNvPr id="3076" name="Slide Number Placeholder 3">
            <a:extLst>
              <a:ext uri="{FF2B5EF4-FFF2-40B4-BE49-F238E27FC236}">
                <a16:creationId xmlns:a16="http://schemas.microsoft.com/office/drawing/2014/main" id="{97706241-8B3B-4143-B3B1-C608F29D470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3309801-963A-4779-BDE5-6A542C809CB9}" type="slidenum">
              <a:rPr lang="en-GB" altLang="en-US"/>
              <a:pPr eaLnBrk="1" hangingPunct="1"/>
              <a:t>8</a:t>
            </a:fld>
            <a:endParaRPr lang="en-GB" altLang="en-US"/>
          </a:p>
        </p:txBody>
      </p:sp>
      <p:sp>
        <p:nvSpPr>
          <p:cNvPr id="3077" name="Rectangle 5">
            <a:extLst>
              <a:ext uri="{FF2B5EF4-FFF2-40B4-BE49-F238E27FC236}">
                <a16:creationId xmlns:a16="http://schemas.microsoft.com/office/drawing/2014/main" id="{EBCEE863-9DF9-4D42-B07E-B2AFF21D276F}"/>
              </a:ext>
            </a:extLst>
          </p:cNvPr>
          <p:cNvSpPr>
            <a:spLocks noChangeArrowheads="1"/>
          </p:cNvSpPr>
          <p:nvPr/>
        </p:nvSpPr>
        <p:spPr bwMode="auto">
          <a:xfrm>
            <a:off x="1499938" y="6444746"/>
            <a:ext cx="2513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Data fabricated for illustration</a:t>
            </a:r>
          </a:p>
        </p:txBody>
      </p:sp>
      <p:sp>
        <p:nvSpPr>
          <p:cNvPr id="2" name="Rectangle 1">
            <a:extLst>
              <a:ext uri="{FF2B5EF4-FFF2-40B4-BE49-F238E27FC236}">
                <a16:creationId xmlns:a16="http://schemas.microsoft.com/office/drawing/2014/main" id="{2B730458-B4C0-461A-B4F8-F5BA76044A9A}"/>
              </a:ext>
            </a:extLst>
          </p:cNvPr>
          <p:cNvSpPr/>
          <p:nvPr/>
        </p:nvSpPr>
        <p:spPr>
          <a:xfrm>
            <a:off x="1098886" y="1798436"/>
            <a:ext cx="6446124" cy="584775"/>
          </a:xfrm>
          <a:prstGeom prst="rect">
            <a:avLst/>
          </a:prstGeom>
        </p:spPr>
        <p:txBody>
          <a:bodyPr wrap="none">
            <a:spAutoFit/>
          </a:bodyPr>
          <a:lstStyle/>
          <a:p>
            <a:r>
              <a:rPr lang="en-US" altLang="en-US" sz="3200" dirty="0"/>
              <a:t>- Order of the columns is very specific</a:t>
            </a: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E4EECD2C-B58B-4586-96AF-2CE716EC9D19}"/>
              </a:ext>
            </a:extLst>
          </p:cNvPr>
          <p:cNvSpPr>
            <a:spLocks noGrp="1"/>
          </p:cNvSpPr>
          <p:nvPr>
            <p:ph type="title"/>
          </p:nvPr>
        </p:nvSpPr>
        <p:spPr bwMode="auto">
          <a:xfrm>
            <a:off x="1191126" y="1028700"/>
            <a:ext cx="8686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sz="4000" dirty="0"/>
              <a:t>Population Pyramid: Country Z, 2008</a:t>
            </a:r>
          </a:p>
        </p:txBody>
      </p:sp>
      <p:graphicFrame>
        <p:nvGraphicFramePr>
          <p:cNvPr id="4" name="Content Placeholder 3">
            <a:extLst>
              <a:ext uri="{FF2B5EF4-FFF2-40B4-BE49-F238E27FC236}">
                <a16:creationId xmlns:a16="http://schemas.microsoft.com/office/drawing/2014/main" id="{45A647CB-600B-48C7-8BA8-13CBE1DBAECF}"/>
              </a:ext>
            </a:extLst>
          </p:cNvPr>
          <p:cNvGraphicFramePr>
            <a:graphicFrameLocks noGrp="1"/>
          </p:cNvGraphicFramePr>
          <p:nvPr>
            <p:ph idx="1"/>
            <p:extLst>
              <p:ext uri="{D42A27DB-BD31-4B8C-83A1-F6EECF244321}">
                <p14:modId xmlns:p14="http://schemas.microsoft.com/office/powerpoint/2010/main" val="4288023058"/>
              </p:ext>
            </p:extLst>
          </p:nvPr>
        </p:nvGraphicFramePr>
        <p:xfrm>
          <a:off x="4994506" y="2171700"/>
          <a:ext cx="6709610" cy="4062663"/>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940F33E3-2845-4FC4-AF55-9462118BFC3E}"/>
              </a:ext>
            </a:extLst>
          </p:cNvPr>
          <p:cNvSpPr/>
          <p:nvPr/>
        </p:nvSpPr>
        <p:spPr>
          <a:xfrm>
            <a:off x="198385" y="1970992"/>
            <a:ext cx="4796121" cy="1077218"/>
          </a:xfrm>
          <a:prstGeom prst="rect">
            <a:avLst/>
          </a:prstGeom>
        </p:spPr>
        <p:txBody>
          <a:bodyPr wrap="none">
            <a:spAutoFit/>
          </a:bodyPr>
          <a:lstStyle/>
          <a:p>
            <a:r>
              <a:rPr lang="en-US" altLang="en-US" sz="3200" dirty="0"/>
              <a:t>- Two histograms presented</a:t>
            </a:r>
          </a:p>
          <a:p>
            <a:r>
              <a:rPr lang="en-US" altLang="en-US" sz="3200" dirty="0"/>
              <a:t>side by side</a:t>
            </a:r>
            <a:endParaRPr lang="en-US" sz="3200" dirty="0"/>
          </a:p>
        </p:txBody>
      </p:sp>
      <p:sp>
        <p:nvSpPr>
          <p:cNvPr id="3" name="Rectangle 2">
            <a:extLst>
              <a:ext uri="{FF2B5EF4-FFF2-40B4-BE49-F238E27FC236}">
                <a16:creationId xmlns:a16="http://schemas.microsoft.com/office/drawing/2014/main" id="{382C876A-632E-418F-80A6-D18D0799609F}"/>
              </a:ext>
            </a:extLst>
          </p:cNvPr>
          <p:cNvSpPr/>
          <p:nvPr/>
        </p:nvSpPr>
        <p:spPr>
          <a:xfrm>
            <a:off x="198385" y="3244334"/>
            <a:ext cx="3992888" cy="1077218"/>
          </a:xfrm>
          <a:prstGeom prst="rect">
            <a:avLst/>
          </a:prstGeom>
        </p:spPr>
        <p:txBody>
          <a:bodyPr wrap="none">
            <a:spAutoFit/>
          </a:bodyPr>
          <a:lstStyle/>
          <a:p>
            <a:r>
              <a:rPr lang="en-US" altLang="en-US" sz="3200" dirty="0"/>
              <a:t>- Useful for presenting </a:t>
            </a:r>
          </a:p>
          <a:p>
            <a:r>
              <a:rPr lang="en-US" altLang="en-US" sz="3200" dirty="0"/>
              <a:t>descriptive data</a:t>
            </a:r>
            <a:endParaRPr lang="en-US" sz="3200" dirty="0"/>
          </a:p>
        </p:txBody>
      </p:sp>
    </p:spTree>
  </p:cSld>
  <p:clrMapOvr>
    <a:masterClrMapping/>
  </p:clrMapOvr>
</p:sld>
</file>

<file path=ppt/theme/_rels/themeOverr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_rels/themeOverr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_rels/themeOverr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_rels/themeOverr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ppt/theme/themeOverride2.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ppt/theme/themeOverride3.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EF6DB1329A2B743A892B24A5100530E" ma:contentTypeVersion="13" ma:contentTypeDescription="Create a new document." ma:contentTypeScope="" ma:versionID="f180a445b826ca22cf9616d95275bdcb">
  <xsd:schema xmlns:xsd="http://www.w3.org/2001/XMLSchema" xmlns:xs="http://www.w3.org/2001/XMLSchema" xmlns:p="http://schemas.microsoft.com/office/2006/metadata/properties" xmlns:ns3="a6d6dedd-55db-403a-9fbe-5cfdd72d02e9" xmlns:ns4="41ea50cf-1ff7-4790-b79f-d38a2c68881b" targetNamespace="http://schemas.microsoft.com/office/2006/metadata/properties" ma:root="true" ma:fieldsID="4b3ff348e99fd2e9527e6356189ca92c" ns3:_="" ns4:_="">
    <xsd:import namespace="a6d6dedd-55db-403a-9fbe-5cfdd72d02e9"/>
    <xsd:import namespace="41ea50cf-1ff7-4790-b79f-d38a2c68881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d6dedd-55db-403a-9fbe-5cfdd72d02e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ea50cf-1ff7-4790-b79f-d38a2c68881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9AB497-08B7-4A04-8F40-09009B0DFFF0}">
  <ds:schemaRefs>
    <ds:schemaRef ds:uri="http://schemas.microsoft.com/sharepoint/v3/contenttype/forms"/>
  </ds:schemaRefs>
</ds:datastoreItem>
</file>

<file path=customXml/itemProps2.xml><?xml version="1.0" encoding="utf-8"?>
<ds:datastoreItem xmlns:ds="http://schemas.openxmlformats.org/officeDocument/2006/customXml" ds:itemID="{B0DA1CA8-486C-4FF6-8E24-8B899344AA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d6dedd-55db-403a-9fbe-5cfdd72d02e9"/>
    <ds:schemaRef ds:uri="41ea50cf-1ff7-4790-b79f-d38a2c6888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C01408-C78F-4427-AE3C-AAD7A8EB954F}">
  <ds:schemaRefs>
    <ds:schemaRef ds:uri="http://purl.org/dc/elements/1.1/"/>
    <ds:schemaRef ds:uri="41ea50cf-1ff7-4790-b79f-d38a2c68881b"/>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http://purl.org/dc/terms/"/>
    <ds:schemaRef ds:uri="http://schemas.openxmlformats.org/package/2006/metadata/core-properties"/>
    <ds:schemaRef ds:uri="a6d6dedd-55db-403a-9fbe-5cfdd72d02e9"/>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1172</TotalTime>
  <Words>1803</Words>
  <Application>Microsoft Office PowerPoint</Application>
  <PresentationFormat>Widescreen</PresentationFormat>
  <Paragraphs>142</Paragraphs>
  <Slides>16</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4" baseType="lpstr">
      <vt:lpstr>Arial</vt:lpstr>
      <vt:lpstr>Calibri</vt:lpstr>
      <vt:lpstr>Calibri Light</vt:lpstr>
      <vt:lpstr>Times New Roman</vt:lpstr>
      <vt:lpstr>Tw Cen MT</vt:lpstr>
      <vt:lpstr>Retrospect</vt:lpstr>
      <vt:lpstr>Microsoft Excel Chart</vt:lpstr>
      <vt:lpstr>Worksheet</vt:lpstr>
      <vt:lpstr>Graph for Data Presentation</vt:lpstr>
      <vt:lpstr>Use the right type of graphic</vt:lpstr>
      <vt:lpstr>Bar chart</vt:lpstr>
      <vt:lpstr>Bar Chart</vt:lpstr>
      <vt:lpstr>Stacked Bar chart</vt:lpstr>
      <vt:lpstr>Histogram</vt:lpstr>
      <vt:lpstr>Bar Chart v. Histogram</vt:lpstr>
      <vt:lpstr>Bar Chart v. Histogram (cont.)</vt:lpstr>
      <vt:lpstr>Population Pyramid: Country Z, 2008</vt:lpstr>
      <vt:lpstr>Line graph</vt:lpstr>
      <vt:lpstr>Caution: Line Graph</vt:lpstr>
      <vt:lpstr>Pie chart</vt:lpstr>
      <vt:lpstr>Pie chart</vt:lpstr>
      <vt:lpstr>Summary</vt:lpstr>
      <vt:lpstr>See You Next Week!!</vt:lpstr>
      <vt:lpstr>Source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Hussein Alsheakh</dc:creator>
  <cp:lastModifiedBy>Hussein Salim Qasim Al Sheakh</cp:lastModifiedBy>
  <cp:revision>32</cp:revision>
  <dcterms:created xsi:type="dcterms:W3CDTF">2021-02-07T18:38:21Z</dcterms:created>
  <dcterms:modified xsi:type="dcterms:W3CDTF">2021-12-18T13:38:00Z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0x0101001EF6DB1329A2B743A892B24A5100530E</vt:lpwstr>
  </property>
</Properties>
</file>