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1" r:id="rId4"/>
    <p:sldId id="274" r:id="rId5"/>
    <p:sldId id="260" r:id="rId6"/>
    <p:sldId id="275" r:id="rId7"/>
    <p:sldId id="293" r:id="rId8"/>
    <p:sldId id="276" r:id="rId9"/>
    <p:sldId id="294" r:id="rId10"/>
    <p:sldId id="295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oriasis.org/about-psoriasis/types/pustular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soriasis.org/about-psoriasis/types/inverse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psoriasis.org/about-psoriasis/types/erythrodermic" TargetMode="External"/><Relationship Id="rId4" Type="http://schemas.openxmlformats.org/officeDocument/2006/relationships/hyperlink" Target="https://www.psoriasis.org/about-psoriasis/types/guttate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25146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Skin Conditions </a:t>
            </a:r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II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54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300" b="1" dirty="0">
                <a:latin typeface="Andalus" panose="02020603050405020304" pitchFamily="18" charset="-78"/>
                <a:cs typeface="Andalus" panose="02020603050405020304" pitchFamily="18" charset="-78"/>
              </a:rPr>
              <a:t>Second-line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914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Phototherapy,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Methotrexate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577" y="35449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Corn and Calluses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4" descr="ÙØªÙØ¬Ø© Ø¨Ø­Ø« Ø§ÙØµÙØ± Ø¹Ù âªcorn and callu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6" y="1824515"/>
            <a:ext cx="6142843" cy="4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0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ft 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rd 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8419"/>
            <a:ext cx="5410200" cy="37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946917"/>
            <a:ext cx="3294729" cy="25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1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ØªÙØ¬Ø© Ø¨Ø­Ø« Ø§ÙØµÙØ± Ø¹Ù âªcorn and callusâ¬â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71728" cy="55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9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Non-pharmacologic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Therapy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A-Selection of the properly fitted footwear.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Epidermabrasion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490913" cy="20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4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762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3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licylic acid for co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3" y="1217952"/>
            <a:ext cx="8062207" cy="51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810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Pharmacologic Therapy</a:t>
            </a:r>
            <a:r>
              <a:rPr lang="ar-IQ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up to 2 weeks</a:t>
            </a:r>
            <a:endParaRPr lang="en-US" sz="2400" u="sng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Salicylic acid</a:t>
            </a:r>
          </a:p>
        </p:txBody>
      </p:sp>
    </p:spTree>
    <p:extLst>
      <p:ext uri="{BB962C8B-B14F-4D97-AF65-F5344CB8AC3E}">
        <p14:creationId xmlns:p14="http://schemas.microsoft.com/office/powerpoint/2010/main" val="5503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licylic acid for co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2" y="619175"/>
            <a:ext cx="8574028" cy="55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2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495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Warts and </a:t>
            </a:r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Verrucae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endParaRPr lang="en-US" sz="36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n-US" sz="28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2" descr="ÙØªÙØ¬Ø© Ø¨Ø­Ø« Ø§ÙØµÙØ± Ø¹Ù âªHPV genital warts vs mulloscum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354" y="2184250"/>
            <a:ext cx="8261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Bening growth of 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skin 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caused by Human Papilloma Virus (HPV) </a:t>
            </a:r>
          </a:p>
        </p:txBody>
      </p:sp>
    </p:spTree>
    <p:extLst>
      <p:ext uri="{BB962C8B-B14F-4D97-AF65-F5344CB8AC3E}">
        <p14:creationId xmlns:p14="http://schemas.microsoft.com/office/powerpoint/2010/main" val="247207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524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latin typeface="Andalus" pitchFamily="18" charset="-78"/>
                <a:cs typeface="Andalus" pitchFamily="18" charset="-78"/>
              </a:rPr>
              <a:t>Location </a:t>
            </a:r>
            <a:endParaRPr lang="en-US" sz="6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75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Psoriasis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89" y="1986756"/>
            <a:ext cx="7300687" cy="41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Common 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Warts</a:t>
            </a:r>
            <a:b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grow most often on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hands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endParaRPr lang="en-US" dirty="0"/>
          </a:p>
        </p:txBody>
      </p:sp>
      <p:pic>
        <p:nvPicPr>
          <p:cNvPr id="4" name="Picture 16" descr="ØµÙØ±Ø© Ø°Ø§Øª ØµÙØ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20574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5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2288"/>
            <a:ext cx="7315200" cy="54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77000" cy="36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35" y="228600"/>
            <a:ext cx="8229600" cy="16002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Plantar Warts</a:t>
            </a:r>
            <a:r>
              <a:rPr lang="en-US" u="sng" dirty="0">
                <a:latin typeface="Andalus" panose="02020603050405020304" pitchFamily="18" charset="-78"/>
                <a:cs typeface="Andalus" panose="02020603050405020304" pitchFamily="18" charset="-78"/>
              </a:rPr>
              <a:t>/ 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Verrucae</a:t>
            </a:r>
            <a:b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grow on the soles 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feet</a:t>
            </a:r>
            <a:endParaRPr lang="en-US" dirty="0"/>
          </a:p>
        </p:txBody>
      </p:sp>
      <p:pic>
        <p:nvPicPr>
          <p:cNvPr id="4098" name="Picture 2" descr="Image result for plantar w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5" y="2057400"/>
            <a:ext cx="8217165" cy="46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Plantar 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warts </a:t>
            </a:r>
            <a:r>
              <a:rPr lang="en-US" b="1" u="sng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vs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Callus </a:t>
            </a:r>
            <a:endParaRPr lang="en-US" dirty="0"/>
          </a:p>
        </p:txBody>
      </p:sp>
      <p:pic>
        <p:nvPicPr>
          <p:cNvPr id="5122" name="Picture 2" descr="Image result for plantar wa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8" y="18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60" y="2513537"/>
            <a:ext cx="5611532" cy="3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acial wa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025616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LEEDING w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53" y="3733800"/>
            <a:ext cx="428706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6420183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Facial warts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4626" y="6420183"/>
            <a:ext cx="416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Changed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appearance/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Bleeding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2400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63" y="1259492"/>
            <a:ext cx="3959225" cy="22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ILD w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223"/>
            <a:ext cx="4025616" cy="30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00360" y="212540"/>
            <a:ext cx="4104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When to refer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1371600" y="3320767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Children &lt;4 </a:t>
            </a:r>
            <a:r>
              <a:rPr lang="en-US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yr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8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22" y="228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Anogenital </a:t>
            </a:r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Warts </a:t>
            </a:r>
            <a:b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caused by another Strain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HPV</a:t>
            </a:r>
            <a:b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REFERAL</a:t>
            </a:r>
            <a:endParaRPr lang="en-US" dirty="0"/>
          </a:p>
        </p:txBody>
      </p:sp>
      <p:pic>
        <p:nvPicPr>
          <p:cNvPr id="1028" name="Picture 4" descr="Image result for anogenital w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5" y="2362200"/>
            <a:ext cx="778263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Diabetic  and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Immunocompromised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Patients…REFERAL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8" descr="Image result for diabetes wa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9" y="1750470"/>
            <a:ext cx="7422092" cy="48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Warts disappear spontaneously within 6 months to 2 years.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OTC medication can be used for 3 months only.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A- Aim 1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 for warts, to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reduce the size of the lesion by gradual destruction 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skin.</a:t>
            </a:r>
          </a:p>
          <a:p>
            <a:pPr lvl="0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Salicylic acid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Cryotherapy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Formaldehyde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&amp;</a:t>
            </a:r>
          </a:p>
          <a:p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Glutaraldehyde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B- Aim 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for genital warts act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 immune response modifier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Aldara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imiquimod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Molutrex</a:t>
            </a:r>
          </a:p>
          <a:p>
            <a:pPr lvl="0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C- Drug act by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preventing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wart cells from dividing and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multiplying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Podophyllin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podophyllotoxin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en-US" dirty="0" smtClean="0"/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35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Appearance &amp; Location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 descr="Common areas of the body where psoriasis symptoms occ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562"/>
            <a:ext cx="2438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sori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1" y="1775619"/>
            <a:ext cx="383177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sori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5" y="4572000"/>
            <a:ext cx="40838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ÙØªÙØ¬Ø© Ø¨Ø­Ø« Ø§ÙØµÙØ± Ø¹Ù âªaldara cream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999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odofil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71" y="457200"/>
            <a:ext cx="45778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ÙØªÙØ¬Ø© Ø¨Ø­Ø« Ø§ÙØµÙØ± Ø¹Ù âªmolutrex sol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8552"/>
            <a:ext cx="4648200" cy="34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ÙØªÙØ¬Ø© Ø¨Ø­Ø« Ø§ÙØµÙØ± Ø¹Ù âªmolutrex sol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50" y="3423857"/>
            <a:ext cx="5196150" cy="34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3856"/>
            <a:ext cx="3810000" cy="34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4235450" cy="28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381000"/>
            <a:ext cx="6324600" cy="1447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7200" dirty="0" smtClean="0">
                <a:latin typeface="Comic Sans MS" pitchFamily="66" charset="0"/>
              </a:rPr>
              <a:t>Cold Sore</a:t>
            </a:r>
            <a:endParaRPr lang="ar-IQ" sz="72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5908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The virus responsible is the herpes simplex virus (HSV) of which there are two major types: HSV1 and HSV2.</a:t>
            </a:r>
          </a:p>
        </p:txBody>
      </p:sp>
    </p:spTree>
    <p:extLst>
      <p:ext uri="{BB962C8B-B14F-4D97-AF65-F5344CB8AC3E}">
        <p14:creationId xmlns:p14="http://schemas.microsoft.com/office/powerpoint/2010/main" val="16636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4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00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Patient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Age and Duration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Symptoms and appearance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Location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Precipitating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factors</a:t>
            </a: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Previous history (help in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diagnosis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Medication (like immunosuppressant)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4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When 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924800" cy="4983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Babies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and young children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Failure of an established sore to resolve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Severe or worsening sore (widespread)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History of frequent cold sores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Sore lasting longer than 2 weeks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Painless sore (like in oral cancer)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Patients with atopic eczema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Eye affected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Uncertain diagnosis</a:t>
            </a:r>
          </a:p>
          <a:p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Immunocompromised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2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Aciclovir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Penciclovir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cream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Bland creams (e.g.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cetrimide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/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celavex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cream)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Hydrocolloid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patch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8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Hydrocolloid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39153"/>
            <a:ext cx="2819400" cy="3366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53" r="7084"/>
          <a:stretch/>
        </p:blipFill>
        <p:spPr>
          <a:xfrm>
            <a:off x="2604654" y="1524000"/>
            <a:ext cx="6539346" cy="32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2438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Advices to preventing cross-infection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05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743200" cy="4495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Oral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ulcers result from damage to the mucosa of the mouth, both the epithelium, and the lamina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propria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290" name="Picture 2" descr="Image result for mouth ulc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8883"/>
            <a:ext cx="5672619" cy="38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448270"/>
            <a:ext cx="6477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Mouth Ulcer 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35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Symmetrical patches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337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symmetrical psori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15233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1" y="110332"/>
            <a:ext cx="8895290" cy="66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858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Causes 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Family history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Trauma like biting the cheeks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Ill-Fitting dentures or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candidal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infection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Hormonal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Stress and emotional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Deficiency of iron, folate, zinc or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vit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B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12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Food allergy</a:t>
            </a:r>
            <a:endParaRPr lang="en-US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5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Referal 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Duration of longer than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weeks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(without treatment) and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week (with treatment)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Associated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weight loss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Ulcer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suggestive of cancer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Involvement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other mucous membranes or eyes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Rash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Suspected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adverse drug reaction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Diarrhoea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5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 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338" name="Picture 2" descr="Image result for chlorhexidine mouthwash z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1922"/>
            <a:ext cx="3048000" cy="54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hydrocortisone muco-adhes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1922"/>
            <a:ext cx="3546143" cy="5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benzydamine mouthw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5975" b="-62"/>
          <a:stretch/>
        </p:blipFill>
        <p:spPr bwMode="auto">
          <a:xfrm>
            <a:off x="76200" y="1194375"/>
            <a:ext cx="4495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lidocaine ge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1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381000"/>
            <a:ext cx="294946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/>
              <a:t>Local </a:t>
            </a:r>
            <a:r>
              <a:rPr lang="en-US" sz="3200" dirty="0" smtClean="0"/>
              <a:t>Analgesics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562600" y="1194375"/>
            <a:ext cx="335322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/>
              <a:t>Local </a:t>
            </a:r>
            <a:r>
              <a:rPr lang="en-US" sz="3200" dirty="0" smtClean="0"/>
              <a:t>Anaesthetics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80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</a:t>
            </a:r>
            <a:r>
              <a:rPr lang="en-US" dirty="0" smtClean="0"/>
              <a:t>-adhesive tablet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1622"/>
            <a:ext cx="7953954" cy="48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68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lgerian" panose="04020705040A02060702" pitchFamily="82" charset="0"/>
              </a:rPr>
              <a:t>Good Luck 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446311"/>
            <a:ext cx="2471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MILD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Mild psoriasis covers less than 3 percent of the body.</a:t>
            </a:r>
          </a:p>
        </p:txBody>
      </p:sp>
      <p:pic>
        <p:nvPicPr>
          <p:cNvPr id="1026" name="Picture 2" descr="Mild psoriasis body cove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166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derate psoriasis body co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61" y="2743200"/>
            <a:ext cx="166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20775" y="1480261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MODERATE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Moderate psoriasis covers between 3 and 10 percent of the body.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035" name="Picture 11" descr="Severe psoriasis body cover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00474"/>
            <a:ext cx="166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48400" y="1476849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SEVERE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If psoriasis covers more than 10 percent of your body, it is severe.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Severity 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0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Types of </a:t>
            </a:r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Psoriasis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 descr="Plaque Psori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48640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Plaque </a:t>
            </a:r>
            <a:endParaRPr lang="en-US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100" name="Picture 4" descr="Link to Guttate Psoriasi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5" y="1459304"/>
            <a:ext cx="2336956" cy="2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0673" y="3299104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  <a:hlinkClick r:id="rId4"/>
              </a:rPr>
              <a:t>Guttate</a:t>
            </a:r>
            <a:r>
              <a:rPr lang="en-US" sz="1600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102" name="Picture 6" descr="Link to Inverse Psoriasis 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5" y="4088454"/>
            <a:ext cx="2336956" cy="2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6861" y="6012110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Inv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erse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u="sng" dirty="0"/>
          </a:p>
        </p:txBody>
      </p:sp>
      <p:pic>
        <p:nvPicPr>
          <p:cNvPr id="4104" name="Picture 8" descr="Link to Pustular Psoriasis p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66" y="1389164"/>
            <a:ext cx="2468361" cy="24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74501" y="3338430"/>
            <a:ext cx="1084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Pustular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106" name="Picture 10" descr="Link to Erythrodermic Psoriasis p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10" y="4021465"/>
            <a:ext cx="2460690" cy="24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53900" y="6012110"/>
            <a:ext cx="172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Erythrodermic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Management is dependent on many </a:t>
            </a:r>
            <a:r>
              <a:rPr lang="en-US" dirty="0" smtClean="0"/>
              <a:t>factors:</a:t>
            </a:r>
          </a:p>
          <a:p>
            <a:r>
              <a:rPr lang="en-US" dirty="0" smtClean="0"/>
              <a:t> nature </a:t>
            </a:r>
            <a:r>
              <a:rPr lang="en-US" dirty="0"/>
              <a:t>and severity of psoriasis, </a:t>
            </a:r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/>
              <a:t>the aims of </a:t>
            </a:r>
            <a:r>
              <a:rPr lang="en-US" dirty="0" smtClean="0"/>
              <a:t>the treatment,</a:t>
            </a:r>
          </a:p>
          <a:p>
            <a:r>
              <a:rPr lang="en-US" dirty="0" smtClean="0"/>
              <a:t>ability </a:t>
            </a:r>
            <a:r>
              <a:rPr lang="en-US" dirty="0"/>
              <a:t>to apply creams and </a:t>
            </a:r>
            <a:endParaRPr lang="en-US" dirty="0" smtClean="0"/>
          </a:p>
          <a:p>
            <a:r>
              <a:rPr lang="en-US" dirty="0" smtClean="0"/>
              <a:t>whether </a:t>
            </a:r>
            <a:r>
              <a:rPr lang="en-US" dirty="0"/>
              <a:t>the person is pregnant (as some treatments are </a:t>
            </a:r>
            <a:r>
              <a:rPr lang="en-US" dirty="0" err="1"/>
              <a:t>teratogenic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430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First line </a:t>
            </a:r>
            <a:b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topical treatments</a:t>
            </a:r>
            <a:endParaRPr lang="en-US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Emollients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000" dirty="0" err="1"/>
              <a:t>Calcipotriol</a:t>
            </a:r>
            <a:r>
              <a:rPr lang="en-US" sz="4000" dirty="0"/>
              <a:t> (</a:t>
            </a:r>
            <a:r>
              <a:rPr lang="en-US" sz="4000" dirty="0" err="1"/>
              <a:t>vit.D</a:t>
            </a:r>
            <a:r>
              <a:rPr lang="en-US" sz="4000" dirty="0"/>
              <a:t> derivative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 b="16021"/>
          <a:stretch/>
        </p:blipFill>
        <p:spPr bwMode="auto">
          <a:xfrm>
            <a:off x="4521992" y="3505200"/>
            <a:ext cx="38790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5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4847" r="-861" b="20172"/>
          <a:stretch/>
        </p:blipFill>
        <p:spPr bwMode="auto">
          <a:xfrm>
            <a:off x="3575029" y="609601"/>
            <a:ext cx="469059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6172200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Topical steroids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4343400"/>
            <a:ext cx="2129814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/>
              <a:t>Dithranol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1" b="28636"/>
          <a:stretch/>
        </p:blipFill>
        <p:spPr bwMode="auto">
          <a:xfrm>
            <a:off x="4800600" y="4821382"/>
            <a:ext cx="3390900" cy="14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484</Words>
  <Application>Microsoft Office PowerPoint</Application>
  <PresentationFormat>On-screen Show (4:3)</PresentationFormat>
  <Paragraphs>115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Skin Conditions  II</vt:lpstr>
      <vt:lpstr>Psoriasis</vt:lpstr>
      <vt:lpstr>Appearance &amp; Location </vt:lpstr>
      <vt:lpstr>Symmetrical patches</vt:lpstr>
      <vt:lpstr>Severity </vt:lpstr>
      <vt:lpstr>Types of Psoriasis</vt:lpstr>
      <vt:lpstr>Management </vt:lpstr>
      <vt:lpstr>First line  topical treatments</vt:lpstr>
      <vt:lpstr>PowerPoint Presentation</vt:lpstr>
      <vt:lpstr>Second-line treatment</vt:lpstr>
      <vt:lpstr>Corn and Calluses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Warts and Verrucae</vt:lpstr>
      <vt:lpstr>Location </vt:lpstr>
      <vt:lpstr>Common Warts grow most often on the hands </vt:lpstr>
      <vt:lpstr>PowerPoint Presentation</vt:lpstr>
      <vt:lpstr>Plantar Warts/ Verrucae grow on the soles of the feet</vt:lpstr>
      <vt:lpstr>Plantar warts vs Callus </vt:lpstr>
      <vt:lpstr>PowerPoint Presentation</vt:lpstr>
      <vt:lpstr>Anogenital Warts      caused by another Strain of the HPV REFERAL</vt:lpstr>
      <vt:lpstr>Diabetic  and Immunocompromised Patients…REFERAL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Assessment</vt:lpstr>
      <vt:lpstr>When to refer</vt:lpstr>
      <vt:lpstr>Management</vt:lpstr>
      <vt:lpstr>Hydrocolloid </vt:lpstr>
      <vt:lpstr>PowerPoint Presentation</vt:lpstr>
      <vt:lpstr>Oral ulcers result from damage to the mucosa of the mouth, both the epithelium, and the lamina propria</vt:lpstr>
      <vt:lpstr>PowerPoint Presentation</vt:lpstr>
      <vt:lpstr>PowerPoint Presentation</vt:lpstr>
      <vt:lpstr>Causes </vt:lpstr>
      <vt:lpstr>Referal </vt:lpstr>
      <vt:lpstr>Management </vt:lpstr>
      <vt:lpstr>PowerPoint Presentation</vt:lpstr>
      <vt:lpstr>Muco-adhesive tablet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</dc:creator>
  <cp:lastModifiedBy>Maher</cp:lastModifiedBy>
  <cp:revision>68</cp:revision>
  <dcterms:created xsi:type="dcterms:W3CDTF">2006-08-16T00:00:00Z</dcterms:created>
  <dcterms:modified xsi:type="dcterms:W3CDTF">2022-12-07T11:41:19Z</dcterms:modified>
</cp:coreProperties>
</file>