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338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09" r:id="rId16"/>
    <p:sldId id="259" r:id="rId17"/>
    <p:sldId id="260" r:id="rId18"/>
    <p:sldId id="264" r:id="rId19"/>
    <p:sldId id="266" r:id="rId20"/>
    <p:sldId id="311" r:id="rId21"/>
    <p:sldId id="312" r:id="rId22"/>
    <p:sldId id="313" r:id="rId23"/>
    <p:sldId id="310" r:id="rId24"/>
    <p:sldId id="314" r:id="rId25"/>
    <p:sldId id="268" r:id="rId26"/>
    <p:sldId id="271" r:id="rId27"/>
    <p:sldId id="316" r:id="rId28"/>
    <p:sldId id="289" r:id="rId29"/>
    <p:sldId id="290" r:id="rId30"/>
    <p:sldId id="279" r:id="rId31"/>
    <p:sldId id="280" r:id="rId32"/>
    <p:sldId id="284" r:id="rId33"/>
    <p:sldId id="307" r:id="rId34"/>
    <p:sldId id="308" r:id="rId35"/>
    <p:sldId id="319" r:id="rId36"/>
    <p:sldId id="286" r:id="rId37"/>
    <p:sldId id="299" r:id="rId38"/>
    <p:sldId id="300" r:id="rId39"/>
    <p:sldId id="287" r:id="rId40"/>
    <p:sldId id="320" r:id="rId41"/>
    <p:sldId id="321" r:id="rId42"/>
    <p:sldId id="339" r:id="rId43"/>
    <p:sldId id="322" r:id="rId44"/>
    <p:sldId id="323" r:id="rId45"/>
    <p:sldId id="324" r:id="rId46"/>
    <p:sldId id="325" r:id="rId47"/>
    <p:sldId id="340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29" autoAdjust="0"/>
  </p:normalViewPr>
  <p:slideViewPr>
    <p:cSldViewPr>
      <p:cViewPr varScale="1">
        <p:scale>
          <a:sx n="88" d="100"/>
          <a:sy n="88" d="100"/>
        </p:scale>
        <p:origin x="74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E38D8-4B23-44A2-9F8D-4827F51A8CBA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CAEB9-7E02-43C0-8215-1D2F0D0CE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07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CAEB9-7E02-43C0-8215-1D2F0D0CEE0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70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534400" cy="6172200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11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Skin</a:t>
            </a:r>
            <a:r>
              <a:rPr lang="en-US" sz="8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11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Conditions</a:t>
            </a:r>
            <a:r>
              <a:rPr lang="en-US" sz="8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8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en-US" sz="8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sz="8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part I</a:t>
            </a:r>
            <a:endParaRPr lang="en-US" sz="8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When to refer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458200" cy="4144963"/>
          </a:xfrm>
        </p:spPr>
        <p:txBody>
          <a:bodyPr>
            <a:noAutofit/>
          </a:bodyPr>
          <a:lstStyle/>
          <a:p>
            <a:r>
              <a:rPr lang="en-US" b="1" dirty="0">
                <a:latin typeface="Andalus" pitchFamily="18" charset="-78"/>
                <a:ea typeface="+mj-ea"/>
                <a:cs typeface="Andalus" pitchFamily="18" charset="-78"/>
              </a:rPr>
              <a:t>Evidence of </a:t>
            </a:r>
            <a:r>
              <a:rPr lang="en-US" b="1" dirty="0" smtClean="0">
                <a:latin typeface="Andalus" pitchFamily="18" charset="-78"/>
                <a:ea typeface="+mj-ea"/>
                <a:cs typeface="Andalus" pitchFamily="18" charset="-78"/>
              </a:rPr>
              <a:t>infection: </a:t>
            </a:r>
            <a:r>
              <a:rPr lang="en-US" sz="2800" dirty="0" smtClean="0">
                <a:latin typeface="Andalus" pitchFamily="18" charset="-78"/>
                <a:ea typeface="+mj-ea"/>
                <a:cs typeface="Andalus" pitchFamily="18" charset="-78"/>
              </a:rPr>
              <a:t>weeping</a:t>
            </a:r>
            <a:r>
              <a:rPr lang="en-US" sz="2800" dirty="0">
                <a:latin typeface="Andalus" pitchFamily="18" charset="-78"/>
                <a:ea typeface="+mj-ea"/>
                <a:cs typeface="Andalus" pitchFamily="18" charset="-78"/>
              </a:rPr>
              <a:t>, crusting, </a:t>
            </a:r>
            <a:r>
              <a:rPr lang="en-US" sz="2800" dirty="0" smtClean="0">
                <a:latin typeface="Andalus" pitchFamily="18" charset="-78"/>
                <a:ea typeface="+mj-ea"/>
                <a:cs typeface="Andalus" pitchFamily="18" charset="-78"/>
              </a:rPr>
              <a:t>spreading</a:t>
            </a:r>
            <a:endParaRPr lang="en-US" dirty="0">
              <a:latin typeface="Andalus" pitchFamily="18" charset="-78"/>
              <a:ea typeface="+mj-ea"/>
              <a:cs typeface="Andalus" pitchFamily="18" charset="-78"/>
            </a:endParaRPr>
          </a:p>
          <a:p>
            <a:r>
              <a:rPr lang="en-US" b="1" dirty="0">
                <a:latin typeface="Andalus" pitchFamily="18" charset="-78"/>
                <a:ea typeface="+mj-ea"/>
                <a:cs typeface="Andalus" pitchFamily="18" charset="-78"/>
              </a:rPr>
              <a:t>Severe condition: </a:t>
            </a:r>
            <a:r>
              <a:rPr lang="en-US" sz="2800" dirty="0">
                <a:latin typeface="Andalus" pitchFamily="18" charset="-78"/>
                <a:ea typeface="+mj-ea"/>
                <a:cs typeface="Andalus" pitchFamily="18" charset="-78"/>
              </a:rPr>
              <a:t>badly fissured/cracked skin, bleeding</a:t>
            </a:r>
          </a:p>
          <a:p>
            <a:r>
              <a:rPr lang="en-US" b="1" dirty="0">
                <a:latin typeface="Andalus" pitchFamily="18" charset="-78"/>
                <a:ea typeface="+mj-ea"/>
                <a:cs typeface="Andalus" pitchFamily="18" charset="-78"/>
              </a:rPr>
              <a:t>Failed </a:t>
            </a:r>
            <a:r>
              <a:rPr lang="en-US" b="1" dirty="0" smtClean="0">
                <a:latin typeface="Andalus" pitchFamily="18" charset="-78"/>
                <a:ea typeface="+mj-ea"/>
                <a:cs typeface="Andalus" pitchFamily="18" charset="-78"/>
              </a:rPr>
              <a:t>medication (1 week)</a:t>
            </a:r>
            <a:endParaRPr lang="en-US" b="1" dirty="0">
              <a:latin typeface="Andalus" pitchFamily="18" charset="-78"/>
              <a:ea typeface="+mj-ea"/>
              <a:cs typeface="Andalus" pitchFamily="18" charset="-78"/>
            </a:endParaRPr>
          </a:p>
          <a:p>
            <a:r>
              <a:rPr lang="en-US" b="1" dirty="0">
                <a:latin typeface="Andalus" pitchFamily="18" charset="-78"/>
                <a:ea typeface="+mj-ea"/>
                <a:cs typeface="Andalus" pitchFamily="18" charset="-78"/>
              </a:rPr>
              <a:t>No identifiable cause (unless previously diagnosed as eczema)</a:t>
            </a:r>
          </a:p>
          <a:p>
            <a:r>
              <a:rPr lang="en-US" b="1" dirty="0">
                <a:latin typeface="Andalus" pitchFamily="18" charset="-78"/>
                <a:ea typeface="+mj-ea"/>
                <a:cs typeface="Andalus" pitchFamily="18" charset="-78"/>
              </a:rPr>
              <a:t>No improvement after 1 week with topical corticosteroids</a:t>
            </a:r>
            <a:endParaRPr lang="en-US" b="1" dirty="0">
              <a:latin typeface="Andalus" pitchFamily="18" charset="-78"/>
              <a:ea typeface="+mj-ea"/>
              <a:cs typeface="Andalus" pitchFamily="18" charset="-7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828800" y="1295400"/>
            <a:ext cx="533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58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Andalus" pitchFamily="18" charset="-78"/>
                <a:cs typeface="Andalus" pitchFamily="18" charset="-78"/>
              </a:rPr>
              <a:t>Treatment Timescale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(1 week) </a:t>
            </a:r>
            <a:endParaRPr lang="en-US" sz="4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b="1" u="sng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itchFamily="18" charset="-78"/>
              </a:rPr>
              <a:t>Non-pharmacological advices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Managing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itch and avoid the irritant </a:t>
            </a:r>
          </a:p>
          <a:p>
            <a:pPr lvl="0">
              <a:lnSpc>
                <a:spcPct val="150000"/>
              </a:lnSpc>
            </a:pP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wearing gloves to protect the skin,</a:t>
            </a:r>
          </a:p>
          <a:p>
            <a:pPr lvl="0">
              <a:lnSpc>
                <a:spcPct val="150000"/>
              </a:lnSpc>
            </a:pP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Avoid drying soap.</a:t>
            </a:r>
            <a:endParaRPr 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122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Pharmacological Treatment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4373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400" i="1" dirty="0"/>
              <a:t>Emollients</a:t>
            </a:r>
          </a:p>
          <a:p>
            <a:pPr>
              <a:lnSpc>
                <a:spcPct val="150000"/>
              </a:lnSpc>
            </a:pPr>
            <a:r>
              <a:rPr lang="en-US" sz="4400" i="1" dirty="0"/>
              <a:t>Topical </a:t>
            </a:r>
            <a:r>
              <a:rPr lang="en-US" sz="4400" i="1" dirty="0" smtClean="0"/>
              <a:t>corticosteroids </a:t>
            </a:r>
            <a:r>
              <a:rPr lang="en-US" sz="2800" i="1" dirty="0" smtClean="0"/>
              <a:t>(hydrocortisone and </a:t>
            </a:r>
            <a:r>
              <a:rPr lang="en-US" sz="2800" i="1" dirty="0" err="1" smtClean="0"/>
              <a:t>clobetason</a:t>
            </a:r>
            <a:r>
              <a:rPr lang="en-US" sz="2800" i="1" dirty="0" smtClean="0"/>
              <a:t>)</a:t>
            </a:r>
            <a:endParaRPr lang="en-US" sz="2800" i="1" dirty="0"/>
          </a:p>
          <a:p>
            <a:pPr>
              <a:lnSpc>
                <a:spcPct val="150000"/>
              </a:lnSpc>
            </a:pPr>
            <a:r>
              <a:rPr lang="en-US" sz="4400" i="1" dirty="0" err="1"/>
              <a:t>Antipruritics</a:t>
            </a:r>
            <a:r>
              <a:rPr lang="en-US" sz="4400" i="1" dirty="0"/>
              <a:t> </a:t>
            </a:r>
            <a:r>
              <a:rPr lang="en-US" i="1" dirty="0"/>
              <a:t>(</a:t>
            </a:r>
            <a:r>
              <a:rPr lang="en-US" i="1" dirty="0"/>
              <a:t>Calamine or </a:t>
            </a:r>
            <a:r>
              <a:rPr lang="en-US" i="1" dirty="0" err="1" smtClean="0"/>
              <a:t>crotamiton</a:t>
            </a:r>
            <a:r>
              <a:rPr lang="en-US" i="1" dirty="0" smtClean="0"/>
              <a:t>)</a:t>
            </a:r>
            <a:endParaRPr lang="en-US" sz="4000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828800" y="1295400"/>
            <a:ext cx="533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1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309563"/>
            <a:ext cx="62484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3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</a:t>
            </a:r>
            <a:r>
              <a:rPr lang="en-US" dirty="0" err="1" smtClean="0"/>
              <a:t>measuremant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667000"/>
            <a:ext cx="5986756" cy="310850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1218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676400"/>
            <a:ext cx="7010400" cy="3048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Fungal Skin Infection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7273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805972"/>
              </p:ext>
            </p:extLst>
          </p:nvPr>
        </p:nvGraphicFramePr>
        <p:xfrm>
          <a:off x="381000" y="228600"/>
          <a:ext cx="8229600" cy="6458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800"/>
                <a:gridCol w="6019800"/>
              </a:tblGrid>
              <a:tr h="10764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Site</a:t>
                      </a:r>
                      <a:endParaRPr lang="en-US" sz="2600" b="1" dirty="0"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Name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 </a:t>
                      </a:r>
                      <a:endParaRPr lang="en-US" sz="2600" b="1" dirty="0">
                        <a:effectLst/>
                        <a:latin typeface="Andalus" panose="02020603050405020304" pitchFamily="18" charset="-78"/>
                        <a:ea typeface="Calibri" panose="020F0502020204030204" pitchFamily="34" charset="0"/>
                        <a:cs typeface="Andalus" panose="02020603050405020304" pitchFamily="18" charset="-78"/>
                      </a:endParaRPr>
                    </a:p>
                  </a:txBody>
                  <a:tcPr marL="68580" marR="68580" marT="0" marB="0"/>
                </a:tc>
              </a:tr>
              <a:tr h="10764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Scalp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 </a:t>
                      </a:r>
                      <a:endParaRPr lang="en-US" sz="2600" b="1" dirty="0">
                        <a:effectLst/>
                        <a:latin typeface="Andalus" panose="02020603050405020304" pitchFamily="18" charset="-78"/>
                        <a:ea typeface="Calibri" panose="020F0502020204030204" pitchFamily="34" charset="0"/>
                        <a:cs typeface="Andalus" panose="02020603050405020304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Tinea </a:t>
                      </a:r>
                      <a:r>
                        <a:rPr lang="en-US" sz="2600" b="1" dirty="0" err="1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capitis</a:t>
                      </a:r>
                      <a:endParaRPr lang="en-US" sz="2600" b="1" dirty="0"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 </a:t>
                      </a:r>
                      <a:endParaRPr lang="en-US" sz="2600" b="1" dirty="0">
                        <a:effectLst/>
                        <a:latin typeface="Andalus" panose="02020603050405020304" pitchFamily="18" charset="-78"/>
                        <a:ea typeface="Calibri" panose="020F0502020204030204" pitchFamily="34" charset="0"/>
                        <a:cs typeface="Andalus" panose="02020603050405020304" pitchFamily="18" charset="-78"/>
                      </a:endParaRPr>
                    </a:p>
                  </a:txBody>
                  <a:tcPr marL="68580" marR="68580" marT="0" marB="0"/>
                </a:tc>
              </a:tr>
              <a:tr h="10764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Feet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 </a:t>
                      </a:r>
                      <a:endParaRPr lang="en-US" sz="2600" b="1">
                        <a:effectLst/>
                        <a:latin typeface="Andalus" panose="02020603050405020304" pitchFamily="18" charset="-78"/>
                        <a:ea typeface="Calibri" panose="020F0502020204030204" pitchFamily="34" charset="0"/>
                        <a:cs typeface="Andalus" panose="02020603050405020304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Tinea </a:t>
                      </a:r>
                      <a:r>
                        <a:rPr lang="en-US" sz="2600" b="1" dirty="0" err="1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pedis</a:t>
                      </a:r>
                      <a:endParaRPr lang="en-US" sz="2600" b="1" dirty="0"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 </a:t>
                      </a:r>
                      <a:endParaRPr lang="en-US" sz="2600" b="1" dirty="0">
                        <a:effectLst/>
                        <a:latin typeface="Andalus" panose="02020603050405020304" pitchFamily="18" charset="-78"/>
                        <a:ea typeface="Calibri" panose="020F0502020204030204" pitchFamily="34" charset="0"/>
                        <a:cs typeface="Andalus" panose="02020603050405020304" pitchFamily="18" charset="-78"/>
                      </a:endParaRPr>
                    </a:p>
                  </a:txBody>
                  <a:tcPr marL="68580" marR="68580" marT="0" marB="0"/>
                </a:tc>
              </a:tr>
              <a:tr h="10764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Groin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 </a:t>
                      </a:r>
                      <a:endParaRPr lang="en-US" sz="2600" b="1" dirty="0">
                        <a:effectLst/>
                        <a:latin typeface="Andalus" panose="02020603050405020304" pitchFamily="18" charset="-78"/>
                        <a:ea typeface="Calibri" panose="020F0502020204030204" pitchFamily="34" charset="0"/>
                        <a:cs typeface="Andalus" panose="02020603050405020304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Tinea</a:t>
                      </a:r>
                      <a:r>
                        <a:rPr lang="en-US" sz="2600" b="1" dirty="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cruris</a:t>
                      </a:r>
                      <a:endParaRPr lang="en-US" sz="2600" b="1" dirty="0"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 </a:t>
                      </a:r>
                      <a:endParaRPr lang="en-US" sz="2600" b="1" dirty="0">
                        <a:effectLst/>
                        <a:latin typeface="Andalus" panose="02020603050405020304" pitchFamily="18" charset="-78"/>
                        <a:ea typeface="Calibri" panose="020F0502020204030204" pitchFamily="34" charset="0"/>
                        <a:cs typeface="Andalus" panose="02020603050405020304" pitchFamily="18" charset="-78"/>
                      </a:endParaRPr>
                    </a:p>
                  </a:txBody>
                  <a:tcPr marL="68580" marR="68580" marT="0" marB="0"/>
                </a:tc>
              </a:tr>
              <a:tr h="10764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Body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 </a:t>
                      </a:r>
                      <a:endParaRPr lang="en-US" sz="2600" b="1">
                        <a:effectLst/>
                        <a:latin typeface="Andalus" panose="02020603050405020304" pitchFamily="18" charset="-78"/>
                        <a:ea typeface="Calibri" panose="020F0502020204030204" pitchFamily="34" charset="0"/>
                        <a:cs typeface="Andalus" panose="02020603050405020304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Tinea</a:t>
                      </a:r>
                      <a:r>
                        <a:rPr lang="en-US" sz="2600" b="1" dirty="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corporis</a:t>
                      </a:r>
                      <a:endParaRPr lang="en-US" sz="2600" b="1" dirty="0"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 </a:t>
                      </a:r>
                      <a:endParaRPr lang="en-US" sz="2600" b="1" dirty="0">
                        <a:effectLst/>
                        <a:latin typeface="Andalus" panose="02020603050405020304" pitchFamily="18" charset="-78"/>
                        <a:ea typeface="Calibri" panose="020F0502020204030204" pitchFamily="34" charset="0"/>
                        <a:cs typeface="Andalus" panose="02020603050405020304" pitchFamily="18" charset="-78"/>
                      </a:endParaRPr>
                    </a:p>
                  </a:txBody>
                  <a:tcPr marL="68580" marR="68580" marT="0" marB="0"/>
                </a:tc>
              </a:tr>
              <a:tr h="10764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Nails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 </a:t>
                      </a:r>
                      <a:endParaRPr lang="en-US" sz="2600" b="1">
                        <a:effectLst/>
                        <a:latin typeface="Andalus" panose="02020603050405020304" pitchFamily="18" charset="-78"/>
                        <a:ea typeface="Calibri" panose="020F0502020204030204" pitchFamily="34" charset="0"/>
                        <a:cs typeface="Andalus" panose="02020603050405020304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Tinea </a:t>
                      </a:r>
                      <a:r>
                        <a:rPr lang="en-US" sz="2600" b="1" dirty="0" smtClean="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unguium</a:t>
                      </a:r>
                      <a:r>
                        <a:rPr lang="en-US" sz="2600" b="1" baseline="0" dirty="0" smtClean="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US" sz="2600" b="1" dirty="0" smtClean="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(</a:t>
                      </a:r>
                      <a:r>
                        <a:rPr lang="en-US" sz="2600" b="1" dirty="0" err="1" smtClean="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onychomycosis</a:t>
                      </a:r>
                      <a:r>
                        <a:rPr lang="en-US" sz="2600" b="1" dirty="0" smtClean="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)</a:t>
                      </a:r>
                      <a:endParaRPr lang="en-US" sz="2600" b="1" dirty="0">
                        <a:effectLst/>
                        <a:latin typeface="Andalus" panose="02020603050405020304" pitchFamily="18" charset="-78"/>
                        <a:ea typeface="Calibri" panose="020F0502020204030204" pitchFamily="34" charset="0"/>
                        <a:cs typeface="Andalus" panose="02020603050405020304" pitchFamily="18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Right Arrow 1"/>
          <p:cNvSpPr/>
          <p:nvPr/>
        </p:nvSpPr>
        <p:spPr>
          <a:xfrm>
            <a:off x="152400" y="2667000"/>
            <a:ext cx="609600" cy="4084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609600"/>
            <a:ext cx="5257800" cy="562174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The fungus that causes the disease thrives in warm, moist conditions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The problem is more common in men than in women and responds well to OTC treatment.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39331"/>
            <a:ext cx="3348232" cy="4935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954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atin typeface="Andalus" pitchFamily="18" charset="-78"/>
                <a:cs typeface="Andalus" pitchFamily="18" charset="-78"/>
              </a:rPr>
              <a:t>Patient Assessment </a:t>
            </a:r>
            <a:endParaRPr lang="en-US" u="sng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467600" cy="4373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Appearance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Severity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Location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Previous history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Medication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Andalus" pitchFamily="18" charset="-78"/>
                <a:cs typeface="Andalus" pitchFamily="18" charset="-78"/>
              </a:rPr>
              <a:t>When to Refer</a:t>
            </a:r>
            <a:endParaRPr lang="en-US" sz="4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Severe, affecting other parts of the foot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Signs of bacterial infection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Unresponsive to appropriate treatment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Diabetic patients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Involvement of toenails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219200"/>
            <a:ext cx="5352752" cy="30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7162800" cy="4068763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Eczema</a:t>
            </a:r>
          </a:p>
          <a:p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Fungal Skin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Infection</a:t>
            </a:r>
          </a:p>
          <a:p>
            <a:r>
              <a:rPr lang="en-US" b="1" dirty="0" smtClean="0">
                <a:latin typeface="Times New Roman" panose="02020603050405020304" pitchFamily="18" charset="0"/>
              </a:rPr>
              <a:t>Acne</a:t>
            </a:r>
          </a:p>
          <a:p>
            <a:r>
              <a:rPr lang="en-US" b="1" dirty="0" smtClean="0">
                <a:latin typeface="Times New Roman" panose="02020603050405020304" pitchFamily="18" charset="0"/>
              </a:rPr>
              <a:t>Scabies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624" y="1428524"/>
            <a:ext cx="5352752" cy="3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Affecting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 parts of the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foot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208" y="1600200"/>
            <a:ext cx="803358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9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Affecting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 parts of the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foot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500979"/>
            <a:ext cx="7654529" cy="510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3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Severe case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515" y="1524000"/>
            <a:ext cx="5172857" cy="4923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215" y="2743200"/>
            <a:ext cx="4185456" cy="31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Involvement of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toenails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98600"/>
            <a:ext cx="7315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2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Signs of bacterial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infection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2036" y="1600200"/>
            <a:ext cx="7279927" cy="494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6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latin typeface="Andalus" pitchFamily="18" charset="-78"/>
                <a:cs typeface="Andalus" pitchFamily="18" charset="-78"/>
              </a:rPr>
              <a:t>Management</a:t>
            </a:r>
            <a:br>
              <a:rPr lang="en-US" b="1" u="sng" dirty="0" smtClean="0">
                <a:latin typeface="Andalus" pitchFamily="18" charset="-78"/>
                <a:cs typeface="Andalus" pitchFamily="18" charset="-78"/>
              </a:rPr>
            </a:b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2 weeks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5259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n-US" sz="4000" b="1" dirty="0">
                <a:solidFill>
                  <a:srgbClr val="FF0000"/>
                </a:solidFill>
                <a:latin typeface="Andalus" pitchFamily="18" charset="-78"/>
                <a:ea typeface="+mj-ea"/>
                <a:cs typeface="Andalus" pitchFamily="18" charset="-78"/>
              </a:rPr>
              <a:t>Pharmacists should instruct patients on how to use the treatment correctly to prevent recurrence. </a:t>
            </a:r>
          </a:p>
          <a:p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Clean and dry your feet.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+mj-cs"/>
            </a:endParaRP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treatment must be continued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for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1–2 weeks after the disappearance of all signs of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infection to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ensure eradication of the fungus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48006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lvl="0" algn="l"/>
            <a:r>
              <a:rPr lang="en-US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Azoles </a:t>
            </a:r>
            <a:r>
              <a:rPr lang="en-US" sz="2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</a:t>
            </a:r>
            <a:r>
              <a:rPr lang="en-US" sz="2400" b="1" i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Miconazole</a:t>
            </a:r>
            <a:r>
              <a:rPr lang="en-US" sz="2400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r>
              <a:rPr lang="en-US" sz="2400" b="1" i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clotrimazole</a:t>
            </a:r>
            <a:r>
              <a:rPr lang="en-US" sz="2400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r>
              <a:rPr lang="en-US" sz="2400" b="1" i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ketconazole</a:t>
            </a:r>
            <a:r>
              <a:rPr lang="en-US" sz="2400" b="1" i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 </a:t>
            </a:r>
            <a:r>
              <a:rPr lang="en-US" sz="2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en-US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Terbinafine</a:t>
            </a:r>
            <a:r>
              <a:rPr lang="en-US" sz="4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en-US" sz="4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Griseofulvin  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en-US" sz="4000" dirty="0">
                <a:solidFill>
                  <a:schemeClr val="accent6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Tolnaftate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en-US" sz="4000" dirty="0">
                <a:solidFill>
                  <a:schemeClr val="accent6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Undecenoates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(e.g.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zinc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undecenoate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  <a:b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sz="40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Hydrocortisone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77825"/>
            <a:ext cx="6400800" cy="993775"/>
          </a:xfrm>
        </p:spPr>
        <p:txBody>
          <a:bodyPr>
            <a:normAutofit/>
          </a:bodyPr>
          <a:lstStyle/>
          <a:p>
            <a:r>
              <a:rPr lang="en-US" sz="4900" b="1" u="sng" dirty="0">
                <a:solidFill>
                  <a:schemeClr val="tx1"/>
                </a:solidFill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Topical Anti-fungal </a:t>
            </a:r>
          </a:p>
        </p:txBody>
      </p:sp>
      <p:sp>
        <p:nvSpPr>
          <p:cNvPr id="3" name="Oval 2"/>
          <p:cNvSpPr/>
          <p:nvPr/>
        </p:nvSpPr>
        <p:spPr>
          <a:xfrm>
            <a:off x="6096000" y="2743200"/>
            <a:ext cx="1981200" cy="2286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Choose the Right </a:t>
            </a:r>
            <a:r>
              <a:rPr lang="en-US" sz="24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dosage form</a:t>
            </a:r>
            <a:br>
              <a:rPr lang="en-US" sz="24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9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Acne</a:t>
            </a:r>
            <a:endParaRPr lang="en-US" sz="6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Acne vulgaris is a common condition in young people. </a:t>
            </a:r>
          </a:p>
          <a:p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It is not usually serious and resolves in most patients by the age of 25. </a:t>
            </a:r>
          </a:p>
          <a:p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Peak incidence of acne is 14–17 years in females and 16–19 years in males. </a:t>
            </a:r>
          </a:p>
          <a:p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condition normally resolves in the majority of patients within 10 years of onset</a:t>
            </a: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  <a:endParaRPr lang="en-US" sz="3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57200"/>
            <a:ext cx="6553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Eczema/dermatitis</a:t>
            </a:r>
            <a:endParaRPr lang="en-US" sz="4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Skin conditions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characterized by dryness, erythema,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itch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of the skin,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with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weeping and crusting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Contact dermatitis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(irritation or allergy).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Atopic eczema (with endogenous cause ).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752600" y="1417638"/>
            <a:ext cx="533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36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Etiology</a:t>
            </a:r>
            <a:endParaRPr lang="en-US" sz="4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077200" cy="52578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lnSpcReduction="10000"/>
          </a:bodyPr>
          <a:lstStyle/>
          <a:p>
            <a:pPr lvl="0" algn="just"/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hormonal changes 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especially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production of </a:t>
            </a:r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androgens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</a:t>
            </a:r>
          </a:p>
          <a:p>
            <a:pPr lvl="0" algn="just"/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Increased 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keratin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and sebum production during 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adolescence leads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blockages of the follicles and the formation of </a:t>
            </a:r>
            <a:r>
              <a:rPr lang="en-US" b="1" dirty="0" err="1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microcomedones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</a:t>
            </a:r>
          </a:p>
          <a:p>
            <a:pPr lvl="0" algn="just"/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 </a:t>
            </a:r>
            <a:r>
              <a:rPr lang="en-US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microcomedone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can develop into a 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non-inflammatory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lesion (</a:t>
            </a:r>
            <a:r>
              <a:rPr lang="en-US" b="1" dirty="0" err="1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comedone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), which may be open (blackhead) or closed (whitehead), or into an 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inflammatory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lesion (papule, pustule or nodule). </a:t>
            </a:r>
          </a:p>
          <a:p>
            <a:pPr algn="just"/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Excess sebum encourages the growth of bacteria, particularly </a:t>
            </a:r>
            <a:r>
              <a:rPr lang="en-US" i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Propionibacterium</a:t>
            </a:r>
            <a:r>
              <a:rPr lang="en-US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acnes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which are involved in the development of inflammatory lesions. </a:t>
            </a:r>
            <a:endParaRPr lang="en-US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Patient Assessment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848600" cy="4602163"/>
          </a:xfrm>
          <a:gradFill>
            <a:gsLst>
              <a:gs pos="45000">
                <a:schemeClr val="accent1">
                  <a:lumMod val="5000"/>
                  <a:lumOff val="95000"/>
                </a:schemeClr>
              </a:gs>
              <a:gs pos="9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Age</a:t>
            </a:r>
          </a:p>
          <a:p>
            <a:pPr>
              <a:lnSpc>
                <a:spcPct val="150000"/>
              </a:lnSpc>
            </a:pPr>
            <a:r>
              <a:rPr lang="en-US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Severity…</a:t>
            </a:r>
            <a:endParaRPr lang="en-US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lnSpc>
                <a:spcPct val="150000"/>
              </a:lnSpc>
            </a:pPr>
            <a:r>
              <a:rPr lang="en-US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Affected </a:t>
            </a:r>
            <a:r>
              <a:rPr lang="en-US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areas …</a:t>
            </a:r>
            <a:endParaRPr lang="en-US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lnSpc>
                <a:spcPct val="150000"/>
              </a:lnSpc>
            </a:pPr>
            <a:r>
              <a:rPr lang="en-US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Medication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Severity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990600" y="1600200"/>
            <a:ext cx="7315200" cy="4800600"/>
          </a:xfrm>
          <a:gradFill>
            <a:gsLst>
              <a:gs pos="45000">
                <a:schemeClr val="accent1">
                  <a:lumMod val="5000"/>
                  <a:lumOff val="95000"/>
                </a:schemeClr>
              </a:gs>
              <a:gs pos="9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Mild </a:t>
            </a:r>
            <a:r>
              <a:rPr lang="en-US" sz="24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acne:</a:t>
            </a:r>
            <a:r>
              <a:rPr lang="en-US" sz="24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predominately </a:t>
            </a: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open and closed </a:t>
            </a:r>
            <a:r>
              <a:rPr lang="en-US" sz="24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comedones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with </a:t>
            </a:r>
            <a:r>
              <a:rPr lang="en-US" sz="24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few inflammatory </a:t>
            </a: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(</a:t>
            </a:r>
            <a:r>
              <a:rPr lang="en-US" sz="2400" dirty="0" err="1">
                <a:latin typeface="Andalus" panose="02020603050405020304" pitchFamily="18" charset="-78"/>
                <a:cs typeface="Andalus" panose="02020603050405020304" pitchFamily="18" charset="-78"/>
              </a:rPr>
              <a:t>papulopustular</a:t>
            </a: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) lesions mainly </a:t>
            </a:r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face. </a:t>
            </a:r>
            <a:endParaRPr lang="en-US" sz="24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Moderate </a:t>
            </a:r>
            <a:r>
              <a:rPr lang="en-US" sz="24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acne: </a:t>
            </a: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A patient with moderate acne has </a:t>
            </a:r>
            <a:r>
              <a:rPr lang="en-US" sz="24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many inflammatory lesions </a:t>
            </a: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that are not confined to the face. </a:t>
            </a:r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painful </a:t>
            </a: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and there is a possibility of mild </a:t>
            </a:r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scaring.</a:t>
            </a:r>
            <a:endParaRPr lang="en-US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Severe </a:t>
            </a:r>
            <a:r>
              <a:rPr lang="en-US" sz="24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acne: </a:t>
            </a:r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characteristics of moderate acne </a:t>
            </a:r>
            <a:r>
              <a:rPr lang="en-US" sz="24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plus the development of cysts. </a:t>
            </a: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Lesions are often widespread involving the upper back and chest. Scarring will usually result.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theherbalfacefood.com/wp-content/uploads/2014/12/stages-of-ac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712200" cy="6534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528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://beautybyviolett.com/wp-content/uploads/2015/06/types-of-ac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060" y="351603"/>
            <a:ext cx="7603940" cy="63508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267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Acne or rosacea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990600"/>
            <a:ext cx="85725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3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When to refer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Moderate and Severe acne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Failed medication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Suspected drug-induced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acne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Management of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mild acne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                     Time scale 8 weeks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Benzoyl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peroxide </a:t>
            </a:r>
            <a:r>
              <a:rPr lang="en-US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(</a:t>
            </a:r>
            <a:r>
              <a:rPr lang="en-US" sz="2800" b="1" dirty="0">
                <a:latin typeface="Andalus" panose="02020603050405020304" pitchFamily="18" charset="-78"/>
                <a:cs typeface="Andalus" panose="02020603050405020304" pitchFamily="18" charset="-78"/>
              </a:rPr>
              <a:t>2.5%, 5%, and 10% gels, lotion, cream)</a:t>
            </a:r>
            <a:endParaRPr lang="en-US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en-US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Antibacterials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Topical </a:t>
            </a:r>
            <a:r>
              <a:rPr lang="en-US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Retinoids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800" b="1" dirty="0">
                <a:latin typeface="Andalus" panose="02020603050405020304" pitchFamily="18" charset="-78"/>
                <a:cs typeface="Andalus" panose="02020603050405020304" pitchFamily="18" charset="-78"/>
              </a:rPr>
              <a:t>(</a:t>
            </a:r>
            <a:r>
              <a:rPr lang="en-US" sz="28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Adapalene</a:t>
            </a:r>
            <a:r>
              <a:rPr lang="en-US" sz="2800" b="1" dirty="0">
                <a:latin typeface="Andalus" panose="02020603050405020304" pitchFamily="18" charset="-78"/>
                <a:cs typeface="Andalus" panose="02020603050405020304" pitchFamily="18" charset="-78"/>
              </a:rPr>
              <a:t>/ </a:t>
            </a:r>
            <a:r>
              <a:rPr lang="en-US" sz="28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Differin</a:t>
            </a:r>
            <a:r>
              <a:rPr lang="en-US" sz="2800" b="1" dirty="0">
                <a:latin typeface="Andalus" panose="02020603050405020304" pitchFamily="18" charset="-78"/>
                <a:cs typeface="Andalus" panose="02020603050405020304" pitchFamily="18" charset="-78"/>
              </a:rPr>
              <a:t> Gel 0.1%)</a:t>
            </a:r>
            <a:endParaRPr lang="en-US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26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925" y="44014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Practical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points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315200" cy="4373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Diet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Continuous treatment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Skin hygiene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Topical hydrocortisone and acne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88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Treatment timescale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n-US" dirty="0" smtClean="0">
                <a:latin typeface="Andalus" pitchFamily="18" charset="-78"/>
                <a:cs typeface="Andalus" pitchFamily="18" charset="-78"/>
              </a:rPr>
            </a:br>
            <a:r>
              <a:rPr lang="en-US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improved </a:t>
            </a:r>
            <a:r>
              <a:rPr lang="en-US" sz="3600" dirty="0">
                <a:latin typeface="Andalus" panose="02020603050405020304" pitchFamily="18" charset="-78"/>
                <a:cs typeface="Andalus" panose="02020603050405020304" pitchFamily="18" charset="-78"/>
              </a:rPr>
              <a:t>within 8 weeks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514600"/>
            <a:ext cx="7467600" cy="3611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>
              <a:buNone/>
            </a:pP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Only mild acne can be managed by the pharmacist using OTC products, moderate and severe acne should be referred.</a:t>
            </a:r>
            <a:b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en-US" dirty="0" smtClean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Contact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dermatitis &amp;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Atopic eczema </a:t>
            </a:r>
            <a:endParaRPr lang="en-US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436" y="2441812"/>
            <a:ext cx="42767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854" y="2451337"/>
            <a:ext cx="4286250" cy="302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18271" y="5638902"/>
            <a:ext cx="4175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Typical eczema dermatitis </a:t>
            </a:r>
            <a:r>
              <a:rPr lang="en-US" sz="2400" b="1" dirty="0" smtClean="0"/>
              <a:t>rash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6172200" y="5556417"/>
            <a:ext cx="2083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Atopic eczema</a:t>
            </a:r>
            <a:r>
              <a:rPr lang="en-US" dirty="0"/>
              <a:t>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55" y="2441812"/>
            <a:ext cx="4867656" cy="312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0272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6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Scabies</a:t>
            </a:r>
            <a:endParaRPr lang="en-US" sz="6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pruritic skin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condition</a:t>
            </a:r>
          </a:p>
          <a:p>
            <a:pPr>
              <a:lnSpc>
                <a:spcPct val="200000"/>
              </a:lnSpc>
            </a:pP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direct physical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contact</a:t>
            </a:r>
          </a:p>
          <a:p>
            <a:pPr>
              <a:lnSpc>
                <a:spcPct val="200000"/>
              </a:lnSpc>
            </a:pP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Long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Incubation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period</a:t>
            </a:r>
            <a:endParaRPr 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9218" name="Picture 2" descr="Image result for scab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90700"/>
            <a:ext cx="4419600" cy="451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19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Scabies </a:t>
            </a:r>
            <a:r>
              <a:rPr lang="en-US" dirty="0"/>
              <a:t>life span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206" y="1600200"/>
            <a:ext cx="778758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2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954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atin typeface="Andalus" pitchFamily="18" charset="-78"/>
                <a:cs typeface="Andalus" pitchFamily="18" charset="-78"/>
              </a:rPr>
              <a:t>Patient Assessment </a:t>
            </a:r>
            <a:endParaRPr lang="en-US" u="sng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467600" cy="4373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Age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Symptoms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Signs of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infection</a:t>
            </a:r>
          </a:p>
          <a:p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Family </a:t>
            </a:r>
            <a:endParaRPr lang="en-US" b="1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Medical history 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Medication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History</a:t>
            </a:r>
          </a:p>
          <a:p>
            <a:pPr marL="0" indent="0">
              <a:buNone/>
            </a:pP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202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 result for scabi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801019"/>
            <a:ext cx="619125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41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When to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refer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Babies </a:t>
            </a:r>
            <a:r>
              <a:rPr lang="en-US" sz="4000" dirty="0">
                <a:latin typeface="Andalus" panose="02020603050405020304" pitchFamily="18" charset="-78"/>
                <a:cs typeface="Andalus" panose="02020603050405020304" pitchFamily="18" charset="-78"/>
              </a:rPr>
              <a:t>and children under 2 years</a:t>
            </a:r>
          </a:p>
          <a:p>
            <a:r>
              <a:rPr lang="en-US" sz="4000" dirty="0">
                <a:latin typeface="Andalus" panose="02020603050405020304" pitchFamily="18" charset="-78"/>
                <a:cs typeface="Andalus" panose="02020603050405020304" pitchFamily="18" charset="-78"/>
              </a:rPr>
              <a:t>Infected skin</a:t>
            </a:r>
          </a:p>
          <a:p>
            <a:r>
              <a:rPr lang="en-US" sz="4000" dirty="0">
                <a:latin typeface="Andalus" panose="02020603050405020304" pitchFamily="18" charset="-78"/>
                <a:cs typeface="Andalus" panose="02020603050405020304" pitchFamily="18" charset="-78"/>
              </a:rPr>
              <a:t>Treatment failure</a:t>
            </a:r>
          </a:p>
          <a:p>
            <a:r>
              <a:rPr lang="en-US" sz="4000" dirty="0">
                <a:latin typeface="Andalus" panose="02020603050405020304" pitchFamily="18" charset="-78"/>
                <a:cs typeface="Andalus" panose="02020603050405020304" pitchFamily="18" charset="-78"/>
              </a:rPr>
              <a:t>Unclear diagnosis</a:t>
            </a:r>
          </a:p>
          <a:p>
            <a:endParaRPr lang="en-US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52600" y="1417638"/>
            <a:ext cx="533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98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US" sz="4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Management</a:t>
            </a:r>
            <a:endParaRPr lang="en-US" sz="4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001000" cy="4221163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Permethrin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5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%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cream, &gt;2yr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0">
              <a:lnSpc>
                <a:spcPct val="150000"/>
              </a:lnSpc>
            </a:pP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Malathion, &gt;6M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Benzyl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benzoate (25% in an emulsion basis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Crotamiton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 (</a:t>
            </a:r>
            <a:r>
              <a:rPr lang="en-US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Eurax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®)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270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1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8512" y="2939256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"/>
            <a:ext cx="8077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5422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adeel_delman-53\Desktop\Typical_eczema_si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38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7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Patient assessment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4000" b="1" dirty="0"/>
              <a:t>Age/distribution</a:t>
            </a:r>
          </a:p>
          <a:p>
            <a:pPr>
              <a:lnSpc>
                <a:spcPct val="150000"/>
              </a:lnSpc>
            </a:pPr>
            <a:r>
              <a:rPr lang="en-US" sz="4000" b="1" dirty="0"/>
              <a:t>Itching</a:t>
            </a:r>
            <a:endParaRPr lang="en-US" sz="4000" b="1" dirty="0"/>
          </a:p>
          <a:p>
            <a:pPr>
              <a:lnSpc>
                <a:spcPct val="150000"/>
              </a:lnSpc>
            </a:pPr>
            <a:r>
              <a:rPr lang="en-US" sz="4000" b="1" dirty="0"/>
              <a:t>Occupation/contact</a:t>
            </a:r>
          </a:p>
          <a:p>
            <a:pPr>
              <a:lnSpc>
                <a:spcPct val="150000"/>
              </a:lnSpc>
            </a:pPr>
            <a:r>
              <a:rPr lang="en-US" sz="4000" b="1" dirty="0"/>
              <a:t>History of hay fever/asthma</a:t>
            </a:r>
          </a:p>
          <a:p>
            <a:pPr>
              <a:lnSpc>
                <a:spcPct val="150000"/>
              </a:lnSpc>
            </a:pPr>
            <a:r>
              <a:rPr lang="en-US" sz="4000" b="1" dirty="0"/>
              <a:t>Severity…</a:t>
            </a:r>
            <a:endParaRPr lang="en-US" sz="4000" b="1" dirty="0"/>
          </a:p>
          <a:p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52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Aggravating Factors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86" y="1676400"/>
            <a:ext cx="8229600" cy="4983162"/>
          </a:xfrm>
        </p:spPr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hay-fever season.</a:t>
            </a:r>
            <a:endParaRPr lang="en-US" sz="2800" dirty="0">
              <a:latin typeface="Arabic Typesetting" panose="03020402040406030203" pitchFamily="66" charset="-78"/>
              <a:ea typeface="Calibri" panose="020F0502020204030204" pitchFamily="34" charset="0"/>
              <a:cs typeface="Arabic Typesetting" panose="03020402040406030203" pitchFamily="66" charset="-78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house dust or animal </a:t>
            </a:r>
            <a:r>
              <a:rPr lang="en-US" dirty="0" err="1"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danders</a:t>
            </a:r>
            <a:r>
              <a:rPr lang="en-US" dirty="0"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. </a:t>
            </a:r>
            <a:endParaRPr lang="en-US" sz="2800" dirty="0">
              <a:latin typeface="Arabic Typesetting" panose="03020402040406030203" pitchFamily="66" charset="-78"/>
              <a:ea typeface="Calibri" panose="020F0502020204030204" pitchFamily="34" charset="0"/>
              <a:cs typeface="Arabic Typesetting" panose="03020402040406030203" pitchFamily="66" charset="-78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soaps or detergents and cold wind (dry the skin ).</a:t>
            </a:r>
            <a:endParaRPr lang="en-US" sz="2800" dirty="0">
              <a:latin typeface="Arabic Typesetting" panose="03020402040406030203" pitchFamily="66" charset="-78"/>
              <a:ea typeface="Calibri" panose="020F0502020204030204" pitchFamily="34" charset="0"/>
              <a:cs typeface="Arabic Typesetting" panose="03020402040406030203" pitchFamily="66" charset="-78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Certain clothing such as </a:t>
            </a:r>
            <a:r>
              <a:rPr lang="en-US" dirty="0" err="1"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woollen</a:t>
            </a:r>
            <a:r>
              <a:rPr lang="en-US" dirty="0"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 material can irritate the skin. </a:t>
            </a:r>
            <a:endParaRPr lang="en-US" sz="2800" dirty="0">
              <a:latin typeface="Arabic Typesetting" panose="03020402040406030203" pitchFamily="66" charset="-78"/>
              <a:ea typeface="Calibri" panose="020F0502020204030204" pitchFamily="34" charset="0"/>
              <a:cs typeface="Arabic Typesetting" panose="03020402040406030203" pitchFamily="66" charset="-78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Cow’s milk, eggs and some food </a:t>
            </a:r>
            <a:r>
              <a:rPr lang="en-US" dirty="0" err="1" smtClean="0"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colouring</a:t>
            </a:r>
            <a:r>
              <a:rPr lang="en-US" dirty="0" smtClean="0"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.</a:t>
            </a:r>
            <a:endParaRPr lang="en-US" sz="2800" dirty="0">
              <a:latin typeface="Arabic Typesetting" panose="03020402040406030203" pitchFamily="66" charset="-78"/>
              <a:ea typeface="Calibri" panose="020F0502020204030204" pitchFamily="34" charset="0"/>
              <a:cs typeface="Arabic Typesetting" panose="03020402040406030203" pitchFamily="66" charset="-78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Emotional factors, stress and </a:t>
            </a:r>
            <a:r>
              <a:rPr lang="en-US" dirty="0" smtClean="0"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worry. </a:t>
            </a:r>
            <a:endParaRPr lang="en-US" sz="2800" dirty="0">
              <a:latin typeface="Arabic Typesetting" panose="03020402040406030203" pitchFamily="66" charset="-78"/>
              <a:ea typeface="Calibri" panose="020F0502020204030204" pitchFamily="34" charset="0"/>
              <a:cs typeface="Arabic Typesetting" panose="03020402040406030203" pitchFamily="66" charset="-78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Antiseptic solutions applied directly to the skin or added to the </a:t>
            </a:r>
            <a:r>
              <a:rPr lang="en-US" dirty="0" smtClean="0"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bathwater.</a:t>
            </a:r>
            <a:endParaRPr lang="en-US" sz="2800" dirty="0">
              <a:latin typeface="Arabic Typesetting" panose="03020402040406030203" pitchFamily="66" charset="-78"/>
              <a:ea typeface="Calibri" panose="020F0502020204030204" pitchFamily="34" charset="0"/>
              <a:cs typeface="Arabic Typesetting" panose="03020402040406030203" pitchFamily="66" charset="-7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52600" y="1295400"/>
            <a:ext cx="533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49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Medication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543800" cy="4449763"/>
          </a:xfrm>
        </p:spPr>
        <p:txBody>
          <a:bodyPr>
            <a:noAutofit/>
          </a:bodyPr>
          <a:lstStyle/>
          <a:p>
            <a:pPr lvl="0" algn="just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4000" dirty="0" err="1" smtClean="0"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Sensitisation</a:t>
            </a:r>
            <a:r>
              <a:rPr lang="en-US" sz="4000" dirty="0" smtClean="0"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 </a:t>
            </a:r>
            <a:r>
              <a:rPr lang="en-US" sz="4000" dirty="0"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to topical medicaments. </a:t>
            </a:r>
            <a:endParaRPr lang="en-US" sz="3600" dirty="0">
              <a:latin typeface="Arabic Typesetting" panose="03020402040406030203" pitchFamily="66" charset="-78"/>
              <a:ea typeface="Calibri" panose="020F0502020204030204" pitchFamily="34" charset="0"/>
              <a:cs typeface="Arabic Typesetting" panose="03020402040406030203" pitchFamily="66" charset="-78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4000" dirty="0" smtClean="0"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Local </a:t>
            </a:r>
            <a:r>
              <a:rPr lang="en-US" sz="4000" dirty="0" err="1"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anaesthetics</a:t>
            </a:r>
            <a:r>
              <a:rPr lang="en-US" sz="4000" dirty="0"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, antihistamines, antibiotics and antiseptics can all provoke allergic dermatitis. </a:t>
            </a:r>
            <a:endParaRPr lang="en-US" sz="4000" dirty="0" smtClean="0">
              <a:latin typeface="Arabic Typesetting" panose="03020402040406030203" pitchFamily="66" charset="-78"/>
              <a:ea typeface="Calibri" panose="020F0502020204030204" pitchFamily="34" charset="0"/>
              <a:cs typeface="Arabic Typesetting" panose="03020402040406030203" pitchFamily="66" charset="-78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4000" dirty="0" smtClean="0"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Some </a:t>
            </a:r>
            <a:r>
              <a:rPr lang="en-US" sz="4000" dirty="0"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preservatives may cause </a:t>
            </a:r>
            <a:r>
              <a:rPr lang="en-US" sz="4000" dirty="0" err="1"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sensitisation</a:t>
            </a:r>
            <a:r>
              <a:rPr lang="en-US" sz="4000" dirty="0"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. </a:t>
            </a:r>
            <a:endParaRPr lang="en-US" sz="3600" dirty="0">
              <a:latin typeface="Arabic Typesetting" panose="03020402040406030203" pitchFamily="66" charset="-78"/>
              <a:ea typeface="Calibri" panose="020F0502020204030204" pitchFamily="34" charset="0"/>
              <a:cs typeface="Arabic Typesetting" panose="03020402040406030203" pitchFamily="66" charset="-78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4000" dirty="0" smtClean="0"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You need to know already used medication.</a:t>
            </a:r>
            <a:endParaRPr lang="en-US" sz="3600" dirty="0">
              <a:latin typeface="Arabic Typesetting" panose="03020402040406030203" pitchFamily="66" charset="-78"/>
              <a:ea typeface="Calibri" panose="020F0502020204030204" pitchFamily="34" charset="0"/>
              <a:cs typeface="Arabic Typesetting" panose="03020402040406030203" pitchFamily="66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624" y="1243146"/>
            <a:ext cx="5352752" cy="3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4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2514</TotalTime>
  <Words>798</Words>
  <Application>Microsoft Office PowerPoint</Application>
  <PresentationFormat>On-screen Show (4:3)</PresentationFormat>
  <Paragraphs>160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Andalus</vt:lpstr>
      <vt:lpstr>Arabic Typesetting</vt:lpstr>
      <vt:lpstr>Arial</vt:lpstr>
      <vt:lpstr>Calibri</vt:lpstr>
      <vt:lpstr>Symbol</vt:lpstr>
      <vt:lpstr>Times New Roman</vt:lpstr>
      <vt:lpstr>Office Theme</vt:lpstr>
      <vt:lpstr>Skin Conditions  part I</vt:lpstr>
      <vt:lpstr>Main topics</vt:lpstr>
      <vt:lpstr>Eczema/dermatitis</vt:lpstr>
      <vt:lpstr>Contact dermatitis &amp; Atopic eczema </vt:lpstr>
      <vt:lpstr>PowerPoint Presentation</vt:lpstr>
      <vt:lpstr>PowerPoint Presentation</vt:lpstr>
      <vt:lpstr>Patient assessment</vt:lpstr>
      <vt:lpstr>Aggravating Factors</vt:lpstr>
      <vt:lpstr>Medication</vt:lpstr>
      <vt:lpstr>When to refer</vt:lpstr>
      <vt:lpstr>Treatment Timescale (1 week) </vt:lpstr>
      <vt:lpstr>Pharmacological Treatment</vt:lpstr>
      <vt:lpstr>PowerPoint Presentation</vt:lpstr>
      <vt:lpstr>CS measuremant</vt:lpstr>
      <vt:lpstr>Fungal Skin Infection</vt:lpstr>
      <vt:lpstr>PowerPoint Presentation</vt:lpstr>
      <vt:lpstr>PowerPoint Presentation</vt:lpstr>
      <vt:lpstr>Patient Assessment </vt:lpstr>
      <vt:lpstr>When to Refer</vt:lpstr>
      <vt:lpstr>Affecting other parts of the foot</vt:lpstr>
      <vt:lpstr>Affecting other parts of the foot</vt:lpstr>
      <vt:lpstr>Severe case </vt:lpstr>
      <vt:lpstr>Involvement of toenails</vt:lpstr>
      <vt:lpstr>Signs of bacterial infection</vt:lpstr>
      <vt:lpstr>Management 2 weeks</vt:lpstr>
      <vt:lpstr>Azoles (Miconazole, clotrimazole, ketconazole)   Terbinafine Griseofulvin   Tolnaftate Undecenoates (e.g. zinc undecenoate) Hydrocortisone  </vt:lpstr>
      <vt:lpstr>PowerPoint Presentation</vt:lpstr>
      <vt:lpstr>Acne</vt:lpstr>
      <vt:lpstr>  </vt:lpstr>
      <vt:lpstr>Etiology</vt:lpstr>
      <vt:lpstr>Patient Assessment</vt:lpstr>
      <vt:lpstr>Severity</vt:lpstr>
      <vt:lpstr>PowerPoint Presentation</vt:lpstr>
      <vt:lpstr>PowerPoint Presentation</vt:lpstr>
      <vt:lpstr>Acne or rosacea</vt:lpstr>
      <vt:lpstr>When to refer</vt:lpstr>
      <vt:lpstr>Management of mild acne</vt:lpstr>
      <vt:lpstr>Practical points</vt:lpstr>
      <vt:lpstr>Treatment timescale improved within 8 weeks</vt:lpstr>
      <vt:lpstr>PowerPoint Presentation</vt:lpstr>
      <vt:lpstr>Scabies</vt:lpstr>
      <vt:lpstr>Scabies life span</vt:lpstr>
      <vt:lpstr>Patient Assessment </vt:lpstr>
      <vt:lpstr>PowerPoint Presentation</vt:lpstr>
      <vt:lpstr>When to refer</vt:lpstr>
      <vt:lpstr>Management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saif</dc:creator>
  <cp:lastModifiedBy>HP HADEEL</cp:lastModifiedBy>
  <cp:revision>115</cp:revision>
  <dcterms:created xsi:type="dcterms:W3CDTF">2006-08-16T00:00:00Z</dcterms:created>
  <dcterms:modified xsi:type="dcterms:W3CDTF">2022-11-02T19:01:32Z</dcterms:modified>
</cp:coreProperties>
</file>