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6" r:id="rId3"/>
    <p:sldId id="291" r:id="rId4"/>
    <p:sldId id="309" r:id="rId5"/>
    <p:sldId id="310" r:id="rId6"/>
    <p:sldId id="311" r:id="rId7"/>
    <p:sldId id="293" r:id="rId8"/>
    <p:sldId id="312" r:id="rId9"/>
    <p:sldId id="289" r:id="rId10"/>
    <p:sldId id="313" r:id="rId11"/>
    <p:sldId id="314" r:id="rId12"/>
    <p:sldId id="315" r:id="rId13"/>
    <p:sldId id="316" r:id="rId14"/>
    <p:sldId id="317" r:id="rId15"/>
    <p:sldId id="318" r:id="rId16"/>
    <p:sldId id="319" r:id="rId17"/>
    <p:sldId id="320" r:id="rId18"/>
    <p:sldId id="321" r:id="rId19"/>
    <p:sldId id="322" r:id="rId20"/>
    <p:sldId id="323" r:id="rId21"/>
    <p:sldId id="324" r:id="rId22"/>
    <p:sldId id="325" r:id="rId23"/>
    <p:sldId id="326" r:id="rId24"/>
    <p:sldId id="327" r:id="rId25"/>
    <p:sldId id="328" r:id="rId26"/>
    <p:sldId id="329" r:id="rId27"/>
    <p:sldId id="277"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916702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32270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987552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75028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EBF6B4-414E-41D1-A6A9-E808EF34E874}"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452376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EBF6B4-414E-41D1-A6A9-E808EF34E874}" type="datetimeFigureOut">
              <a:rPr lang="en-US" smtClean="0"/>
              <a:t>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30097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EBF6B4-414E-41D1-A6A9-E808EF34E874}" type="datetimeFigureOut">
              <a:rPr lang="en-US" smtClean="0"/>
              <a:t>12/5/2022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497433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EBF6B4-414E-41D1-A6A9-E808EF34E874}" type="datetimeFigureOut">
              <a:rPr lang="en-US" smtClean="0"/>
              <a:t>12/5/2022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96361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EBF6B4-414E-41D1-A6A9-E808EF34E874}" type="datetimeFigureOut">
              <a:rPr lang="en-US" smtClean="0"/>
              <a:t>12/5/2022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2348183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EBF6B4-414E-41D1-A6A9-E808EF34E874}" type="datetimeFigureOut">
              <a:rPr lang="en-US" smtClean="0"/>
              <a:t>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414734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EBF6B4-414E-41D1-A6A9-E808EF34E874}" type="datetimeFigureOut">
              <a:rPr lang="en-US" smtClean="0"/>
              <a:t>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155728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EBF6B4-414E-41D1-A6A9-E808EF34E874}" type="datetimeFigureOut">
              <a:rPr lang="en-US" smtClean="0"/>
              <a:t>12/5/2022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FFA9F1-8DAD-4748-ABA1-38B4C2CDFB9E}" type="slidenum">
              <a:rPr lang="en-US" smtClean="0"/>
              <a:t>‹#›</a:t>
            </a:fld>
            <a:endParaRPr lang="en-US"/>
          </a:p>
        </p:txBody>
      </p:sp>
    </p:spTree>
    <p:extLst>
      <p:ext uri="{BB962C8B-B14F-4D97-AF65-F5344CB8AC3E}">
        <p14:creationId xmlns:p14="http://schemas.microsoft.com/office/powerpoint/2010/main" val="2758816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438255"/>
          </a:xfrm>
        </p:spPr>
        <p:txBody>
          <a:bodyPr>
            <a:normAutofit/>
          </a:bodyPr>
          <a:lstStyle/>
          <a:p>
            <a:pPr>
              <a:lnSpc>
                <a:spcPct val="115000"/>
              </a:lnSpc>
              <a:spcBef>
                <a:spcPts val="0"/>
              </a:spcBef>
            </a:pPr>
            <a:r>
              <a:rPr lang="en-US" sz="6600" b="1" dirty="0">
                <a:solidFill>
                  <a:srgbClr val="0070C0"/>
                </a:solidFill>
                <a:latin typeface="Gill Sans MT" panose="020B0502020104020203" pitchFamily="34" charset="0"/>
                <a:ea typeface="Calibri" panose="020F0502020204030204" pitchFamily="34" charset="0"/>
                <a:cs typeface="Arial" panose="020B0604020202020204" pitchFamily="34" charset="0"/>
              </a:rPr>
              <a:t>Iron Therapy</a:t>
            </a:r>
            <a:endParaRPr lang="en-US" sz="6600" b="1" dirty="0">
              <a:solidFill>
                <a:srgbClr val="0070C0"/>
              </a:solidFill>
              <a:latin typeface="Gill Sans MT" panose="020B0502020104020203" pitchFamily="34" charset="0"/>
              <a:ea typeface="Calibri" panose="020F0502020204030204" pitchFamily="34" charset="0"/>
              <a:cs typeface="Arial" panose="020B0604020202020204" pitchFamily="34" charset="0"/>
            </a:endParaRPr>
          </a:p>
        </p:txBody>
      </p:sp>
      <p:sp>
        <p:nvSpPr>
          <p:cNvPr id="3" name="Subtitle 2"/>
          <p:cNvSpPr>
            <a:spLocks noGrp="1"/>
          </p:cNvSpPr>
          <p:nvPr>
            <p:ph type="subTitle" idx="1"/>
          </p:nvPr>
        </p:nvSpPr>
        <p:spPr>
          <a:xfrm>
            <a:off x="1524000" y="4294909"/>
            <a:ext cx="9144000" cy="2022763"/>
          </a:xfrm>
        </p:spPr>
        <p:txBody>
          <a:bodyPr>
            <a:normAutofit/>
          </a:bodyPr>
          <a:lstStyle/>
          <a:p>
            <a:r>
              <a:rPr lang="en-US" sz="3600" b="1" dirty="0">
                <a:solidFill>
                  <a:srgbClr val="FF0000"/>
                </a:solidFill>
                <a:latin typeface="Sitka Subheading" panose="02000505000000020004" pitchFamily="2" charset="0"/>
                <a:ea typeface="Calibri" panose="020F0502020204030204" pitchFamily="34" charset="0"/>
              </a:rPr>
              <a:t>Dr. Haider Raheem</a:t>
            </a:r>
            <a:endParaRPr lang="en-US" sz="3600" dirty="0">
              <a:solidFill>
                <a:srgbClr val="FF0000"/>
              </a:solidFill>
              <a:latin typeface="Sitka Subheading" panose="02000505000000020004" pitchFamily="2" charset="0"/>
            </a:endParaRPr>
          </a:p>
        </p:txBody>
      </p:sp>
    </p:spTree>
    <p:extLst>
      <p:ext uri="{BB962C8B-B14F-4D97-AF65-F5344CB8AC3E}">
        <p14:creationId xmlns:p14="http://schemas.microsoft.com/office/powerpoint/2010/main" val="9607200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36072"/>
          </a:xfrm>
        </p:spPr>
        <p:txBody>
          <a:bodyPr>
            <a:noAutofit/>
          </a:bodyPr>
          <a:lstStyle/>
          <a:p>
            <a:r>
              <a:rPr lang="en-US" sz="3600" b="1" dirty="0">
                <a:solidFill>
                  <a:srgbClr val="0070C0"/>
                </a:solidFill>
                <a:latin typeface="Times New Roman" panose="02020603050405020304" pitchFamily="18" charset="0"/>
                <a:cs typeface="Times New Roman" panose="02020603050405020304" pitchFamily="18" charset="0"/>
              </a:rPr>
              <a:t>Iron Therapy</a:t>
            </a:r>
            <a:r>
              <a:rPr lang="en-US" sz="3600" dirty="0">
                <a:solidFill>
                  <a:srgbClr val="0070C0"/>
                </a:solidFill>
                <a:latin typeface="Times New Roman" panose="02020603050405020304" pitchFamily="18" charset="0"/>
                <a:cs typeface="Times New Roman" panose="02020603050405020304" pitchFamily="18" charset="0"/>
              </a:rPr>
              <a:t/>
            </a:r>
            <a:br>
              <a:rPr lang="en-US" sz="3600" dirty="0">
                <a:solidFill>
                  <a:srgbClr val="0070C0"/>
                </a:solidFill>
                <a:latin typeface="Times New Roman" panose="02020603050405020304" pitchFamily="18" charset="0"/>
                <a:cs typeface="Times New Roman" panose="02020603050405020304" pitchFamily="18" charset="0"/>
              </a:rPr>
            </a:br>
            <a:r>
              <a:rPr lang="en-US" sz="3600" b="1" dirty="0">
                <a:solidFill>
                  <a:srgbClr val="FF0000"/>
                </a:solidFill>
                <a:latin typeface="Times New Roman" panose="02020603050405020304" pitchFamily="18" charset="0"/>
                <a:cs typeface="Times New Roman" panose="02020603050405020304" pitchFamily="18" charset="0"/>
              </a:rPr>
              <a:t>Oral Iron Dosing</a:t>
            </a: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838200" y="1136073"/>
            <a:ext cx="10515600" cy="5721928"/>
          </a:xfrm>
        </p:spPr>
        <p:txBody>
          <a:bodyPr>
            <a:normAutofit fontScale="85000" lnSpcReduction="20000"/>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Significant laboratory results include the following:</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Hgb, 8 g/dL</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Hct, 26%</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Platelet count, 500,000/μL</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Reticulocyte count, 0.2%</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MCV, 75 fL</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MCH, 23 pg/cell</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MCHC, 300 g/L</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Serum iron, 40 μg/dL</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Serum ferritin, 9 ng/mL</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Total iron-binding capacity (TIBC), 450 g/dL</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4+ stool guaiac (normal, negative)</a:t>
            </a: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Iron </a:t>
            </a:r>
            <a:r>
              <a:rPr lang="en-US" dirty="0">
                <a:latin typeface="Times New Roman" panose="02020603050405020304" pitchFamily="18" charset="0"/>
                <a:ea typeface="Calibri" panose="020F0502020204030204" pitchFamily="34" charset="0"/>
                <a:cs typeface="Arial" panose="020B0604020202020204" pitchFamily="34" charset="0"/>
              </a:rPr>
              <a:t>deficiency is determined to be the cause of H.P.’s anemia. An upper GI series with a small bowel follow-through are planned to evaluate her persistent epigastric pain. How should H.P.’s iron deficiency be managed? What dose of iron should be given to treat H.P.’s iron deficiency anemia and for how long?</a:t>
            </a:r>
          </a:p>
        </p:txBody>
      </p:sp>
    </p:spTree>
    <p:extLst>
      <p:ext uri="{BB962C8B-B14F-4D97-AF65-F5344CB8AC3E}">
        <p14:creationId xmlns:p14="http://schemas.microsoft.com/office/powerpoint/2010/main" val="18676950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10515600" cy="1731817"/>
          </a:xfrm>
        </p:spPr>
        <p:txBody>
          <a:bodyPr>
            <a:normAutofit/>
          </a:bodyPr>
          <a:lstStyle/>
          <a:p>
            <a:r>
              <a:rPr lang="en-US" b="1" dirty="0">
                <a:solidFill>
                  <a:srgbClr val="0070C0"/>
                </a:solidFill>
                <a:latin typeface="Times New Roman" panose="02020603050405020304" pitchFamily="18" charset="0"/>
                <a:cs typeface="Times New Roman" panose="02020603050405020304" pitchFamily="18" charset="0"/>
              </a:rPr>
              <a:t>Iron Therapy</a:t>
            </a:r>
            <a:r>
              <a:rPr lang="en-US" dirty="0">
                <a:solidFill>
                  <a:srgbClr val="0070C0"/>
                </a:solidFill>
                <a:latin typeface="Times New Roman" panose="02020603050405020304" pitchFamily="18" charset="0"/>
                <a:cs typeface="Times New Roman" panose="02020603050405020304" pitchFamily="18" charset="0"/>
              </a:rPr>
              <a:t/>
            </a:r>
            <a:br>
              <a:rPr lang="en-US" dirty="0">
                <a:solidFill>
                  <a:srgbClr val="0070C0"/>
                </a:solidFill>
                <a:latin typeface="Times New Roman" panose="02020603050405020304" pitchFamily="18" charset="0"/>
                <a:cs typeface="Times New Roman" panose="02020603050405020304" pitchFamily="18" charset="0"/>
              </a:rPr>
            </a:br>
            <a:r>
              <a:rPr lang="en-US" b="1" dirty="0">
                <a:solidFill>
                  <a:srgbClr val="FF0000"/>
                </a:solidFill>
                <a:latin typeface="Times New Roman" panose="02020603050405020304" pitchFamily="18" charset="0"/>
                <a:cs typeface="Times New Roman" panose="02020603050405020304" pitchFamily="18" charset="0"/>
              </a:rPr>
              <a:t>Oral Iron Dosing</a:t>
            </a:r>
            <a:endPar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838200" y="2341418"/>
            <a:ext cx="10515600" cy="4516582"/>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The primary treatment for H.P. should be directed toward control of the underlying causes of anemia, which in this case are many. H.P.’s iron stores are low because of GI blood loss, multiple childbirths, heavy menstrual flow, decreased dietary iron absorption, and perhaps, an inadequate diet. Therefore, the cause of her GI blood loss should be corrected, her dietary intake should be analyzed and modified, and supplemental iron should be prescribed to replenish her stores and correct the anemia.</a:t>
            </a:r>
            <a:endParaRPr lang="en-US"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509099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10515600" cy="1731817"/>
          </a:xfrm>
        </p:spPr>
        <p:txBody>
          <a:bodyPr>
            <a:normAutofit/>
          </a:bodyPr>
          <a:lstStyle/>
          <a:p>
            <a:r>
              <a:rPr lang="en-US" b="1" dirty="0">
                <a:solidFill>
                  <a:srgbClr val="0070C0"/>
                </a:solidFill>
                <a:latin typeface="Times New Roman" panose="02020603050405020304" pitchFamily="18" charset="0"/>
                <a:cs typeface="Times New Roman" panose="02020603050405020304" pitchFamily="18" charset="0"/>
              </a:rPr>
              <a:t>Iron Therapy</a:t>
            </a:r>
            <a:r>
              <a:rPr lang="en-US" dirty="0">
                <a:solidFill>
                  <a:srgbClr val="0070C0"/>
                </a:solidFill>
                <a:latin typeface="Times New Roman" panose="02020603050405020304" pitchFamily="18" charset="0"/>
                <a:cs typeface="Times New Roman" panose="02020603050405020304" pitchFamily="18" charset="0"/>
              </a:rPr>
              <a:t/>
            </a:r>
            <a:br>
              <a:rPr lang="en-US" dirty="0">
                <a:solidFill>
                  <a:srgbClr val="0070C0"/>
                </a:solidFill>
                <a:latin typeface="Times New Roman" panose="02020603050405020304" pitchFamily="18" charset="0"/>
                <a:cs typeface="Times New Roman" panose="02020603050405020304" pitchFamily="18" charset="0"/>
              </a:rPr>
            </a:br>
            <a:r>
              <a:rPr lang="en-US" b="1" dirty="0">
                <a:solidFill>
                  <a:srgbClr val="FF0000"/>
                </a:solidFill>
                <a:latin typeface="Times New Roman" panose="02020603050405020304" pitchFamily="18" charset="0"/>
                <a:cs typeface="Times New Roman" panose="02020603050405020304" pitchFamily="18" charset="0"/>
              </a:rPr>
              <a:t>Oral Iron Dosing</a:t>
            </a:r>
            <a:endPar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838200" y="2341418"/>
            <a:ext cx="10515600" cy="4516582"/>
          </a:xfrm>
        </p:spPr>
        <p:txBody>
          <a:bodyPr>
            <a:normAutofit/>
          </a:bodyPr>
          <a:lstStyle/>
          <a:p>
            <a:pPr marL="0" lvl="0" indent="0" algn="just">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The usual adult dose of ferrous sulfate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325 mg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one tablet</a:t>
            </a:r>
            <a:r>
              <a:rPr lang="en-US" dirty="0">
                <a:latin typeface="Times New Roman" panose="02020603050405020304" pitchFamily="18" charset="0"/>
                <a:ea typeface="Calibri" panose="020F0502020204030204" pitchFamily="34" charset="0"/>
                <a:cs typeface="Arial" panose="020B0604020202020204" pitchFamily="34" charset="0"/>
              </a:rPr>
              <a:t>) administered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two to three times daily</a:t>
            </a:r>
            <a:r>
              <a:rPr lang="en-US" dirty="0">
                <a:latin typeface="Times New Roman" panose="02020603050405020304" pitchFamily="18" charset="0"/>
                <a:ea typeface="Calibri" panose="020F0502020204030204" pitchFamily="34" charset="0"/>
                <a:cs typeface="Arial" panose="020B0604020202020204" pitchFamily="34" charset="0"/>
              </a:rPr>
              <a:t>, between meals. However, because of limited absorption of iron in the intestines, repletion with lower doses of iron has been shown to be effective, potentially minimizing side effects and improving compliance. If no iron is being lost through bleeding, the required daily dose of elemental iron can be calculated using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formula </a:t>
            </a:r>
            <a:r>
              <a:rPr lang="en-US" dirty="0">
                <a:latin typeface="Times New Roman" panose="02020603050405020304" pitchFamily="18" charset="0"/>
                <a:ea typeface="Calibri" panose="020F0502020204030204" pitchFamily="34" charset="0"/>
                <a:cs typeface="Arial" panose="020B0604020202020204" pitchFamily="34" charset="0"/>
              </a:rPr>
              <a:t>that assumes that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0.25 g/dL/day is the maximal rate of Hgb regeneration</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746672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10515600" cy="1731817"/>
          </a:xfrm>
        </p:spPr>
        <p:txBody>
          <a:bodyPr>
            <a:normAutofit/>
          </a:bodyPr>
          <a:lstStyle/>
          <a:p>
            <a:r>
              <a:rPr lang="en-US" b="1" dirty="0" smtClean="0">
                <a:solidFill>
                  <a:srgbClr val="0070C0"/>
                </a:solidFill>
                <a:latin typeface="Times New Roman" panose="02020603050405020304" pitchFamily="18" charset="0"/>
                <a:cs typeface="Times New Roman" panose="02020603050405020304" pitchFamily="18" charset="0"/>
              </a:rPr>
              <a:t>Iron Therapy</a:t>
            </a:r>
            <a:r>
              <a:rPr lang="en-US" dirty="0" smtClean="0">
                <a:solidFill>
                  <a:srgbClr val="0070C0"/>
                </a:solidFill>
                <a:latin typeface="Times New Roman" panose="02020603050405020304" pitchFamily="18" charset="0"/>
                <a:cs typeface="Times New Roman" panose="02020603050405020304" pitchFamily="18" charset="0"/>
              </a:rPr>
              <a:t/>
            </a:r>
            <a:br>
              <a:rPr lang="en-US" dirty="0" smtClean="0">
                <a:solidFill>
                  <a:srgbClr val="0070C0"/>
                </a:solidFill>
                <a:latin typeface="Times New Roman" panose="02020603050405020304" pitchFamily="18" charset="0"/>
                <a:cs typeface="Times New Roman" panose="02020603050405020304" pitchFamily="18" charset="0"/>
              </a:rPr>
            </a:br>
            <a:r>
              <a:rPr lang="en-US" b="1" dirty="0" smtClean="0">
                <a:solidFill>
                  <a:srgbClr val="FF0000"/>
                </a:solidFill>
                <a:latin typeface="Times New Roman" panose="02020603050405020304" pitchFamily="18" charset="0"/>
                <a:cs typeface="Times New Roman" panose="02020603050405020304" pitchFamily="18" charset="0"/>
              </a:rPr>
              <a:t>Oral Iron Dosing</a:t>
            </a:r>
            <a:endPar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838200" y="2341418"/>
            <a:ext cx="10515600" cy="4516582"/>
          </a:xfrm>
        </p:spPr>
        <p:txBody>
          <a:bodyPr>
            <a:normAutofit/>
          </a:bodyPr>
          <a:lstStyle/>
          <a:p>
            <a:pPr marL="0" lvl="0" indent="0" algn="just">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Elemental iron (mg/day) = 0.25g Hgb/100 mL blood/day (5,000 mL blood) (3.4 mg Fe/1 g Hgb)</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40 mg Fe/day/20% absorption (approximate absorption rate in iron-deficient states)</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200 mg Fe/day</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1,000 mg ferrous sulfate/day (ferrous sulfate contains 20% elemental iron)</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325 mg three times daily (TID) ferrous sulfate</a:t>
            </a:r>
          </a:p>
        </p:txBody>
      </p:sp>
    </p:spTree>
    <p:extLst>
      <p:ext uri="{BB962C8B-B14F-4D97-AF65-F5344CB8AC3E}">
        <p14:creationId xmlns:p14="http://schemas.microsoft.com/office/powerpoint/2010/main" val="33454892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149927"/>
          </a:xfrm>
        </p:spPr>
        <p:txBody>
          <a:bodyPr>
            <a:normAutofit/>
          </a:bodyPr>
          <a:lstStyle/>
          <a:p>
            <a:r>
              <a:rPr lang="en-US" b="1" dirty="0" smtClean="0">
                <a:solidFill>
                  <a:srgbClr val="FF0000"/>
                </a:solidFill>
                <a:latin typeface="Times New Roman" panose="02020603050405020304" pitchFamily="18" charset="0"/>
                <a:cs typeface="Times New Roman" panose="02020603050405020304" pitchFamily="18" charset="0"/>
              </a:rPr>
              <a:t>Product Selection</a:t>
            </a:r>
            <a:endPar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838200" y="1149927"/>
            <a:ext cx="10515600" cy="5708073"/>
          </a:xfrm>
        </p:spPr>
        <p:txBody>
          <a:bodyPr>
            <a:normAutofit/>
          </a:bodyPr>
          <a:lstStyle/>
          <a:p>
            <a:pPr marL="0" lvl="0" indent="0" algn="just">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What are the differences between iron products? Which is the product of choice?</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ferrous form of iron is absorbed three times more readily than the ferric form. </a:t>
            </a:r>
            <a:r>
              <a:rPr lang="en-US" dirty="0" smtClean="0">
                <a:latin typeface="Times New Roman" panose="02020603050405020304" pitchFamily="18" charset="0"/>
                <a:ea typeface="Calibri" panose="020F0502020204030204" pitchFamily="34" charset="0"/>
                <a:cs typeface="Arial" panose="020B0604020202020204" pitchFamily="34" charset="0"/>
              </a:rPr>
              <a:t>Although </a:t>
            </a:r>
            <a:r>
              <a:rPr lang="en-US" dirty="0">
                <a:latin typeface="Times New Roman" panose="02020603050405020304" pitchFamily="18" charset="0"/>
                <a:ea typeface="Calibri" panose="020F0502020204030204" pitchFamily="34" charset="0"/>
                <a:cs typeface="Arial" panose="020B0604020202020204" pitchFamily="34" charset="0"/>
              </a:rPr>
              <a:t>ferrous sulfate, ferrous gluconate, and ferrous fumarate are absorbed almost equally, each contains a different amount of elemental iron that is available for absorption. Carbonyl iron, another iron product, is available, but its use may be limited owing to the fact that iron in this form must be solubilized by gastric acid to be absorbed. Table 6-3 compares the iron content of several oral iron preparations to assist in making appropriate treatment choices for patients.</a:t>
            </a:r>
          </a:p>
        </p:txBody>
      </p:sp>
    </p:spTree>
    <p:extLst>
      <p:ext uri="{BB962C8B-B14F-4D97-AF65-F5344CB8AC3E}">
        <p14:creationId xmlns:p14="http://schemas.microsoft.com/office/powerpoint/2010/main" val="15505050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5680" y="193965"/>
            <a:ext cx="10228119" cy="1302323"/>
          </a:xfrm>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Table 6-3: Comparisons of iron preparations.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7287623"/>
              </p:ext>
            </p:extLst>
          </p:nvPr>
        </p:nvGraphicFramePr>
        <p:xfrm>
          <a:off x="1125680" y="1496288"/>
          <a:ext cx="10228120" cy="4918368"/>
        </p:xfrm>
        <a:graphic>
          <a:graphicData uri="http://schemas.openxmlformats.org/drawingml/2006/table">
            <a:tbl>
              <a:tblPr firstRow="1" firstCol="1" bandRow="1">
                <a:tableStyleId>{5C22544A-7EE6-4342-B048-85BDC9FD1C3A}</a:tableStyleId>
              </a:tblPr>
              <a:tblGrid>
                <a:gridCol w="3802239">
                  <a:extLst>
                    <a:ext uri="{9D8B030D-6E8A-4147-A177-3AD203B41FA5}">
                      <a16:colId xmlns:a16="http://schemas.microsoft.com/office/drawing/2014/main" val="3289972558"/>
                    </a:ext>
                  </a:extLst>
                </a:gridCol>
                <a:gridCol w="2052345">
                  <a:extLst>
                    <a:ext uri="{9D8B030D-6E8A-4147-A177-3AD203B41FA5}">
                      <a16:colId xmlns:a16="http://schemas.microsoft.com/office/drawing/2014/main" val="3422419265"/>
                    </a:ext>
                  </a:extLst>
                </a:gridCol>
                <a:gridCol w="2916491">
                  <a:extLst>
                    <a:ext uri="{9D8B030D-6E8A-4147-A177-3AD203B41FA5}">
                      <a16:colId xmlns:a16="http://schemas.microsoft.com/office/drawing/2014/main" val="1595278239"/>
                    </a:ext>
                  </a:extLst>
                </a:gridCol>
                <a:gridCol w="1457045">
                  <a:extLst>
                    <a:ext uri="{9D8B030D-6E8A-4147-A177-3AD203B41FA5}">
                      <a16:colId xmlns:a16="http://schemas.microsoft.com/office/drawing/2014/main" val="3330474607"/>
                    </a:ext>
                  </a:extLst>
                </a:gridCol>
              </a:tblGrid>
              <a:tr h="819728">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Preparation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Dose (mg)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Fe</a:t>
                      </a:r>
                      <a:r>
                        <a:rPr lang="en-US" sz="2800" baseline="30000">
                          <a:effectLst/>
                          <a:latin typeface="Times New Roman" panose="02020603050405020304" pitchFamily="18" charset="0"/>
                          <a:cs typeface="Times New Roman" panose="02020603050405020304" pitchFamily="18" charset="0"/>
                        </a:rPr>
                        <a:t>2+</a:t>
                      </a:r>
                      <a:r>
                        <a:rPr lang="en-US" sz="2800">
                          <a:effectLst/>
                          <a:latin typeface="Times New Roman" panose="02020603050405020304" pitchFamily="18" charset="0"/>
                          <a:cs typeface="Times New Roman" panose="02020603050405020304" pitchFamily="18" charset="0"/>
                        </a:rPr>
                        <a:t> Content (mg)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Fe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05776893"/>
                  </a:ext>
                </a:extLst>
              </a:tr>
              <a:tr h="819728">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Ferrous sulfate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325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65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20</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19115747"/>
                  </a:ext>
                </a:extLst>
              </a:tr>
              <a:tr h="819728">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Ferrous fumarate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324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106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33</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84727186"/>
                  </a:ext>
                </a:extLst>
              </a:tr>
              <a:tr h="819728">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Ferrous gluconate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300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34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11</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8232817"/>
                  </a:ext>
                </a:extLst>
              </a:tr>
              <a:tr h="819728">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Carbonyl iron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45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44159638"/>
                  </a:ext>
                </a:extLst>
              </a:tr>
              <a:tr h="819728">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Slow Fe (time-released)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160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50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31</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51749959"/>
                  </a:ext>
                </a:extLst>
              </a:tr>
            </a:tbl>
          </a:graphicData>
        </a:graphic>
      </p:graphicFrame>
    </p:spTree>
    <p:extLst>
      <p:ext uri="{BB962C8B-B14F-4D97-AF65-F5344CB8AC3E}">
        <p14:creationId xmlns:p14="http://schemas.microsoft.com/office/powerpoint/2010/main" val="3786134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80654"/>
          </a:xfrm>
        </p:spPr>
        <p:txBody>
          <a:bodyPr>
            <a:normAutofit fontScale="90000"/>
          </a:bodyPr>
          <a:lstStyle/>
          <a:p>
            <a:r>
              <a:rPr lang="en-US" b="1" dirty="0">
                <a:solidFill>
                  <a:srgbClr val="0070C0"/>
                </a:solidFill>
                <a:latin typeface="Times New Roman" panose="02020603050405020304" pitchFamily="18" charset="0"/>
                <a:cs typeface="Times New Roman" panose="02020603050405020304" pitchFamily="18" charset="0"/>
              </a:rPr>
              <a:t>Parenteral Iron Therapy</a:t>
            </a:r>
            <a:r>
              <a:rPr lang="en-US" dirty="0">
                <a:solidFill>
                  <a:srgbClr val="0070C0"/>
                </a:solidFill>
                <a:latin typeface="Times New Roman" panose="02020603050405020304" pitchFamily="18" charset="0"/>
                <a:cs typeface="Times New Roman" panose="02020603050405020304" pitchFamily="18" charset="0"/>
              </a:rPr>
              <a:t/>
            </a:r>
            <a:br>
              <a:rPr lang="en-US" dirty="0">
                <a:solidFill>
                  <a:srgbClr val="0070C0"/>
                </a:solidFill>
                <a:latin typeface="Times New Roman" panose="02020603050405020304" pitchFamily="18" charset="0"/>
                <a:cs typeface="Times New Roman" panose="02020603050405020304" pitchFamily="18" charset="0"/>
              </a:rPr>
            </a:br>
            <a:r>
              <a:rPr lang="en-US" b="1" dirty="0">
                <a:solidFill>
                  <a:srgbClr val="FF0000"/>
                </a:solidFill>
                <a:latin typeface="Times New Roman" panose="02020603050405020304" pitchFamily="18" charset="0"/>
                <a:cs typeface="Times New Roman" panose="02020603050405020304" pitchFamily="18" charset="0"/>
              </a:rPr>
              <a:t>Indications</a:t>
            </a:r>
            <a:endPar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838200" y="1246909"/>
            <a:ext cx="10515600" cy="5611091"/>
          </a:xfrm>
        </p:spPr>
        <p:txBody>
          <a:bodyPr>
            <a:normAutofit lnSpcReduction="10000"/>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When would parenteral iron therapy be indicated for H.P.?</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Several </a:t>
            </a:r>
            <a:r>
              <a:rPr lang="en-US" dirty="0">
                <a:latin typeface="Times New Roman" panose="02020603050405020304" pitchFamily="18" charset="0"/>
                <a:ea typeface="Calibri" panose="020F0502020204030204" pitchFamily="34" charset="0"/>
                <a:cs typeface="Arial" panose="020B0604020202020204" pitchFamily="34" charset="0"/>
              </a:rPr>
              <a:t>indications exist for parenteral iron administration.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Failure to respond to oral iron therapy </a:t>
            </a:r>
            <a:r>
              <a:rPr lang="en-US" dirty="0">
                <a:latin typeface="Times New Roman" panose="02020603050405020304" pitchFamily="18" charset="0"/>
                <a:ea typeface="Calibri" panose="020F0502020204030204" pitchFamily="34" charset="0"/>
                <a:cs typeface="Arial" panose="020B0604020202020204" pitchFamily="34" charset="0"/>
              </a:rPr>
              <a:t>would prompt a reevaluation of H.P. Causes of oral therapy failure can include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nonadherence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misdiagnosis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inflammatory conditions</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malabsorption</a:t>
            </a:r>
            <a:r>
              <a:rPr lang="en-US" dirty="0">
                <a:latin typeface="Times New Roman" panose="02020603050405020304" pitchFamily="18" charset="0"/>
                <a:ea typeface="Calibri" panose="020F0502020204030204" pitchFamily="34" charset="0"/>
                <a:cs typeface="Arial" panose="020B0604020202020204" pitchFamily="34" charset="0"/>
              </a:rPr>
              <a:t> (e.g., atrophic gastritis, radiation enteritis, gastric bypass),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need for rapid iron repletion</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continuing blood loss </a:t>
            </a:r>
            <a:r>
              <a:rPr lang="en-US" dirty="0">
                <a:latin typeface="Times New Roman" panose="02020603050405020304" pitchFamily="18" charset="0"/>
                <a:ea typeface="Calibri" panose="020F0502020204030204" pitchFamily="34" charset="0"/>
                <a:cs typeface="Arial" panose="020B0604020202020204" pitchFamily="34" charset="0"/>
              </a:rPr>
              <a:t>equal to or greater than the rate of RBC production. Besides failure to respond to oral therapy as one indication for parenteral iron administration, other indications include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intolerance to oral therapy</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required antacid therapy</a:t>
            </a:r>
            <a:r>
              <a:rPr lang="en-US" dirty="0">
                <a:latin typeface="Times New Roman" panose="02020603050405020304" pitchFamily="18" charset="0"/>
                <a:ea typeface="Calibri" panose="020F0502020204030204" pitchFamily="34" charset="0"/>
                <a:cs typeface="Arial" panose="020B0604020202020204" pitchFamily="34" charset="0"/>
              </a:rPr>
              <a:t>, or significant blood loss in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patients refusing transfusion</a:t>
            </a:r>
            <a:r>
              <a:rPr lang="en-US" dirty="0">
                <a:latin typeface="Times New Roman" panose="02020603050405020304" pitchFamily="18" charset="0"/>
                <a:ea typeface="Calibri" panose="020F0502020204030204" pitchFamily="34" charset="0"/>
                <a:cs typeface="Arial" panose="020B0604020202020204" pitchFamily="34" charset="0"/>
              </a:rPr>
              <a:t>. All can warrant injectable iron therapy.</a:t>
            </a:r>
          </a:p>
        </p:txBody>
      </p:sp>
    </p:spTree>
    <p:extLst>
      <p:ext uri="{BB962C8B-B14F-4D97-AF65-F5344CB8AC3E}">
        <p14:creationId xmlns:p14="http://schemas.microsoft.com/office/powerpoint/2010/main" val="30993660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31272"/>
          </a:xfrm>
        </p:spPr>
        <p:txBody>
          <a:bodyPr>
            <a:normAutofit/>
          </a:bodyPr>
          <a:lstStyle/>
          <a:p>
            <a:r>
              <a:rPr lang="en-US" b="1" dirty="0" smtClean="0">
                <a:solidFill>
                  <a:srgbClr val="FF0000"/>
                </a:solidFill>
                <a:latin typeface="Times New Roman" panose="02020603050405020304" pitchFamily="18" charset="0"/>
                <a:cs typeface="Times New Roman" panose="02020603050405020304" pitchFamily="18" charset="0"/>
              </a:rPr>
              <a:t>Preferred </a:t>
            </a:r>
            <a:r>
              <a:rPr lang="en-US" b="1" dirty="0">
                <a:solidFill>
                  <a:srgbClr val="FF0000"/>
                </a:solidFill>
                <a:latin typeface="Times New Roman" panose="02020603050405020304" pitchFamily="18" charset="0"/>
                <a:cs typeface="Times New Roman" panose="02020603050405020304" pitchFamily="18" charset="0"/>
              </a:rPr>
              <a:t>Route</a:t>
            </a:r>
            <a:endPar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838200" y="831273"/>
            <a:ext cx="10515600" cy="6026727"/>
          </a:xfrm>
        </p:spPr>
        <p:txBody>
          <a:bodyPr>
            <a:normAutofit fontScale="92500"/>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What is the preferred route of parenteral iron administration?</a:t>
            </a: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Iron can be given parenterally in the form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ferric gluconate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iron dextran</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iron sucrose</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ferumoxytol</a:t>
            </a:r>
            <a:r>
              <a:rPr lang="en-US" dirty="0">
                <a:latin typeface="Times New Roman" panose="02020603050405020304" pitchFamily="18" charset="0"/>
                <a:ea typeface="Calibri" panose="020F0502020204030204" pitchFamily="34" charset="0"/>
                <a:cs typeface="Arial" panose="020B0604020202020204" pitchFamily="34" charset="0"/>
              </a:rPr>
              <a:t>. Iron dextran, the oldest of the parenteral iron agents, is US FDA-approved for the treatment of iron deficiency when oral supplementation is impossible or </a:t>
            </a:r>
            <a:r>
              <a:rPr lang="en-US" dirty="0" smtClean="0">
                <a:latin typeface="Times New Roman" panose="02020603050405020304" pitchFamily="18" charset="0"/>
                <a:ea typeface="Calibri" panose="020F0502020204030204" pitchFamily="34" charset="0"/>
                <a:cs typeface="Arial" panose="020B0604020202020204" pitchFamily="34" charset="0"/>
              </a:rPr>
              <a:t>ineffective.</a:t>
            </a:r>
          </a:p>
          <a:p>
            <a:pPr marL="0" lvl="0" indent="0" algn="just">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The </a:t>
            </a:r>
            <a:r>
              <a:rPr lang="en-US" dirty="0">
                <a:latin typeface="Times New Roman" panose="02020603050405020304" pitchFamily="18" charset="0"/>
                <a:ea typeface="Calibri" panose="020F0502020204030204" pitchFamily="34" charset="0"/>
                <a:cs typeface="Arial" panose="020B0604020202020204" pitchFamily="34" charset="0"/>
              </a:rPr>
              <a:t>total dose requirement may be given as a series of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intramuscular</a:t>
            </a:r>
            <a:r>
              <a:rPr lang="en-US" dirty="0">
                <a:latin typeface="Times New Roman" panose="02020603050405020304" pitchFamily="18" charset="0"/>
                <a:ea typeface="Calibri" panose="020F0502020204030204" pitchFamily="34" charset="0"/>
                <a:cs typeface="Arial" panose="020B0604020202020204" pitchFamily="34" charset="0"/>
              </a:rPr>
              <a:t> injections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daily</a:t>
            </a:r>
            <a:r>
              <a:rPr lang="en-US" dirty="0">
                <a:latin typeface="Times New Roman" panose="02020603050405020304" pitchFamily="18" charset="0"/>
                <a:ea typeface="Calibri" panose="020F0502020204030204" pitchFamily="34" charset="0"/>
                <a:cs typeface="Arial" panose="020B0604020202020204" pitchFamily="34" charset="0"/>
              </a:rPr>
              <a:t> or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once or twice weekly</a:t>
            </a:r>
            <a:r>
              <a:rPr lang="en-US" dirty="0">
                <a:latin typeface="Times New Roman" panose="02020603050405020304" pitchFamily="18" charset="0"/>
                <a:ea typeface="Calibri" panose="020F0502020204030204" pitchFamily="34" charset="0"/>
                <a:cs typeface="Arial" panose="020B0604020202020204" pitchFamily="34" charset="0"/>
              </a:rPr>
              <a:t>. It is given by deep intramuscular injection into the upper outer quadrant of the buttock; to prevent leakage along the injection track, the subcutaneous tissue is drawn to one side before the needle is inserted. Before the first therapeutic dose,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test dose </a:t>
            </a:r>
            <a:r>
              <a:rPr lang="en-US" dirty="0">
                <a:latin typeface="Times New Roman" panose="02020603050405020304" pitchFamily="18" charset="0"/>
                <a:ea typeface="Calibri" panose="020F0502020204030204" pitchFamily="34" charset="0"/>
                <a:cs typeface="Arial" panose="020B0604020202020204" pitchFamily="34" charset="0"/>
              </a:rPr>
              <a:t>may be given and the patient observed for at least 1 hour: a dose of 0.5 mL (25 mg) has been suggested. Thereafter, up to 2 </a:t>
            </a:r>
            <a:r>
              <a:rPr lang="en-US" dirty="0" smtClean="0">
                <a:latin typeface="Times New Roman" panose="02020603050405020304" pitchFamily="18" charset="0"/>
                <a:ea typeface="Calibri" panose="020F0502020204030204" pitchFamily="34" charset="0"/>
                <a:cs typeface="Arial" panose="020B0604020202020204" pitchFamily="34" charset="0"/>
              </a:rPr>
              <a:t>mL </a:t>
            </a:r>
            <a:r>
              <a:rPr lang="en-US" dirty="0">
                <a:latin typeface="Times New Roman" panose="02020603050405020304" pitchFamily="18" charset="0"/>
                <a:ea typeface="Calibri" panose="020F0502020204030204" pitchFamily="34" charset="0"/>
                <a:cs typeface="Arial" panose="020B0604020202020204" pitchFamily="34" charset="0"/>
              </a:rPr>
              <a:t>(100 mg) may be given daily until the required dose is reached.</a:t>
            </a:r>
          </a:p>
        </p:txBody>
      </p:sp>
    </p:spTree>
    <p:extLst>
      <p:ext uri="{BB962C8B-B14F-4D97-AF65-F5344CB8AC3E}">
        <p14:creationId xmlns:p14="http://schemas.microsoft.com/office/powerpoint/2010/main" val="11961296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7309"/>
            <a:ext cx="10515600" cy="1177636"/>
          </a:xfrm>
        </p:spPr>
        <p:txBody>
          <a:bodyPr>
            <a:normAutofit/>
          </a:bodyPr>
          <a:lstStyle/>
          <a:p>
            <a:r>
              <a:rPr lang="en-US" b="1" dirty="0" smtClean="0">
                <a:solidFill>
                  <a:srgbClr val="FF0000"/>
                </a:solidFill>
                <a:latin typeface="Times New Roman" panose="02020603050405020304" pitchFamily="18" charset="0"/>
                <a:cs typeface="Times New Roman" panose="02020603050405020304" pitchFamily="18" charset="0"/>
              </a:rPr>
              <a:t>Preferred </a:t>
            </a:r>
            <a:r>
              <a:rPr lang="en-US" b="1" dirty="0">
                <a:solidFill>
                  <a:srgbClr val="FF0000"/>
                </a:solidFill>
                <a:latin typeface="Times New Roman" panose="02020603050405020304" pitchFamily="18" charset="0"/>
                <a:cs typeface="Times New Roman" panose="02020603050405020304" pitchFamily="18" charset="0"/>
              </a:rPr>
              <a:t>Route</a:t>
            </a:r>
            <a:endPar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838200" y="1814945"/>
            <a:ext cx="10515600" cy="5043055"/>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Iron dextran is also given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intravenously </a:t>
            </a:r>
            <a:r>
              <a:rPr lang="en-US" dirty="0">
                <a:latin typeface="Times New Roman" panose="02020603050405020304" pitchFamily="18" charset="0"/>
                <a:ea typeface="Calibri" panose="020F0502020204030204" pitchFamily="34" charset="0"/>
                <a:cs typeface="Arial" panose="020B0604020202020204" pitchFamily="34" charset="0"/>
              </a:rPr>
              <a:t>either by total-dose infusion (TDI) or as divided injections. US licensed product information recommends that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test dose </a:t>
            </a:r>
            <a:r>
              <a:rPr lang="en-US" dirty="0">
                <a:latin typeface="Times New Roman" panose="02020603050405020304" pitchFamily="18" charset="0"/>
                <a:ea typeface="Calibri" panose="020F0502020204030204" pitchFamily="34" charset="0"/>
                <a:cs typeface="Arial" panose="020B0604020202020204" pitchFamily="34" charset="0"/>
              </a:rPr>
              <a:t>of 25 mg is given before the first therapeutic dose and that the patient is observed for at least 1 hour; if no adverse reactions occur within that time, the remainder of the initial dose may be given.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 the UK</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first portion of every dose is given more slowly than the remainder of the dose</a:t>
            </a:r>
            <a:r>
              <a:rPr lang="en-US" dirty="0">
                <a:latin typeface="Times New Roman" panose="02020603050405020304" pitchFamily="18" charset="0"/>
                <a:ea typeface="Calibri" panose="020F0502020204030204" pitchFamily="34" charset="0"/>
                <a:cs typeface="Arial" panose="020B0604020202020204" pitchFamily="34" charset="0"/>
              </a:rPr>
              <a:t>, during which time the patient is observed for adverse reactions; recommendations for the rate at which this is done may vary in different countries. </a:t>
            </a:r>
          </a:p>
        </p:txBody>
      </p:sp>
    </p:spTree>
    <p:extLst>
      <p:ext uri="{BB962C8B-B14F-4D97-AF65-F5344CB8AC3E}">
        <p14:creationId xmlns:p14="http://schemas.microsoft.com/office/powerpoint/2010/main" val="16427594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7309"/>
            <a:ext cx="10515600" cy="1177636"/>
          </a:xfrm>
        </p:spPr>
        <p:txBody>
          <a:bodyPr>
            <a:normAutofit/>
          </a:bodyPr>
          <a:lstStyle/>
          <a:p>
            <a:r>
              <a:rPr lang="en-US" b="1" dirty="0" smtClean="0">
                <a:solidFill>
                  <a:srgbClr val="FF0000"/>
                </a:solidFill>
                <a:latin typeface="Times New Roman" panose="02020603050405020304" pitchFamily="18" charset="0"/>
                <a:cs typeface="Times New Roman" panose="02020603050405020304" pitchFamily="18" charset="0"/>
              </a:rPr>
              <a:t>Preferred </a:t>
            </a:r>
            <a:r>
              <a:rPr lang="en-US" b="1" dirty="0">
                <a:solidFill>
                  <a:srgbClr val="FF0000"/>
                </a:solidFill>
                <a:latin typeface="Times New Roman" panose="02020603050405020304" pitchFamily="18" charset="0"/>
                <a:cs typeface="Times New Roman" panose="02020603050405020304" pitchFamily="18" charset="0"/>
              </a:rPr>
              <a:t>Route</a:t>
            </a:r>
            <a:endPar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838200" y="1814945"/>
            <a:ext cx="10515600" cy="5043055"/>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In total-dose infusion, the total dose calculated according to the haemoglobin concentration is given by slow intravenous infusion in about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500 mL </a:t>
            </a:r>
            <a:r>
              <a:rPr lang="en-US" dirty="0">
                <a:latin typeface="Times New Roman" panose="02020603050405020304" pitchFamily="18" charset="0"/>
                <a:ea typeface="Calibri" panose="020F0502020204030204" pitchFamily="34" charset="0"/>
                <a:cs typeface="Arial" panose="020B0604020202020204" pitchFamily="34" charset="0"/>
              </a:rPr>
              <a:t>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sodium chloride </a:t>
            </a: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0.9% </a:t>
            </a:r>
            <a:r>
              <a:rPr lang="en-US" dirty="0">
                <a:latin typeface="Times New Roman" panose="02020603050405020304" pitchFamily="18" charset="0"/>
                <a:ea typeface="Calibri" panose="020F0502020204030204" pitchFamily="34" charset="0"/>
                <a:cs typeface="Arial" panose="020B0604020202020204" pitchFamily="34" charset="0"/>
              </a:rPr>
              <a:t>or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glucose </a:t>
            </a: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5%</a:t>
            </a:r>
            <a:r>
              <a:rPr lang="en-US" dirty="0" smtClean="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sodium chloride may be preferable because of the reduced incidence of thrombophlebitis. The first 25 mg of iron should be infused over 5 to 15 minutes. UK licensed product information recommends that if no adverse reaction has occurred during this time the rate of infusion may be increased progressively to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45 to 60 drops/minute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infusion usually takes 4 to 6 hours</a:t>
            </a:r>
            <a:r>
              <a:rPr lang="en-US" dirty="0">
                <a:latin typeface="Times New Roman" panose="02020603050405020304" pitchFamily="18"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10333290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8763"/>
            <a:ext cx="10515600" cy="1302327"/>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Iron Deficiency Anemia</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01091"/>
            <a:ext cx="10515600" cy="5056909"/>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Iron deficiency is a state of negative iron balance in which the daily iron intake and stores are unable to meet the RBC and other body tissue needs. The body contains approximately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3.5 g of iron</a:t>
            </a:r>
            <a:r>
              <a:rPr lang="en-US" dirty="0">
                <a:latin typeface="Times New Roman" panose="02020603050405020304" pitchFamily="18" charset="0"/>
                <a:ea typeface="Calibri" panose="020F0502020204030204" pitchFamily="34" charset="0"/>
                <a:cs typeface="Arial" panose="020B0604020202020204" pitchFamily="34" charset="0"/>
              </a:rPr>
              <a:t>, of which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2.5 g are found in Hgb</a:t>
            </a:r>
            <a:r>
              <a:rPr lang="en-US" dirty="0">
                <a:latin typeface="Times New Roman" panose="02020603050405020304" pitchFamily="18" charset="0"/>
                <a:ea typeface="Calibri" panose="020F0502020204030204" pitchFamily="34" charset="0"/>
                <a:cs typeface="Arial" panose="020B0604020202020204" pitchFamily="34" charset="0"/>
              </a:rPr>
              <a:t>. A significant amount of iron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stored as ferritin or aggregated ferritin</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hemosiderin</a:t>
            </a:r>
            <a:r>
              <a:rPr lang="en-US" dirty="0">
                <a:latin typeface="Times New Roman" panose="02020603050405020304" pitchFamily="18" charset="0"/>
                <a:ea typeface="Calibri" panose="020F0502020204030204" pitchFamily="34" charset="0"/>
                <a:cs typeface="Arial" panose="020B0604020202020204" pitchFamily="34" charset="0"/>
              </a:rPr>
              <a:t>) in the reticuloendothelial cells of the liver, spleen, and bone marrow and by hepatocytes. Ferritin circulates at concentrations that reflect total iron body stores. Only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small fraction of iron is found in plasma </a:t>
            </a:r>
            <a:r>
              <a:rPr lang="en-US" dirty="0">
                <a:latin typeface="Times New Roman" panose="02020603050405020304" pitchFamily="18" charset="0"/>
                <a:ea typeface="Calibri" panose="020F0502020204030204" pitchFamily="34" charset="0"/>
                <a:cs typeface="Arial" panose="020B0604020202020204" pitchFamily="34" charset="0"/>
              </a:rPr>
              <a:t>(</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100 to 150 mcg/dL</a:t>
            </a:r>
            <a:r>
              <a:rPr lang="en-US" dirty="0">
                <a:latin typeface="Times New Roman" panose="02020603050405020304" pitchFamily="18" charset="0"/>
                <a:ea typeface="Calibri" panose="020F0502020204030204" pitchFamily="34" charset="0"/>
                <a:cs typeface="Arial" panose="020B0604020202020204" pitchFamily="34" charset="0"/>
              </a:rPr>
              <a:t>), and most is bound to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transferrin</a:t>
            </a:r>
            <a:r>
              <a:rPr lang="en-US" dirty="0">
                <a:latin typeface="Times New Roman" panose="02020603050405020304" pitchFamily="18" charset="0"/>
                <a:ea typeface="Calibri" panose="020F0502020204030204" pitchFamily="34" charset="0"/>
                <a:cs typeface="Arial" panose="020B0604020202020204" pitchFamily="34" charset="0"/>
              </a:rPr>
              <a:t>, the transport protein.</a:t>
            </a:r>
            <a:endParaRPr lang="en-US" dirty="0" smtClean="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7739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55963"/>
            <a:ext cx="10515600" cy="1620981"/>
          </a:xfrm>
        </p:spPr>
        <p:txBody>
          <a:bodyPr>
            <a:normAutofit/>
          </a:bodyPr>
          <a:lstStyle/>
          <a:p>
            <a:r>
              <a:rPr lang="en-US" b="1" dirty="0" smtClean="0">
                <a:solidFill>
                  <a:srgbClr val="FF0000"/>
                </a:solidFill>
                <a:latin typeface="Times New Roman" panose="02020603050405020304" pitchFamily="18" charset="0"/>
                <a:cs typeface="Times New Roman" panose="02020603050405020304" pitchFamily="18" charset="0"/>
              </a:rPr>
              <a:t>Preferred </a:t>
            </a:r>
            <a:r>
              <a:rPr lang="en-US" b="1" dirty="0">
                <a:solidFill>
                  <a:srgbClr val="FF0000"/>
                </a:solidFill>
                <a:latin typeface="Times New Roman" panose="02020603050405020304" pitchFamily="18" charset="0"/>
                <a:cs typeface="Times New Roman" panose="02020603050405020304" pitchFamily="18" charset="0"/>
              </a:rPr>
              <a:t>Route</a:t>
            </a:r>
            <a:endPar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838200" y="2576944"/>
            <a:ext cx="10515600" cy="4281056"/>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After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intramuscular</a:t>
            </a:r>
            <a:r>
              <a:rPr lang="en-US" dirty="0">
                <a:latin typeface="Times New Roman" panose="02020603050405020304" pitchFamily="18" charset="0"/>
                <a:ea typeface="Calibri" panose="020F0502020204030204" pitchFamily="34" charset="0"/>
                <a:cs typeface="Arial" panose="020B0604020202020204" pitchFamily="34" charset="0"/>
              </a:rPr>
              <a:t> injection iron dextran is absorbed primarily through the lymphatic system: most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absorbed after 3 days</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remainder over 3 to 4 weeks</a:t>
            </a:r>
            <a:r>
              <a:rPr lang="en-US" dirty="0">
                <a:latin typeface="Times New Roman" panose="02020603050405020304" pitchFamily="18" charset="0"/>
                <a:ea typeface="Calibri" panose="020F0502020204030204" pitchFamily="34" charset="0"/>
                <a:cs typeface="Arial" panose="020B0604020202020204" pitchFamily="34" charset="0"/>
              </a:rPr>
              <a:t>. A variable portion may become fixed in the muscle for several weeks or months. After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intravenous</a:t>
            </a:r>
            <a:r>
              <a:rPr lang="en-US" dirty="0">
                <a:latin typeface="Times New Roman" panose="02020603050405020304" pitchFamily="18" charset="0"/>
                <a:ea typeface="Calibri" panose="020F0502020204030204" pitchFamily="34" charset="0"/>
                <a:cs typeface="Arial" panose="020B0604020202020204" pitchFamily="34" charset="0"/>
              </a:rPr>
              <a:t> infusion, iron dextran is taken up by the cells of the reticuloendothelial cells, particularly in the liver and spleen.</a:t>
            </a:r>
          </a:p>
        </p:txBody>
      </p:sp>
    </p:spTree>
    <p:extLst>
      <p:ext uri="{BB962C8B-B14F-4D97-AF65-F5344CB8AC3E}">
        <p14:creationId xmlns:p14="http://schemas.microsoft.com/office/powerpoint/2010/main" val="8553058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7309"/>
            <a:ext cx="10515600" cy="1177636"/>
          </a:xfrm>
        </p:spPr>
        <p:txBody>
          <a:bodyPr>
            <a:normAutofit/>
          </a:bodyPr>
          <a:lstStyle/>
          <a:p>
            <a:r>
              <a:rPr lang="en-US" b="1" dirty="0">
                <a:solidFill>
                  <a:srgbClr val="FF0000"/>
                </a:solidFill>
                <a:latin typeface="Times New Roman" panose="02020603050405020304" pitchFamily="18" charset="0"/>
                <a:cs typeface="Times New Roman" panose="02020603050405020304" pitchFamily="18" charset="0"/>
              </a:rPr>
              <a:t>Dose Calculation</a:t>
            </a:r>
            <a:endPar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838200" y="1814945"/>
            <a:ext cx="10515600" cy="5043055"/>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What is the total dose of iron dextran for IV infusion that would be needed to achieve a normal Hgb value for H.P. and to replenish her iron stores? How quickly should she respond?</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The </a:t>
            </a:r>
            <a:r>
              <a:rPr lang="en-US" dirty="0">
                <a:latin typeface="Times New Roman" panose="02020603050405020304" pitchFamily="18" charset="0"/>
                <a:ea typeface="Calibri" panose="020F0502020204030204" pitchFamily="34" charset="0"/>
                <a:cs typeface="Arial" panose="020B0604020202020204" pitchFamily="34" charset="0"/>
              </a:rPr>
              <a:t>amount of iron needed by an individual patient is calculated by the following formula:</a:t>
            </a:r>
          </a:p>
          <a:p>
            <a:pPr marL="0" lvl="0" indent="0" algn="just">
              <a:lnSpc>
                <a:spcPct val="115000"/>
              </a:lnSpc>
              <a:spcBef>
                <a:spcPts val="0"/>
              </a:spcBef>
              <a:buNone/>
            </a:pP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Body weight (kg) × 2.3 × (15 – patient’s hemoglobin, g/dL) + 500 or 1000 mg (for stores)</a:t>
            </a:r>
          </a:p>
        </p:txBody>
      </p:sp>
    </p:spTree>
    <p:extLst>
      <p:ext uri="{BB962C8B-B14F-4D97-AF65-F5344CB8AC3E}">
        <p14:creationId xmlns:p14="http://schemas.microsoft.com/office/powerpoint/2010/main" val="10045377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7309"/>
            <a:ext cx="10515600" cy="1177636"/>
          </a:xfrm>
        </p:spPr>
        <p:txBody>
          <a:bodyPr>
            <a:normAutofit/>
          </a:bodyPr>
          <a:lstStyle/>
          <a:p>
            <a:r>
              <a:rPr lang="en-US" b="1" dirty="0">
                <a:solidFill>
                  <a:srgbClr val="FF0000"/>
                </a:solidFill>
                <a:latin typeface="Times New Roman" panose="02020603050405020304" pitchFamily="18" charset="0"/>
                <a:cs typeface="Times New Roman" panose="02020603050405020304" pitchFamily="18" charset="0"/>
              </a:rPr>
              <a:t>Dose Calculation</a:t>
            </a:r>
            <a:endPar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838200" y="1814945"/>
            <a:ext cx="10515600" cy="5043055"/>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The total dose of iron dextran to be administered can be determined using the following equation:</a:t>
            </a:r>
          </a:p>
          <a:p>
            <a:pPr marL="0" lvl="0" indent="0" algn="just">
              <a:lnSpc>
                <a:spcPct val="115000"/>
              </a:lnSpc>
              <a:spcBef>
                <a:spcPts val="0"/>
              </a:spcBef>
              <a:buNone/>
            </a:pP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Iron (mg) = Weight (pounds) × 0.3 {100 − [100(Hgb)/14.8]} </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where Hgb is the patient’s measured Hgb (g/dL). The equation uses the person’s weight (in pounds) and assumes that an Hgb of 14.8 g/dL is 100% of normal. Children weighing less than 30 pounds should be given 80% of the calculated dose because the normal mean Hgb in this population is lower.</a:t>
            </a:r>
          </a:p>
        </p:txBody>
      </p:sp>
    </p:spTree>
    <p:extLst>
      <p:ext uri="{BB962C8B-B14F-4D97-AF65-F5344CB8AC3E}">
        <p14:creationId xmlns:p14="http://schemas.microsoft.com/office/powerpoint/2010/main" val="26032849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7309"/>
            <a:ext cx="10515600" cy="1177636"/>
          </a:xfrm>
        </p:spPr>
        <p:txBody>
          <a:bodyPr>
            <a:normAutofit/>
          </a:bodyPr>
          <a:lstStyle/>
          <a:p>
            <a:r>
              <a:rPr lang="en-US" b="1" dirty="0">
                <a:solidFill>
                  <a:srgbClr val="FF0000"/>
                </a:solidFill>
                <a:latin typeface="Times New Roman" panose="02020603050405020304" pitchFamily="18" charset="0"/>
                <a:cs typeface="Times New Roman" panose="02020603050405020304" pitchFamily="18" charset="0"/>
              </a:rPr>
              <a:t>Dose Calculation</a:t>
            </a:r>
            <a:endPar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838200" y="1814945"/>
            <a:ext cx="10515600" cy="5043055"/>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Or can be determined by using the following equation:</a:t>
            </a:r>
          </a:p>
          <a:p>
            <a:pPr marL="0" lvl="0" indent="0" algn="just">
              <a:lnSpc>
                <a:spcPct val="115000"/>
              </a:lnSpc>
              <a:spcBef>
                <a:spcPts val="0"/>
              </a:spcBef>
              <a:buNone/>
            </a:pP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Dose in mL = {(0.0442 × body-weight (kg) × [desired Hb level (g/100 mL) - measured Hb level]} + (0.26 × body-weight)</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In adults, the calculated lean body-weight should normally be used in this formula rather than the actual body-weight. Note that doses obtained from tables or the above formulas are for iron-deficiency anaemia, and are not suitable for iron replacement for simple blood loss.</a:t>
            </a:r>
          </a:p>
        </p:txBody>
      </p:sp>
    </p:spTree>
    <p:extLst>
      <p:ext uri="{BB962C8B-B14F-4D97-AF65-F5344CB8AC3E}">
        <p14:creationId xmlns:p14="http://schemas.microsoft.com/office/powerpoint/2010/main" val="32770283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7309"/>
            <a:ext cx="10515600" cy="1177636"/>
          </a:xfrm>
        </p:spPr>
        <p:txBody>
          <a:bodyPr>
            <a:normAutofit/>
          </a:bodyPr>
          <a:lstStyle/>
          <a:p>
            <a:r>
              <a:rPr lang="en-US" b="1" dirty="0">
                <a:solidFill>
                  <a:srgbClr val="FF0000"/>
                </a:solidFill>
                <a:latin typeface="Times New Roman" panose="02020603050405020304" pitchFamily="18" charset="0"/>
                <a:cs typeface="Times New Roman" panose="02020603050405020304" pitchFamily="18" charset="0"/>
              </a:rPr>
              <a:t>Dose Calculation</a:t>
            </a:r>
            <a:endPar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838200" y="1814945"/>
            <a:ext cx="10515600" cy="5043055"/>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For patients with anemia resulting from blood loss (e.g., hemorrhagic diatheses) or patients receiving chronic dialysis, the iron requirement is based on the estimate of iron contained in the blood lost. In this case, the following equation should be used:</a:t>
            </a:r>
          </a:p>
          <a:p>
            <a:pPr marL="0" lvl="0" indent="0" algn="just">
              <a:lnSpc>
                <a:spcPct val="115000"/>
              </a:lnSpc>
              <a:spcBef>
                <a:spcPts val="0"/>
              </a:spcBef>
              <a:buNone/>
            </a:pP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Iron (mg) = Blood loss (mL) × Hct (the patient’s measured Hct expressed as a decimal fraction) </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This formula assumes that 1 mL of normochromic blood contains 1 mg of iron.</a:t>
            </a:r>
          </a:p>
        </p:txBody>
      </p:sp>
    </p:spTree>
    <p:extLst>
      <p:ext uri="{BB962C8B-B14F-4D97-AF65-F5344CB8AC3E}">
        <p14:creationId xmlns:p14="http://schemas.microsoft.com/office/powerpoint/2010/main" val="13527982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7309"/>
            <a:ext cx="10515600" cy="1177636"/>
          </a:xfrm>
        </p:spPr>
        <p:txBody>
          <a:bodyPr>
            <a:normAutofit/>
          </a:bodyPr>
          <a:lstStyle/>
          <a:p>
            <a:r>
              <a:rPr lang="en-US" b="1" dirty="0">
                <a:solidFill>
                  <a:srgbClr val="FF0000"/>
                </a:solidFill>
                <a:latin typeface="Times New Roman" panose="02020603050405020304" pitchFamily="18" charset="0"/>
                <a:cs typeface="Times New Roman" panose="02020603050405020304" pitchFamily="18" charset="0"/>
              </a:rPr>
              <a:t>Dose Calculation</a:t>
            </a:r>
            <a:endPar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838200" y="1814945"/>
            <a:ext cx="10515600" cy="5043055"/>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After parenteral administration, iron dextran is cleared by the reticuloendothelial cells and processed. The iron is then released back into the plasma and bone marrow. Because the rate of iron incorporation into Hgb does not exceed that achieved by oral iron therapy, the response time is similar to that of oral iron therapy, and 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Hgb </a:t>
            </a:r>
            <a:r>
              <a:rPr lang="en-US" dirty="0">
                <a:latin typeface="Times New Roman" panose="02020603050405020304" pitchFamily="18" charset="0"/>
                <a:ea typeface="Calibri" panose="020F0502020204030204" pitchFamily="34" charset="0"/>
                <a:cs typeface="Arial" panose="020B0604020202020204" pitchFamily="34" charset="0"/>
              </a:rPr>
              <a:t>can be expected to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increase </a:t>
            </a:r>
            <a:r>
              <a:rPr lang="en-US" dirty="0">
                <a:latin typeface="Times New Roman" panose="02020603050405020304" pitchFamily="18" charset="0"/>
                <a:ea typeface="Calibri" panose="020F0502020204030204" pitchFamily="34" charset="0"/>
                <a:cs typeface="Arial" panose="020B0604020202020204" pitchFamily="34" charset="0"/>
              </a:rPr>
              <a:t>at a rate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 to 2 g/dL/week</a:t>
            </a:r>
            <a:r>
              <a:rPr lang="en-US" dirty="0">
                <a:latin typeface="Times New Roman" panose="02020603050405020304" pitchFamily="18" charset="0"/>
                <a:ea typeface="Calibri" panose="020F0502020204030204" pitchFamily="34" charset="0"/>
                <a:cs typeface="Arial" panose="020B0604020202020204" pitchFamily="34" charset="0"/>
              </a:rPr>
              <a:t> during the first 2 weeks and by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0.7 to 1 g/dL/week </a:t>
            </a:r>
            <a:r>
              <a:rPr lang="en-US" dirty="0">
                <a:latin typeface="Times New Roman" panose="02020603050405020304" pitchFamily="18" charset="0"/>
                <a:ea typeface="Calibri" panose="020F0502020204030204" pitchFamily="34" charset="0"/>
                <a:cs typeface="Arial" panose="020B0604020202020204" pitchFamily="34" charset="0"/>
              </a:rPr>
              <a:t>thereafter until normal values are attained.</a:t>
            </a:r>
          </a:p>
        </p:txBody>
      </p:sp>
    </p:spTree>
    <p:extLst>
      <p:ext uri="{BB962C8B-B14F-4D97-AF65-F5344CB8AC3E}">
        <p14:creationId xmlns:p14="http://schemas.microsoft.com/office/powerpoint/2010/main" val="31101506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997527"/>
          </a:xfrm>
        </p:spPr>
        <p:txBody>
          <a:bodyPr>
            <a:normAutofit/>
          </a:bodyPr>
          <a:lstStyle/>
          <a:p>
            <a:r>
              <a:rPr lang="en-US" b="1" dirty="0" smtClean="0">
                <a:solidFill>
                  <a:srgbClr val="FF0000"/>
                </a:solidFill>
                <a:latin typeface="Times New Roman" panose="02020603050405020304" pitchFamily="18" charset="0"/>
                <a:cs typeface="Times New Roman" panose="02020603050405020304" pitchFamily="18" charset="0"/>
              </a:rPr>
              <a:t>Side Effects</a:t>
            </a:r>
            <a:endPar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838200" y="1122219"/>
            <a:ext cx="10515600" cy="5735782"/>
          </a:xfrm>
        </p:spPr>
        <p:txBody>
          <a:bodyPr>
            <a:normAutofit lnSpcReduction="10000"/>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What side effects can be expected from parenteral iron therapy?</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Anaphylactoid </a:t>
            </a:r>
            <a:r>
              <a:rPr lang="en-US" dirty="0">
                <a:latin typeface="Times New Roman" panose="02020603050405020304" pitchFamily="18" charset="0"/>
                <a:ea typeface="Calibri" panose="020F0502020204030204" pitchFamily="34" charset="0"/>
                <a:cs typeface="Arial" panose="020B0604020202020204" pitchFamily="34" charset="0"/>
              </a:rPr>
              <a:t>reactions occur in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less than 1% </a:t>
            </a:r>
            <a:r>
              <a:rPr lang="en-US" dirty="0">
                <a:latin typeface="Times New Roman" panose="02020603050405020304" pitchFamily="18" charset="0"/>
                <a:ea typeface="Calibri" panose="020F0502020204030204" pitchFamily="34" charset="0"/>
                <a:cs typeface="Arial" panose="020B0604020202020204" pitchFamily="34" charset="0"/>
              </a:rPr>
              <a:t>of patients treated with parenteral iron therapy and are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more commonly associated with iron dextran</a:t>
            </a:r>
            <a:r>
              <a:rPr lang="en-US" dirty="0">
                <a:latin typeface="Times New Roman" panose="02020603050405020304" pitchFamily="18" charset="0"/>
                <a:ea typeface="Calibri" panose="020F0502020204030204" pitchFamily="34" charset="0"/>
                <a:cs typeface="Arial" panose="020B0604020202020204" pitchFamily="34" charset="0"/>
              </a:rPr>
              <a:t> than with ferric gluconate and iron sucrose. Nevertheless, delayed reactions (e.g., fever, urticaria, arthralgias, and lymphadenopathy) have occurred 24 to 48 hours after large doses of IV iron dextran and have lasted 3 to 7 days in 1% to 2% of patients. Other side effects seen with parenteral iron agents include chest pain, headache, hypotension, nausea and vomiting, cramps, and diarrhea. Parenteral iron medications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should not be mixed </a:t>
            </a:r>
            <a:r>
              <a:rPr lang="en-US" dirty="0">
                <a:latin typeface="Times New Roman" panose="02020603050405020304" pitchFamily="18" charset="0"/>
                <a:ea typeface="Calibri" panose="020F0502020204030204" pitchFamily="34" charset="0"/>
                <a:cs typeface="Arial" panose="020B0604020202020204" pitchFamily="34" charset="0"/>
              </a:rPr>
              <a:t>with (or added to) other medications or to parenteral nutrition solutions for IV infusion.</a:t>
            </a:r>
          </a:p>
        </p:txBody>
      </p:sp>
    </p:spTree>
    <p:extLst>
      <p:ext uri="{BB962C8B-B14F-4D97-AF65-F5344CB8AC3E}">
        <p14:creationId xmlns:p14="http://schemas.microsoft.com/office/powerpoint/2010/main" val="7075831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 y="249382"/>
            <a:ext cx="11623964" cy="6359236"/>
          </a:xfrm>
        </p:spPr>
      </p:pic>
    </p:spTree>
    <p:extLst>
      <p:ext uri="{BB962C8B-B14F-4D97-AF65-F5344CB8AC3E}">
        <p14:creationId xmlns:p14="http://schemas.microsoft.com/office/powerpoint/2010/main" val="4671678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5680" y="193965"/>
            <a:ext cx="10228119" cy="1025235"/>
          </a:xfrm>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Table 6-1: Body iron distribution.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85580157"/>
              </p:ext>
            </p:extLst>
          </p:nvPr>
        </p:nvGraphicFramePr>
        <p:xfrm>
          <a:off x="1125680" y="1330036"/>
          <a:ext cx="9850581" cy="5112330"/>
        </p:xfrm>
        <a:graphic>
          <a:graphicData uri="http://schemas.openxmlformats.org/drawingml/2006/table">
            <a:tbl>
              <a:tblPr firstRow="1" firstCol="1" bandRow="1">
                <a:tableStyleId>{5C22544A-7EE6-4342-B048-85BDC9FD1C3A}</a:tableStyleId>
              </a:tblPr>
              <a:tblGrid>
                <a:gridCol w="3283527">
                  <a:extLst>
                    <a:ext uri="{9D8B030D-6E8A-4147-A177-3AD203B41FA5}">
                      <a16:colId xmlns:a16="http://schemas.microsoft.com/office/drawing/2014/main" val="3133496809"/>
                    </a:ext>
                  </a:extLst>
                </a:gridCol>
                <a:gridCol w="3283527">
                  <a:extLst>
                    <a:ext uri="{9D8B030D-6E8A-4147-A177-3AD203B41FA5}">
                      <a16:colId xmlns:a16="http://schemas.microsoft.com/office/drawing/2014/main" val="158825413"/>
                    </a:ext>
                  </a:extLst>
                </a:gridCol>
                <a:gridCol w="3283527">
                  <a:extLst>
                    <a:ext uri="{9D8B030D-6E8A-4147-A177-3AD203B41FA5}">
                      <a16:colId xmlns:a16="http://schemas.microsoft.com/office/drawing/2014/main" val="1590970679"/>
                    </a:ext>
                  </a:extLst>
                </a:gridCol>
              </a:tblGrid>
              <a:tr h="753485">
                <a:tc rowSpan="2">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ctr"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Iron Content, mg</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750311321"/>
                  </a:ext>
                </a:extLst>
              </a:tr>
              <a:tr h="1049195">
                <a:tc vMerge="1">
                  <a:txBody>
                    <a:bodyPr/>
                    <a:lstStyle/>
                    <a:p>
                      <a:endParaRPr lang="en-US"/>
                    </a:p>
                  </a:txBody>
                  <a:tcPr/>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Adult Male, 80 kg</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Adult Female, 60 kg</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29790575"/>
                  </a:ext>
                </a:extLst>
              </a:tr>
              <a:tr h="753485">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Hemoglobin</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2500</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1700</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89399949"/>
                  </a:ext>
                </a:extLst>
              </a:tr>
              <a:tr h="1049195">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Myoglobin/enzymes</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500</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300</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7666240"/>
                  </a:ext>
                </a:extLst>
              </a:tr>
              <a:tr h="753485">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Transferrin iron</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19277499"/>
                  </a:ext>
                </a:extLst>
              </a:tr>
              <a:tr h="753485">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Iron stores</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600-1000</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0-300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2305439"/>
                  </a:ext>
                </a:extLst>
              </a:tr>
            </a:tbl>
          </a:graphicData>
        </a:graphic>
      </p:graphicFrame>
    </p:spTree>
    <p:extLst>
      <p:ext uri="{BB962C8B-B14F-4D97-AF65-F5344CB8AC3E}">
        <p14:creationId xmlns:p14="http://schemas.microsoft.com/office/powerpoint/2010/main" val="4458859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48145"/>
            <a:ext cx="10515600" cy="1468582"/>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Iron Deficiency Anemia</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216727"/>
            <a:ext cx="10515600" cy="4641273"/>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Despite the continuing turnover of RBC, iron stores are well preserved because the iron is recovered and reused in new erythrocytes. Only about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0.5 to 1 mg/day </a:t>
            </a:r>
            <a:r>
              <a:rPr lang="en-US" dirty="0">
                <a:latin typeface="Times New Roman" panose="02020603050405020304" pitchFamily="18" charset="0"/>
                <a:ea typeface="Calibri" panose="020F0502020204030204" pitchFamily="34" charset="0"/>
                <a:cs typeface="Arial" panose="020B0604020202020204" pitchFamily="34" charset="0"/>
              </a:rPr>
              <a:t>of iron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lost</a:t>
            </a:r>
            <a:r>
              <a:rPr lang="en-US" dirty="0">
                <a:latin typeface="Times New Roman" panose="02020603050405020304" pitchFamily="18" charset="0"/>
                <a:ea typeface="Calibri" panose="020F0502020204030204" pitchFamily="34" charset="0"/>
                <a:cs typeface="Arial" panose="020B0604020202020204" pitchFamily="34" charset="0"/>
              </a:rPr>
              <a:t> from urine, sweat, and the sloughing of intestinal mucosal cells that contain ferritin in men and in nonmenstruating women.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Menstruating women lose approximately an additional 1 mg of iron per day</a:t>
            </a:r>
            <a:r>
              <a:rPr lang="en-US" dirty="0">
                <a:latin typeface="Times New Roman" panose="02020603050405020304" pitchFamily="18" charset="0"/>
                <a:ea typeface="Calibri" panose="020F0502020204030204" pitchFamily="34" charset="0"/>
                <a:cs typeface="Arial" panose="020B0604020202020204" pitchFamily="34" charset="0"/>
              </a:rPr>
              <a:t>. Pregnancy and lactation are other common sources of iron loss.</a:t>
            </a:r>
            <a:endParaRPr lang="en-US" dirty="0" smtClean="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273692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48145"/>
            <a:ext cx="10515600" cy="1468582"/>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Iron Deficiency Anemia</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216727"/>
            <a:ext cx="10515600" cy="4641273"/>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Individuals with normal iron stores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absorb roughly 10% of ingested dietary iron</a:t>
            </a:r>
            <a:r>
              <a:rPr lang="en-US" dirty="0">
                <a:latin typeface="Times New Roman" panose="02020603050405020304" pitchFamily="18" charset="0"/>
                <a:ea typeface="Calibri" panose="020F0502020204030204" pitchFamily="34" charset="0"/>
                <a:cs typeface="Arial" panose="020B0604020202020204" pitchFamily="34" charset="0"/>
              </a:rPr>
              <a:t>. The average American diet contains 6 mg of elemental iron/1,000 kcal. Thus, an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average daily intake of 10 to 12 mg </a:t>
            </a:r>
            <a:r>
              <a:rPr lang="en-US" dirty="0">
                <a:latin typeface="Times New Roman" panose="02020603050405020304" pitchFamily="18" charset="0"/>
                <a:ea typeface="Calibri" panose="020F0502020204030204" pitchFamily="34" charset="0"/>
                <a:cs typeface="Arial" panose="020B0604020202020204" pitchFamily="34" charset="0"/>
              </a:rPr>
              <a:t>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enough to replace the 1 mg lost daily</a:t>
            </a:r>
            <a:r>
              <a:rPr lang="en-US" dirty="0">
                <a:latin typeface="Times New Roman" panose="02020603050405020304" pitchFamily="18" charset="0"/>
                <a:ea typeface="Calibri" panose="020F0502020204030204" pitchFamily="34" charset="0"/>
                <a:cs typeface="Arial" panose="020B0604020202020204" pitchFamily="34" charset="0"/>
              </a:rPr>
              <a:t>. For menstruating, pregnant, or lactating women, however, the daily iron intake requirement may be as high as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20 to 30 mg</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947916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382"/>
            <a:ext cx="10515600" cy="1302327"/>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Iron Deficiency Anemia</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551709"/>
            <a:ext cx="10515600" cy="5306291"/>
          </a:xfrm>
        </p:spPr>
        <p:txBody>
          <a:bodyPr>
            <a:normAutofit/>
          </a:bodyPr>
          <a:lstStyle/>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Iron </a:t>
            </a:r>
            <a:r>
              <a:rPr lang="en-US" dirty="0">
                <a:latin typeface="Times New Roman" panose="02020603050405020304" pitchFamily="18" charset="0"/>
                <a:ea typeface="Calibri" panose="020F0502020204030204" pitchFamily="34" charset="0"/>
                <a:cs typeface="Arial" panose="020B0604020202020204" pitchFamily="34" charset="0"/>
              </a:rPr>
              <a:t>is absorbed from the duodenum and upper jejunum by an active transport mechanism.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Dietary iron exists primarily in the ferric state </a:t>
            </a:r>
            <a:r>
              <a:rPr lang="en-US" dirty="0">
                <a:latin typeface="Times New Roman" panose="02020603050405020304" pitchFamily="18" charset="0"/>
                <a:ea typeface="Calibri" panose="020F0502020204030204" pitchFamily="34" charset="0"/>
                <a:cs typeface="Arial" panose="020B0604020202020204" pitchFamily="34" charset="0"/>
              </a:rPr>
              <a:t>and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converted to the more readily absorbed ferrous form </a:t>
            </a:r>
            <a:r>
              <a:rPr lang="en-US" dirty="0">
                <a:latin typeface="Times New Roman" panose="02020603050405020304" pitchFamily="18" charset="0"/>
                <a:ea typeface="Calibri" panose="020F0502020204030204" pitchFamily="34" charset="0"/>
                <a:cs typeface="Arial" panose="020B0604020202020204" pitchFamily="34" charset="0"/>
              </a:rPr>
              <a:t>in the acid environment of the stomach. The ferrous form binds to transferrin for transport to the bone marrow, where it is incorporated into the Hgb of mature erythrocytes.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algn="just">
              <a:lnSpc>
                <a:spcPct val="115000"/>
              </a:lnSpc>
              <a:spcBef>
                <a:spcPts val="0"/>
              </a:spcBef>
            </a:pPr>
            <a:r>
              <a:rPr lang="en-US" dirty="0" smtClean="0">
                <a:latin typeface="Times New Roman" panose="02020603050405020304" pitchFamily="18" charset="0"/>
                <a:ea typeface="Calibri" panose="020F0502020204030204" pitchFamily="34" charset="0"/>
                <a:cs typeface="Arial" panose="020B0604020202020204" pitchFamily="34" charset="0"/>
              </a:rPr>
              <a:t>GI </a:t>
            </a:r>
            <a:r>
              <a:rPr lang="en-US" dirty="0">
                <a:latin typeface="Times New Roman" panose="02020603050405020304" pitchFamily="18" charset="0"/>
                <a:ea typeface="Calibri" panose="020F0502020204030204" pitchFamily="34" charset="0"/>
                <a:cs typeface="Arial" panose="020B0604020202020204" pitchFamily="34" charset="0"/>
              </a:rPr>
              <a:t>absorption of iron is increased from the usual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10%</a:t>
            </a:r>
            <a:r>
              <a:rPr lang="en-US" dirty="0">
                <a:latin typeface="Times New Roman" panose="02020603050405020304" pitchFamily="18" charset="0"/>
                <a:ea typeface="Calibri" panose="020F0502020204030204" pitchFamily="34" charset="0"/>
                <a:cs typeface="Arial" panose="020B0604020202020204" pitchFamily="34" charset="0"/>
              </a:rPr>
              <a:t> to as much as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threefold to fivefold </a:t>
            </a:r>
            <a:r>
              <a:rPr lang="en-US" dirty="0">
                <a:latin typeface="Times New Roman" panose="02020603050405020304" pitchFamily="18" charset="0"/>
                <a:ea typeface="Calibri" panose="020F0502020204030204" pitchFamily="34" charset="0"/>
                <a:cs typeface="Arial" panose="020B0604020202020204" pitchFamily="34" charset="0"/>
              </a:rPr>
              <a:t>in iron-deficiency states or when erythropoiesis occurs at a more rapid rate. Animal sources of iron, heme iron, are better absorbed than plant sources, nonheme iron. </a:t>
            </a:r>
            <a:endParaRPr lang="en-US" sz="2000" dirty="0">
              <a:latin typeface="Calibri" panose="020F0502020204030204"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826371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152401"/>
            <a:ext cx="10515600" cy="651163"/>
          </a:xfrm>
        </p:spPr>
        <p:txBody>
          <a:bodyPr>
            <a:normAutofit fontScale="90000"/>
          </a:bodyPr>
          <a:lstStyle/>
          <a:p>
            <a:pPr algn="ctr">
              <a:lnSpc>
                <a:spcPct val="115000"/>
              </a:lnSpc>
              <a:spcBef>
                <a:spcPts val="0"/>
              </a:spcBef>
            </a:pPr>
            <a:r>
              <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Table 6-2: Good sources of iron.</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81851900"/>
              </p:ext>
            </p:extLst>
          </p:nvPr>
        </p:nvGraphicFramePr>
        <p:xfrm>
          <a:off x="1600201" y="803564"/>
          <a:ext cx="8991600" cy="5777343"/>
        </p:xfrm>
        <a:graphic>
          <a:graphicData uri="http://schemas.openxmlformats.org/drawingml/2006/table">
            <a:tbl>
              <a:tblPr firstRow="1" firstCol="1" bandRow="1">
                <a:tableStyleId>{5C22544A-7EE6-4342-B048-85BDC9FD1C3A}</a:tableStyleId>
              </a:tblPr>
              <a:tblGrid>
                <a:gridCol w="3532489">
                  <a:extLst>
                    <a:ext uri="{9D8B030D-6E8A-4147-A177-3AD203B41FA5}">
                      <a16:colId xmlns:a16="http://schemas.microsoft.com/office/drawing/2014/main" val="496837871"/>
                    </a:ext>
                  </a:extLst>
                </a:gridCol>
                <a:gridCol w="3038701">
                  <a:extLst>
                    <a:ext uri="{9D8B030D-6E8A-4147-A177-3AD203B41FA5}">
                      <a16:colId xmlns:a16="http://schemas.microsoft.com/office/drawing/2014/main" val="217304670"/>
                    </a:ext>
                  </a:extLst>
                </a:gridCol>
                <a:gridCol w="2420410">
                  <a:extLst>
                    <a:ext uri="{9D8B030D-6E8A-4147-A177-3AD203B41FA5}">
                      <a16:colId xmlns:a16="http://schemas.microsoft.com/office/drawing/2014/main" val="2337489517"/>
                    </a:ext>
                  </a:extLst>
                </a:gridCol>
              </a:tblGrid>
              <a:tr h="525213">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Food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Serving Size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Amount (mg)</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65962608"/>
                  </a:ext>
                </a:extLst>
              </a:tr>
              <a:tr h="525213">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Total cereal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1 cup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18</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72344898"/>
                  </a:ext>
                </a:extLst>
              </a:tr>
              <a:tr h="525213">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Grape-Nuts cereal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1 cup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18</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8311"/>
                  </a:ext>
                </a:extLst>
              </a:tr>
              <a:tr h="525213">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Instant Cream of Wheat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1 cup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8.2</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10598248"/>
                  </a:ext>
                </a:extLst>
              </a:tr>
              <a:tr h="525213">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Instant plain oatmeal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1 cup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6.7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24404805"/>
                  </a:ext>
                </a:extLst>
              </a:tr>
              <a:tr h="525213">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Wheat germ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1 oz.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2.6</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81629682"/>
                  </a:ext>
                </a:extLst>
              </a:tr>
              <a:tr h="525213">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Broccoli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1 medium stalk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2.1</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8413575"/>
                  </a:ext>
                </a:extLst>
              </a:tr>
              <a:tr h="525213">
                <a:tc>
                  <a:txBody>
                    <a:bodyPr/>
                    <a:lstStyle/>
                    <a:p>
                      <a:pPr marL="0" marR="0" algn="just" rtl="0">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Baked potato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1 medium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2.7</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11408692"/>
                  </a:ext>
                </a:extLst>
              </a:tr>
              <a:tr h="525213">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Raw tofu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1/2 cup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4</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98745131"/>
                  </a:ext>
                </a:extLst>
              </a:tr>
              <a:tr h="525213">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Lentils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1/2 cup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3.3</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81365026"/>
                  </a:ext>
                </a:extLst>
              </a:tr>
              <a:tr h="525213">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Beef chuck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3 ounces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3.2</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47251385"/>
                  </a:ext>
                </a:extLst>
              </a:tr>
            </a:tbl>
          </a:graphicData>
        </a:graphic>
      </p:graphicFrame>
    </p:spTree>
    <p:extLst>
      <p:ext uri="{BB962C8B-B14F-4D97-AF65-F5344CB8AC3E}">
        <p14:creationId xmlns:p14="http://schemas.microsoft.com/office/powerpoint/2010/main" val="3416050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382"/>
            <a:ext cx="10515600" cy="1302327"/>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Iron Deficiency Anemia</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551709"/>
            <a:ext cx="10515600" cy="5306291"/>
          </a:xfrm>
        </p:spPr>
        <p:txBody>
          <a:bodyPr>
            <a:normAutofit/>
          </a:bodyPr>
          <a:lstStyle/>
          <a:p>
            <a:pPr marL="0" algn="just">
              <a:lnSpc>
                <a:spcPct val="115000"/>
              </a:lnSpc>
              <a:spcBef>
                <a:spcPts val="0"/>
              </a:spcBef>
            </a:pPr>
            <a:r>
              <a:rPr lang="en-US" dirty="0">
                <a:latin typeface="Times New Roman" panose="02020603050405020304" pitchFamily="18" charset="0"/>
                <a:ea typeface="Calibri" panose="020F0502020204030204" pitchFamily="34" charset="0"/>
                <a:cs typeface="Arial" panose="020B0604020202020204" pitchFamily="34" charset="0"/>
              </a:rPr>
              <a:t>A number of issues including disease, surgical bypass, a hypochloric state, infections, or drug–food complexes can alter the absorption of iron. Anemia caused by iron deficiency is the most common nutritional deficiency worldwide. Although iron deficiency anemia has many causes, blood loss is considered one of the more common.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Each milliliter of whole blood contains 0.5 mg of iron</a:t>
            </a:r>
            <a:r>
              <a:rPr lang="en-US" dirty="0">
                <a:latin typeface="Times New Roman" panose="02020603050405020304" pitchFamily="18" charset="0"/>
                <a:ea typeface="Calibri" panose="020F0502020204030204" pitchFamily="34" charset="0"/>
                <a:cs typeface="Arial" panose="020B0604020202020204" pitchFamily="34" charset="0"/>
              </a:rPr>
              <a:t>, whereas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each milliliter of packed RBC</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PRBC</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contains </a:t>
            </a: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1 mg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iron</a:t>
            </a:r>
            <a:r>
              <a:rPr lang="en-US" dirty="0">
                <a:latin typeface="Times New Roman" panose="02020603050405020304" pitchFamily="18" charset="0"/>
                <a:ea typeface="Calibri" panose="020F0502020204030204" pitchFamily="34" charset="0"/>
                <a:cs typeface="Arial" panose="020B0604020202020204" pitchFamily="34" charset="0"/>
              </a:rPr>
              <a:t>. Common causes of chronic blood loss include peptic ulcer disease, hemorrhoids, ingestion of GI irritants, menstruation, multiple pregnancies, and multiple blood donations.</a:t>
            </a:r>
            <a:endParaRPr lang="en-US" dirty="0" smtClean="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300125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80654"/>
          </a:xfrm>
        </p:spPr>
        <p:txBody>
          <a:bodyPr>
            <a:normAutofit fontScale="90000"/>
          </a:bodyPr>
          <a:lstStyle/>
          <a:p>
            <a:r>
              <a:rPr lang="en-US" b="1" dirty="0">
                <a:solidFill>
                  <a:srgbClr val="0070C0"/>
                </a:solidFill>
                <a:latin typeface="Times New Roman" panose="02020603050405020304" pitchFamily="18" charset="0"/>
                <a:cs typeface="Times New Roman" panose="02020603050405020304" pitchFamily="18" charset="0"/>
              </a:rPr>
              <a:t>Iron Therapy</a:t>
            </a:r>
            <a:r>
              <a:rPr lang="en-US" dirty="0">
                <a:solidFill>
                  <a:srgbClr val="0070C0"/>
                </a:solidFill>
                <a:latin typeface="Times New Roman" panose="02020603050405020304" pitchFamily="18" charset="0"/>
                <a:cs typeface="Times New Roman" panose="02020603050405020304" pitchFamily="18" charset="0"/>
              </a:rPr>
              <a:t/>
            </a:r>
            <a:br>
              <a:rPr lang="en-US" dirty="0">
                <a:solidFill>
                  <a:srgbClr val="0070C0"/>
                </a:solidFill>
                <a:latin typeface="Times New Roman" panose="02020603050405020304" pitchFamily="18" charset="0"/>
                <a:cs typeface="Times New Roman" panose="02020603050405020304" pitchFamily="18" charset="0"/>
              </a:rPr>
            </a:br>
            <a:r>
              <a:rPr lang="en-US" b="1" dirty="0">
                <a:solidFill>
                  <a:srgbClr val="FF0000"/>
                </a:solidFill>
                <a:latin typeface="Times New Roman" panose="02020603050405020304" pitchFamily="18" charset="0"/>
                <a:cs typeface="Times New Roman" panose="02020603050405020304" pitchFamily="18" charset="0"/>
              </a:rPr>
              <a:t>Oral Iron Dosing</a:t>
            </a:r>
            <a:endParaRPr lang="en-US" sz="2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Content Placeholder 2"/>
          <p:cNvSpPr>
            <a:spLocks noGrp="1"/>
          </p:cNvSpPr>
          <p:nvPr>
            <p:ph idx="1"/>
          </p:nvPr>
        </p:nvSpPr>
        <p:spPr>
          <a:xfrm>
            <a:off x="838200" y="1246909"/>
            <a:ext cx="10515600" cy="5611091"/>
          </a:xfrm>
        </p:spPr>
        <p:txBody>
          <a:bodyPr>
            <a:normAutofit lnSpcReduction="10000"/>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H.P., a 31-year-old woman, is seen in the clinic. Her chief complaints include weakness, dizziness, and epigastric pain. She has a 5-year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history of peptic ulcer disease</a:t>
            </a:r>
            <a:r>
              <a:rPr lang="en-US" dirty="0">
                <a:latin typeface="Times New Roman" panose="02020603050405020304" pitchFamily="18" charset="0"/>
                <a:ea typeface="Calibri" panose="020F0502020204030204" pitchFamily="34" charset="0"/>
                <a:cs typeface="Arial" panose="020B0604020202020204" pitchFamily="34" charset="0"/>
              </a:rPr>
              <a:t>,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10-year history of heavy menstrual bleeding</a:t>
            </a:r>
            <a:r>
              <a:rPr lang="en-US" dirty="0">
                <a:latin typeface="Times New Roman" panose="02020603050405020304" pitchFamily="18" charset="0"/>
                <a:ea typeface="Calibri" panose="020F0502020204030204" pitchFamily="34" charset="0"/>
                <a:cs typeface="Arial" panose="020B0604020202020204" pitchFamily="34" charset="0"/>
              </a:rPr>
              <a:t>, and a 15-year history of chronic headaches. She has two children who </a:t>
            </a:r>
            <a:r>
              <a:rPr lang="en-US" dirty="0" smtClean="0">
                <a:latin typeface="Times New Roman" panose="02020603050405020304" pitchFamily="18" charset="0"/>
                <a:ea typeface="Calibri" panose="020F0502020204030204" pitchFamily="34" charset="0"/>
                <a:cs typeface="Arial" panose="020B0604020202020204" pitchFamily="34" charset="0"/>
              </a:rPr>
              <a:t>are 1 </a:t>
            </a:r>
            <a:r>
              <a:rPr lang="en-US" dirty="0">
                <a:latin typeface="Times New Roman" panose="02020603050405020304" pitchFamily="18" charset="0"/>
                <a:ea typeface="Calibri" panose="020F0502020204030204" pitchFamily="34" charset="0"/>
                <a:cs typeface="Arial" panose="020B0604020202020204" pitchFamily="34" charset="0"/>
              </a:rPr>
              <a:t>and 3 years of age. H.P. is currently taking minocycline 100 mg twice daily (BID) for acne, ibuprofen 400 mg as needed for headaches, and esomeprazole 40 mg daily. A review of her systems is positive for decreased exercise tolerance. Physical examination reveals a pale, lethargic, white woman appearing older than her stated age. Her vital signs are within normal limits; her heart rate is regular at 100 beats/minute. Her examination is notable for pale nail beds and splenomegaly.</a:t>
            </a:r>
            <a:endParaRPr lang="en-US"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94662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501</TotalTime>
  <Words>2405</Words>
  <Application>Microsoft Office PowerPoint</Application>
  <PresentationFormat>Widescreen</PresentationFormat>
  <Paragraphs>156</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Calibri Light</vt:lpstr>
      <vt:lpstr>Gill Sans MT</vt:lpstr>
      <vt:lpstr>Sitka Subheading</vt:lpstr>
      <vt:lpstr>Times New Roman</vt:lpstr>
      <vt:lpstr>Office Theme</vt:lpstr>
      <vt:lpstr>Iron Therapy</vt:lpstr>
      <vt:lpstr>Iron Deficiency Anemia</vt:lpstr>
      <vt:lpstr>Table 6-1: Body iron distribution.</vt:lpstr>
      <vt:lpstr>Iron Deficiency Anemia</vt:lpstr>
      <vt:lpstr>Iron Deficiency Anemia</vt:lpstr>
      <vt:lpstr>Iron Deficiency Anemia</vt:lpstr>
      <vt:lpstr>Table 6-2: Good sources of iron.</vt:lpstr>
      <vt:lpstr>Iron Deficiency Anemia</vt:lpstr>
      <vt:lpstr>Iron Therapy Oral Iron Dosing</vt:lpstr>
      <vt:lpstr>Iron Therapy Oral Iron Dosing</vt:lpstr>
      <vt:lpstr>Iron Therapy Oral Iron Dosing</vt:lpstr>
      <vt:lpstr>Iron Therapy Oral Iron Dosing</vt:lpstr>
      <vt:lpstr>Iron Therapy Oral Iron Dosing</vt:lpstr>
      <vt:lpstr>Product Selection</vt:lpstr>
      <vt:lpstr>Table 6-3: Comparisons of iron preparations.</vt:lpstr>
      <vt:lpstr>Parenteral Iron Therapy Indications</vt:lpstr>
      <vt:lpstr>Preferred Route</vt:lpstr>
      <vt:lpstr>Preferred Route</vt:lpstr>
      <vt:lpstr>Preferred Route</vt:lpstr>
      <vt:lpstr>Preferred Route</vt:lpstr>
      <vt:lpstr>Dose Calculation</vt:lpstr>
      <vt:lpstr>Dose Calculation</vt:lpstr>
      <vt:lpstr>Dose Calculation</vt:lpstr>
      <vt:lpstr>Dose Calculation</vt:lpstr>
      <vt:lpstr>Dose Calculation</vt:lpstr>
      <vt:lpstr>Side Effects</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Historic Background  of Pharmacy Practice</dc:title>
  <dc:creator>haider raheem</dc:creator>
  <cp:lastModifiedBy>haider raheem</cp:lastModifiedBy>
  <cp:revision>44</cp:revision>
  <dcterms:created xsi:type="dcterms:W3CDTF">2021-10-05T20:56:32Z</dcterms:created>
  <dcterms:modified xsi:type="dcterms:W3CDTF">2022-12-05T20:27:12Z</dcterms:modified>
</cp:coreProperties>
</file>