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27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916702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32270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98755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7502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EBF6B4-414E-41D1-A6A9-E808EF34E874}"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452376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EBF6B4-414E-41D1-A6A9-E808EF34E874}"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30097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EBF6B4-414E-41D1-A6A9-E808EF34E874}" type="datetimeFigureOut">
              <a:rPr lang="en-US" smtClean="0"/>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9743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EBF6B4-414E-41D1-A6A9-E808EF34E874}" type="datetimeFigureOut">
              <a:rPr lang="en-US" smtClean="0"/>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9636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BF6B4-414E-41D1-A6A9-E808EF34E874}" type="datetimeFigureOut">
              <a:rPr lang="en-US" smtClean="0"/>
              <a:t>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2348183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1473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155728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BF6B4-414E-41D1-A6A9-E808EF34E874}" type="datetimeFigureOut">
              <a:rPr lang="en-US" smtClean="0"/>
              <a:t>12/2/2022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FA9F1-8DAD-4748-ABA1-38B4C2CDFB9E}" type="slidenum">
              <a:rPr lang="en-US" smtClean="0"/>
              <a:t>‹#›</a:t>
            </a:fld>
            <a:endParaRPr lang="en-US"/>
          </a:p>
        </p:txBody>
      </p:sp>
    </p:spTree>
    <p:extLst>
      <p:ext uri="{BB962C8B-B14F-4D97-AF65-F5344CB8AC3E}">
        <p14:creationId xmlns:p14="http://schemas.microsoft.com/office/powerpoint/2010/main" val="2758816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117128"/>
          </a:xfrm>
        </p:spPr>
        <p:txBody>
          <a:bodyPr>
            <a:normAutofit/>
          </a:bodyPr>
          <a:lstStyle/>
          <a:p>
            <a:pPr>
              <a:lnSpc>
                <a:spcPct val="115000"/>
              </a:lnSpc>
              <a:spcBef>
                <a:spcPts val="0"/>
              </a:spcBef>
            </a:pPr>
            <a:r>
              <a:rPr lang="en-US" b="1" dirty="0" smtClean="0">
                <a:solidFill>
                  <a:srgbClr val="0070C0"/>
                </a:solidFill>
                <a:latin typeface="Gill Sans MT" panose="020B0502020104020203" pitchFamily="34" charset="0"/>
                <a:ea typeface="Calibri" panose="020F0502020204030204" pitchFamily="34" charset="0"/>
                <a:cs typeface="Arial" panose="020B0604020202020204" pitchFamily="34" charset="0"/>
              </a:rPr>
              <a:t>Treatment </a:t>
            </a:r>
            <a:r>
              <a:rPr lang="en-US" b="1" dirty="0">
                <a:solidFill>
                  <a:srgbClr val="0070C0"/>
                </a:solidFill>
                <a:latin typeface="Gill Sans MT" panose="020B0502020104020203" pitchFamily="34" charset="0"/>
                <a:ea typeface="Calibri" panose="020F0502020204030204" pitchFamily="34" charset="0"/>
                <a:cs typeface="Arial" panose="020B0604020202020204" pitchFamily="34" charset="0"/>
              </a:rPr>
              <a:t>of Cancer Pain</a:t>
            </a:r>
          </a:p>
        </p:txBody>
      </p:sp>
      <p:sp>
        <p:nvSpPr>
          <p:cNvPr id="3" name="Subtitle 2"/>
          <p:cNvSpPr>
            <a:spLocks noGrp="1"/>
          </p:cNvSpPr>
          <p:nvPr>
            <p:ph type="subTitle" idx="1"/>
          </p:nvPr>
        </p:nvSpPr>
        <p:spPr>
          <a:xfrm>
            <a:off x="1524000" y="4973781"/>
            <a:ext cx="9144000" cy="1343891"/>
          </a:xfrm>
        </p:spPr>
        <p:txBody>
          <a:bodyPr>
            <a:normAutofit/>
          </a:bodyPr>
          <a:lstStyle/>
          <a:p>
            <a:r>
              <a:rPr lang="en-US" sz="3600" b="1" dirty="0">
                <a:solidFill>
                  <a:srgbClr val="FF0000"/>
                </a:solidFill>
                <a:latin typeface="Sitka Subheading" panose="02000505000000020004" pitchFamily="2" charset="0"/>
                <a:ea typeface="Calibri" panose="020F0502020204030204" pitchFamily="34" charset="0"/>
              </a:rPr>
              <a:t>Dr. Haider Raheem</a:t>
            </a:r>
            <a:endParaRPr lang="en-US" sz="3600" dirty="0">
              <a:solidFill>
                <a:srgbClr val="FF0000"/>
              </a:solidFill>
              <a:latin typeface="Sitka Subheading" panose="02000505000000020004" pitchFamily="2" charset="0"/>
            </a:endParaRPr>
          </a:p>
        </p:txBody>
      </p:sp>
    </p:spTree>
    <p:extLst>
      <p:ext uri="{BB962C8B-B14F-4D97-AF65-F5344CB8AC3E}">
        <p14:creationId xmlns:p14="http://schemas.microsoft.com/office/powerpoint/2010/main" val="960720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457199"/>
            <a:ext cx="10515600" cy="969819"/>
          </a:xfrm>
        </p:spPr>
        <p:txBody>
          <a:bodyPr>
            <a:normAutofit/>
          </a:bodyPr>
          <a:lstStyle/>
          <a:p>
            <a:pPr algn="ctr">
              <a:lnSpc>
                <a:spcPct val="115000"/>
              </a:lnSpc>
              <a:spcBef>
                <a:spcPts val="0"/>
              </a:spcBef>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5-2: Conversion from oral morphine to Duragesic</a:t>
            </a:r>
            <a:r>
              <a:rPr lang="en-US" sz="3200" b="1" baseline="30000" dirty="0">
                <a:solidFill>
                  <a:srgbClr val="0070C0"/>
                </a:solidFill>
                <a:latin typeface="Times New Roman" panose="02020603050405020304" pitchFamily="18" charset="0"/>
                <a:ea typeface="Calibri" panose="020F0502020204030204" pitchFamily="34" charset="0"/>
                <a:cs typeface="Arial" panose="020B0604020202020204" pitchFamily="34" charset="0"/>
              </a:rPr>
              <a:t>®</a:t>
            </a: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88414615"/>
              </p:ext>
            </p:extLst>
          </p:nvPr>
        </p:nvGraphicFramePr>
        <p:xfrm>
          <a:off x="1960420" y="1271206"/>
          <a:ext cx="8749144" cy="5468112"/>
        </p:xfrm>
        <a:graphic>
          <a:graphicData uri="http://schemas.openxmlformats.org/drawingml/2006/table">
            <a:tbl>
              <a:tblPr firstRow="1" firstCol="1" bandRow="1">
                <a:tableStyleId>{5C22544A-7EE6-4342-B048-85BDC9FD1C3A}</a:tableStyleId>
              </a:tblPr>
              <a:tblGrid>
                <a:gridCol w="4374572">
                  <a:extLst>
                    <a:ext uri="{9D8B030D-6E8A-4147-A177-3AD203B41FA5}">
                      <a16:colId xmlns:a16="http://schemas.microsoft.com/office/drawing/2014/main" val="2794846607"/>
                    </a:ext>
                  </a:extLst>
                </a:gridCol>
                <a:gridCol w="4374572">
                  <a:extLst>
                    <a:ext uri="{9D8B030D-6E8A-4147-A177-3AD203B41FA5}">
                      <a16:colId xmlns:a16="http://schemas.microsoft.com/office/drawing/2014/main" val="1921858651"/>
                    </a:ext>
                  </a:extLst>
                </a:gridCol>
              </a:tblGrid>
              <a:tr h="380467">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Oral 24-Hour Morphine (mg/d)</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Duragesic Dose (mcg/h)</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4112258"/>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60–134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22861253"/>
                  </a:ext>
                </a:extLst>
              </a:tr>
              <a:tr h="380467">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135–224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50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0835005"/>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225–314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75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674685"/>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315–404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100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622149"/>
                  </a:ext>
                </a:extLst>
              </a:tr>
              <a:tr h="380467">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405–494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125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12333534"/>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495–584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150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2921237"/>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585–674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175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4949426"/>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675–764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200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1747934"/>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765–854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225</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4607410"/>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855–944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250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15827281"/>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945–1034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275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7226445"/>
                  </a:ext>
                </a:extLst>
              </a:tr>
              <a:tr h="231093">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1035–1124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300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1427405"/>
                  </a:ext>
                </a:extLst>
              </a:tr>
            </a:tbl>
          </a:graphicData>
        </a:graphic>
      </p:graphicFrame>
    </p:spTree>
    <p:extLst>
      <p:ext uri="{BB962C8B-B14F-4D97-AF65-F5344CB8AC3E}">
        <p14:creationId xmlns:p14="http://schemas.microsoft.com/office/powerpoint/2010/main" val="3416050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8763"/>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01091"/>
            <a:ext cx="10515600" cy="5056909"/>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Breitbart</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et al</a:t>
            </a:r>
            <a:r>
              <a:rPr lang="en-US" dirty="0">
                <a:latin typeface="Times New Roman" panose="02020603050405020304" pitchFamily="18" charset="0"/>
                <a:ea typeface="Calibri" panose="020F0502020204030204" pitchFamily="34" charset="0"/>
                <a:cs typeface="Arial" panose="020B0604020202020204" pitchFamily="34" charset="0"/>
              </a:rPr>
              <a:t>. recommend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2:1 ratio of oral morphine to transdermal fentanyl</a:t>
            </a:r>
            <a:r>
              <a:rPr lang="en-US" dirty="0">
                <a:latin typeface="Times New Roman" panose="02020603050405020304" pitchFamily="18" charset="0"/>
                <a:ea typeface="Calibri" panose="020F0502020204030204" pitchFamily="34" charset="0"/>
                <a:cs typeface="Arial" panose="020B0604020202020204" pitchFamily="34" charset="0"/>
              </a:rPr>
              <a:t> (i.e., 2 mg oral morphine is equivalent to 1 mcg/hour transdermal fentanyl), resulting in higher transdermal fentanyl doses, which may be excessive for elderly patients.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 </a:t>
            </a:r>
            <a:r>
              <a:rPr lang="en-US" dirty="0">
                <a:latin typeface="Times New Roman" panose="02020603050405020304" pitchFamily="18" charset="0"/>
                <a:ea typeface="Calibri" panose="020F0502020204030204" pitchFamily="34" charset="0"/>
                <a:cs typeface="Arial" panose="020B0604020202020204" pitchFamily="34" charset="0"/>
              </a:rPr>
              <a:t>study by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Donner</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et al</a:t>
            </a:r>
            <a:r>
              <a:rPr lang="en-US" dirty="0">
                <a:latin typeface="Times New Roman" panose="02020603050405020304" pitchFamily="18" charset="0"/>
                <a:ea typeface="Calibri" panose="020F0502020204030204" pitchFamily="34" charset="0"/>
                <a:cs typeface="Arial" panose="020B0604020202020204" pitchFamily="34" charset="0"/>
              </a:rPr>
              <a:t>. suggested a dose ratio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60 mg/day oral morphine is equal to 25 mcg/hour transdermal fentanyl</a:t>
            </a:r>
            <a:r>
              <a:rPr lang="en-US" dirty="0">
                <a:latin typeface="Times New Roman" panose="02020603050405020304" pitchFamily="18" charset="0"/>
                <a:ea typeface="Calibri" panose="020F0502020204030204" pitchFamily="34" charset="0"/>
                <a:cs typeface="Arial" panose="020B0604020202020204" pitchFamily="34" charset="0"/>
              </a:rPr>
              <a:t>, which falls between the manufacturer’s table and the study recommendations by Breitbart </a:t>
            </a:r>
            <a:r>
              <a:rPr lang="en-US" i="1" dirty="0">
                <a:latin typeface="Times New Roman" panose="02020603050405020304" pitchFamily="18" charset="0"/>
                <a:ea typeface="Calibri" panose="020F0502020204030204" pitchFamily="34" charset="0"/>
                <a:cs typeface="Arial" panose="020B0604020202020204" pitchFamily="34" charset="0"/>
              </a:rPr>
              <a:t>et al</a:t>
            </a:r>
            <a:r>
              <a:rPr lang="en-US" dirty="0">
                <a:latin typeface="Times New Roman" panose="02020603050405020304" pitchFamily="18" charset="0"/>
                <a:ea typeface="Calibri" panose="020F0502020204030204" pitchFamily="34" charset="0"/>
                <a:cs typeface="Arial" panose="020B0604020202020204" pitchFamily="34" charset="0"/>
              </a:rPr>
              <a:t>. The Donner conversion ratio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used in most references </a:t>
            </a:r>
            <a:r>
              <a:rPr lang="en-US" dirty="0">
                <a:latin typeface="Times New Roman" panose="02020603050405020304" pitchFamily="18" charset="0"/>
                <a:ea typeface="Calibri" panose="020F0502020204030204" pitchFamily="34" charset="0"/>
                <a:cs typeface="Arial" panose="020B0604020202020204" pitchFamily="34" charset="0"/>
              </a:rPr>
              <a:t>because it is less likely to cause underdosing or overdosing. </a:t>
            </a:r>
          </a:p>
        </p:txBody>
      </p:sp>
    </p:spTree>
    <p:extLst>
      <p:ext uri="{BB962C8B-B14F-4D97-AF65-F5344CB8AC3E}">
        <p14:creationId xmlns:p14="http://schemas.microsoft.com/office/powerpoint/2010/main" val="1989950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364"/>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07127"/>
            <a:ext cx="10515600" cy="5250874"/>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The calculations to convert L.V. from IV hydromorphone to transdermal fentanyl demonstrated in the following steps</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b="1" dirty="0">
                <a:latin typeface="Times New Roman" panose="02020603050405020304" pitchFamily="18" charset="0"/>
                <a:ea typeface="Calibri" panose="020F0502020204030204" pitchFamily="34" charset="0"/>
                <a:cs typeface="Arial" panose="020B0604020202020204" pitchFamily="34" charset="0"/>
              </a:rPr>
              <a:t>Step 1:</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Determine </a:t>
            </a:r>
            <a:r>
              <a:rPr lang="en-US" dirty="0">
                <a:latin typeface="Times New Roman" panose="02020603050405020304" pitchFamily="18" charset="0"/>
                <a:ea typeface="Calibri" panose="020F0502020204030204" pitchFamily="34" charset="0"/>
                <a:cs typeface="Arial" panose="020B0604020202020204" pitchFamily="34" charset="0"/>
              </a:rPr>
              <a:t>the 24-hour total of the opioid that will be converted. For L.V., the 24-hour total of intravenous hydromorphone is 14 mg</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b="1" dirty="0">
                <a:latin typeface="Times New Roman" panose="02020603050405020304" pitchFamily="18" charset="0"/>
                <a:ea typeface="Calibri" panose="020F0502020204030204" pitchFamily="34" charset="0"/>
                <a:cs typeface="Arial" panose="020B0604020202020204" pitchFamily="34" charset="0"/>
              </a:rPr>
              <a:t>Step 2:</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Select </a:t>
            </a:r>
            <a:r>
              <a:rPr lang="en-US" dirty="0">
                <a:latin typeface="Times New Roman" panose="02020603050405020304" pitchFamily="18" charset="0"/>
                <a:ea typeface="Calibri" panose="020F0502020204030204" pitchFamily="34" charset="0"/>
                <a:cs typeface="Arial" panose="020B0604020202020204" pitchFamily="34" charset="0"/>
              </a:rPr>
              <a:t>the equianalgesic dose ratio that corresponds to the opioid and route that will be converted from Table 5-1. Ratio calculations should be set up to correlate the actual dose with the equianalgesic equivalent as shown below</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78661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0219"/>
            <a:ext cx="10515600" cy="1634838"/>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1995056"/>
                <a:ext cx="12192000" cy="4862946"/>
              </a:xfrm>
            </p:spPr>
            <p:txBody>
              <a:bodyPr>
                <a:normAutofit/>
              </a:bodyPr>
              <a:lstStyle/>
              <a:p>
                <a:pPr marL="0" lvl="0" indent="0" algn="ctr">
                  <a:lnSpc>
                    <a:spcPct val="115000"/>
                  </a:lnSpc>
                  <a:spcBef>
                    <a:spcPts val="0"/>
                  </a:spcBef>
                  <a:buNone/>
                </a:pPr>
                <a:r>
                  <a:rPr lang="en-US" sz="3200" dirty="0" smtClean="0">
                    <a:latin typeface="Times New Roman" panose="02020603050405020304" pitchFamily="18" charset="0"/>
                    <a:ea typeface="Calibri" panose="020F0502020204030204" pitchFamily="34" charset="0"/>
                    <a:cs typeface="Arial" panose="020B0604020202020204" pitchFamily="34" charset="0"/>
                  </a:rPr>
                  <a:t> </a:t>
                </a:r>
                <a14:m>
                  <m:oMath xmlns:m="http://schemas.openxmlformats.org/officeDocument/2006/math">
                    <m:f>
                      <m:fPr>
                        <m:ctrlPr>
                          <a:rPr lang="en-US" sz="3200" i="1">
                            <a:latin typeface="Cambria Math" panose="02040503050406030204" pitchFamily="18" charset="0"/>
                            <a:ea typeface="Calibri" panose="020F0502020204030204" pitchFamily="34" charset="0"/>
                            <a:cs typeface="Times New Roman" panose="02020603050405020304" pitchFamily="18" charset="0"/>
                          </a:rPr>
                        </m:ctrlPr>
                      </m:fPr>
                      <m:num>
                        <m:r>
                          <a:rPr lang="en-US" sz="3200">
                            <a:latin typeface="Cambria Math" panose="02040503050406030204" pitchFamily="18" charset="0"/>
                            <a:ea typeface="Calibri" panose="020F0502020204030204" pitchFamily="34" charset="0"/>
                            <a:cs typeface="Cambria Math" panose="02040503050406030204" pitchFamily="18" charset="0"/>
                          </a:rPr>
                          <m:t>“</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X</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mg</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total</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daily</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dose</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of</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new</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opioid</m:t>
                        </m:r>
                      </m:num>
                      <m:den>
                        <m:r>
                          <m:rPr>
                            <m:sty m:val="p"/>
                          </m:rPr>
                          <a:rPr lang="en-US" sz="3200">
                            <a:latin typeface="Cambria Math" panose="02040503050406030204" pitchFamily="18" charset="0"/>
                            <a:ea typeface="Calibri" panose="020F0502020204030204" pitchFamily="34" charset="0"/>
                            <a:cs typeface="Cambria Math" panose="02040503050406030204" pitchFamily="18" charset="0"/>
                          </a:rPr>
                          <m:t>mg</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total</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daily</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dose</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of</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current</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opioid</m:t>
                        </m:r>
                      </m:den>
                    </m:f>
                    <m:r>
                      <a:rPr lang="en-US" sz="3200" i="1">
                        <a:latin typeface="Cambria Math" panose="02040503050406030204" pitchFamily="18" charset="0"/>
                        <a:ea typeface="Calibri" panose="020F0502020204030204" pitchFamily="34" charset="0"/>
                        <a:cs typeface="Times New Roman" panose="02020603050405020304" pitchFamily="18" charset="0"/>
                      </a:rPr>
                      <m:t>= </m:t>
                    </m:r>
                    <m:f>
                      <m:fPr>
                        <m:ctrlPr>
                          <a:rPr lang="en-US" sz="3200" i="1">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3200">
                            <a:latin typeface="Cambria Math" panose="02040503050406030204" pitchFamily="18" charset="0"/>
                            <a:ea typeface="Calibri" panose="020F0502020204030204" pitchFamily="34" charset="0"/>
                            <a:cs typeface="Cambria Math" panose="02040503050406030204" pitchFamily="18" charset="0"/>
                          </a:rPr>
                          <m:t>equianalgesic</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factor</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of</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new</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opioid</m:t>
                        </m:r>
                      </m:num>
                      <m:den>
                        <m:r>
                          <m:rPr>
                            <m:sty m:val="p"/>
                          </m:rPr>
                          <a:rPr lang="en-US" sz="3200">
                            <a:latin typeface="Cambria Math" panose="02040503050406030204" pitchFamily="18" charset="0"/>
                            <a:ea typeface="Calibri" panose="020F0502020204030204" pitchFamily="34" charset="0"/>
                            <a:cs typeface="Cambria Math" panose="02040503050406030204" pitchFamily="18" charset="0"/>
                          </a:rPr>
                          <m:t>equianalgesic</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factor</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of</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current</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opioid</m:t>
                        </m:r>
                      </m:den>
                    </m:f>
                    <m:r>
                      <a:rPr lang="en-US" sz="3200" i="1">
                        <a:latin typeface="Cambria Math" panose="02040503050406030204" pitchFamily="18" charset="0"/>
                        <a:ea typeface="Calibri" panose="020F0502020204030204" pitchFamily="34" charset="0"/>
                        <a:cs typeface="Cambria Math" panose="02040503050406030204" pitchFamily="18" charset="0"/>
                      </a:rPr>
                      <m:t> </m:t>
                    </m:r>
                  </m:oMath>
                </a14:m>
                <a:endParaRPr lang="en-US" sz="3200"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ctr">
                  <a:lnSpc>
                    <a:spcPct val="115000"/>
                  </a:lnSpc>
                  <a:spcBef>
                    <a:spcPts val="0"/>
                  </a:spcBef>
                  <a:buNone/>
                </a:pPr>
                <a:endParaRPr lang="en-US" sz="3200"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For </a:t>
                </a:r>
                <a:r>
                  <a:rPr lang="en-US" dirty="0">
                    <a:latin typeface="Times New Roman" panose="02020603050405020304" pitchFamily="18" charset="0"/>
                    <a:ea typeface="Calibri" panose="020F0502020204030204" pitchFamily="34" charset="0"/>
                    <a:cs typeface="Arial" panose="020B0604020202020204" pitchFamily="34" charset="0"/>
                  </a:rPr>
                  <a:t>conversion of L.V.’s hydromorphone dose, 1.5 mg intravenous hydromorphone is equianalgesic to 30 mg oral morphine</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14:m>
                  <m:oMathPara xmlns:m="http://schemas.openxmlformats.org/officeDocument/2006/math">
                    <m:oMathParaPr>
                      <m:jc m:val="centerGroup"/>
                    </m:oMathParaPr>
                    <m:oMath xmlns:m="http://schemas.openxmlformats.org/officeDocument/2006/math">
                      <m:f>
                        <m:fPr>
                          <m:ctrlPr>
                            <a:rPr lang="en-US" sz="2600" i="1">
                              <a:latin typeface="Cambria Math" panose="02040503050406030204" pitchFamily="18" charset="0"/>
                              <a:ea typeface="Calibri" panose="020F0502020204030204" pitchFamily="34" charset="0"/>
                              <a:cs typeface="Times New Roman" panose="02020603050405020304" pitchFamily="18" charset="0"/>
                            </a:rPr>
                          </m:ctrlPr>
                        </m:fPr>
                        <m:num>
                          <m:r>
                            <a:rPr lang="en-US" sz="26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X</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mg</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total</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daily</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dose</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of</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new</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opioid</m:t>
                          </m:r>
                        </m:num>
                        <m:den>
                          <m:r>
                            <a:rPr lang="en-US" sz="2600">
                              <a:latin typeface="Cambria Math" panose="02040503050406030204" pitchFamily="18" charset="0"/>
                              <a:ea typeface="Calibri" panose="020F0502020204030204" pitchFamily="34" charset="0"/>
                              <a:cs typeface="Cambria Math" panose="02040503050406030204" pitchFamily="18" charset="0"/>
                            </a:rPr>
                            <m:t>14 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mg</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intravenous</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hydromorphone</m:t>
                          </m:r>
                        </m:den>
                      </m:f>
                      <m:r>
                        <a:rPr lang="en-US" sz="2600" i="1">
                          <a:latin typeface="Cambria Math" panose="02040503050406030204" pitchFamily="18" charset="0"/>
                          <a:ea typeface="Calibri" panose="020F0502020204030204" pitchFamily="34" charset="0"/>
                          <a:cs typeface="Times New Roman" panose="02020603050405020304" pitchFamily="18" charset="0"/>
                        </a:rPr>
                        <m:t>= </m:t>
                      </m:r>
                      <m:f>
                        <m:fPr>
                          <m:ctrlPr>
                            <a:rPr lang="en-US" sz="2600" i="1">
                              <a:latin typeface="Cambria Math" panose="02040503050406030204" pitchFamily="18" charset="0"/>
                              <a:ea typeface="Calibri" panose="020F0502020204030204" pitchFamily="34" charset="0"/>
                              <a:cs typeface="Times New Roman" panose="02020603050405020304" pitchFamily="18" charset="0"/>
                            </a:rPr>
                          </m:ctrlPr>
                        </m:fPr>
                        <m:num>
                          <m:r>
                            <a:rPr lang="en-US" sz="2600">
                              <a:latin typeface="Cambria Math" panose="02040503050406030204" pitchFamily="18" charset="0"/>
                              <a:ea typeface="Calibri" panose="020F0502020204030204" pitchFamily="34" charset="0"/>
                              <a:cs typeface="Cambria Math" panose="02040503050406030204" pitchFamily="18" charset="0"/>
                            </a:rPr>
                            <m:t>30 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mg</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oral</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morphine</m:t>
                          </m:r>
                        </m:num>
                        <m:den>
                          <m:r>
                            <a:rPr lang="en-US" sz="2600">
                              <a:latin typeface="Cambria Math" panose="02040503050406030204" pitchFamily="18" charset="0"/>
                              <a:ea typeface="Calibri" panose="020F0502020204030204" pitchFamily="34" charset="0"/>
                              <a:cs typeface="Cambria Math" panose="02040503050406030204" pitchFamily="18" charset="0"/>
                            </a:rPr>
                            <m:t>1.5 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mg</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intravenous</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hydromorphone</m:t>
                          </m:r>
                        </m:den>
                      </m:f>
                    </m:oMath>
                  </m:oMathPara>
                </a14:m>
                <a:endParaRPr lang="en-US" sz="3000" dirty="0">
                  <a:latin typeface="Times New Roman" panose="02020603050405020304" pitchFamily="18"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1995056"/>
                <a:ext cx="12192000" cy="4862946"/>
              </a:xfrm>
              <a:blipFill>
                <a:blip r:embed="rId2"/>
                <a:stretch>
                  <a:fillRect l="-1000" r="-1000"/>
                </a:stretch>
              </a:blipFill>
            </p:spPr>
            <p:txBody>
              <a:bodyPr/>
              <a:lstStyle/>
              <a:p>
                <a:r>
                  <a:rPr lang="en-US">
                    <a:noFill/>
                  </a:rPr>
                  <a:t> </a:t>
                </a:r>
              </a:p>
            </p:txBody>
          </p:sp>
        </mc:Fallback>
      </mc:AlternateContent>
    </p:spTree>
    <p:extLst>
      <p:ext uri="{BB962C8B-B14F-4D97-AF65-F5344CB8AC3E}">
        <p14:creationId xmlns:p14="http://schemas.microsoft.com/office/powerpoint/2010/main" val="12735930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364"/>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07127"/>
            <a:ext cx="10515600" cy="5250874"/>
          </a:xfrm>
        </p:spPr>
        <p:txBody>
          <a:bodyPr>
            <a:normAutofit lnSpcReduction="10000"/>
          </a:bodyPr>
          <a:lstStyle/>
          <a:p>
            <a:pPr marL="0" lvl="0" indent="0" algn="just">
              <a:lnSpc>
                <a:spcPct val="115000"/>
              </a:lnSpc>
              <a:spcBef>
                <a:spcPts val="0"/>
              </a:spcBef>
              <a:buNone/>
            </a:pPr>
            <a:r>
              <a:rPr lang="en-US" b="1" dirty="0" smtClean="0">
                <a:latin typeface="Times New Roman" panose="02020603050405020304" pitchFamily="18" charset="0"/>
                <a:ea typeface="Calibri" panose="020F0502020204030204" pitchFamily="34" charset="0"/>
                <a:cs typeface="Arial" panose="020B0604020202020204" pitchFamily="34" charset="0"/>
              </a:rPr>
              <a:t>Step </a:t>
            </a:r>
            <a:r>
              <a:rPr lang="en-US" b="1" dirty="0">
                <a:latin typeface="Times New Roman" panose="02020603050405020304" pitchFamily="18" charset="0"/>
                <a:ea typeface="Calibri" panose="020F0502020204030204" pitchFamily="34" charset="0"/>
                <a:cs typeface="Arial" panose="020B0604020202020204" pitchFamily="34" charset="0"/>
              </a:rPr>
              <a:t>3:</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Cross </a:t>
            </a:r>
            <a:r>
              <a:rPr lang="en-US" dirty="0">
                <a:latin typeface="Times New Roman" panose="02020603050405020304" pitchFamily="18" charset="0"/>
                <a:ea typeface="Calibri" panose="020F0502020204030204" pitchFamily="34" charset="0"/>
                <a:cs typeface="Arial" panose="020B0604020202020204" pitchFamily="34" charset="0"/>
              </a:rPr>
              <a:t>multiply the ratio to determine the total daily dose of oral morphine.</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(1.5) (X) = (14) (30)</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1.5 X = 420</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X = 280 mg of oral </a:t>
            </a:r>
            <a:r>
              <a:rPr lang="en-US" dirty="0" smtClean="0">
                <a:latin typeface="Times New Roman" panose="02020603050405020304" pitchFamily="18" charset="0"/>
                <a:ea typeface="Calibri" panose="020F0502020204030204" pitchFamily="34" charset="0"/>
                <a:cs typeface="Arial" panose="020B0604020202020204" pitchFamily="34" charset="0"/>
              </a:rPr>
              <a:t>morphine</a:t>
            </a: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b="1" dirty="0">
                <a:latin typeface="Times New Roman" panose="02020603050405020304" pitchFamily="18" charset="0"/>
                <a:ea typeface="Calibri" panose="020F0502020204030204" pitchFamily="34" charset="0"/>
                <a:cs typeface="Arial" panose="020B0604020202020204" pitchFamily="34" charset="0"/>
              </a:rPr>
              <a:t>Step 4:</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Determine </a:t>
            </a:r>
            <a:r>
              <a:rPr lang="en-US" dirty="0">
                <a:latin typeface="Times New Roman" panose="02020603050405020304" pitchFamily="18" charset="0"/>
                <a:ea typeface="Calibri" panose="020F0502020204030204" pitchFamily="34" charset="0"/>
                <a:cs typeface="Arial" panose="020B0604020202020204" pitchFamily="34" charset="0"/>
              </a:rPr>
              <a:t>L.V.’s transdermal fentanyl patch dose equivalent to 280 mg oral morphine</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i="1" dirty="0" smtClean="0">
                <a:latin typeface="Times New Roman" panose="02020603050405020304" pitchFamily="18" charset="0"/>
                <a:ea typeface="Calibri" panose="020F0502020204030204" pitchFamily="34" charset="0"/>
                <a:cs typeface="Arial" panose="020B0604020202020204" pitchFamily="34" charset="0"/>
              </a:rPr>
              <a:t>Manufacturer’s </a:t>
            </a:r>
            <a:r>
              <a:rPr lang="en-US" i="1" dirty="0">
                <a:latin typeface="Times New Roman" panose="02020603050405020304" pitchFamily="18" charset="0"/>
                <a:ea typeface="Calibri" panose="020F0502020204030204" pitchFamily="34" charset="0"/>
                <a:cs typeface="Arial" panose="020B0604020202020204" pitchFamily="34" charset="0"/>
              </a:rPr>
              <a:t>Conversion Ratio</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225–314 mg oral morphine/day = 75 mcg/hour transdermal fentanyl</a:t>
            </a:r>
          </a:p>
        </p:txBody>
      </p:sp>
    </p:spTree>
    <p:extLst>
      <p:ext uri="{BB962C8B-B14F-4D97-AF65-F5344CB8AC3E}">
        <p14:creationId xmlns:p14="http://schemas.microsoft.com/office/powerpoint/2010/main" val="28581065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364"/>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607127"/>
                <a:ext cx="10515600" cy="5250874"/>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Donner Study Ratio</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The conversion ratio of 60 mg/day oral morphine to 25 mcg/hour transdermal fentanyl will be used for the calculation</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14:m>
                  <m:oMathPara xmlns:m="http://schemas.openxmlformats.org/officeDocument/2006/math">
                    <m:oMathParaPr>
                      <m:jc m:val="centerGroup"/>
                    </m:oMathParaPr>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X</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total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daily</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dose</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of</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new</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opioid</m:t>
                          </m:r>
                        </m:num>
                        <m:den>
                          <m:r>
                            <a:rPr lang="en-US" sz="2400">
                              <a:latin typeface="Cambria Math" panose="02040503050406030204" pitchFamily="18" charset="0"/>
                              <a:ea typeface="Calibri" panose="020F0502020204030204" pitchFamily="34" charset="0"/>
                              <a:cs typeface="Cambria Math" panose="02040503050406030204" pitchFamily="18" charset="0"/>
                            </a:rPr>
                            <m:t>280 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oral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morphine</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day</m:t>
                          </m:r>
                        </m:den>
                      </m:f>
                      <m:r>
                        <a:rPr lang="en-US" sz="2400" i="1">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a:latin typeface="Cambria Math" panose="02040503050406030204" pitchFamily="18" charset="0"/>
                              <a:ea typeface="Calibri" panose="020F0502020204030204" pitchFamily="34" charset="0"/>
                              <a:cs typeface="Cambria Math" panose="02040503050406030204" pitchFamily="18" charset="0"/>
                            </a:rPr>
                            <m:t>25 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mcg</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hour</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transdermal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fentanyl</m:t>
                          </m:r>
                        </m:num>
                        <m:den>
                          <m:r>
                            <a:rPr lang="en-US" sz="2400">
                              <a:latin typeface="Cambria Math" panose="02040503050406030204" pitchFamily="18" charset="0"/>
                              <a:ea typeface="Calibri" panose="020F0502020204030204" pitchFamily="34" charset="0"/>
                              <a:cs typeface="Cambria Math" panose="02040503050406030204" pitchFamily="18" charset="0"/>
                            </a:rPr>
                            <m:t>60 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oral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morphine</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day</m:t>
                          </m:r>
                        </m:den>
                      </m:f>
                    </m:oMath>
                  </m:oMathPara>
                </a14:m>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60) (X) = (280) (25)</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X = 116 mcg/hour transdermal fentanyl</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607127"/>
                <a:ext cx="10515600" cy="5250874"/>
              </a:xfrm>
              <a:blipFill>
                <a:blip r:embed="rId2"/>
                <a:stretch>
                  <a:fillRect l="-1217" t="-813" r="-1159"/>
                </a:stretch>
              </a:blipFill>
            </p:spPr>
            <p:txBody>
              <a:bodyPr/>
              <a:lstStyle/>
              <a:p>
                <a:r>
                  <a:rPr lang="en-US">
                    <a:noFill/>
                  </a:rPr>
                  <a:t> </a:t>
                </a:r>
              </a:p>
            </p:txBody>
          </p:sp>
        </mc:Fallback>
      </mc:AlternateContent>
    </p:spTree>
    <p:extLst>
      <p:ext uri="{BB962C8B-B14F-4D97-AF65-F5344CB8AC3E}">
        <p14:creationId xmlns:p14="http://schemas.microsoft.com/office/powerpoint/2010/main" val="3168172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364"/>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607127"/>
                <a:ext cx="10515600" cy="5250874"/>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i="1" dirty="0" smtClean="0">
                    <a:latin typeface="Times New Roman" panose="02020603050405020304" pitchFamily="18" charset="0"/>
                    <a:ea typeface="Calibri" panose="020F0502020204030204" pitchFamily="34" charset="0"/>
                    <a:cs typeface="Arial" panose="020B0604020202020204" pitchFamily="34" charset="0"/>
                  </a:rPr>
                  <a:t>Breitbart </a:t>
                </a:r>
                <a:r>
                  <a:rPr lang="en-US" i="1" dirty="0">
                    <a:latin typeface="Times New Roman" panose="02020603050405020304" pitchFamily="18" charset="0"/>
                    <a:ea typeface="Calibri" panose="020F0502020204030204" pitchFamily="34" charset="0"/>
                    <a:cs typeface="Arial" panose="020B0604020202020204" pitchFamily="34" charset="0"/>
                  </a:rPr>
                  <a:t>Study Ratio</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The conversion ratio of 2 mg oral morphine to 1 mcg/hour transdermal fentanyl will be used for the calculation.</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14:m>
                  <m:oMathPara xmlns:m="http://schemas.openxmlformats.org/officeDocument/2006/math">
                    <m:oMathParaPr>
                      <m:jc m:val="centerGroup"/>
                    </m:oMathParaPr>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X</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total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daily</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dose</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of</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new</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opioid</m:t>
                          </m:r>
                        </m:num>
                        <m:den>
                          <m:r>
                            <a:rPr lang="en-US" sz="2400">
                              <a:effectLst/>
                              <a:latin typeface="Cambria Math" panose="02040503050406030204" pitchFamily="18" charset="0"/>
                              <a:ea typeface="Calibri" panose="020F0502020204030204" pitchFamily="34" charset="0"/>
                              <a:cs typeface="Cambria Math" panose="02040503050406030204" pitchFamily="18" charset="0"/>
                            </a:rPr>
                            <m:t>280 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oral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morphine</m:t>
                          </m:r>
                          <m:r>
                            <a:rPr lang="en-US" sz="2400">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day</m:t>
                          </m:r>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a:effectLst/>
                              <a:latin typeface="Cambria Math" panose="02040503050406030204" pitchFamily="18" charset="0"/>
                              <a:ea typeface="Calibri" panose="020F0502020204030204" pitchFamily="34" charset="0"/>
                              <a:cs typeface="Cambria Math" panose="02040503050406030204" pitchFamily="18" charset="0"/>
                            </a:rPr>
                            <m:t>1 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mcg</m:t>
                          </m:r>
                          <m:r>
                            <a:rPr lang="en-US" sz="2400">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hour</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transdermal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fentanyl</m:t>
                          </m:r>
                        </m:num>
                        <m:den>
                          <m:r>
                            <a:rPr lang="en-US" sz="2400">
                              <a:effectLst/>
                              <a:latin typeface="Cambria Math" panose="02040503050406030204" pitchFamily="18" charset="0"/>
                              <a:ea typeface="Calibri" panose="020F0502020204030204" pitchFamily="34" charset="0"/>
                              <a:cs typeface="Cambria Math" panose="02040503050406030204" pitchFamily="18" charset="0"/>
                            </a:rPr>
                            <m:t>2 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oral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morphine</m:t>
                          </m:r>
                          <m:r>
                            <a:rPr lang="en-US" sz="2400">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day</m:t>
                          </m:r>
                        </m:den>
                      </m:f>
                    </m:oMath>
                  </m:oMathPara>
                </a14:m>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(2) (X) = (280) (1)</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X = 140 mcg/hour transdermal fentanyl</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607127"/>
                <a:ext cx="10515600" cy="5250874"/>
              </a:xfrm>
              <a:blipFill>
                <a:blip r:embed="rId2"/>
                <a:stretch>
                  <a:fillRect l="-1217" t="-813" r="-1159"/>
                </a:stretch>
              </a:blipFill>
            </p:spPr>
            <p:txBody>
              <a:bodyPr/>
              <a:lstStyle/>
              <a:p>
                <a:r>
                  <a:rPr lang="en-US">
                    <a:noFill/>
                  </a:rPr>
                  <a:t> </a:t>
                </a:r>
              </a:p>
            </p:txBody>
          </p:sp>
        </mc:Fallback>
      </mc:AlternateContent>
    </p:spTree>
    <p:extLst>
      <p:ext uri="{BB962C8B-B14F-4D97-AF65-F5344CB8AC3E}">
        <p14:creationId xmlns:p14="http://schemas.microsoft.com/office/powerpoint/2010/main" val="36178609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2617"/>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Methadone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773381"/>
            <a:ext cx="10515600" cy="5084619"/>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L.V. has now completed chemoradiation therapy, and the mucositis pain has resolved. He continues to have persistent burning neuropathic pain rated 8 of 10 in the neck and shoulders and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using transdermal fentanyl 100 mcg/hour</a:t>
            </a:r>
            <a:r>
              <a:rPr lang="en-US" dirty="0">
                <a:latin typeface="Times New Roman" panose="02020603050405020304" pitchFamily="18" charset="0"/>
                <a:ea typeface="Calibri" panose="020F0502020204030204" pitchFamily="34" charset="0"/>
                <a:cs typeface="Arial" panose="020B0604020202020204" pitchFamily="34" charset="0"/>
              </a:rPr>
              <a:t> along with five doses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immediate-release oral morphine 30 mg per day</a:t>
            </a:r>
            <a:r>
              <a:rPr lang="en-US" dirty="0">
                <a:latin typeface="Times New Roman" panose="02020603050405020304" pitchFamily="18" charset="0"/>
                <a:ea typeface="Calibri" panose="020F0502020204030204" pitchFamily="34" charset="0"/>
                <a:cs typeface="Arial" panose="020B0604020202020204" pitchFamily="34" charset="0"/>
              </a:rPr>
              <a:t>. He is also taking gabapentin 900 mg orally three times a day and using a Lidoderm patch on each shoulder. L.V.’s oncologist wants to switch to oral methadone for neuropathic pain management.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What is the oral methadone dose </a:t>
            </a:r>
            <a:r>
              <a:rPr lang="en-US" dirty="0">
                <a:latin typeface="Times New Roman" panose="02020603050405020304" pitchFamily="18" charset="0"/>
                <a:ea typeface="Calibri" panose="020F0502020204030204" pitchFamily="34" charset="0"/>
                <a:cs typeface="Arial" panose="020B0604020202020204" pitchFamily="34" charset="0"/>
              </a:rPr>
              <a:t>L.V. should be started on?</a:t>
            </a:r>
          </a:p>
        </p:txBody>
      </p:sp>
    </p:spTree>
    <p:extLst>
      <p:ext uri="{BB962C8B-B14F-4D97-AF65-F5344CB8AC3E}">
        <p14:creationId xmlns:p14="http://schemas.microsoft.com/office/powerpoint/2010/main" val="38965353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99309"/>
            <a:ext cx="10515600" cy="119149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Methadone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729345"/>
            <a:ext cx="10515600" cy="3934691"/>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Unlike short-acting opioids, methadone has a long half-life that ranges from 15 to 60 hours with a duration of action of 6 to 12 hours. The conversion to methadone is not proportional like other opioid equianalgesic dose calculations. The most commonly used morphine to methadone conversions are given in Table 5-3.</a:t>
            </a:r>
          </a:p>
        </p:txBody>
      </p:sp>
    </p:spTree>
    <p:extLst>
      <p:ext uri="{BB962C8B-B14F-4D97-AF65-F5344CB8AC3E}">
        <p14:creationId xmlns:p14="http://schemas.microsoft.com/office/powerpoint/2010/main" val="22623293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9709"/>
            <a:ext cx="10515600" cy="1260765"/>
          </a:xfrm>
        </p:spPr>
        <p:txBody>
          <a:bodyPr>
            <a:noAutofit/>
          </a:bodyPr>
          <a:lstStyle/>
          <a:p>
            <a:pPr algn="just">
              <a:lnSpc>
                <a:spcPct val="115000"/>
              </a:lnSpc>
              <a:spcBef>
                <a:spcPts val="0"/>
              </a:spcBef>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5-3: Morphine to methadone equianalgesic dose ratio.</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5126182"/>
            <a:ext cx="10515600" cy="1537854"/>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The dose of oral morphine falls within the dose range of 301 to 600 mg, which corresponds to a 10:1 oral morphine to oral methadone ratio.</a:t>
            </a:r>
          </a:p>
        </p:txBody>
      </p:sp>
      <p:graphicFrame>
        <p:nvGraphicFramePr>
          <p:cNvPr id="4" name="Table 3"/>
          <p:cNvGraphicFramePr>
            <a:graphicFrameLocks noGrp="1"/>
          </p:cNvGraphicFramePr>
          <p:nvPr>
            <p:extLst>
              <p:ext uri="{D42A27DB-BD31-4B8C-83A1-F6EECF244321}">
                <p14:modId xmlns:p14="http://schemas.microsoft.com/office/powerpoint/2010/main" val="1805235751"/>
              </p:ext>
            </p:extLst>
          </p:nvPr>
        </p:nvGraphicFramePr>
        <p:xfrm>
          <a:off x="374072" y="2466110"/>
          <a:ext cx="11582401" cy="2244436"/>
        </p:xfrm>
        <a:graphic>
          <a:graphicData uri="http://schemas.openxmlformats.org/drawingml/2006/table">
            <a:tbl>
              <a:tblPr firstRow="1" firstCol="1" bandRow="1">
                <a:tableStyleId>{5C22544A-7EE6-4342-B048-85BDC9FD1C3A}</a:tableStyleId>
              </a:tblPr>
              <a:tblGrid>
                <a:gridCol w="3649895">
                  <a:extLst>
                    <a:ext uri="{9D8B030D-6E8A-4147-A177-3AD203B41FA5}">
                      <a16:colId xmlns:a16="http://schemas.microsoft.com/office/drawing/2014/main" val="2229538146"/>
                    </a:ext>
                  </a:extLst>
                </a:gridCol>
                <a:gridCol w="846002">
                  <a:extLst>
                    <a:ext uri="{9D8B030D-6E8A-4147-A177-3AD203B41FA5}">
                      <a16:colId xmlns:a16="http://schemas.microsoft.com/office/drawing/2014/main" val="2651559513"/>
                    </a:ext>
                  </a:extLst>
                </a:gridCol>
                <a:gridCol w="1450289">
                  <a:extLst>
                    <a:ext uri="{9D8B030D-6E8A-4147-A177-3AD203B41FA5}">
                      <a16:colId xmlns:a16="http://schemas.microsoft.com/office/drawing/2014/main" val="1403451639"/>
                    </a:ext>
                  </a:extLst>
                </a:gridCol>
                <a:gridCol w="1450289">
                  <a:extLst>
                    <a:ext uri="{9D8B030D-6E8A-4147-A177-3AD203B41FA5}">
                      <a16:colId xmlns:a16="http://schemas.microsoft.com/office/drawing/2014/main" val="2374207284"/>
                    </a:ext>
                  </a:extLst>
                </a:gridCol>
                <a:gridCol w="1450289">
                  <a:extLst>
                    <a:ext uri="{9D8B030D-6E8A-4147-A177-3AD203B41FA5}">
                      <a16:colId xmlns:a16="http://schemas.microsoft.com/office/drawing/2014/main" val="2131882912"/>
                    </a:ext>
                  </a:extLst>
                </a:gridCol>
                <a:gridCol w="1560403">
                  <a:extLst>
                    <a:ext uri="{9D8B030D-6E8A-4147-A177-3AD203B41FA5}">
                      <a16:colId xmlns:a16="http://schemas.microsoft.com/office/drawing/2014/main" val="2905253166"/>
                    </a:ext>
                  </a:extLst>
                </a:gridCol>
                <a:gridCol w="1175234">
                  <a:extLst>
                    <a:ext uri="{9D8B030D-6E8A-4147-A177-3AD203B41FA5}">
                      <a16:colId xmlns:a16="http://schemas.microsoft.com/office/drawing/2014/main" val="773579360"/>
                    </a:ext>
                  </a:extLst>
                </a:gridCol>
              </a:tblGrid>
              <a:tr h="1122218">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Oral Morphine Dose (mg/d)</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&lt;100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101–300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301–600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601–800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801–1000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≥1001</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200898"/>
                  </a:ext>
                </a:extLst>
              </a:tr>
              <a:tr h="1122218">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Oral morphine to oral methadone ratio</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3:1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5:1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10:1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12:1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15:1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20:1</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3801505"/>
                  </a:ext>
                </a:extLst>
              </a:tr>
            </a:tbl>
          </a:graphicData>
        </a:graphic>
      </p:graphicFrame>
    </p:spTree>
    <p:extLst>
      <p:ext uri="{BB962C8B-B14F-4D97-AF65-F5344CB8AC3E}">
        <p14:creationId xmlns:p14="http://schemas.microsoft.com/office/powerpoint/2010/main" val="895790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40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Cancer Pain Etiology</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914401"/>
            <a:ext cx="10515600" cy="5943599"/>
          </a:xfrm>
        </p:spPr>
        <p:txBody>
          <a:bodyPr>
            <a:normAutofit lnSpcReduction="10000"/>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L.V. is a 58-year-old man who was diagnosed with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stage IV squamous cell carcinoma of the subglottis</a:t>
            </a:r>
            <a:r>
              <a:rPr lang="en-US" dirty="0">
                <a:latin typeface="Times New Roman" panose="02020603050405020304" pitchFamily="18" charset="0"/>
                <a:ea typeface="Calibri" panose="020F0502020204030204" pitchFamily="34" charset="0"/>
                <a:cs typeface="Arial" panose="020B0604020202020204" pitchFamily="34" charset="0"/>
              </a:rPr>
              <a:t> 2 months ago. The cancer is locally advanced with involvement of multiple cervical lymph nodes. He had a modified neck resection to remove the primary tumor and lymph nodes while sparing the larynx. </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Chemoradiation </a:t>
            </a:r>
            <a:r>
              <a:rPr lang="en-US" dirty="0">
                <a:latin typeface="Times New Roman" panose="02020603050405020304" pitchFamily="18" charset="0"/>
                <a:ea typeface="Calibri" panose="020F0502020204030204" pitchFamily="34" charset="0"/>
                <a:cs typeface="Arial" panose="020B0604020202020204" pitchFamily="34" charset="0"/>
              </a:rPr>
              <a:t>therapy began 3 weeks after surgery with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cisplatin </a:t>
            </a:r>
            <a:r>
              <a:rPr lang="en-US" dirty="0">
                <a:latin typeface="Times New Roman" panose="02020603050405020304" pitchFamily="18" charset="0"/>
                <a:ea typeface="Calibri" panose="020F0502020204030204" pitchFamily="34" charset="0"/>
                <a:cs typeface="Arial" panose="020B0604020202020204" pitchFamily="34" charset="0"/>
              </a:rPr>
              <a:t>100 mg/m</a:t>
            </a:r>
            <a:r>
              <a:rPr lang="en-US" baseline="30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every 3 weeks (days 1, 22, and 43)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external beam radiation</a:t>
            </a:r>
            <a:r>
              <a:rPr lang="en-US" dirty="0">
                <a:latin typeface="Times New Roman" panose="02020603050405020304" pitchFamily="18" charset="0"/>
                <a:ea typeface="Calibri" panose="020F0502020204030204" pitchFamily="34" charset="0"/>
                <a:cs typeface="Arial" panose="020B0604020202020204" pitchFamily="34" charset="0"/>
              </a:rPr>
              <a:t> delivering 70 Gy fractionated over the course of 7 weeks. L.V. is now in his fourth week of radiation therapy and continues to have significant neck and shoulder pain described as “sudden shocklike sensations with movement” and rated 6 of 10 despite a recent increase in his long-acting oral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morphine</a:t>
            </a:r>
            <a:r>
              <a:rPr lang="en-US" dirty="0">
                <a:latin typeface="Times New Roman" panose="02020603050405020304" pitchFamily="18" charset="0"/>
                <a:ea typeface="Calibri" panose="020F0502020204030204" pitchFamily="34" charset="0"/>
                <a:cs typeface="Arial" panose="020B0604020202020204" pitchFamily="34" charset="0"/>
              </a:rPr>
              <a:t> to 60 mg twice daily with immediate-release morphine 10 mg PO every 4 hours PRN for breakthrough pain.</a:t>
            </a: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958499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2617"/>
            <a:ext cx="10515600" cy="162098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Methadone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133601"/>
            <a:ext cx="10515600" cy="4724400"/>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The calculations to convert transdermal fentanyl to oral methadone in L.V. are:</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b="1" dirty="0">
                <a:latin typeface="Times New Roman" panose="02020603050405020304" pitchFamily="18" charset="0"/>
                <a:ea typeface="Calibri" panose="020F0502020204030204" pitchFamily="34" charset="0"/>
                <a:cs typeface="Arial" panose="020B0604020202020204" pitchFamily="34" charset="0"/>
              </a:rPr>
              <a:t>Step 1:</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Determine </a:t>
            </a:r>
            <a:r>
              <a:rPr lang="en-US" dirty="0">
                <a:latin typeface="Times New Roman" panose="02020603050405020304" pitchFamily="18" charset="0"/>
                <a:ea typeface="Calibri" panose="020F0502020204030204" pitchFamily="34" charset="0"/>
                <a:cs typeface="Arial" panose="020B0604020202020204" pitchFamily="34" charset="0"/>
              </a:rPr>
              <a:t>the 24-hour total of the opioid that will be converted. For L.V., the transdermal fentanyl 100 mcg/hour patch will need to be converted to oral morphine. In addition, L.V. is using 150 mg/day of immediate-release oral morphine.</a:t>
            </a:r>
          </a:p>
        </p:txBody>
      </p:sp>
    </p:spTree>
    <p:extLst>
      <p:ext uri="{BB962C8B-B14F-4D97-AF65-F5344CB8AC3E}">
        <p14:creationId xmlns:p14="http://schemas.microsoft.com/office/powerpoint/2010/main" val="36845610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364"/>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Methadone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607127"/>
                <a:ext cx="10515600" cy="5250874"/>
              </a:xfrm>
            </p:spPr>
            <p:txBody>
              <a:bodyPr>
                <a:normAutofit lnSpcReduction="10000"/>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Donner Study Ratio</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The conversion ratio of 60 mg/day oral morphine to 25 mcg/hour transdermal fentanyl will be used for the calculation</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14:m>
                  <m:oMathPara xmlns:m="http://schemas.openxmlformats.org/officeDocument/2006/math">
                    <m:oMathParaPr>
                      <m:jc m:val="centerGroup"/>
                    </m:oMathParaPr>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X</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total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daily</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dose</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of</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new</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opioid</m:t>
                          </m:r>
                        </m:num>
                        <m:den>
                          <m:r>
                            <a:rPr lang="en-US" sz="2400">
                              <a:latin typeface="Cambria Math" panose="02040503050406030204" pitchFamily="18" charset="0"/>
                              <a:ea typeface="Calibri" panose="020F0502020204030204" pitchFamily="34" charset="0"/>
                              <a:cs typeface="Cambria Math" panose="02040503050406030204" pitchFamily="18" charset="0"/>
                            </a:rPr>
                            <m:t>100 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mcg</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hour</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transdermal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fentanyl</m:t>
                          </m:r>
                        </m:den>
                      </m:f>
                      <m:r>
                        <a:rPr lang="en-US" sz="2400" i="1">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b="0" i="0" smtClean="0">
                              <a:latin typeface="Cambria Math" panose="02040503050406030204" pitchFamily="18" charset="0"/>
                              <a:ea typeface="Calibri" panose="020F0502020204030204" pitchFamily="34" charset="0"/>
                              <a:cs typeface="Cambria Math" panose="02040503050406030204" pitchFamily="18" charset="0"/>
                            </a:rPr>
                            <m:t>60</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oral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morphine</m:t>
                          </m:r>
                        </m:num>
                        <m:den>
                          <m:r>
                            <a:rPr lang="en-US" sz="2400" b="0" i="0" smtClean="0">
                              <a:latin typeface="Cambria Math" panose="02040503050406030204" pitchFamily="18" charset="0"/>
                              <a:ea typeface="Calibri" panose="020F0502020204030204" pitchFamily="34" charset="0"/>
                              <a:cs typeface="Cambria Math" panose="02040503050406030204" pitchFamily="18" charset="0"/>
                            </a:rPr>
                            <m:t>25</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mcg</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hour</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transdermal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fentanyl</m:t>
                          </m:r>
                        </m:den>
                      </m:f>
                    </m:oMath>
                  </m:oMathPara>
                </a14:m>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25) (X) = (100) (60)</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X = 240 mg oral morphine</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Therefore, the total daily dose of oral morphine is 390 mg (240 mg + 150 mg)</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607127"/>
                <a:ext cx="10515600" cy="5250874"/>
              </a:xfrm>
              <a:blipFill>
                <a:blip r:embed="rId2"/>
                <a:stretch>
                  <a:fillRect l="-1217" t="-1394" r="-1159"/>
                </a:stretch>
              </a:blipFill>
            </p:spPr>
            <p:txBody>
              <a:bodyPr/>
              <a:lstStyle/>
              <a:p>
                <a:r>
                  <a:rPr lang="en-US">
                    <a:noFill/>
                  </a:rPr>
                  <a:t> </a:t>
                </a:r>
              </a:p>
            </p:txBody>
          </p:sp>
        </mc:Fallback>
      </mc:AlternateContent>
    </p:spTree>
    <p:extLst>
      <p:ext uri="{BB962C8B-B14F-4D97-AF65-F5344CB8AC3E}">
        <p14:creationId xmlns:p14="http://schemas.microsoft.com/office/powerpoint/2010/main" val="33115189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364"/>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Methadone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607127"/>
                <a:ext cx="10515600" cy="5250874"/>
              </a:xfrm>
            </p:spPr>
            <p:txBody>
              <a:bodyPr>
                <a:normAutofit lnSpcReduction="10000"/>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Breitbart Study Ratio</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The conversion ratio of 2 mg oral morphine to 1 mcg/hour transdermal fentanyl will be used for the calculation.</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14:m>
                  <m:oMathPara xmlns:m="http://schemas.openxmlformats.org/officeDocument/2006/math">
                    <m:oMathParaPr>
                      <m:jc m:val="centerGroup"/>
                    </m:oMathParaPr>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X</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total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daily</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dose</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of</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new</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opioid</m:t>
                          </m:r>
                        </m:num>
                        <m:den>
                          <m:r>
                            <a:rPr lang="en-US" sz="2400">
                              <a:latin typeface="Cambria Math" panose="02040503050406030204" pitchFamily="18" charset="0"/>
                              <a:ea typeface="Calibri" panose="020F0502020204030204" pitchFamily="34" charset="0"/>
                              <a:cs typeface="Cambria Math" panose="02040503050406030204" pitchFamily="18" charset="0"/>
                            </a:rPr>
                            <m:t>100 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mcg</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hour</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transdermal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fentanyl</m:t>
                          </m:r>
                        </m:den>
                      </m:f>
                      <m:r>
                        <a:rPr lang="en-US" sz="2400" i="1">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b="0" i="0" smtClean="0">
                              <a:latin typeface="Cambria Math" panose="02040503050406030204" pitchFamily="18" charset="0"/>
                              <a:ea typeface="Calibri" panose="020F0502020204030204" pitchFamily="34" charset="0"/>
                              <a:cs typeface="Cambria Math" panose="02040503050406030204" pitchFamily="18" charset="0"/>
                            </a:rPr>
                            <m:t>2</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oral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morphine</m:t>
                          </m:r>
                        </m:num>
                        <m:den>
                          <m:r>
                            <a:rPr lang="en-US" sz="2400" b="0" i="0" smtClean="0">
                              <a:latin typeface="Cambria Math" panose="02040503050406030204" pitchFamily="18" charset="0"/>
                              <a:ea typeface="Calibri" panose="020F0502020204030204" pitchFamily="34" charset="0"/>
                              <a:cs typeface="Cambria Math" panose="02040503050406030204" pitchFamily="18" charset="0"/>
                            </a:rPr>
                            <m:t>1</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mcg</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hour</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transdermal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fentanyl</m:t>
                          </m:r>
                        </m:den>
                      </m:f>
                    </m:oMath>
                  </m:oMathPara>
                </a14:m>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(1) (X) = (2) (100)</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X = 200 mg/day oral morphine</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Therefore, the total daily dose of oral morphine is </a:t>
                </a:r>
                <a:r>
                  <a:rPr lang="en-US" dirty="0" smtClean="0">
                    <a:latin typeface="Times New Roman" panose="02020603050405020304" pitchFamily="18" charset="0"/>
                    <a:ea typeface="Calibri" panose="020F0502020204030204" pitchFamily="34" charset="0"/>
                    <a:cs typeface="Arial" panose="020B0604020202020204" pitchFamily="34" charset="0"/>
                  </a:rPr>
                  <a:t>330 </a:t>
                </a:r>
                <a:r>
                  <a:rPr lang="en-US" dirty="0">
                    <a:latin typeface="Times New Roman" panose="02020603050405020304" pitchFamily="18" charset="0"/>
                    <a:ea typeface="Calibri" panose="020F0502020204030204" pitchFamily="34" charset="0"/>
                    <a:cs typeface="Arial" panose="020B0604020202020204" pitchFamily="34" charset="0"/>
                  </a:rPr>
                  <a:t>mg (200 mg + 150 mg).</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607127"/>
                <a:ext cx="10515600" cy="5250874"/>
              </a:xfrm>
              <a:blipFill>
                <a:blip r:embed="rId2"/>
                <a:stretch>
                  <a:fillRect l="-1217" t="-1394" r="-1159"/>
                </a:stretch>
              </a:blipFill>
            </p:spPr>
            <p:txBody>
              <a:bodyPr/>
              <a:lstStyle/>
              <a:p>
                <a:r>
                  <a:rPr lang="en-US">
                    <a:noFill/>
                  </a:rPr>
                  <a:t> </a:t>
                </a:r>
              </a:p>
            </p:txBody>
          </p:sp>
        </mc:Fallback>
      </mc:AlternateContent>
    </p:spTree>
    <p:extLst>
      <p:ext uri="{BB962C8B-B14F-4D97-AF65-F5344CB8AC3E}">
        <p14:creationId xmlns:p14="http://schemas.microsoft.com/office/powerpoint/2010/main" val="28439344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86691"/>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Methadone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886691"/>
                <a:ext cx="10515600" cy="5971310"/>
              </a:xfrm>
            </p:spPr>
            <p:txBody>
              <a:bodyPr>
                <a:normAutofit fontScale="92500" lnSpcReduction="20000"/>
              </a:bodyPr>
              <a:lstStyle/>
              <a:p>
                <a:pPr marL="0" lvl="0" indent="0" algn="just">
                  <a:lnSpc>
                    <a:spcPct val="115000"/>
                  </a:lnSpc>
                  <a:spcBef>
                    <a:spcPts val="0"/>
                  </a:spcBef>
                  <a:buNone/>
                </a:pPr>
                <a:r>
                  <a:rPr lang="en-US" b="1" dirty="0" smtClean="0">
                    <a:latin typeface="Times New Roman" panose="02020603050405020304" pitchFamily="18" charset="0"/>
                    <a:ea typeface="Calibri" panose="020F0502020204030204" pitchFamily="34" charset="0"/>
                    <a:cs typeface="Arial" panose="020B0604020202020204" pitchFamily="34" charset="0"/>
                  </a:rPr>
                  <a:t>Step </a:t>
                </a:r>
                <a:r>
                  <a:rPr lang="en-US" b="1" dirty="0">
                    <a:latin typeface="Times New Roman" panose="02020603050405020304" pitchFamily="18" charset="0"/>
                    <a:ea typeface="Calibri" panose="020F0502020204030204" pitchFamily="34" charset="0"/>
                    <a:cs typeface="Arial" panose="020B0604020202020204" pitchFamily="34" charset="0"/>
                  </a:rPr>
                  <a:t>2:</a:t>
                </a:r>
              </a:p>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Select </a:t>
                </a:r>
                <a:r>
                  <a:rPr lang="en-US" dirty="0">
                    <a:latin typeface="Times New Roman" panose="02020603050405020304" pitchFamily="18" charset="0"/>
                    <a:ea typeface="Calibri" panose="020F0502020204030204" pitchFamily="34" charset="0"/>
                    <a:cs typeface="Arial" panose="020B0604020202020204" pitchFamily="34" charset="0"/>
                  </a:rPr>
                  <a:t>the equianalgesic dose ratio from the methadone table that corresponds to a total daily morphine use of 390 mg (using the Donner method in step 1).</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According to the methadone dose Table 5-3, morphine doses in the range of 301–600 mg correspond to a 10:1 ratio (oral morphine to oral methadone).</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14:m>
                  <m:oMathPara xmlns:m="http://schemas.openxmlformats.org/officeDocument/2006/math">
                    <m:oMathParaPr>
                      <m:jc m:val="centerGroup"/>
                    </m:oMathParaPr>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X</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total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daily</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dose</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oral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b="0" i="0" smtClean="0">
                              <a:effectLst/>
                              <a:latin typeface="Cambria Math" panose="02040503050406030204" pitchFamily="18" charset="0"/>
                              <a:ea typeface="Calibri" panose="020F0502020204030204" pitchFamily="34" charset="0"/>
                              <a:cs typeface="Cambria Math" panose="02040503050406030204" pitchFamily="18" charset="0"/>
                            </a:rPr>
                            <m:t>methadone</m:t>
                          </m:r>
                        </m:num>
                        <m:den>
                          <m:r>
                            <a:rPr lang="en-US" sz="2400">
                              <a:effectLst/>
                              <a:latin typeface="Cambria Math" panose="02040503050406030204" pitchFamily="18" charset="0"/>
                              <a:ea typeface="Calibri" panose="020F0502020204030204" pitchFamily="34" charset="0"/>
                              <a:cs typeface="Cambria Math" panose="02040503050406030204" pitchFamily="18" charset="0"/>
                            </a:rPr>
                            <m:t>390 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total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daily</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dose</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oral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morphine</m:t>
                          </m:r>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a:effectLst/>
                              <a:latin typeface="Cambria Math" panose="02040503050406030204" pitchFamily="18" charset="0"/>
                              <a:ea typeface="Calibri" panose="020F0502020204030204" pitchFamily="34" charset="0"/>
                              <a:cs typeface="Cambria Math" panose="02040503050406030204" pitchFamily="18" charset="0"/>
                            </a:rPr>
                            <m:t>1 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oral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methadone</m:t>
                          </m:r>
                        </m:num>
                        <m:den>
                          <m:r>
                            <a:rPr lang="en-US" sz="2400">
                              <a:effectLst/>
                              <a:latin typeface="Cambria Math" panose="02040503050406030204" pitchFamily="18" charset="0"/>
                              <a:ea typeface="Calibri" panose="020F0502020204030204" pitchFamily="34" charset="0"/>
                              <a:cs typeface="Cambria Math" panose="02040503050406030204" pitchFamily="18" charset="0"/>
                            </a:rPr>
                            <m:t>10 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oral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morphine</m:t>
                          </m:r>
                        </m:den>
                      </m:f>
                    </m:oMath>
                  </m:oMathPara>
                </a14:m>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(10) (X) = (390) (1)</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10X = 390</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X = 39 mg of oral methadone/day</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If the total daily dose of </a:t>
                </a:r>
                <a:r>
                  <a:rPr lang="en-US" dirty="0" smtClean="0">
                    <a:latin typeface="Times New Roman" panose="02020603050405020304" pitchFamily="18" charset="0"/>
                    <a:ea typeface="Calibri" panose="020F0502020204030204" pitchFamily="34" charset="0"/>
                    <a:cs typeface="Arial" panose="020B0604020202020204" pitchFamily="34" charset="0"/>
                  </a:rPr>
                  <a:t>350 </a:t>
                </a:r>
                <a:r>
                  <a:rPr lang="en-US" dirty="0">
                    <a:latin typeface="Times New Roman" panose="02020603050405020304" pitchFamily="18" charset="0"/>
                    <a:ea typeface="Calibri" panose="020F0502020204030204" pitchFamily="34" charset="0"/>
                    <a:cs typeface="Arial" panose="020B0604020202020204" pitchFamily="34" charset="0"/>
                  </a:rPr>
                  <a:t>mg oral morphine is used for the calculation, the total daily dose of methadone would be </a:t>
                </a:r>
                <a:r>
                  <a:rPr lang="en-US" dirty="0" smtClean="0">
                    <a:latin typeface="Times New Roman" panose="02020603050405020304" pitchFamily="18" charset="0"/>
                    <a:ea typeface="Calibri" panose="020F0502020204030204" pitchFamily="34" charset="0"/>
                    <a:cs typeface="Arial" panose="020B0604020202020204" pitchFamily="34" charset="0"/>
                  </a:rPr>
                  <a:t>35 </a:t>
                </a:r>
                <a:r>
                  <a:rPr lang="en-US" dirty="0">
                    <a:latin typeface="Times New Roman" panose="02020603050405020304" pitchFamily="18" charset="0"/>
                    <a:ea typeface="Calibri" panose="020F0502020204030204" pitchFamily="34" charset="0"/>
                    <a:cs typeface="Arial" panose="020B0604020202020204" pitchFamily="34" charset="0"/>
                  </a:rPr>
                  <a:t>mg.</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886691"/>
                <a:ext cx="10515600" cy="5971310"/>
              </a:xfrm>
              <a:blipFill>
                <a:blip r:embed="rId2"/>
                <a:stretch>
                  <a:fillRect l="-1043" t="-1224" r="-986"/>
                </a:stretch>
              </a:blipFill>
            </p:spPr>
            <p:txBody>
              <a:bodyPr/>
              <a:lstStyle/>
              <a:p>
                <a:r>
                  <a:rPr lang="en-US">
                    <a:noFill/>
                  </a:rPr>
                  <a:t> </a:t>
                </a:r>
              </a:p>
            </p:txBody>
          </p:sp>
        </mc:Fallback>
      </mc:AlternateContent>
    </p:spTree>
    <p:extLst>
      <p:ext uri="{BB962C8B-B14F-4D97-AF65-F5344CB8AC3E}">
        <p14:creationId xmlns:p14="http://schemas.microsoft.com/office/powerpoint/2010/main" val="2831847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1673"/>
            <a:ext cx="10515600" cy="1011382"/>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Patient Case</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233055"/>
            <a:ext cx="10515600" cy="5624946"/>
          </a:xfrm>
        </p:spPr>
        <p:txBody>
          <a:bodyPr>
            <a:normAutofit lnSpcReduction="10000"/>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A </a:t>
            </a:r>
            <a:r>
              <a:rPr lang="en-US" dirty="0">
                <a:latin typeface="Times New Roman" panose="02020603050405020304" pitchFamily="18" charset="0"/>
                <a:ea typeface="Calibri" panose="020F0502020204030204" pitchFamily="34" charset="0"/>
                <a:cs typeface="Arial" panose="020B0604020202020204" pitchFamily="34" charset="0"/>
              </a:rPr>
              <a:t>patient has metastatic cancer, was on morphine sulphate 60 mg q4h, his physician called the hospital pharmacist asking him about how to convert it to the appropriate daily dose of oxycodone.</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30 mg of morphine sulphate = 20 mg of oxycodone</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Answer</a:t>
            </a:r>
            <a:r>
              <a:rPr lang="en-US" dirty="0">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Morphine 60 mg × 6 = 360 mg/day</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Because of tolerance (25 % - 50 %)</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So, the actual dose of morphine is 180 mg/day (if we choose 50 % tolerance)</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30 mg morphine/180 mg morphine = 20 mg oxycodone/X</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X = 120 mg of oxycodone/day</a:t>
            </a:r>
          </a:p>
        </p:txBody>
      </p:sp>
    </p:spTree>
    <p:extLst>
      <p:ext uri="{BB962C8B-B14F-4D97-AF65-F5344CB8AC3E}">
        <p14:creationId xmlns:p14="http://schemas.microsoft.com/office/powerpoint/2010/main" val="37392381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1781"/>
            <a:ext cx="10515600" cy="123305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Homework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34835"/>
            <a:ext cx="10515600" cy="5223165"/>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A </a:t>
            </a:r>
            <a:r>
              <a:rPr lang="en-US" dirty="0">
                <a:latin typeface="Times New Roman" panose="02020603050405020304" pitchFamily="18" charset="0"/>
                <a:ea typeface="Calibri" panose="020F0502020204030204" pitchFamily="34" charset="0"/>
                <a:cs typeface="Arial" panose="020B0604020202020204" pitchFamily="34" charset="0"/>
              </a:rPr>
              <a:t>patient is on morphine I.V. 15 mg q4h. The doctor wants to switch him to SR tablet form. If you know that the equivalent dose of morphine 30 mg is: oxycodone 6 mg, codeine 200 mg, hydromorphone 100 mg; what will be the suitable choice? </a:t>
            </a:r>
            <a:r>
              <a:rPr lang="en-US" dirty="0" smtClean="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hint: consider percent of tolerance = 34 %)</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a- 300 mg of codeine q12h</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b- 60 mg morphine q12h </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c- 15 mg oxycodone q12h</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d- 100 mg hydromorphone q12h</a:t>
            </a:r>
          </a:p>
        </p:txBody>
      </p:sp>
    </p:spTree>
    <p:extLst>
      <p:ext uri="{BB962C8B-B14F-4D97-AF65-F5344CB8AC3E}">
        <p14:creationId xmlns:p14="http://schemas.microsoft.com/office/powerpoint/2010/main" val="35988734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249382"/>
            <a:ext cx="11623964" cy="6359236"/>
          </a:xfrm>
        </p:spPr>
      </p:pic>
    </p:spTree>
    <p:extLst>
      <p:ext uri="{BB962C8B-B14F-4D97-AF65-F5344CB8AC3E}">
        <p14:creationId xmlns:p14="http://schemas.microsoft.com/office/powerpoint/2010/main" val="467167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8763"/>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Cancer Pain Etiology</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01091"/>
            <a:ext cx="10515600" cy="5056909"/>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He also reports that his throat is getting so sore that he cannot bear to swallow and rates the pain 10 of 10. L.V. appears quite fatigued and lethargic during his appointment with the radiation oncologist. The physical examination is remarkable for dry oral mucous membranes, erythema and mild ulceration of the oropharynx, and allodynia with light palpitation of the trapezius and sternocleidomastoid with pain greater on the left side. Based on the laboratory tests the radiation oncologist decides to admit L.V. to the hospital for dehydration and pain management. What are the possible etiologies of L.V.’s pain?</a:t>
            </a: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773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8763"/>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Cancer Pain Etiology</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01091"/>
            <a:ext cx="10515600" cy="5056909"/>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L.V. is presenting with a new complaint of a severe sore throat and persistent neck and shoulder pain. Laboratory data rule out infection and myelosuppression. His kidney function may be impaired by dehydration and cisplatin therapy. The most likely causes of L.V.’s pain are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recent surgical neck resection</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mucositis from external beam radiation</a:t>
            </a:r>
            <a:r>
              <a:rPr lang="en-US" dirty="0">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L.V</a:t>
            </a:r>
            <a:r>
              <a:rPr lang="en-US" dirty="0">
                <a:latin typeface="Times New Roman" panose="02020603050405020304" pitchFamily="18" charset="0"/>
                <a:ea typeface="Calibri" panose="020F0502020204030204" pitchFamily="34" charset="0"/>
                <a:cs typeface="Arial" panose="020B0604020202020204" pitchFamily="34" charset="0"/>
              </a:rPr>
              <a:t>. also has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postoperative peripheral neuropathy </a:t>
            </a:r>
            <a:r>
              <a:rPr lang="en-US" dirty="0">
                <a:latin typeface="Times New Roman" panose="02020603050405020304" pitchFamily="18" charset="0"/>
                <a:ea typeface="Calibri" panose="020F0502020204030204" pitchFamily="34" charset="0"/>
                <a:cs typeface="Arial" panose="020B0604020202020204" pitchFamily="34" charset="0"/>
              </a:rPr>
              <a:t>characterized by shocklike sensation in the neck and shoulders after the resection of the tumor.</a:t>
            </a:r>
          </a:p>
        </p:txBody>
      </p:sp>
    </p:spTree>
    <p:extLst>
      <p:ext uri="{BB962C8B-B14F-4D97-AF65-F5344CB8AC3E}">
        <p14:creationId xmlns:p14="http://schemas.microsoft.com/office/powerpoint/2010/main" val="1872274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9709"/>
            <a:ext cx="10515600" cy="144087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230582"/>
            <a:ext cx="10515600" cy="4627418"/>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L.V. was started 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IV hydromorphone </a:t>
            </a:r>
            <a:r>
              <a:rPr lang="en-US" dirty="0">
                <a:latin typeface="Times New Roman" panose="02020603050405020304" pitchFamily="18" charset="0"/>
                <a:ea typeface="Calibri" panose="020F0502020204030204" pitchFamily="34" charset="0"/>
                <a:cs typeface="Arial" panose="020B0604020202020204" pitchFamily="34" charset="0"/>
              </a:rPr>
              <a:t>using patient-controlled analgesia (PCA) with an average usage of 14 mg/day. He now rates his pain as 4 </a:t>
            </a:r>
            <a:r>
              <a:rPr lang="en-US" dirty="0" smtClean="0">
                <a:latin typeface="Times New Roman" panose="02020603050405020304" pitchFamily="18" charset="0"/>
                <a:ea typeface="Calibri" panose="020F0502020204030204" pitchFamily="34" charset="0"/>
                <a:cs typeface="Arial" panose="020B0604020202020204" pitchFamily="34" charset="0"/>
              </a:rPr>
              <a:t>of 10</a:t>
            </a:r>
            <a:r>
              <a:rPr lang="en-US" dirty="0">
                <a:latin typeface="Times New Roman" panose="02020603050405020304" pitchFamily="18" charset="0"/>
                <a:ea typeface="Calibri" panose="020F0502020204030204" pitchFamily="34" charset="0"/>
                <a:cs typeface="Arial" panose="020B0604020202020204" pitchFamily="34" charset="0"/>
              </a:rPr>
              <a:t>. Owing to difficulty swallowing secondary to the mucositis and xerostomia, he had a gastric feeding tube placed for nutrition. The plan is to convert the IV hydromorphone to a transdermal fentanyl patch.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What transdermal fentanyl patch dose </a:t>
            </a:r>
            <a:r>
              <a:rPr lang="en-US" dirty="0">
                <a:latin typeface="Times New Roman" panose="02020603050405020304" pitchFamily="18" charset="0"/>
                <a:ea typeface="Calibri" panose="020F0502020204030204" pitchFamily="34" charset="0"/>
                <a:cs typeface="Arial" panose="020B0604020202020204" pitchFamily="34" charset="0"/>
              </a:rPr>
              <a:t>should L.V. be started </a:t>
            </a:r>
            <a:r>
              <a:rPr lang="en-US" dirty="0" smtClean="0">
                <a:latin typeface="Times New Roman" panose="02020603050405020304" pitchFamily="18" charset="0"/>
                <a:ea typeface="Calibri" panose="020F0502020204030204" pitchFamily="34" charset="0"/>
                <a:cs typeface="Arial" panose="020B0604020202020204" pitchFamily="34" charset="0"/>
              </a:rPr>
              <a:t>on? </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79030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8763"/>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01091"/>
            <a:ext cx="10515600" cy="5056909"/>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For more than two decades, the World Health Organization’s (WHO) analgesic ladder has been used to guide cancer pain management. The ladder progresses in a stepwise manner starting with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acetaminophen</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NSAIDs</a:t>
            </a:r>
            <a:r>
              <a:rPr lang="en-US" dirty="0">
                <a:latin typeface="Times New Roman" panose="02020603050405020304" pitchFamily="18" charset="0"/>
                <a:ea typeface="Calibri" panose="020F0502020204030204" pitchFamily="34" charset="0"/>
                <a:cs typeface="Arial" panose="020B0604020202020204" pitchFamily="34" charset="0"/>
              </a:rPr>
              <a:t>, and adjuvant medications (e.g., coanalgesics such 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anticonvulsants</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antidepressants </a:t>
            </a:r>
            <a:r>
              <a:rPr lang="en-US" dirty="0">
                <a:latin typeface="Times New Roman" panose="02020603050405020304" pitchFamily="18" charset="0"/>
                <a:ea typeface="Calibri" panose="020F0502020204030204" pitchFamily="34" charset="0"/>
                <a:cs typeface="Arial" panose="020B0604020202020204" pitchFamily="34" charset="0"/>
              </a:rPr>
              <a:t>for neuropathic pain) as initial therapy. If the pain intensity is greater than 4 of 10 but not severe, weak opioid analgesics may be added to the pain regimen. For severe pain, strong opioids such 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morphine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hydromorphone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fentanyl</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oxycodone</a:t>
            </a:r>
            <a:r>
              <a:rPr lang="en-US" dirty="0">
                <a:latin typeface="Times New Roman" panose="02020603050405020304" pitchFamily="18" charset="0"/>
                <a:ea typeface="Calibri" panose="020F0502020204030204" pitchFamily="34" charset="0"/>
                <a:cs typeface="Arial" panose="020B0604020202020204" pitchFamily="34" charset="0"/>
              </a:rPr>
              <a:t> are recommended in step 3 of the WHO analgesic ladder.</a:t>
            </a:r>
          </a:p>
        </p:txBody>
      </p:sp>
    </p:spTree>
    <p:extLst>
      <p:ext uri="{BB962C8B-B14F-4D97-AF65-F5344CB8AC3E}">
        <p14:creationId xmlns:p14="http://schemas.microsoft.com/office/powerpoint/2010/main" val="3794662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8763"/>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01091"/>
            <a:ext cx="10515600" cy="5056909"/>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Transdermal fentanyl patches are intended for opioid-tolerant patients with stable chronic pain</a:t>
            </a:r>
            <a:r>
              <a:rPr lang="en-US" dirty="0">
                <a:latin typeface="Times New Roman" panose="02020603050405020304" pitchFamily="18" charset="0"/>
                <a:ea typeface="Calibri" panose="020F0502020204030204" pitchFamily="34" charset="0"/>
                <a:cs typeface="Arial" panose="020B0604020202020204" pitchFamily="34" charset="0"/>
              </a:rPr>
              <a:t>. Opioid-tolerant patients are those who have been taking daily, for a week or longer, at least 60 mg of oral morphine, 30 mg of oral oxycodone, or at least 8 mg of oral hydromorphone or an equianalgesic dose of another opioid.</a:t>
            </a:r>
          </a:p>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Doses </a:t>
            </a:r>
            <a:r>
              <a:rPr lang="en-US" dirty="0">
                <a:latin typeface="Times New Roman" panose="02020603050405020304" pitchFamily="18" charset="0"/>
                <a:ea typeface="Calibri" panose="020F0502020204030204" pitchFamily="34" charset="0"/>
                <a:cs typeface="Arial" panose="020B0604020202020204" pitchFamily="34" charset="0"/>
              </a:rPr>
              <a:t>of two different opioids (or two different routes of administration of the same opioid) are considered to be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equianalgesic</a:t>
            </a:r>
            <a:r>
              <a:rPr lang="en-US" dirty="0">
                <a:latin typeface="Times New Roman" panose="02020603050405020304" pitchFamily="18" charset="0"/>
                <a:ea typeface="Calibri" panose="020F0502020204030204" pitchFamily="34" charset="0"/>
                <a:cs typeface="Arial" panose="020B0604020202020204" pitchFamily="34" charset="0"/>
              </a:rPr>
              <a:t> if they provide the same degree of pain relief. Table 5-1 gives equianalgesic opioid doses.</a:t>
            </a:r>
          </a:p>
        </p:txBody>
      </p:sp>
    </p:spTree>
    <p:extLst>
      <p:ext uri="{BB962C8B-B14F-4D97-AF65-F5344CB8AC3E}">
        <p14:creationId xmlns:p14="http://schemas.microsoft.com/office/powerpoint/2010/main" val="2417824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5680" y="193965"/>
            <a:ext cx="10228119" cy="1025235"/>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5-1: Equianalgesic opioid doses.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01091"/>
            <a:ext cx="10515600" cy="5056909"/>
          </a:xfrm>
        </p:spPr>
        <p:txBody>
          <a:bodyPr>
            <a:normAutofit/>
          </a:bodyPr>
          <a:lstStyle/>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47143234"/>
              </p:ext>
            </p:extLst>
          </p:nvPr>
        </p:nvGraphicFramePr>
        <p:xfrm>
          <a:off x="1125681" y="1330037"/>
          <a:ext cx="9940638" cy="5292436"/>
        </p:xfrm>
        <a:graphic>
          <a:graphicData uri="http://schemas.openxmlformats.org/drawingml/2006/table">
            <a:tbl>
              <a:tblPr firstRow="1" firstCol="1" bandRow="1">
                <a:tableStyleId>{5C22544A-7EE6-4342-B048-85BDC9FD1C3A}</a:tableStyleId>
              </a:tblPr>
              <a:tblGrid>
                <a:gridCol w="3313546">
                  <a:extLst>
                    <a:ext uri="{9D8B030D-6E8A-4147-A177-3AD203B41FA5}">
                      <a16:colId xmlns:a16="http://schemas.microsoft.com/office/drawing/2014/main" val="2992870112"/>
                    </a:ext>
                  </a:extLst>
                </a:gridCol>
                <a:gridCol w="3313546">
                  <a:extLst>
                    <a:ext uri="{9D8B030D-6E8A-4147-A177-3AD203B41FA5}">
                      <a16:colId xmlns:a16="http://schemas.microsoft.com/office/drawing/2014/main" val="2884339612"/>
                    </a:ext>
                  </a:extLst>
                </a:gridCol>
                <a:gridCol w="3313546">
                  <a:extLst>
                    <a:ext uri="{9D8B030D-6E8A-4147-A177-3AD203B41FA5}">
                      <a16:colId xmlns:a16="http://schemas.microsoft.com/office/drawing/2014/main" val="429762103"/>
                    </a:ext>
                  </a:extLst>
                </a:gridCol>
              </a:tblGrid>
              <a:tr h="525961">
                <a:tc rowSpan="2">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Opioid</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Equianalgesic Dose (mg)</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712033698"/>
                  </a:ext>
                </a:extLst>
              </a:tr>
              <a:tr h="525961">
                <a:tc vMerge="1">
                  <a:txBody>
                    <a:bodyPr/>
                    <a:lstStyle/>
                    <a:p>
                      <a:endParaRPr lang="en-US"/>
                    </a:p>
                  </a:txBody>
                  <a:tcPr/>
                </a:tc>
                <a:tc>
                  <a:txBody>
                    <a:bodyPr/>
                    <a:lstStyle/>
                    <a:p>
                      <a:pPr marL="0" marR="0" algn="l"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Oral</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Parenteral</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8946722"/>
                  </a:ext>
                </a:extLst>
              </a:tr>
              <a:tr h="525961">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Morphine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30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1378659"/>
                  </a:ext>
                </a:extLst>
              </a:tr>
              <a:tr h="525961">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Hydromorphone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7.5</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1.5</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1149781"/>
                  </a:ext>
                </a:extLst>
              </a:tr>
              <a:tr h="525961">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Fentanyl</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0.1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5499589"/>
                  </a:ext>
                </a:extLst>
              </a:tr>
              <a:tr h="525961">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Oxycodone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20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7668235"/>
                  </a:ext>
                </a:extLst>
              </a:tr>
              <a:tr h="1084748">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Levorphanol</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4 acute</a:t>
                      </a:r>
                      <a:endParaRPr lang="en-US" sz="20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 chronic</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 chronic</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4804108"/>
                  </a:ext>
                </a:extLst>
              </a:tr>
              <a:tr h="525961">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Buprenorphine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0.3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0.4 (sublingual)</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2536789"/>
                  </a:ext>
                </a:extLst>
              </a:tr>
              <a:tr h="525961">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Meperidine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smtClean="0">
                          <a:effectLst/>
                          <a:latin typeface="Times New Roman" panose="02020603050405020304" pitchFamily="18" charset="0"/>
                          <a:cs typeface="Times New Roman" panose="02020603050405020304" pitchFamily="18" charset="0"/>
                        </a:rPr>
                        <a:t>300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smtClean="0">
                          <a:effectLst/>
                          <a:latin typeface="Times New Roman" panose="02020603050405020304" pitchFamily="18" charset="0"/>
                          <a:cs typeface="Times New Roman" panose="02020603050405020304" pitchFamily="18" charset="0"/>
                        </a:rPr>
                        <a:t>100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6900658"/>
                  </a:ext>
                </a:extLst>
              </a:tr>
            </a:tbl>
          </a:graphicData>
        </a:graphic>
      </p:graphicFrame>
    </p:spTree>
    <p:extLst>
      <p:ext uri="{BB962C8B-B14F-4D97-AF65-F5344CB8AC3E}">
        <p14:creationId xmlns:p14="http://schemas.microsoft.com/office/powerpoint/2010/main" val="445885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There are several published tables for converting morphine to transdermal fentanyl (Duragesic</a:t>
            </a:r>
            <a:r>
              <a:rPr lang="en-US" baseline="30000"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by researchers and manufacturers of transdermal fentanyl products. They provide slightly different dose conversion recommendations. Duragesic</a:t>
            </a:r>
            <a:r>
              <a:rPr lang="en-US" baseline="30000"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has wide morphine dose ranges, which may result in underdosing the transdermal fentanyl patch in cancer patients (Table 5-2).</a:t>
            </a:r>
          </a:p>
        </p:txBody>
      </p:sp>
    </p:spTree>
    <p:extLst>
      <p:ext uri="{BB962C8B-B14F-4D97-AF65-F5344CB8AC3E}">
        <p14:creationId xmlns:p14="http://schemas.microsoft.com/office/powerpoint/2010/main" val="3295523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TotalTime>
  <Words>1763</Words>
  <Application>Microsoft Office PowerPoint</Application>
  <PresentationFormat>Widescreen</PresentationFormat>
  <Paragraphs>184</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Calibri Light</vt:lpstr>
      <vt:lpstr>Cambria Math</vt:lpstr>
      <vt:lpstr>Gill Sans MT</vt:lpstr>
      <vt:lpstr>Sitka Subheading</vt:lpstr>
      <vt:lpstr>Times New Roman</vt:lpstr>
      <vt:lpstr>Office Theme</vt:lpstr>
      <vt:lpstr>Treatment of Cancer Pain</vt:lpstr>
      <vt:lpstr>Cancer Pain Etiology</vt:lpstr>
      <vt:lpstr>Cancer Pain Etiology</vt:lpstr>
      <vt:lpstr>Cancer Pain Etiology</vt:lpstr>
      <vt:lpstr>Transdermal Fentanyl Dose Calculation</vt:lpstr>
      <vt:lpstr>Transdermal Fentanyl Dose Calculation</vt:lpstr>
      <vt:lpstr>Transdermal Fentanyl Dose Calculation</vt:lpstr>
      <vt:lpstr>Table 5-1: Equianalgesic opioid doses.</vt:lpstr>
      <vt:lpstr>Transdermal Fentanyl Dose Calculation</vt:lpstr>
      <vt:lpstr>Table 5-2: Conversion from oral morphine to Duragesic®.</vt:lpstr>
      <vt:lpstr>Transdermal Fentanyl Dose Calculation</vt:lpstr>
      <vt:lpstr>Transdermal Fentanyl Dose Calculation</vt:lpstr>
      <vt:lpstr>Transdermal Fentanyl Dose Calculation</vt:lpstr>
      <vt:lpstr>Transdermal Fentanyl Dose Calculation</vt:lpstr>
      <vt:lpstr>Transdermal Fentanyl Dose Calculation</vt:lpstr>
      <vt:lpstr>Transdermal Fentanyl Dose Calculation</vt:lpstr>
      <vt:lpstr>Methadone Dose Calculation</vt:lpstr>
      <vt:lpstr>Methadone Dose Calculation</vt:lpstr>
      <vt:lpstr>Table 5-3: Morphine to methadone equianalgesic dose ratio.</vt:lpstr>
      <vt:lpstr>Methadone Dose Calculation</vt:lpstr>
      <vt:lpstr>Methadone Dose Calculation</vt:lpstr>
      <vt:lpstr>Methadone Dose Calculation</vt:lpstr>
      <vt:lpstr>Methadone Dose Calculation</vt:lpstr>
      <vt:lpstr>Patient Case</vt:lpstr>
      <vt:lpstr>Homework </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Historic Background  of Pharmacy Practice</dc:title>
  <dc:creator>haider raheem</dc:creator>
  <cp:lastModifiedBy>haider raheem</cp:lastModifiedBy>
  <cp:revision>33</cp:revision>
  <dcterms:created xsi:type="dcterms:W3CDTF">2021-10-05T20:56:32Z</dcterms:created>
  <dcterms:modified xsi:type="dcterms:W3CDTF">2022-12-02T07:07:35Z</dcterms:modified>
</cp:coreProperties>
</file>