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78" r:id="rId3"/>
    <p:sldId id="295" r:id="rId4"/>
    <p:sldId id="301" r:id="rId5"/>
    <p:sldId id="289" r:id="rId6"/>
    <p:sldId id="287" r:id="rId7"/>
    <p:sldId id="311" r:id="rId8"/>
    <p:sldId id="290" r:id="rId9"/>
    <p:sldId id="284" r:id="rId10"/>
    <p:sldId id="294" r:id="rId11"/>
    <p:sldId id="312" r:id="rId12"/>
    <p:sldId id="288" r:id="rId13"/>
    <p:sldId id="298" r:id="rId14"/>
    <p:sldId id="305" r:id="rId15"/>
    <p:sldId id="306" r:id="rId16"/>
    <p:sldId id="313" r:id="rId17"/>
    <p:sldId id="314" r:id="rId18"/>
    <p:sldId id="307" r:id="rId19"/>
    <p:sldId id="309" r:id="rId20"/>
    <p:sldId id="315" r:id="rId21"/>
    <p:sldId id="316" r:id="rId22"/>
    <p:sldId id="317" r:id="rId23"/>
    <p:sldId id="333" r:id="rId24"/>
    <p:sldId id="318" r:id="rId25"/>
    <p:sldId id="319" r:id="rId26"/>
    <p:sldId id="334" r:id="rId27"/>
    <p:sldId id="320" r:id="rId28"/>
    <p:sldId id="321" r:id="rId29"/>
    <p:sldId id="322" r:id="rId30"/>
    <p:sldId id="323" r:id="rId31"/>
    <p:sldId id="324" r:id="rId32"/>
    <p:sldId id="325" r:id="rId33"/>
    <p:sldId id="326" r:id="rId34"/>
    <p:sldId id="327" r:id="rId35"/>
    <p:sldId id="328" r:id="rId36"/>
    <p:sldId id="329" r:id="rId37"/>
    <p:sldId id="330" r:id="rId38"/>
    <p:sldId id="331" r:id="rId39"/>
    <p:sldId id="332" r:id="rId40"/>
    <p:sldId id="27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ider raheem" initials="hr" lastIdx="0" clrIdx="0">
    <p:extLst>
      <p:ext uri="{19B8F6BF-5375-455C-9EA6-DF929625EA0E}">
        <p15:presenceInfo xmlns:p15="http://schemas.microsoft.com/office/powerpoint/2012/main" userId="f8b80a2ed401f3c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5ABE1-AFD1-46D0-864A-9C3E7BCDC46C}" type="datetimeFigureOut">
              <a:rPr lang="en-US" smtClean="0"/>
              <a:t>10/31/2022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5B80E5-AB3D-47D1-A73F-D3BB4FF89757}" type="slidenum">
              <a:rPr lang="en-US" smtClean="0"/>
              <a:t>‹#›</a:t>
            </a:fld>
            <a:endParaRPr lang="en-US"/>
          </a:p>
        </p:txBody>
      </p:sp>
    </p:spTree>
    <p:extLst>
      <p:ext uri="{BB962C8B-B14F-4D97-AF65-F5344CB8AC3E}">
        <p14:creationId xmlns:p14="http://schemas.microsoft.com/office/powerpoint/2010/main" val="2290889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5B80E5-AB3D-47D1-A73F-D3BB4FF89757}" type="slidenum">
              <a:rPr lang="en-US" smtClean="0"/>
              <a:t>26</a:t>
            </a:fld>
            <a:endParaRPr lang="en-US"/>
          </a:p>
        </p:txBody>
      </p:sp>
    </p:spTree>
    <p:extLst>
      <p:ext uri="{BB962C8B-B14F-4D97-AF65-F5344CB8AC3E}">
        <p14:creationId xmlns:p14="http://schemas.microsoft.com/office/powerpoint/2010/main" val="2691504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EBF6B4-414E-41D1-A6A9-E808EF34E874}"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FA9F1-8DAD-4748-ABA1-38B4C2CDFB9E}" type="slidenum">
              <a:rPr lang="en-US" smtClean="0"/>
              <a:t>‹#›</a:t>
            </a:fld>
            <a:endParaRPr lang="en-US"/>
          </a:p>
        </p:txBody>
      </p:sp>
    </p:spTree>
    <p:extLst>
      <p:ext uri="{BB962C8B-B14F-4D97-AF65-F5344CB8AC3E}">
        <p14:creationId xmlns:p14="http://schemas.microsoft.com/office/powerpoint/2010/main" val="916702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EBF6B4-414E-41D1-A6A9-E808EF34E874}"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FA9F1-8DAD-4748-ABA1-38B4C2CDFB9E}" type="slidenum">
              <a:rPr lang="en-US" smtClean="0"/>
              <a:t>‹#›</a:t>
            </a:fld>
            <a:endParaRPr lang="en-US"/>
          </a:p>
        </p:txBody>
      </p:sp>
    </p:spTree>
    <p:extLst>
      <p:ext uri="{BB962C8B-B14F-4D97-AF65-F5344CB8AC3E}">
        <p14:creationId xmlns:p14="http://schemas.microsoft.com/office/powerpoint/2010/main" val="3322704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EBF6B4-414E-41D1-A6A9-E808EF34E874}"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FA9F1-8DAD-4748-ABA1-38B4C2CDFB9E}" type="slidenum">
              <a:rPr lang="en-US" smtClean="0"/>
              <a:t>‹#›</a:t>
            </a:fld>
            <a:endParaRPr lang="en-US"/>
          </a:p>
        </p:txBody>
      </p:sp>
    </p:spTree>
    <p:extLst>
      <p:ext uri="{BB962C8B-B14F-4D97-AF65-F5344CB8AC3E}">
        <p14:creationId xmlns:p14="http://schemas.microsoft.com/office/powerpoint/2010/main" val="3987552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EBF6B4-414E-41D1-A6A9-E808EF34E874}"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FA9F1-8DAD-4748-ABA1-38B4C2CDFB9E}" type="slidenum">
              <a:rPr lang="en-US" smtClean="0"/>
              <a:t>‹#›</a:t>
            </a:fld>
            <a:endParaRPr lang="en-US"/>
          </a:p>
        </p:txBody>
      </p:sp>
    </p:spTree>
    <p:extLst>
      <p:ext uri="{BB962C8B-B14F-4D97-AF65-F5344CB8AC3E}">
        <p14:creationId xmlns:p14="http://schemas.microsoft.com/office/powerpoint/2010/main" val="1375028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EBF6B4-414E-41D1-A6A9-E808EF34E874}"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FA9F1-8DAD-4748-ABA1-38B4C2CDFB9E}" type="slidenum">
              <a:rPr lang="en-US" smtClean="0"/>
              <a:t>‹#›</a:t>
            </a:fld>
            <a:endParaRPr lang="en-US"/>
          </a:p>
        </p:txBody>
      </p:sp>
    </p:spTree>
    <p:extLst>
      <p:ext uri="{BB962C8B-B14F-4D97-AF65-F5344CB8AC3E}">
        <p14:creationId xmlns:p14="http://schemas.microsoft.com/office/powerpoint/2010/main" val="452376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EBF6B4-414E-41D1-A6A9-E808EF34E874}" type="datetimeFigureOut">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FFA9F1-8DAD-4748-ABA1-38B4C2CDFB9E}" type="slidenum">
              <a:rPr lang="en-US" smtClean="0"/>
              <a:t>‹#›</a:t>
            </a:fld>
            <a:endParaRPr lang="en-US"/>
          </a:p>
        </p:txBody>
      </p:sp>
    </p:spTree>
    <p:extLst>
      <p:ext uri="{BB962C8B-B14F-4D97-AF65-F5344CB8AC3E}">
        <p14:creationId xmlns:p14="http://schemas.microsoft.com/office/powerpoint/2010/main" val="1330097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EBF6B4-414E-41D1-A6A9-E808EF34E874}" type="datetimeFigureOut">
              <a:rPr lang="en-US" smtClean="0"/>
              <a:t>10/31/2022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FFA9F1-8DAD-4748-ABA1-38B4C2CDFB9E}" type="slidenum">
              <a:rPr lang="en-US" smtClean="0"/>
              <a:t>‹#›</a:t>
            </a:fld>
            <a:endParaRPr lang="en-US"/>
          </a:p>
        </p:txBody>
      </p:sp>
    </p:spTree>
    <p:extLst>
      <p:ext uri="{BB962C8B-B14F-4D97-AF65-F5344CB8AC3E}">
        <p14:creationId xmlns:p14="http://schemas.microsoft.com/office/powerpoint/2010/main" val="3497433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EBF6B4-414E-41D1-A6A9-E808EF34E874}" type="datetimeFigureOut">
              <a:rPr lang="en-US" smtClean="0"/>
              <a:t>10/31/2022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FFA9F1-8DAD-4748-ABA1-38B4C2CDFB9E}" type="slidenum">
              <a:rPr lang="en-US" smtClean="0"/>
              <a:t>‹#›</a:t>
            </a:fld>
            <a:endParaRPr lang="en-US"/>
          </a:p>
        </p:txBody>
      </p:sp>
    </p:spTree>
    <p:extLst>
      <p:ext uri="{BB962C8B-B14F-4D97-AF65-F5344CB8AC3E}">
        <p14:creationId xmlns:p14="http://schemas.microsoft.com/office/powerpoint/2010/main" val="1396361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EBF6B4-414E-41D1-A6A9-E808EF34E874}" type="datetimeFigureOut">
              <a:rPr lang="en-US" smtClean="0"/>
              <a:t>10/31/2022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FFA9F1-8DAD-4748-ABA1-38B4C2CDFB9E}" type="slidenum">
              <a:rPr lang="en-US" smtClean="0"/>
              <a:t>‹#›</a:t>
            </a:fld>
            <a:endParaRPr lang="en-US"/>
          </a:p>
        </p:txBody>
      </p:sp>
    </p:spTree>
    <p:extLst>
      <p:ext uri="{BB962C8B-B14F-4D97-AF65-F5344CB8AC3E}">
        <p14:creationId xmlns:p14="http://schemas.microsoft.com/office/powerpoint/2010/main" val="2348183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5EBF6B4-414E-41D1-A6A9-E808EF34E874}" type="datetimeFigureOut">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FFA9F1-8DAD-4748-ABA1-38B4C2CDFB9E}" type="slidenum">
              <a:rPr lang="en-US" smtClean="0"/>
              <a:t>‹#›</a:t>
            </a:fld>
            <a:endParaRPr lang="en-US"/>
          </a:p>
        </p:txBody>
      </p:sp>
    </p:spTree>
    <p:extLst>
      <p:ext uri="{BB962C8B-B14F-4D97-AF65-F5344CB8AC3E}">
        <p14:creationId xmlns:p14="http://schemas.microsoft.com/office/powerpoint/2010/main" val="3414734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5EBF6B4-414E-41D1-A6A9-E808EF34E874}" type="datetimeFigureOut">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FFA9F1-8DAD-4748-ABA1-38B4C2CDFB9E}" type="slidenum">
              <a:rPr lang="en-US" smtClean="0"/>
              <a:t>‹#›</a:t>
            </a:fld>
            <a:endParaRPr lang="en-US"/>
          </a:p>
        </p:txBody>
      </p:sp>
    </p:spTree>
    <p:extLst>
      <p:ext uri="{BB962C8B-B14F-4D97-AF65-F5344CB8AC3E}">
        <p14:creationId xmlns:p14="http://schemas.microsoft.com/office/powerpoint/2010/main" val="1155728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EBF6B4-414E-41D1-A6A9-E808EF34E874}" type="datetimeFigureOut">
              <a:rPr lang="en-US" smtClean="0"/>
              <a:t>10/31/2022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FA9F1-8DAD-4748-ABA1-38B4C2CDFB9E}" type="slidenum">
              <a:rPr lang="en-US" smtClean="0"/>
              <a:t>‹#›</a:t>
            </a:fld>
            <a:endParaRPr lang="en-US"/>
          </a:p>
        </p:txBody>
      </p:sp>
    </p:spTree>
    <p:extLst>
      <p:ext uri="{BB962C8B-B14F-4D97-AF65-F5344CB8AC3E}">
        <p14:creationId xmlns:p14="http://schemas.microsoft.com/office/powerpoint/2010/main" val="2758816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3117128"/>
          </a:xfrm>
        </p:spPr>
        <p:txBody>
          <a:bodyPr>
            <a:normAutofit fontScale="90000"/>
          </a:bodyPr>
          <a:lstStyle/>
          <a:p>
            <a:pPr>
              <a:lnSpc>
                <a:spcPct val="115000"/>
              </a:lnSpc>
              <a:spcBef>
                <a:spcPts val="0"/>
              </a:spcBef>
            </a:pPr>
            <a:r>
              <a:rPr lang="en-US" b="1" smtClean="0">
                <a:solidFill>
                  <a:srgbClr val="0070C0"/>
                </a:solidFill>
                <a:latin typeface="Gill Sans MT" panose="020B0502020104020203" pitchFamily="34" charset="0"/>
                <a:ea typeface="Calibri" panose="020F0502020204030204" pitchFamily="34" charset="0"/>
                <a:cs typeface="Arial" panose="020B0604020202020204" pitchFamily="34" charset="0"/>
              </a:rPr>
              <a:t>Formulary </a:t>
            </a:r>
            <a:r>
              <a:rPr lang="en-US" b="1">
                <a:solidFill>
                  <a:srgbClr val="0070C0"/>
                </a:solidFill>
                <a:latin typeface="Gill Sans MT" panose="020B0502020104020203" pitchFamily="34" charset="0"/>
                <a:ea typeface="Calibri" panose="020F0502020204030204" pitchFamily="34" charset="0"/>
                <a:cs typeface="Arial" panose="020B0604020202020204" pitchFamily="34" charset="0"/>
              </a:rPr>
              <a:t>Systems and Medicines Regulatory Affairs</a:t>
            </a:r>
            <a:endParaRPr lang="en-US" b="1" dirty="0">
              <a:solidFill>
                <a:srgbClr val="0070C0"/>
              </a:solidFill>
              <a:latin typeface="Gill Sans MT" panose="020B0502020104020203" pitchFamily="34" charset="0"/>
              <a:ea typeface="Calibri" panose="020F0502020204030204" pitchFamily="34" charset="0"/>
              <a:cs typeface="Arial" panose="020B0604020202020204" pitchFamily="34" charset="0"/>
            </a:endParaRPr>
          </a:p>
        </p:txBody>
      </p:sp>
      <p:sp>
        <p:nvSpPr>
          <p:cNvPr id="3" name="Subtitle 2"/>
          <p:cNvSpPr>
            <a:spLocks noGrp="1"/>
          </p:cNvSpPr>
          <p:nvPr>
            <p:ph type="subTitle" idx="1"/>
          </p:nvPr>
        </p:nvSpPr>
        <p:spPr>
          <a:xfrm>
            <a:off x="1524000" y="4973781"/>
            <a:ext cx="9144000" cy="1343891"/>
          </a:xfrm>
        </p:spPr>
        <p:txBody>
          <a:bodyPr>
            <a:normAutofit/>
          </a:bodyPr>
          <a:lstStyle/>
          <a:p>
            <a:r>
              <a:rPr lang="en-US" sz="3600" b="1" dirty="0">
                <a:solidFill>
                  <a:srgbClr val="FF0000"/>
                </a:solidFill>
                <a:latin typeface="Sitka Subheading" panose="02000505000000020004" pitchFamily="2" charset="0"/>
                <a:ea typeface="Calibri" panose="020F0502020204030204" pitchFamily="34" charset="0"/>
              </a:rPr>
              <a:t>Dr. Haider Raheem</a:t>
            </a:r>
            <a:endParaRPr lang="en-US" sz="3600" dirty="0">
              <a:solidFill>
                <a:srgbClr val="FF0000"/>
              </a:solidFill>
              <a:latin typeface="Sitka Subheading" panose="02000505000000020004" pitchFamily="2" charset="0"/>
            </a:endParaRPr>
          </a:p>
        </p:txBody>
      </p:sp>
    </p:spTree>
    <p:extLst>
      <p:ext uri="{BB962C8B-B14F-4D97-AF65-F5344CB8AC3E}">
        <p14:creationId xmlns:p14="http://schemas.microsoft.com/office/powerpoint/2010/main" val="960720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25235"/>
            <a:ext cx="10515600" cy="1565564"/>
          </a:xfrm>
        </p:spPr>
        <p:txBody>
          <a:bodyPr>
            <a:normAutofit/>
          </a:bodyPr>
          <a:lstStyle/>
          <a:p>
            <a:pPr>
              <a:lnSpc>
                <a:spcPct val="115000"/>
              </a:lnSpc>
              <a:spcBef>
                <a:spcPts val="0"/>
              </a:spcBef>
            </a:pPr>
            <a:r>
              <a:rPr lang="en-US" b="1" dirty="0">
                <a:solidFill>
                  <a:srgbClr val="0070C0"/>
                </a:solidFill>
                <a:latin typeface="Times New Roman" panose="02020603050405020304" pitchFamily="18" charset="0"/>
                <a:ea typeface="Calibri" panose="020F0502020204030204" pitchFamily="34" charset="0"/>
                <a:cs typeface="Arial" panose="020B0604020202020204" pitchFamily="34" charset="0"/>
              </a:rPr>
              <a:t>Formulary development</a:t>
            </a:r>
            <a:endParaRPr lang="en-US" sz="36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2590799"/>
            <a:ext cx="10515600" cy="4267199"/>
          </a:xfrm>
        </p:spPr>
        <p:txBody>
          <a:bodyPr>
            <a:normAutofit/>
          </a:bodyPr>
          <a:lstStyle/>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Team work approach is required</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Decision whether to adapt another formulary or develop a completely new formulary</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Instill a culture of willingness to accept change</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Should be flexible and adapt to ongoing needs of prescribers and patients.</a:t>
            </a:r>
          </a:p>
          <a:p>
            <a:pPr marL="0" lvl="0" indent="0" algn="just">
              <a:lnSpc>
                <a:spcPct val="115000"/>
              </a:lnSpc>
              <a:spcBef>
                <a:spcPts val="0"/>
              </a:spcBef>
              <a:buNone/>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305273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27017"/>
            <a:ext cx="10515600" cy="1551709"/>
          </a:xfrm>
        </p:spPr>
        <p:txBody>
          <a:bodyPr>
            <a:normAutofit/>
          </a:bodyPr>
          <a:lstStyle/>
          <a:p>
            <a:pPr>
              <a:lnSpc>
                <a:spcPct val="115000"/>
              </a:lnSpc>
              <a:spcBef>
                <a:spcPts val="0"/>
              </a:spcBef>
            </a:pPr>
            <a:r>
              <a:rPr lang="en-US" b="1" dirty="0">
                <a:solidFill>
                  <a:srgbClr val="0070C0"/>
                </a:solidFill>
                <a:latin typeface="Times New Roman" panose="02020603050405020304" pitchFamily="18" charset="0"/>
                <a:ea typeface="Calibri" panose="020F0502020204030204" pitchFamily="34" charset="0"/>
                <a:cs typeface="Arial" panose="020B0604020202020204" pitchFamily="34" charset="0"/>
              </a:rPr>
              <a:t>Formulary system</a:t>
            </a:r>
            <a:endParaRPr lang="en-US" sz="36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2978727"/>
            <a:ext cx="10515600" cy="3879271"/>
          </a:xfrm>
        </p:spPr>
        <p:txBody>
          <a:bodyPr>
            <a:normAutofit/>
          </a:bodyPr>
          <a:lstStyle/>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Inclusion and exclusion criteria</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Process to monitor drug use and establish policies on drug use</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Adverse drug reaction reporting activities</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Provision of reference material on drugs included in formulary.</a:t>
            </a:r>
          </a:p>
          <a:p>
            <a:pPr marL="0" lvl="0" indent="0" algn="just">
              <a:lnSpc>
                <a:spcPct val="115000"/>
              </a:lnSpc>
              <a:spcBef>
                <a:spcPts val="0"/>
              </a:spcBef>
              <a:buNone/>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46016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9090"/>
            <a:ext cx="10515600" cy="1246909"/>
          </a:xfrm>
        </p:spPr>
        <p:txBody>
          <a:bodyPr>
            <a:normAutofit/>
          </a:bodyPr>
          <a:lstStyle/>
          <a:p>
            <a:pPr>
              <a:lnSpc>
                <a:spcPct val="115000"/>
              </a:lnSpc>
              <a:spcBef>
                <a:spcPts val="0"/>
              </a:spcBef>
            </a:pPr>
            <a:r>
              <a:rPr lang="en-US" sz="40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Formulary management system</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2286000"/>
            <a:ext cx="10515600" cy="4571998"/>
          </a:xfrm>
        </p:spPr>
        <p:txBody>
          <a:bodyPr>
            <a:normAutofit/>
          </a:bodyPr>
          <a:lstStyle/>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Has to be flexible and dynamic</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Regular updates to reflect current practice (e.g. biannual or annual editions)</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Inclusion of new drugs released on the market: consider issue of safety, cost, indications, me-too drugs</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Withdrawing drugs: discontinued drugs, drugs no longer prescribed</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Procedure to meet non-formulary requests.</a:t>
            </a:r>
          </a:p>
          <a:p>
            <a:pPr marL="0" lvl="0" indent="0" algn="just">
              <a:lnSpc>
                <a:spcPct val="115000"/>
              </a:lnSpc>
              <a:spcBef>
                <a:spcPts val="0"/>
              </a:spcBef>
              <a:buNone/>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436160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51708"/>
            <a:ext cx="10515600" cy="1607127"/>
          </a:xfrm>
        </p:spPr>
        <p:txBody>
          <a:bodyPr>
            <a:normAutofit/>
          </a:bodyPr>
          <a:lstStyle/>
          <a:p>
            <a:pPr>
              <a:lnSpc>
                <a:spcPct val="115000"/>
              </a:lnSpc>
              <a:spcBef>
                <a:spcPts val="0"/>
              </a:spcBef>
            </a:pPr>
            <a:r>
              <a:rPr lang="en-US" sz="40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Key issues for a successful formulary system</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3158836"/>
            <a:ext cx="10515600" cy="3546761"/>
          </a:xfrm>
        </p:spPr>
        <p:txBody>
          <a:bodyPr>
            <a:normAutofit/>
          </a:bodyPr>
          <a:lstStyle/>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Communication with end-users</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User-friendly</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Professionally presented.</a:t>
            </a:r>
          </a:p>
          <a:p>
            <a:pPr marL="0" lvl="0" indent="0" algn="just">
              <a:lnSpc>
                <a:spcPct val="115000"/>
              </a:lnSpc>
              <a:spcBef>
                <a:spcPts val="0"/>
              </a:spcBef>
              <a:buNone/>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528307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5745"/>
            <a:ext cx="6172200" cy="1122219"/>
          </a:xfrm>
        </p:spPr>
        <p:txBody>
          <a:bodyPr>
            <a:normAutofit/>
          </a:bodyPr>
          <a:lstStyle/>
          <a:p>
            <a:pPr algn="just">
              <a:lnSpc>
                <a:spcPct val="115000"/>
              </a:lnSpc>
              <a:spcBef>
                <a:spcPts val="0"/>
              </a:spcBef>
            </a:pPr>
            <a:r>
              <a:rPr lang="en-US"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Content of a formulary</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1" y="1717964"/>
            <a:ext cx="6172199" cy="5140034"/>
          </a:xfrm>
        </p:spPr>
        <p:txBody>
          <a:bodyPr>
            <a:normAutofit/>
          </a:bodyPr>
          <a:lstStyle/>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Introduction</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Follow a basic drug information system (e.g. reference to British National Formulary)</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Use a classification system (e.g. pharmacological or symptomatic)</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Include drug costs and cost of treatment</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Notes on inclusion criteria and selection of drugs.</a:t>
            </a:r>
          </a:p>
          <a:p>
            <a:pPr marL="0" lvl="0" indent="0" algn="just">
              <a:lnSpc>
                <a:spcPct val="115000"/>
              </a:lnSpc>
              <a:spcBef>
                <a:spcPts val="0"/>
              </a:spcBef>
              <a:buNone/>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3637" y="318655"/>
            <a:ext cx="4710546" cy="6303818"/>
          </a:xfrm>
          <a:prstGeom prst="rect">
            <a:avLst/>
          </a:prstGeom>
        </p:spPr>
      </p:pic>
    </p:spTree>
    <p:extLst>
      <p:ext uri="{BB962C8B-B14F-4D97-AF65-F5344CB8AC3E}">
        <p14:creationId xmlns:p14="http://schemas.microsoft.com/office/powerpoint/2010/main" val="2417626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6227618" cy="1136074"/>
          </a:xfrm>
        </p:spPr>
        <p:txBody>
          <a:bodyPr>
            <a:normAutofit/>
          </a:bodyPr>
          <a:lstStyle/>
          <a:p>
            <a:pPr algn="just">
              <a:lnSpc>
                <a:spcPct val="115000"/>
              </a:lnSpc>
              <a:spcBef>
                <a:spcPts val="0"/>
              </a:spcBef>
            </a:pPr>
            <a:r>
              <a:rPr lang="en-US" b="1" dirty="0">
                <a:solidFill>
                  <a:srgbClr val="0070C0"/>
                </a:solidFill>
                <a:latin typeface="Times New Roman" panose="02020603050405020304" pitchFamily="18" charset="0"/>
                <a:ea typeface="Calibri" panose="020F0502020204030204" pitchFamily="34" charset="0"/>
                <a:cs typeface="Arial" panose="020B0604020202020204" pitchFamily="34" charset="0"/>
              </a:rPr>
              <a:t>Formulary presentation</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745674"/>
            <a:ext cx="6227617" cy="5112323"/>
          </a:xfrm>
        </p:spPr>
        <p:txBody>
          <a:bodyPr>
            <a:normAutofit/>
          </a:bodyPr>
          <a:lstStyle/>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Pocket sized</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Binding: loose-leaf allows for flexible adaptations but may present problems with long-term use</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Use colour to facilitate presentation of material</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Cover: durable and attractive design</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Font size to make appropriate reading</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Availability in electronic format.</a:t>
            </a:r>
          </a:p>
          <a:p>
            <a:pPr marL="0" lvl="0" indent="0" algn="just">
              <a:lnSpc>
                <a:spcPct val="115000"/>
              </a:lnSpc>
              <a:spcBef>
                <a:spcPts val="0"/>
              </a:spcBef>
              <a:buNone/>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0618" y="318655"/>
            <a:ext cx="4544291" cy="6289963"/>
          </a:xfrm>
          <a:prstGeom prst="rect">
            <a:avLst/>
          </a:prstGeom>
        </p:spPr>
      </p:pic>
    </p:spTree>
    <p:extLst>
      <p:ext uri="{BB962C8B-B14F-4D97-AF65-F5344CB8AC3E}">
        <p14:creationId xmlns:p14="http://schemas.microsoft.com/office/powerpoint/2010/main" val="4884449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45127"/>
            <a:ext cx="5964382" cy="1316181"/>
          </a:xfrm>
        </p:spPr>
        <p:txBody>
          <a:bodyPr>
            <a:normAutofit/>
          </a:bodyPr>
          <a:lstStyle/>
          <a:p>
            <a:pPr algn="just">
              <a:lnSpc>
                <a:spcPct val="115000"/>
              </a:lnSpc>
              <a:spcBef>
                <a:spcPts val="0"/>
              </a:spcBef>
            </a:pPr>
            <a:r>
              <a:rPr lang="en-US"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Inclusion criteria</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199" y="2161308"/>
            <a:ext cx="6144491" cy="4696690"/>
          </a:xfrm>
        </p:spPr>
        <p:txBody>
          <a:bodyPr>
            <a:normAutofit/>
          </a:bodyPr>
          <a:lstStyle/>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Efficacy</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Side-effect profile and contraindications</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Interaction profile</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Pharmacokinetic profile</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Patient acceptability: taste, appearance, ease of administration</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Generic availability, cost.</a:t>
            </a:r>
          </a:p>
          <a:p>
            <a:pPr marL="0" lvl="0" indent="0" algn="just">
              <a:lnSpc>
                <a:spcPct val="115000"/>
              </a:lnSpc>
              <a:spcBef>
                <a:spcPts val="0"/>
              </a:spcBef>
              <a:buNone/>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927" y="346364"/>
            <a:ext cx="4710546" cy="6234546"/>
          </a:xfrm>
          <a:prstGeom prst="rect">
            <a:avLst/>
          </a:prstGeom>
        </p:spPr>
      </p:pic>
    </p:spTree>
    <p:extLst>
      <p:ext uri="{BB962C8B-B14F-4D97-AF65-F5344CB8AC3E}">
        <p14:creationId xmlns:p14="http://schemas.microsoft.com/office/powerpoint/2010/main" val="3470152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0655"/>
            <a:ext cx="10515600" cy="1995054"/>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Ethical implications of developing a formulary system</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3075709"/>
            <a:ext cx="10515600" cy="3782288"/>
          </a:xfrm>
        </p:spPr>
        <p:txBody>
          <a:bodyPr>
            <a:normAutofit/>
          </a:bodyPr>
          <a:lstStyle/>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Interfering with non-pharmacological basis for choice of product</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Formulary system may provide for generic substitution or therapeutic substitution</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Interactions with the pharmaceutical industry may influence the formulary system.</a:t>
            </a:r>
          </a:p>
          <a:p>
            <a:pPr marL="0" lvl="0" indent="0" algn="just">
              <a:lnSpc>
                <a:spcPct val="115000"/>
              </a:lnSpc>
              <a:spcBef>
                <a:spcPts val="0"/>
              </a:spcBef>
              <a:buNone/>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311561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83673"/>
          </a:xfrm>
        </p:spPr>
        <p:txBody>
          <a:bodyPr>
            <a:normAutofit/>
          </a:bodyPr>
          <a:lstStyle/>
          <a:p>
            <a:pPr>
              <a:lnSpc>
                <a:spcPct val="115000"/>
              </a:lnSpc>
              <a:spcBef>
                <a:spcPts val="0"/>
              </a:spcBef>
            </a:pPr>
            <a:r>
              <a:rPr lang="en-US" sz="40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Non-pharmacological basis of therapeutics</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983673"/>
            <a:ext cx="10515600" cy="5874325"/>
          </a:xfrm>
        </p:spPr>
        <p:txBody>
          <a:bodyPr>
            <a:normAutofit fontScale="92500" lnSpcReduction="20000"/>
          </a:bodyPr>
          <a:lstStyle/>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At the macro level, prescribing trends that influence the individual prescriber include:</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cost</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availability of product</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traditions and education of society (e.g. may influence dosage form selection)</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health issues</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stability and power of pharmaceutical industry</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medical teaching.</a:t>
            </a:r>
          </a:p>
          <a:p>
            <a:pPr marL="0" lvl="0" indent="0" algn="just">
              <a:lnSpc>
                <a:spcPct val="115000"/>
              </a:lnSpc>
              <a:spcBef>
                <a:spcPts val="0"/>
              </a:spcBef>
              <a:buNone/>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At the micro level, the individual prescriber is influenced by:</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peer groups</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society</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control measures and regulations by health authorities</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pharmaceutical industry.</a:t>
            </a:r>
          </a:p>
          <a:p>
            <a:pPr marL="0" lvl="0" indent="0" algn="just">
              <a:lnSpc>
                <a:spcPct val="115000"/>
              </a:lnSpc>
              <a:spcBef>
                <a:spcPts val="0"/>
              </a:spcBef>
              <a:buNone/>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394265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18"/>
            <a:ext cx="10515600" cy="45719"/>
          </a:xfrm>
        </p:spPr>
        <p:txBody>
          <a:bodyPr>
            <a:normAutofit fontScale="90000"/>
          </a:bodyPr>
          <a:lstStyle/>
          <a:p>
            <a:pPr>
              <a:lnSpc>
                <a:spcPct val="115000"/>
              </a:lnSpc>
              <a:spcBef>
                <a:spcPts val="0"/>
              </a:spcBef>
            </a:pP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387927"/>
            <a:ext cx="10515600" cy="6470072"/>
          </a:xfrm>
        </p:spPr>
        <p:txBody>
          <a:bodyPr>
            <a:normAutofit lnSpcReduction="10000"/>
          </a:bodyPr>
          <a:lstStyle/>
          <a:p>
            <a:pPr marL="0" lvl="0" indent="0" algn="just">
              <a:lnSpc>
                <a:spcPct val="115000"/>
              </a:lnSpc>
              <a:spcBef>
                <a:spcPts val="0"/>
              </a:spcBef>
              <a:buNone/>
            </a:pPr>
            <a:r>
              <a:rPr lang="en-US" sz="35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Generic substitution</a:t>
            </a:r>
          </a:p>
          <a:p>
            <a:pPr marL="0" lvl="0" indent="0" algn="just">
              <a:lnSpc>
                <a:spcPct val="115000"/>
              </a:lnSpc>
              <a:spcBef>
                <a:spcPts val="0"/>
              </a:spcBef>
              <a:buNone/>
            </a:pPr>
            <a:r>
              <a:rPr lang="en-US"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This </a:t>
            </a: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is the dispensing of a different brand or an unbranded drug product for the drug product prescribed</a:t>
            </a:r>
            <a:r>
              <a:rPr lang="en-US"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a:t>
            </a:r>
          </a:p>
          <a:p>
            <a:pPr marL="0" lvl="0" indent="0" algn="just">
              <a:lnSpc>
                <a:spcPct val="115000"/>
              </a:lnSpc>
              <a:spcBef>
                <a:spcPts val="0"/>
              </a:spcBef>
              <a:buNone/>
            </a:pPr>
            <a:endPar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sz="35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Therapeutic substitution</a:t>
            </a:r>
            <a:endParaRPr lang="en-US" sz="35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This </a:t>
            </a:r>
            <a:r>
              <a:rPr lang="en-US" dirty="0">
                <a:latin typeface="Times New Roman" panose="02020603050405020304" pitchFamily="18" charset="0"/>
                <a:ea typeface="Calibri" panose="020F0502020204030204" pitchFamily="34" charset="0"/>
                <a:cs typeface="Arial" panose="020B0604020202020204" pitchFamily="34" charset="0"/>
              </a:rPr>
              <a:t>is the dispensing of a particular drug entity in place of a therapeutically similar but chemically different drug product.</a:t>
            </a:r>
          </a:p>
          <a:p>
            <a:pPr marL="0" lvl="0" indent="0" algn="just">
              <a:lnSpc>
                <a:spcPct val="115000"/>
              </a:lnSpc>
              <a:spcBef>
                <a:spcPts val="0"/>
              </a:spcBef>
              <a:buNone/>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Opposition to therapeutic substitution is based on three factors:</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lack of scientific and clinical evidence</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clinical studies suggesting that not all drugs of similar classes are equivalent</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holistic approach in drug therapy.</a:t>
            </a:r>
          </a:p>
          <a:p>
            <a:pPr marL="0" lvl="0" indent="0" algn="just">
              <a:lnSpc>
                <a:spcPct val="115000"/>
              </a:lnSpc>
              <a:spcBef>
                <a:spcPts val="0"/>
              </a:spcBef>
              <a:buNone/>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91785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1674"/>
            <a:ext cx="6130636" cy="1385454"/>
          </a:xfrm>
        </p:spPr>
        <p:txBody>
          <a:bodyPr>
            <a:normAutofit fontScale="90000"/>
          </a:bodyPr>
          <a:lstStyle/>
          <a:p>
            <a:pPr>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rPr>
              <a:t>Formulary Systems </a:t>
            </a:r>
            <a:r>
              <a:rPr lang="en-US" sz="40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Background</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607128"/>
            <a:ext cx="6130636" cy="5098471"/>
          </a:xfrm>
        </p:spPr>
        <p:txBody>
          <a:bodyPr>
            <a:normAutofit fontScale="92500" lnSpcReduction="1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A formulary is a continually updated list of medications and related information, representing the clinical judgement of physicians, pharmacists and other experts in the diagnosis, prophylaxis or treatment of disease and promotion of health. A formulary includes, but is not limited to, a list of medications and medication-associated products or devices, medication-use policies, important ancillary drug information, decision-support tools, and organizational guidelines.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3636" y="221671"/>
            <a:ext cx="4724400" cy="6373091"/>
          </a:xfrm>
          <a:prstGeom prst="rect">
            <a:avLst/>
          </a:prstGeom>
        </p:spPr>
      </p:pic>
    </p:spTree>
    <p:extLst>
      <p:ext uri="{BB962C8B-B14F-4D97-AF65-F5344CB8AC3E}">
        <p14:creationId xmlns:p14="http://schemas.microsoft.com/office/powerpoint/2010/main" val="13958499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9491"/>
            <a:ext cx="5003800" cy="872836"/>
          </a:xfrm>
        </p:spPr>
        <p:txBody>
          <a:bodyPr>
            <a:noAutofit/>
          </a:bodyPr>
          <a:lstStyle/>
          <a:p>
            <a:pPr>
              <a:lnSpc>
                <a:spcPct val="115000"/>
              </a:lnSpc>
              <a:spcBef>
                <a:spcPts val="0"/>
              </a:spcBef>
            </a:pPr>
            <a:r>
              <a:rPr lang="en-US" sz="3200" b="1" dirty="0">
                <a:solidFill>
                  <a:srgbClr val="0070C0"/>
                </a:solidFill>
                <a:latin typeface="Times New Roman" panose="02020603050405020304" pitchFamily="18" charset="0"/>
                <a:ea typeface="Calibri" panose="020F0502020204030204" pitchFamily="34" charset="0"/>
              </a:rPr>
              <a:t>Medicines Regulatory Affairs </a:t>
            </a:r>
            <a:r>
              <a:rPr lang="en-US" sz="3200" b="1" dirty="0" smtClean="0">
                <a:solidFill>
                  <a:srgbClr val="0070C0"/>
                </a:solidFill>
                <a:latin typeface="Times New Roman" panose="02020603050405020304" pitchFamily="18" charset="0"/>
                <a:ea typeface="Calibri" panose="020F0502020204030204" pitchFamily="34" charset="0"/>
              </a:rPr>
              <a:t/>
            </a:r>
            <a:br>
              <a:rPr lang="en-US" sz="3200" b="1" dirty="0" smtClean="0">
                <a:solidFill>
                  <a:srgbClr val="0070C0"/>
                </a:solidFill>
                <a:latin typeface="Times New Roman" panose="02020603050405020304" pitchFamily="18" charset="0"/>
                <a:ea typeface="Calibri" panose="020F0502020204030204" pitchFamily="34" charset="0"/>
              </a:rPr>
            </a:br>
            <a:r>
              <a:rPr lang="en-US" sz="3200" b="1" dirty="0" smtClean="0">
                <a:solidFill>
                  <a:srgbClr val="0070C0"/>
                </a:solidFill>
                <a:latin typeface="Times New Roman" panose="02020603050405020304" pitchFamily="18" charset="0"/>
                <a:ea typeface="Calibri" panose="020F0502020204030204" pitchFamily="34" charset="0"/>
              </a:rPr>
              <a:t>Background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1" y="1690255"/>
            <a:ext cx="4800600" cy="5167745"/>
          </a:xfrm>
        </p:spPr>
        <p:txBody>
          <a:bodyPr>
            <a:normAutofit fontScale="925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Within the pharmaceutical industry, regulatory considerations are implemented across all stages of the development of a medicinal product (from the investigational medicinal product stage to the distribution stage). The main principle underlying the regulatory framework is to ensure safety, quality and efficacy of the product.</a:t>
            </a: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2000" y="318654"/>
            <a:ext cx="6183745" cy="448887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572" y="4807527"/>
            <a:ext cx="4546600" cy="2050473"/>
          </a:xfrm>
          <a:prstGeom prst="rect">
            <a:avLst/>
          </a:prstGeom>
        </p:spPr>
      </p:pic>
    </p:spTree>
    <p:extLst>
      <p:ext uri="{BB962C8B-B14F-4D97-AF65-F5344CB8AC3E}">
        <p14:creationId xmlns:p14="http://schemas.microsoft.com/office/powerpoint/2010/main" val="4066641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31272"/>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European Medicines Agency (</a:t>
            </a:r>
            <a:r>
              <a:rPr lang="en-US" sz="40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EMA</a:t>
            </a: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831273"/>
            <a:ext cx="10515600" cy="6026725"/>
          </a:xfrm>
        </p:spPr>
        <p:txBody>
          <a:bodyPr>
            <a:normAutofit fontScale="92500" lnSpcReduction="10000"/>
          </a:bodyPr>
          <a:lstStyle/>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Decentralised body of the European Union</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Forms part of a network of national agencies, is a service provider for the network and has a coordinating role within the network</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Mainly responsible for the protection and promotion of public and animal health, through the evaluation and supervision of medicines for human and veterinary use</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Responsible for scientific evaluation of applications for a European marketing authorisation (centralised procedure) for medicinal products</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Coordinates the pharmacovigilance network for European countries.</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Coordinates good manufacturing practice, product- and process-related inspections at manufacturing sites run by national regulatory bodies (e.g. MHRA in the UK)</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Liaises with other international medicines regulatory bodies (e.g. in the USA, Canada and Japan)</a:t>
            </a:r>
          </a:p>
          <a:p>
            <a:pPr marL="0" lvl="0" indent="0" algn="just">
              <a:lnSpc>
                <a:spcPct val="115000"/>
              </a:lnSpc>
              <a:spcBef>
                <a:spcPts val="0"/>
              </a:spcBef>
              <a:buNone/>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310678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26472"/>
            <a:ext cx="10515600" cy="1288471"/>
          </a:xfrm>
        </p:spPr>
        <p:txBody>
          <a:bodyPr>
            <a:normAutofit/>
          </a:bodyPr>
          <a:lstStyle/>
          <a:p>
            <a:pPr algn="just">
              <a:lnSpc>
                <a:spcPct val="115000"/>
              </a:lnSpc>
              <a:spcBef>
                <a:spcPts val="0"/>
              </a:spcBef>
            </a:pPr>
            <a:r>
              <a:rPr lang="en-US" b="1" dirty="0">
                <a:solidFill>
                  <a:srgbClr val="0070C0"/>
                </a:solidFill>
                <a:latin typeface="Times New Roman" panose="02020603050405020304" pitchFamily="18" charset="0"/>
                <a:ea typeface="Calibri" panose="020F0502020204030204" pitchFamily="34" charset="0"/>
                <a:cs typeface="Arial" panose="020B0604020202020204" pitchFamily="34" charset="0"/>
              </a:rPr>
              <a:t>Authorisation of medicines</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14944"/>
            <a:ext cx="10515600" cy="5043053"/>
          </a:xfrm>
        </p:spPr>
        <p:txBody>
          <a:bodyPr>
            <a:normAutofit/>
          </a:bodyPr>
          <a:lstStyle/>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Manufacturers of medicinal products must hold a marketing authorisation for each product manufactured and sold for human consumption</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Medicinal products are granted a marketing authorisation to ensure their efficacy, safety and quality</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Marketing authorisation could be granted:</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either as a national procedure at the level of the national agency</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or as a European procedure at the level of the </a:t>
            </a:r>
            <a:r>
              <a:rPr lang="en-US" dirty="0" smtClean="0">
                <a:latin typeface="Times New Roman" panose="02020603050405020304" pitchFamily="18" charset="0"/>
                <a:ea typeface="Calibri" panose="020F0502020204030204" pitchFamily="34" charset="0"/>
                <a:cs typeface="Arial" panose="020B0604020202020204" pitchFamily="34" charset="0"/>
              </a:rPr>
              <a:t>EMA </a:t>
            </a:r>
            <a:r>
              <a:rPr lang="en-US" dirty="0">
                <a:latin typeface="Times New Roman" panose="02020603050405020304" pitchFamily="18" charset="0"/>
                <a:ea typeface="Calibri" panose="020F0502020204030204" pitchFamily="34" charset="0"/>
                <a:cs typeface="Arial" panose="020B0604020202020204" pitchFamily="34" charset="0"/>
              </a:rPr>
              <a:t>– centralised procedure</a:t>
            </a:r>
          </a:p>
          <a:p>
            <a:pPr marL="0" lvl="0" indent="0" algn="just">
              <a:lnSpc>
                <a:spcPct val="115000"/>
              </a:lnSpc>
              <a:spcBef>
                <a:spcPts val="0"/>
              </a:spcBef>
              <a:buNone/>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251204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673" y="249382"/>
            <a:ext cx="5902036" cy="789708"/>
          </a:xfrm>
        </p:spPr>
        <p:txBody>
          <a:bodyPr>
            <a:noAutofit/>
          </a:bodyPr>
          <a:lstStyle/>
          <a:p>
            <a:pPr algn="just">
              <a:lnSpc>
                <a:spcPct val="115000"/>
              </a:lnSpc>
              <a:spcBef>
                <a:spcPts val="0"/>
              </a:spcBef>
            </a:pPr>
            <a:r>
              <a:rPr lang="en-US" sz="36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Authorisation of medicines</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221673" y="1039090"/>
            <a:ext cx="5070763" cy="5818909"/>
          </a:xfrm>
        </p:spPr>
        <p:txBody>
          <a:bodyPr>
            <a:normAutofit fontScale="92500" lnSpcReduction="20000"/>
          </a:bodyPr>
          <a:lstStyle/>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In an attempt to harmonise the presentation of data for the application for registration of medicinal products for human use in the EU, the USA and Japan, the Common Technical Document (CTD) was developed. This document compiles the data required to be presented for an application for a marketing authorisation into five sections: administrative and prescribing information, summaries and overview, information on product quality, non-clinical study reports and clinical study reports.</a:t>
            </a:r>
          </a:p>
          <a:p>
            <a:pPr marL="0" lvl="0" indent="0" algn="just">
              <a:lnSpc>
                <a:spcPct val="115000"/>
              </a:lnSpc>
              <a:spcBef>
                <a:spcPts val="0"/>
              </a:spcBef>
              <a:buNone/>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4836" y="1378528"/>
            <a:ext cx="6608619" cy="4849090"/>
          </a:xfrm>
          <a:prstGeom prst="rect">
            <a:avLst/>
          </a:prstGeom>
        </p:spPr>
      </p:pic>
    </p:spTree>
    <p:extLst>
      <p:ext uri="{BB962C8B-B14F-4D97-AF65-F5344CB8AC3E}">
        <p14:creationId xmlns:p14="http://schemas.microsoft.com/office/powerpoint/2010/main" val="24932152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11382"/>
            <a:ext cx="10515600" cy="1579418"/>
          </a:xfrm>
        </p:spPr>
        <p:txBody>
          <a:bodyPr>
            <a:normAutofit/>
          </a:bodyPr>
          <a:lstStyle/>
          <a:p>
            <a:pPr>
              <a:lnSpc>
                <a:spcPct val="115000"/>
              </a:lnSpc>
              <a:spcBef>
                <a:spcPts val="0"/>
              </a:spcBef>
            </a:pP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Application for a marketing authorisation</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2590800"/>
            <a:ext cx="10515600" cy="4267198"/>
          </a:xfrm>
        </p:spPr>
        <p:txBody>
          <a:bodyPr>
            <a:normAutofit/>
          </a:bodyPr>
          <a:lstStyle/>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Details required for marketing authorisation (MA) application include:</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formulation</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source of active pharmaceutical ingredients (APIs)</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process of manufacture</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site of manufacture, testing</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packaging and labelling.</a:t>
            </a:r>
          </a:p>
          <a:p>
            <a:pPr marL="0" lvl="0" indent="0" algn="just">
              <a:lnSpc>
                <a:spcPct val="115000"/>
              </a:lnSpc>
              <a:spcBef>
                <a:spcPts val="0"/>
              </a:spcBef>
              <a:buNone/>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942905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233055"/>
          </a:xfrm>
        </p:spPr>
        <p:txBody>
          <a:bodyPr>
            <a:noAutofit/>
          </a:bodyPr>
          <a:lstStyle/>
          <a:p>
            <a:pPr algn="just">
              <a:lnSpc>
                <a:spcPct val="115000"/>
              </a:lnSpc>
              <a:spcBef>
                <a:spcPts val="0"/>
              </a:spcBef>
            </a:pPr>
            <a:r>
              <a:rPr lang="en-US" sz="32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Centralised procedure for application for a marketing authorisation</a:t>
            </a:r>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233055"/>
            <a:ext cx="10515600" cy="2784763"/>
          </a:xfrm>
        </p:spPr>
        <p:txBody>
          <a:bodyPr>
            <a:normAutofit fontScale="85000" lnSpcReduction="10000"/>
          </a:bodyPr>
          <a:lstStyle/>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The centralised marketing authorisation application procedure was started in 1995.</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The pharmaceutical company files one application and if the application is successful receives marketing authorisation in all EU member states, Norway, Iceland and Lichtenstein.</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The Committee for Medicinal Products for Human Use (CHMP) is responsible for carrying out assessment of the applications and handling post-authorisation requests for variations or extensions to existing marketing authorisations.</a:t>
            </a:r>
          </a:p>
          <a:p>
            <a:pPr marL="0" lvl="0" indent="0" algn="just">
              <a:lnSpc>
                <a:spcPct val="115000"/>
              </a:lnSpc>
              <a:spcBef>
                <a:spcPts val="0"/>
              </a:spcBef>
              <a:buNone/>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5451" y="4017818"/>
            <a:ext cx="6021098" cy="2840182"/>
          </a:xfrm>
          <a:prstGeom prst="rect">
            <a:avLst/>
          </a:prstGeom>
        </p:spPr>
      </p:pic>
    </p:spTree>
    <p:extLst>
      <p:ext uri="{BB962C8B-B14F-4D97-AF65-F5344CB8AC3E}">
        <p14:creationId xmlns:p14="http://schemas.microsoft.com/office/powerpoint/2010/main" val="16455247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8655"/>
            <a:ext cx="10515600" cy="1593272"/>
          </a:xfrm>
        </p:spPr>
        <p:txBody>
          <a:bodyPr>
            <a:noAutofit/>
          </a:bodyPr>
          <a:lstStyle/>
          <a:p>
            <a:pPr algn="just">
              <a:lnSpc>
                <a:spcPct val="115000"/>
              </a:lnSpc>
              <a:spcBef>
                <a:spcPts val="0"/>
              </a:spcBef>
            </a:pPr>
            <a:r>
              <a:rPr lang="en-US" sz="40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Centralised procedure for application for a marketing authorisation</a:t>
            </a:r>
            <a:endParaRPr lang="en-US" sz="32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911927"/>
            <a:ext cx="10515600" cy="4946071"/>
          </a:xfrm>
        </p:spPr>
        <p:txBody>
          <a:bodyPr>
            <a:normAutofit/>
          </a:bodyPr>
          <a:lstStyle/>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For medicinal products for human use, the centralised procedure is obligatory for products derived from high-technology or biotechnology, products used in rare diseases (orphan drugs), products used in AIDS, cancer, neurodegenerative disorders, diabetes, and autoimmune and viral disease.</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The procedure may be used for new active substances and products that bring therapeutic or scientific progress and for generic medicines once data exclusivity periods granted to originator products authorised through centralised procedure expire (10 years).</a:t>
            </a:r>
          </a:p>
          <a:p>
            <a:pPr marL="0" lvl="0" indent="0" algn="just">
              <a:lnSpc>
                <a:spcPct val="115000"/>
              </a:lnSpc>
              <a:spcBef>
                <a:spcPts val="0"/>
              </a:spcBef>
              <a:buNone/>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373651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11382"/>
            <a:ext cx="10515600" cy="1579418"/>
          </a:xfrm>
        </p:spPr>
        <p:txBody>
          <a:bodyPr>
            <a:normAutofit fontScale="90000"/>
          </a:bodyPr>
          <a:lstStyle/>
          <a:p>
            <a:pPr>
              <a:lnSpc>
                <a:spcPct val="115000"/>
              </a:lnSpc>
              <a:spcBef>
                <a:spcPts val="0"/>
              </a:spcBef>
            </a:pP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Centralised procedure for application for a marketing authorisation</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2590800"/>
            <a:ext cx="10515600" cy="4267198"/>
          </a:xfrm>
        </p:spPr>
        <p:txBody>
          <a:bodyPr>
            <a:normAutofit/>
          </a:bodyPr>
          <a:lstStyle/>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Counterfeit medicinal products are products that are deliberately and fraudulently mislabeled with respect to identity, amount or source of drug. This is an escalating global problem. All stakeholders involved with the manufacture, distribution and use of medicinal products are responsible for combatting medicines counterfeiting by reporting any incidents to the national medicines regulatory authorities.</a:t>
            </a: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129538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4074"/>
            <a:ext cx="10515600" cy="1676400"/>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EU Good Manufacturing Practice (EU GMP)</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98074"/>
            <a:ext cx="10515600" cy="4959924"/>
          </a:xfrm>
        </p:spPr>
        <p:txBody>
          <a:bodyPr>
            <a:normAutofit/>
          </a:bodyPr>
          <a:lstStyle/>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This ensures that medicinal products are consistently produced and controlled to the quality standards appropriate to their intended use and as required by the marketing authorisation.</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GMP is concerned with both production and quality control.</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Pharmaceutical manufacturers require a manufacturing licence (ML) which is renewable periodically and is issued by the regulatory authority.</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Inspections are carried out to verify EU GMP compliance.</a:t>
            </a:r>
          </a:p>
          <a:p>
            <a:pPr marL="0" lvl="0" indent="0" algn="just">
              <a:lnSpc>
                <a:spcPct val="115000"/>
              </a:lnSpc>
              <a:spcBef>
                <a:spcPts val="0"/>
              </a:spcBef>
              <a:buNone/>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683940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11382"/>
            <a:ext cx="10515600" cy="1593273"/>
          </a:xfrm>
        </p:spPr>
        <p:txBody>
          <a:bodyPr>
            <a:normAutofit/>
          </a:bodyPr>
          <a:lstStyle/>
          <a:p>
            <a:pPr>
              <a:lnSpc>
                <a:spcPct val="115000"/>
              </a:lnSpc>
              <a:spcBef>
                <a:spcPts val="0"/>
              </a:spcBef>
            </a:pPr>
            <a:r>
              <a:rPr lang="en-US" sz="40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Manufacturing licence</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2604656"/>
            <a:ext cx="10515600" cy="4100942"/>
          </a:xfrm>
        </p:spPr>
        <p:txBody>
          <a:bodyPr>
            <a:normAutofit/>
          </a:bodyPr>
          <a:lstStyle/>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Location of site</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Authorised activities and processes</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Authorised dosage forms</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Authorised personnel: production manager, quality control manager, qualified person(s).</a:t>
            </a:r>
          </a:p>
          <a:p>
            <a:pPr marL="0" lvl="0" indent="0" algn="just">
              <a:lnSpc>
                <a:spcPct val="115000"/>
              </a:lnSpc>
              <a:spcBef>
                <a:spcPts val="0"/>
              </a:spcBef>
              <a:buNone/>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35785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51709"/>
            <a:ext cx="10515600" cy="1385454"/>
          </a:xfrm>
        </p:spPr>
        <p:txBody>
          <a:bodyPr>
            <a:normAutofit/>
          </a:bodyPr>
          <a:lstStyle/>
          <a:p>
            <a:pPr algn="just">
              <a:lnSpc>
                <a:spcPct val="115000"/>
              </a:lnSpc>
              <a:spcBef>
                <a:spcPts val="0"/>
              </a:spcBef>
            </a:pPr>
            <a:r>
              <a:rPr lang="en-US" sz="40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Selection of drugs for inclusion in a formulary</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2937164"/>
            <a:ext cx="10515600" cy="3768434"/>
          </a:xfrm>
        </p:spPr>
        <p:txBody>
          <a:bodyPr>
            <a:normAutofit/>
          </a:bodyPr>
          <a:lstStyle/>
          <a:p>
            <a:pPr mar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Drugs are selected for inclusion on the basis of their:</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efficacy</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safety</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patient </a:t>
            </a:r>
            <a:r>
              <a:rPr lang="en-US" dirty="0">
                <a:latin typeface="Times New Roman" panose="02020603050405020304" pitchFamily="18" charset="0"/>
                <a:ea typeface="Calibri" panose="020F0502020204030204" pitchFamily="34" charset="0"/>
                <a:cs typeface="Arial" panose="020B0604020202020204" pitchFamily="34" charset="0"/>
              </a:rPr>
              <a:t>acceptability</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cost</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361988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0946"/>
            <a:ext cx="10515600" cy="1454728"/>
          </a:xfrm>
        </p:spPr>
        <p:txBody>
          <a:bodyPr>
            <a:normAutofit/>
          </a:bodyPr>
          <a:lstStyle/>
          <a:p>
            <a:pPr>
              <a:lnSpc>
                <a:spcPct val="115000"/>
              </a:lnSpc>
              <a:spcBef>
                <a:spcPts val="0"/>
              </a:spcBef>
            </a:pP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Compliance with EU GMP</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745673"/>
            <a:ext cx="10515600" cy="5112325"/>
          </a:xfrm>
        </p:spPr>
        <p:txBody>
          <a:bodyPr>
            <a:normAutofit/>
          </a:bodyPr>
          <a:lstStyle/>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Directive 2003/94/EC outlines EU GMP requirements</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Facilities of site (premises, equipment, environment)</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Staff (key personnel, training)</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Quality system (standard operating procedures [SOPs], documentation, records, internal audits, batch release).</a:t>
            </a:r>
          </a:p>
          <a:p>
            <a:pPr marL="0" lvl="0" indent="0" algn="just">
              <a:lnSpc>
                <a:spcPct val="115000"/>
              </a:lnSpc>
              <a:spcBef>
                <a:spcPts val="0"/>
              </a:spcBef>
              <a:buNone/>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A pharmaceutical manufacturer in the EU producing medicinal products and investigational medicinal products for human use cannot function without a manufacturing licence.</a:t>
            </a: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629141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7817"/>
            <a:ext cx="10515600" cy="1288473"/>
          </a:xfrm>
        </p:spPr>
        <p:txBody>
          <a:bodyPr>
            <a:normAutofit/>
          </a:bodyPr>
          <a:lstStyle/>
          <a:p>
            <a:pPr algn="just">
              <a:lnSpc>
                <a:spcPct val="115000"/>
              </a:lnSpc>
              <a:spcBef>
                <a:spcPts val="0"/>
              </a:spcBef>
            </a:pPr>
            <a:r>
              <a:rPr lang="en-US" b="1" dirty="0">
                <a:solidFill>
                  <a:srgbClr val="0070C0"/>
                </a:solidFill>
                <a:latin typeface="Times New Roman" panose="02020603050405020304" pitchFamily="18" charset="0"/>
                <a:ea typeface="Calibri" panose="020F0502020204030204" pitchFamily="34" charset="0"/>
                <a:cs typeface="Arial" panose="020B0604020202020204" pitchFamily="34" charset="0"/>
              </a:rPr>
              <a:t>Qualified person (QP)</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496291"/>
            <a:ext cx="10515600" cy="5361707"/>
          </a:xfrm>
        </p:spPr>
        <p:txBody>
          <a:bodyPr>
            <a:normAutofit/>
          </a:bodyPr>
          <a:lstStyle/>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The primary legal responsibility of the QP is to release batches of medicinal product prior to use in a clinical trial (investigational medicinal product; IMP) or prior to release for sale.</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The responsibilities of a QP are:</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to ensure that standards of good practice in manufacturing are complied with at all times</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to ensure that each batch of medicinal products has been manufactured and tested, and complies with EU directive and EU GMP</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to ensure that each batch of medicinal products has been manufactured in accordance with the requirements of the marketing authorisation.</a:t>
            </a:r>
          </a:p>
          <a:p>
            <a:pPr marL="0" lvl="0" indent="0" algn="just">
              <a:lnSpc>
                <a:spcPct val="115000"/>
              </a:lnSpc>
              <a:spcBef>
                <a:spcPts val="0"/>
              </a:spcBef>
              <a:buNone/>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217055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96291"/>
            <a:ext cx="10515600" cy="1537854"/>
          </a:xfrm>
        </p:spPr>
        <p:txBody>
          <a:bodyPr>
            <a:normAutofit/>
          </a:bodyPr>
          <a:lstStyle/>
          <a:p>
            <a:pPr algn="just">
              <a:lnSpc>
                <a:spcPct val="115000"/>
              </a:lnSpc>
              <a:spcBef>
                <a:spcPts val="0"/>
              </a:spcBef>
            </a:pPr>
            <a:r>
              <a:rPr lang="en-US" b="1" dirty="0">
                <a:solidFill>
                  <a:srgbClr val="0070C0"/>
                </a:solidFill>
                <a:latin typeface="Times New Roman" panose="02020603050405020304" pitchFamily="18" charset="0"/>
                <a:ea typeface="Calibri" panose="020F0502020204030204" pitchFamily="34" charset="0"/>
                <a:cs typeface="Arial" panose="020B0604020202020204" pitchFamily="34" charset="0"/>
              </a:rPr>
              <a:t>Qualified person (QP)</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3034145"/>
            <a:ext cx="10515600" cy="3823853"/>
          </a:xfrm>
        </p:spPr>
        <p:txBody>
          <a:bodyPr>
            <a:normAutofit/>
          </a:bodyPr>
          <a:lstStyle/>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All personnel in the pharmaceutical industry should be aware that the medicinal product will be used by patients and that it is important to safeguard quality, safety and efficacy.</a:t>
            </a: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908367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5017"/>
            <a:ext cx="10515600" cy="1496291"/>
          </a:xfrm>
        </p:spPr>
        <p:txBody>
          <a:bodyPr>
            <a:normAutofit/>
          </a:bodyPr>
          <a:lstStyle/>
          <a:p>
            <a:pPr algn="just">
              <a:lnSpc>
                <a:spcPct val="115000"/>
              </a:lnSpc>
              <a:spcBef>
                <a:spcPts val="0"/>
              </a:spcBef>
            </a:pPr>
            <a:r>
              <a:rPr lang="en-US"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Investigational medicinal products (IMPs)</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2161309"/>
            <a:ext cx="10515600" cy="4696689"/>
          </a:xfrm>
        </p:spPr>
        <p:txBody>
          <a:bodyPr>
            <a:normAutofit/>
          </a:bodyPr>
          <a:lstStyle/>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Directive 2003/94/EC also takes into consideration manufacture of investigational medicinal products.</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This ensures that trial participants are not placed at risk and that the results of clinical trials are not affected by inadequate safety, quality or efficacy arising from unsatisfactory manufacture.</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It ensures consistency between batches and that changes during the development of an IMP are adequately documented and justified.</a:t>
            </a:r>
          </a:p>
          <a:p>
            <a:pPr marL="0" lvl="0" indent="0" algn="just">
              <a:lnSpc>
                <a:spcPct val="115000"/>
              </a:lnSpc>
              <a:spcBef>
                <a:spcPts val="0"/>
              </a:spcBef>
              <a:buNone/>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821587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42654"/>
            <a:ext cx="10515600" cy="1427017"/>
          </a:xfrm>
        </p:spPr>
        <p:txBody>
          <a:bodyPr>
            <a:normAutofit fontScale="90000"/>
          </a:bodyPr>
          <a:lstStyle/>
          <a:p>
            <a:pPr>
              <a:lnSpc>
                <a:spcPct val="115000"/>
              </a:lnSpc>
              <a:spcBef>
                <a:spcPts val="0"/>
              </a:spcBef>
            </a:pPr>
            <a:r>
              <a:rPr lang="en-US" sz="40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Special features required for the production of an IMP</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3269672"/>
            <a:ext cx="10515600" cy="3588325"/>
          </a:xfrm>
        </p:spPr>
        <p:txBody>
          <a:bodyPr>
            <a:normAutofit/>
          </a:bodyPr>
          <a:lstStyle/>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Labelling: highlighting status as an IMP</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Destruction of unused and returned IMPs after clinical trial.</a:t>
            </a: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77280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11382"/>
            <a:ext cx="10515600" cy="1524000"/>
          </a:xfrm>
        </p:spPr>
        <p:txBody>
          <a:bodyPr>
            <a:normAutofit/>
          </a:bodyPr>
          <a:lstStyle/>
          <a:p>
            <a:pPr algn="just">
              <a:lnSpc>
                <a:spcPct val="115000"/>
              </a:lnSpc>
              <a:spcBef>
                <a:spcPts val="0"/>
              </a:spcBef>
            </a:pPr>
            <a:r>
              <a:rPr lang="en-US" b="1" dirty="0">
                <a:solidFill>
                  <a:srgbClr val="0070C0"/>
                </a:solidFill>
                <a:latin typeface="Times New Roman" panose="02020603050405020304" pitchFamily="18" charset="0"/>
                <a:ea typeface="Calibri" panose="020F0502020204030204" pitchFamily="34" charset="0"/>
                <a:cs typeface="Arial" panose="020B0604020202020204" pitchFamily="34" charset="0"/>
              </a:rPr>
              <a:t>Good clinical practice (GCP)</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2535382"/>
            <a:ext cx="10515600" cy="4322616"/>
          </a:xfrm>
        </p:spPr>
        <p:txBody>
          <a:bodyPr>
            <a:normAutofit/>
          </a:bodyPr>
          <a:lstStyle/>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Regulated by Directive 2001/20/EC and Directive 2005/28/EC, which stipulate requirements related to clinical trials</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Compliance by pharmaceutical sponsor (paying for the trial), contract research organisation (handling the trial), investigational trial sites (where clinical tests are carried out) and clinical trial laboratories (where analysis is carried out).</a:t>
            </a:r>
          </a:p>
          <a:p>
            <a:pPr marL="0" lvl="0" indent="0" algn="just">
              <a:lnSpc>
                <a:spcPct val="115000"/>
              </a:lnSpc>
              <a:spcBef>
                <a:spcPts val="0"/>
              </a:spcBef>
              <a:buNone/>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231332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36072"/>
            <a:ext cx="10515600" cy="1634835"/>
          </a:xfrm>
        </p:spPr>
        <p:txBody>
          <a:bodyPr>
            <a:normAutofit/>
          </a:bodyPr>
          <a:lstStyle/>
          <a:p>
            <a:pPr algn="just">
              <a:lnSpc>
                <a:spcPct val="115000"/>
              </a:lnSpc>
              <a:spcBef>
                <a:spcPts val="0"/>
              </a:spcBef>
            </a:pPr>
            <a:r>
              <a:rPr lang="en-US" b="1" dirty="0">
                <a:solidFill>
                  <a:srgbClr val="0070C0"/>
                </a:solidFill>
                <a:latin typeface="Times New Roman" panose="02020603050405020304" pitchFamily="18" charset="0"/>
                <a:ea typeface="Calibri" panose="020F0502020204030204" pitchFamily="34" charset="0"/>
                <a:cs typeface="Arial" panose="020B0604020202020204" pitchFamily="34" charset="0"/>
              </a:rPr>
              <a:t>EU Good Distribution Practice (EU GDP)</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2770908"/>
            <a:ext cx="10515600" cy="4087089"/>
          </a:xfrm>
        </p:spPr>
        <p:txBody>
          <a:bodyPr>
            <a:normAutofit/>
          </a:bodyPr>
          <a:lstStyle/>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This ensures that medicinal products are consistently stored, transported and handled under suitable conditions as required by the MA or product specification.</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Wholesalers have to appoint a responsible person (RP) who is responsible for ensuring that EU GDP is implemented.</a:t>
            </a:r>
          </a:p>
          <a:p>
            <a:pPr marL="0" lvl="0" indent="0" algn="just">
              <a:lnSpc>
                <a:spcPct val="115000"/>
              </a:lnSpc>
              <a:spcBef>
                <a:spcPts val="0"/>
              </a:spcBef>
              <a:buNone/>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101695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7091"/>
            <a:ext cx="10515600" cy="1357744"/>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Compliance with EU GDP</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634836"/>
            <a:ext cx="10515600" cy="5223162"/>
          </a:xfrm>
        </p:spPr>
        <p:txBody>
          <a:bodyPr>
            <a:normAutofit/>
          </a:bodyPr>
          <a:lstStyle/>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EC Directive 92/25/EEC outlines EU GDP requirements.</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Personnel (training)</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Quality system (SOPs, documentation, records, internal audits)</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Premises and equipment</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Storage including during transportation</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Returns, recall procedure (tracing system).</a:t>
            </a:r>
          </a:p>
          <a:p>
            <a:pPr marL="0" lvl="0" indent="0" algn="just">
              <a:lnSpc>
                <a:spcPct val="115000"/>
              </a:lnSpc>
              <a:spcBef>
                <a:spcPts val="0"/>
              </a:spcBef>
              <a:buNone/>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All pharmaceutical distributors in the EU should hold a licence for wholesale dealing in medicinal products.</a:t>
            </a:r>
          </a:p>
          <a:p>
            <a:pPr marL="0" lvl="0" indent="0" algn="just">
              <a:lnSpc>
                <a:spcPct val="115000"/>
              </a:lnSpc>
              <a:spcBef>
                <a:spcPts val="0"/>
              </a:spcBef>
              <a:buNone/>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922407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1673"/>
            <a:ext cx="10515600" cy="969818"/>
          </a:xfrm>
        </p:spPr>
        <p:txBody>
          <a:bodyPr>
            <a:normAutofit/>
          </a:bodyPr>
          <a:lstStyle/>
          <a:p>
            <a:pPr algn="just">
              <a:lnSpc>
                <a:spcPct val="115000"/>
              </a:lnSpc>
              <a:spcBef>
                <a:spcPts val="0"/>
              </a:spcBef>
            </a:pPr>
            <a:r>
              <a:rPr lang="en-US" b="1" dirty="0">
                <a:solidFill>
                  <a:srgbClr val="0070C0"/>
                </a:solidFill>
                <a:latin typeface="Times New Roman" panose="02020603050405020304" pitchFamily="18" charset="0"/>
                <a:ea typeface="Calibri" panose="020F0502020204030204" pitchFamily="34" charset="0"/>
                <a:cs typeface="Arial" panose="020B0604020202020204" pitchFamily="34" charset="0"/>
              </a:rPr>
              <a:t>Pharmacovigilance</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191491"/>
            <a:ext cx="10515600" cy="5666508"/>
          </a:xfrm>
        </p:spPr>
        <p:txBody>
          <a:bodyPr>
            <a:normAutofit lnSpcReduction="10000"/>
          </a:bodyPr>
          <a:lstStyle/>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EU requirements described in Directive 2001/83/EC</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Activity that describes collection, verification and presentation of adverse reaction reports</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Encourages exchange of information between EU member states</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The Marketing Authorisation holders must ensure that they have an appropriate system of pharmacovigilance in order to assume responsibility and liability for their products on the market and to ensure that appropriate action can be taken when necessary</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Marketing Authorisation holders should have at their disposal a person responsible for pharmacovigilance in the different states</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The national regulatory authority is the body coordinating pharmacovigilance.</a:t>
            </a:r>
          </a:p>
          <a:p>
            <a:pPr marL="0" lvl="0" indent="0" algn="just">
              <a:lnSpc>
                <a:spcPct val="115000"/>
              </a:lnSpc>
              <a:spcBef>
                <a:spcPts val="0"/>
              </a:spcBef>
              <a:buNone/>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22325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34291"/>
          </a:xfrm>
        </p:spPr>
        <p:txBody>
          <a:bodyPr>
            <a:normAutofit fontScale="90000"/>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Pharmacovigilance</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734292"/>
            <a:ext cx="10515600" cy="2022763"/>
          </a:xfrm>
        </p:spPr>
        <p:txBody>
          <a:bodyPr>
            <a:normAutofit fontScale="92500" lnSpcReduction="20000"/>
          </a:bodyPr>
          <a:lstStyle/>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Pharmacovigilance relies almost exclusively on the spontaneous reporting systems which allow healthcare professionals, including pharmacists, to report adverse drug reactions to a central agency. In the UK, suspected drug adverse reactions may be reported by completing the Yellow Card, copies of which are available with the British National Formulary.</a:t>
            </a: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838200" y="2757056"/>
            <a:ext cx="10515600" cy="4100942"/>
          </a:xfrm>
          <a:prstGeom prst="rect">
            <a:avLst/>
          </a:prstGeom>
        </p:spPr>
      </p:pic>
    </p:spTree>
    <p:extLst>
      <p:ext uri="{BB962C8B-B14F-4D97-AF65-F5344CB8AC3E}">
        <p14:creationId xmlns:p14="http://schemas.microsoft.com/office/powerpoint/2010/main" val="2036759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32965" cy="1302327"/>
          </a:xfrm>
        </p:spPr>
        <p:txBody>
          <a:bodyPr>
            <a:normAutofit fontScale="90000"/>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Historical perspective on the development of hospital formularies</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1" y="1302327"/>
            <a:ext cx="7432964" cy="5555671"/>
          </a:xfrm>
        </p:spPr>
        <p:txBody>
          <a:bodyPr>
            <a:normAutofit fontScale="85000" lnSpcReduction="20000"/>
          </a:bodyPr>
          <a:lstStyle/>
          <a:p>
            <a:pPr marL="342900" lvl="0" indent="-342900" algn="just">
              <a:lnSpc>
                <a:spcPct val="115000"/>
              </a:lnSpc>
              <a:spcBef>
                <a:spcPts val="0"/>
              </a:spcBef>
              <a:buFont typeface="Symbol" panose="05050102010706020507" pitchFamily="18" charset="2"/>
              <a:buChar char=""/>
            </a:pPr>
            <a:r>
              <a:rPr lang="en-US" dirty="0">
                <a:latin typeface="Times New Roman" panose="02020603050405020304" pitchFamily="18" charset="0"/>
                <a:ea typeface="Calibri" panose="020F0502020204030204" pitchFamily="34" charset="0"/>
                <a:cs typeface="Arial" panose="020B0604020202020204" pitchFamily="34" charset="0"/>
              </a:rPr>
              <a:t>1778 </a:t>
            </a:r>
            <a:r>
              <a:rPr lang="en-US" i="1" dirty="0">
                <a:latin typeface="Times New Roman" panose="02020603050405020304" pitchFamily="18" charset="0"/>
                <a:ea typeface="Calibri" panose="020F0502020204030204" pitchFamily="34" charset="0"/>
                <a:cs typeface="Arial" panose="020B0604020202020204" pitchFamily="34" charset="0"/>
              </a:rPr>
              <a:t>Lititz Pharmacopoeia </a:t>
            </a:r>
            <a:r>
              <a:rPr lang="en-US" dirty="0">
                <a:latin typeface="Times New Roman" panose="02020603050405020304" pitchFamily="18" charset="0"/>
                <a:ea typeface="Calibri" panose="020F0502020204030204" pitchFamily="34" charset="0"/>
                <a:cs typeface="Arial" panose="020B0604020202020204" pitchFamily="34" charset="0"/>
              </a:rPr>
              <a:t>developed for a specific military hospital</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0"/>
              </a:spcBef>
              <a:buFont typeface="Symbol" panose="05050102010706020507" pitchFamily="18" charset="2"/>
              <a:buChar char=""/>
            </a:pPr>
            <a:r>
              <a:rPr lang="en-US" dirty="0">
                <a:latin typeface="Times New Roman" panose="02020603050405020304" pitchFamily="18" charset="0"/>
                <a:ea typeface="Calibri" panose="020F0502020204030204" pitchFamily="34" charset="0"/>
                <a:cs typeface="Arial" panose="020B0604020202020204" pitchFamily="34" charset="0"/>
              </a:rPr>
              <a:t>1954 </a:t>
            </a:r>
            <a:r>
              <a:rPr lang="en-US" i="1" dirty="0">
                <a:latin typeface="Times New Roman" panose="02020603050405020304" pitchFamily="18" charset="0"/>
                <a:ea typeface="Calibri" panose="020F0502020204030204" pitchFamily="34" charset="0"/>
                <a:cs typeface="Arial" panose="020B0604020202020204" pitchFamily="34" charset="0"/>
              </a:rPr>
              <a:t>Hospital Formulary for Selected Drugs </a:t>
            </a:r>
            <a:r>
              <a:rPr lang="en-US" dirty="0">
                <a:latin typeface="Times New Roman" panose="02020603050405020304" pitchFamily="18" charset="0"/>
                <a:ea typeface="Calibri" panose="020F0502020204030204" pitchFamily="34" charset="0"/>
                <a:cs typeface="Arial" panose="020B0604020202020204" pitchFamily="34" charset="0"/>
              </a:rPr>
              <a:t>for the University of Michigan Hospital</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0"/>
              </a:spcBef>
              <a:buFont typeface="Symbol" panose="05050102010706020507" pitchFamily="18" charset="2"/>
              <a:buChar char=""/>
            </a:pPr>
            <a:r>
              <a:rPr lang="en-US" dirty="0">
                <a:latin typeface="Times New Roman" panose="02020603050405020304" pitchFamily="18" charset="0"/>
                <a:ea typeface="Calibri" panose="020F0502020204030204" pitchFamily="34" charset="0"/>
                <a:cs typeface="Arial" panose="020B0604020202020204" pitchFamily="34" charset="0"/>
              </a:rPr>
              <a:t>1959 American Society of Health-System Pharmacists (ASHP) issued the American Hospital Formulary Service in loose leaf format so as to retain the idea of selectivity for specific institutions.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Subsequently:</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0"/>
              </a:spcBef>
              <a:buFont typeface="Symbol" panose="05050102010706020507" pitchFamily="18" charset="2"/>
              <a:buChar char=""/>
            </a:pPr>
            <a:r>
              <a:rPr lang="en-US" dirty="0">
                <a:latin typeface="Times New Roman" panose="02020603050405020304" pitchFamily="18" charset="0"/>
                <a:ea typeface="Calibri" panose="020F0502020204030204" pitchFamily="34" charset="0"/>
                <a:cs typeface="Arial" panose="020B0604020202020204" pitchFamily="34" charset="0"/>
              </a:rPr>
              <a:t>1975 World Health Organization List of Essential Drugs – a list of drugs necessary for the provision of basic healthcare</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0"/>
              </a:spcBef>
              <a:buFont typeface="Symbol" panose="05050102010706020507" pitchFamily="18" charset="2"/>
              <a:buChar char=""/>
            </a:pPr>
            <a:r>
              <a:rPr lang="en-US" dirty="0">
                <a:latin typeface="Times New Roman" panose="02020603050405020304" pitchFamily="18" charset="0"/>
                <a:ea typeface="Calibri" panose="020F0502020204030204" pitchFamily="34" charset="0"/>
                <a:cs typeface="Arial" panose="020B0604020202020204" pitchFamily="34" charset="0"/>
              </a:rPr>
              <a:t>1978 ASHP produced guidelines on production and maintenance of a formulary system which were subsequently updated regularly.</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1274" y="1302327"/>
            <a:ext cx="3602182" cy="4793673"/>
          </a:xfrm>
          <a:prstGeom prst="rect">
            <a:avLst/>
          </a:prstGeom>
        </p:spPr>
      </p:pic>
    </p:spTree>
    <p:extLst>
      <p:ext uri="{BB962C8B-B14F-4D97-AF65-F5344CB8AC3E}">
        <p14:creationId xmlns:p14="http://schemas.microsoft.com/office/powerpoint/2010/main" val="24993659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818" y="180108"/>
            <a:ext cx="11790218" cy="6483927"/>
          </a:xfrm>
        </p:spPr>
      </p:pic>
    </p:spTree>
    <p:extLst>
      <p:ext uri="{BB962C8B-B14F-4D97-AF65-F5344CB8AC3E}">
        <p14:creationId xmlns:p14="http://schemas.microsoft.com/office/powerpoint/2010/main" val="467167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0110"/>
            <a:ext cx="6019800" cy="1108362"/>
          </a:xfrm>
        </p:spPr>
        <p:txBody>
          <a:bodyPr>
            <a:normAutofit/>
          </a:bodyPr>
          <a:lstStyle/>
          <a:p>
            <a:pPr>
              <a:lnSpc>
                <a:spcPct val="115000"/>
              </a:lnSpc>
              <a:spcBef>
                <a:spcPts val="0"/>
              </a:spcBef>
            </a:pPr>
            <a:r>
              <a:rPr lang="en-US" b="1" dirty="0">
                <a:solidFill>
                  <a:srgbClr val="0070C0"/>
                </a:solidFill>
                <a:latin typeface="Times New Roman" panose="02020603050405020304" pitchFamily="18" charset="0"/>
                <a:ea typeface="Calibri" panose="020F0502020204030204" pitchFamily="34" charset="0"/>
                <a:cs typeface="Arial" panose="020B0604020202020204" pitchFamily="34" charset="0"/>
              </a:rPr>
              <a:t>Types of formularies</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1" y="1288472"/>
            <a:ext cx="6019800" cy="5569527"/>
          </a:xfrm>
        </p:spPr>
        <p:txBody>
          <a:bodyPr>
            <a:normAutofit fontScale="92500" lnSpcReduction="20000"/>
          </a:bodyPr>
          <a:lstStyle/>
          <a:p>
            <a:pPr marL="0" lvl="0" indent="0" algn="just">
              <a:lnSpc>
                <a:spcPct val="115000"/>
              </a:lnSpc>
              <a:spcBef>
                <a:spcPts val="0"/>
              </a:spcBef>
              <a:buNone/>
            </a:pPr>
            <a:r>
              <a:rPr lang="en-US" sz="3200" dirty="0">
                <a:latin typeface="Times New Roman" panose="02020603050405020304" pitchFamily="18" charset="0"/>
                <a:ea typeface="Calibri" panose="020F0502020204030204" pitchFamily="34" charset="0"/>
                <a:cs typeface="Arial" panose="020B0604020202020204" pitchFamily="34" charset="0"/>
              </a:rPr>
              <a:t>• National formularies (e.g. British National Formulary (BNF))</a:t>
            </a:r>
          </a:p>
          <a:p>
            <a:pPr marL="0" lvl="0" indent="0" algn="just">
              <a:lnSpc>
                <a:spcPct val="115000"/>
              </a:lnSpc>
              <a:spcBef>
                <a:spcPts val="0"/>
              </a:spcBef>
              <a:buNone/>
            </a:pPr>
            <a:r>
              <a:rPr lang="en-US" sz="3200" dirty="0">
                <a:latin typeface="Times New Roman" panose="02020603050405020304" pitchFamily="18" charset="0"/>
                <a:ea typeface="Calibri" panose="020F0502020204030204" pitchFamily="34" charset="0"/>
                <a:cs typeface="Arial" panose="020B0604020202020204" pitchFamily="34" charset="0"/>
              </a:rPr>
              <a:t>• Hospital formularies</a:t>
            </a:r>
          </a:p>
          <a:p>
            <a:pPr marL="0" lvl="0" indent="0" algn="just">
              <a:lnSpc>
                <a:spcPct val="115000"/>
              </a:lnSpc>
              <a:spcBef>
                <a:spcPts val="0"/>
              </a:spcBef>
              <a:buNone/>
            </a:pPr>
            <a:r>
              <a:rPr lang="en-US" sz="3200" dirty="0">
                <a:latin typeface="Times New Roman" panose="02020603050405020304" pitchFamily="18" charset="0"/>
                <a:ea typeface="Calibri" panose="020F0502020204030204" pitchFamily="34" charset="0"/>
                <a:cs typeface="Arial" panose="020B0604020202020204" pitchFamily="34" charset="0"/>
              </a:rPr>
              <a:t>• Local formularies</a:t>
            </a:r>
          </a:p>
          <a:p>
            <a:pPr marL="0" lvl="0" indent="0" algn="just">
              <a:lnSpc>
                <a:spcPct val="115000"/>
              </a:lnSpc>
              <a:spcBef>
                <a:spcPts val="0"/>
              </a:spcBef>
              <a:buNone/>
            </a:pPr>
            <a:r>
              <a:rPr lang="en-US" sz="3200" dirty="0">
                <a:latin typeface="Times New Roman" panose="02020603050405020304" pitchFamily="18" charset="0"/>
                <a:ea typeface="Calibri" panose="020F0502020204030204" pitchFamily="34" charset="0"/>
                <a:cs typeface="Arial" panose="020B0604020202020204" pitchFamily="34" charset="0"/>
              </a:rPr>
              <a:t>• Joint hospital–local formularies.</a:t>
            </a:r>
          </a:p>
          <a:p>
            <a:pPr marL="0" lvl="0" indent="0" algn="just">
              <a:lnSpc>
                <a:spcPct val="115000"/>
              </a:lnSpc>
              <a:spcBef>
                <a:spcPts val="0"/>
              </a:spcBef>
              <a:buNone/>
            </a:pPr>
            <a:r>
              <a:rPr lang="en-US" sz="3200" dirty="0">
                <a:latin typeface="Times New Roman" panose="02020603050405020304" pitchFamily="18" charset="0"/>
                <a:ea typeface="Calibri" panose="020F0502020204030204" pitchFamily="34" charset="0"/>
                <a:cs typeface="Arial" panose="020B0604020202020204" pitchFamily="34" charset="0"/>
              </a:rPr>
              <a:t>• Open formulary system: the formulary recommends drugs and non-formulary drugs are still routinely available</a:t>
            </a:r>
          </a:p>
          <a:p>
            <a:pPr marL="0" lvl="0" indent="0" algn="just">
              <a:lnSpc>
                <a:spcPct val="115000"/>
              </a:lnSpc>
              <a:spcBef>
                <a:spcPts val="0"/>
              </a:spcBef>
              <a:buNone/>
            </a:pPr>
            <a:r>
              <a:rPr lang="en-US" sz="3200" dirty="0">
                <a:latin typeface="Times New Roman" panose="02020603050405020304" pitchFamily="18" charset="0"/>
                <a:ea typeface="Calibri" panose="020F0502020204030204" pitchFamily="34" charset="0"/>
                <a:cs typeface="Arial" panose="020B0604020202020204" pitchFamily="34" charset="0"/>
              </a:rPr>
              <a:t>• Closed formulary system: restricted drug list: only medicines included in the formulary may be used.</a:t>
            </a:r>
          </a:p>
          <a:p>
            <a:pPr marL="0" lvl="0" indent="0" algn="just">
              <a:lnSpc>
                <a:spcPct val="115000"/>
              </a:lnSpc>
              <a:spcBef>
                <a:spcPts val="0"/>
              </a:spcBef>
              <a:buNone/>
            </a:pPr>
            <a:endParaRPr lang="en-US" sz="3200"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sz="3200" dirty="0" smtClean="0">
              <a:latin typeface="Times New Roman" panose="02020603050405020304" pitchFamily="18"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8500" y="360217"/>
            <a:ext cx="4977245" cy="6234547"/>
          </a:xfrm>
          <a:prstGeom prst="rect">
            <a:avLst/>
          </a:prstGeom>
        </p:spPr>
      </p:pic>
    </p:spTree>
    <p:extLst>
      <p:ext uri="{BB962C8B-B14F-4D97-AF65-F5344CB8AC3E}">
        <p14:creationId xmlns:p14="http://schemas.microsoft.com/office/powerpoint/2010/main" val="2752155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3673"/>
            <a:ext cx="10515600" cy="1427018"/>
          </a:xfrm>
        </p:spPr>
        <p:txBody>
          <a:bodyPr>
            <a:normAutofit/>
          </a:bodyPr>
          <a:lstStyle/>
          <a:p>
            <a:pPr>
              <a:lnSpc>
                <a:spcPct val="115000"/>
              </a:lnSpc>
              <a:spcBef>
                <a:spcPts val="0"/>
              </a:spcBef>
            </a:pPr>
            <a:r>
              <a:rPr lang="en-US" sz="40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Reasons to develop formulary system</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2410691"/>
            <a:ext cx="10515600" cy="4447308"/>
          </a:xfrm>
        </p:spPr>
        <p:txBody>
          <a:bodyPr>
            <a:normAutofit/>
          </a:bodyPr>
          <a:lstStyle/>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To ensure quality and appropriateness of drug use in a particular practice</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To teach appropriate drug therapy especially relevant for junior doctors</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To promote evidence-based and cost-effective drug therapy</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To cut down on the range of drugs in use</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To encourage the use of therapeutic protocols.</a:t>
            </a:r>
          </a:p>
          <a:p>
            <a:pPr marL="0" lvl="0" indent="0" algn="just">
              <a:lnSpc>
                <a:spcPct val="115000"/>
              </a:lnSpc>
              <a:spcBef>
                <a:spcPts val="0"/>
              </a:spcBef>
              <a:buNone/>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46314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1782"/>
            <a:ext cx="10515600" cy="1066799"/>
          </a:xfrm>
        </p:spPr>
        <p:txBody>
          <a:bodyPr>
            <a:normAutofit/>
          </a:bodyPr>
          <a:lstStyle/>
          <a:p>
            <a:pPr>
              <a:lnSpc>
                <a:spcPct val="115000"/>
              </a:lnSpc>
              <a:spcBef>
                <a:spcPts val="0"/>
              </a:spcBef>
            </a:pPr>
            <a:r>
              <a:rPr lang="en-US" b="1" dirty="0">
                <a:solidFill>
                  <a:srgbClr val="0070C0"/>
                </a:solidFill>
                <a:latin typeface="Times New Roman" panose="02020603050405020304" pitchFamily="18" charset="0"/>
                <a:ea typeface="Calibri" panose="020F0502020204030204" pitchFamily="34" charset="0"/>
                <a:cs typeface="Arial" panose="020B0604020202020204" pitchFamily="34" charset="0"/>
              </a:rPr>
              <a:t>Benefits of a formulary</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468582"/>
            <a:ext cx="10515600" cy="5389418"/>
          </a:xfrm>
        </p:spPr>
        <p:txBody>
          <a:bodyPr>
            <a:normAutofit/>
          </a:bodyPr>
          <a:lstStyle/>
          <a:p>
            <a:pPr marL="0" lvl="0" indent="0" algn="just">
              <a:lnSpc>
                <a:spcPct val="115000"/>
              </a:lnSpc>
              <a:spcBef>
                <a:spcPts val="0"/>
              </a:spcBef>
              <a:buNone/>
            </a:pPr>
            <a:r>
              <a:rPr lang="en-US" sz="3200" dirty="0">
                <a:latin typeface="Times New Roman" panose="02020603050405020304" pitchFamily="18" charset="0"/>
                <a:ea typeface="Calibri" panose="020F0502020204030204" pitchFamily="34" charset="0"/>
                <a:cs typeface="Arial" panose="020B0604020202020204" pitchFamily="34" charset="0"/>
              </a:rPr>
              <a:t>• Cost-effective prescribing</a:t>
            </a:r>
          </a:p>
          <a:p>
            <a:pPr marL="0" lvl="0" indent="0" algn="just">
              <a:lnSpc>
                <a:spcPct val="115000"/>
              </a:lnSpc>
              <a:spcBef>
                <a:spcPts val="0"/>
              </a:spcBef>
              <a:buNone/>
            </a:pPr>
            <a:r>
              <a:rPr lang="en-US" sz="3200" dirty="0">
                <a:latin typeface="Times New Roman" panose="02020603050405020304" pitchFamily="18" charset="0"/>
                <a:ea typeface="Calibri" panose="020F0502020204030204" pitchFamily="34" charset="0"/>
                <a:cs typeface="Arial" panose="020B0604020202020204" pitchFamily="34" charset="0"/>
              </a:rPr>
              <a:t>• Rational prescribing</a:t>
            </a:r>
          </a:p>
          <a:p>
            <a:pPr marL="0" lvl="0" indent="0" algn="just">
              <a:lnSpc>
                <a:spcPct val="115000"/>
              </a:lnSpc>
              <a:spcBef>
                <a:spcPts val="0"/>
              </a:spcBef>
              <a:buNone/>
            </a:pPr>
            <a:r>
              <a:rPr lang="en-US" sz="3200" dirty="0">
                <a:latin typeface="Times New Roman" panose="02020603050405020304" pitchFamily="18" charset="0"/>
                <a:ea typeface="Calibri" panose="020F0502020204030204" pitchFamily="34" charset="0"/>
                <a:cs typeface="Arial" panose="020B0604020202020204" pitchFamily="34" charset="0"/>
              </a:rPr>
              <a:t>• Use of a restricted range of drugs results in better knowledge of drug use</a:t>
            </a:r>
          </a:p>
          <a:p>
            <a:pPr marL="0" lvl="0" indent="0" algn="just">
              <a:lnSpc>
                <a:spcPct val="115000"/>
              </a:lnSpc>
              <a:spcBef>
                <a:spcPts val="0"/>
              </a:spcBef>
              <a:buNone/>
            </a:pPr>
            <a:r>
              <a:rPr lang="en-US" sz="3200" dirty="0">
                <a:latin typeface="Times New Roman" panose="02020603050405020304" pitchFamily="18" charset="0"/>
                <a:ea typeface="Calibri" panose="020F0502020204030204" pitchFamily="34" charset="0"/>
                <a:cs typeface="Arial" panose="020B0604020202020204" pitchFamily="34" charset="0"/>
              </a:rPr>
              <a:t>• Better stock management</a:t>
            </a:r>
          </a:p>
          <a:p>
            <a:pPr marL="0" lvl="0" indent="0" algn="just">
              <a:lnSpc>
                <a:spcPct val="115000"/>
              </a:lnSpc>
              <a:spcBef>
                <a:spcPts val="0"/>
              </a:spcBef>
              <a:buNone/>
            </a:pPr>
            <a:r>
              <a:rPr lang="en-US" sz="3200" dirty="0">
                <a:latin typeface="Times New Roman" panose="02020603050405020304" pitchFamily="18" charset="0"/>
                <a:ea typeface="Calibri" panose="020F0502020204030204" pitchFamily="34" charset="0"/>
                <a:cs typeface="Arial" panose="020B0604020202020204" pitchFamily="34" charset="0"/>
              </a:rPr>
              <a:t>• Improvement in communication between prescribers and pharmacists</a:t>
            </a:r>
          </a:p>
          <a:p>
            <a:pPr marL="0" lvl="0" indent="0" algn="just">
              <a:lnSpc>
                <a:spcPct val="115000"/>
              </a:lnSpc>
              <a:spcBef>
                <a:spcPts val="0"/>
              </a:spcBef>
              <a:buNone/>
            </a:pPr>
            <a:r>
              <a:rPr lang="en-US" sz="3200" dirty="0">
                <a:latin typeface="Times New Roman" panose="02020603050405020304" pitchFamily="18" charset="0"/>
                <a:ea typeface="Calibri" panose="020F0502020204030204" pitchFamily="34" charset="0"/>
                <a:cs typeface="Arial" panose="020B0604020202020204" pitchFamily="34" charset="0"/>
              </a:rPr>
              <a:t>• Promotes seamless care between hospital practitioners and primary care practitioners.</a:t>
            </a:r>
          </a:p>
          <a:p>
            <a:pPr marL="0" lvl="0" indent="0" algn="just">
              <a:lnSpc>
                <a:spcPct val="115000"/>
              </a:lnSpc>
              <a:spcBef>
                <a:spcPts val="0"/>
              </a:spcBef>
              <a:buNone/>
            </a:pPr>
            <a:endParaRPr lang="en-US" sz="3200"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sz="3200"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37154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9817"/>
            <a:ext cx="10515600" cy="1440873"/>
          </a:xfrm>
        </p:spPr>
        <p:txBody>
          <a:bodyPr>
            <a:normAutofit/>
          </a:bodyPr>
          <a:lstStyle/>
          <a:p>
            <a:pPr>
              <a:lnSpc>
                <a:spcPct val="115000"/>
              </a:lnSpc>
              <a:spcBef>
                <a:spcPts val="0"/>
              </a:spcBef>
            </a:pPr>
            <a:r>
              <a:rPr lang="en-US" sz="40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Number of drugs to be included in a formulary</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2410691"/>
            <a:ext cx="10515600" cy="4447308"/>
          </a:xfrm>
        </p:spPr>
        <p:txBody>
          <a:bodyPr>
            <a:normAutofit/>
          </a:bodyPr>
          <a:lstStyle/>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A formulary for general practice should include enough drugs to treat 80–90% of all common conditions met in the practice in addition to emergency drugs.</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Having too many drugs in a formulary defeats its purpose of cost-reduction, effective and rational selection.</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Having too few drugs in the formulary makes the formulary an ineffective and useless resource.</a:t>
            </a:r>
          </a:p>
          <a:p>
            <a:pPr marL="0" lvl="0" indent="0" algn="just">
              <a:lnSpc>
                <a:spcPct val="115000"/>
              </a:lnSpc>
              <a:spcBef>
                <a:spcPts val="0"/>
              </a:spcBef>
              <a:buNone/>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0126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6400"/>
            <a:ext cx="10515600" cy="1496290"/>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Objections to development of a formulary</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3172690"/>
            <a:ext cx="10515600" cy="3532909"/>
          </a:xfrm>
        </p:spPr>
        <p:txBody>
          <a:bodyPr>
            <a:normAutofit/>
          </a:bodyPr>
          <a:lstStyle/>
          <a:p>
            <a:pPr marL="0" lvl="0" indent="0" algn="just">
              <a:lnSpc>
                <a:spcPct val="115000"/>
              </a:lnSpc>
              <a:spcBef>
                <a:spcPts val="0"/>
              </a:spcBef>
              <a:buNone/>
            </a:pPr>
            <a:r>
              <a:rPr lang="en-US" sz="3200" dirty="0">
                <a:latin typeface="Times New Roman" panose="02020603050405020304" pitchFamily="18" charset="0"/>
                <a:ea typeface="Calibri" panose="020F0502020204030204" pitchFamily="34" charset="0"/>
                <a:cs typeface="Arial" panose="020B0604020202020204" pitchFamily="34" charset="0"/>
              </a:rPr>
              <a:t>• Deprives the prescribers of the freedom of prescription</a:t>
            </a:r>
          </a:p>
          <a:p>
            <a:pPr marL="0" lvl="0" indent="0" algn="just">
              <a:lnSpc>
                <a:spcPct val="115000"/>
              </a:lnSpc>
              <a:spcBef>
                <a:spcPts val="0"/>
              </a:spcBef>
              <a:buNone/>
            </a:pPr>
            <a:r>
              <a:rPr lang="en-US" sz="3200" dirty="0">
                <a:latin typeface="Times New Roman" panose="02020603050405020304" pitchFamily="18" charset="0"/>
                <a:ea typeface="Calibri" panose="020F0502020204030204" pitchFamily="34" charset="0"/>
                <a:cs typeface="Arial" panose="020B0604020202020204" pitchFamily="34" charset="0"/>
              </a:rPr>
              <a:t>• Allows for purchase of inferior quality drugs</a:t>
            </a:r>
          </a:p>
          <a:p>
            <a:pPr marL="0" lvl="0" indent="0" algn="just">
              <a:lnSpc>
                <a:spcPct val="115000"/>
              </a:lnSpc>
              <a:spcBef>
                <a:spcPts val="0"/>
              </a:spcBef>
              <a:buNone/>
            </a:pPr>
            <a:r>
              <a:rPr lang="en-US" sz="3200" dirty="0">
                <a:latin typeface="Times New Roman" panose="02020603050405020304" pitchFamily="18" charset="0"/>
                <a:ea typeface="Calibri" panose="020F0502020204030204" pitchFamily="34" charset="0"/>
                <a:cs typeface="Arial" panose="020B0604020202020204" pitchFamily="34" charset="0"/>
              </a:rPr>
              <a:t>• Does not always reduce the cost to the consumer.</a:t>
            </a:r>
          </a:p>
          <a:p>
            <a:pPr marL="0" lvl="0" indent="0" algn="just">
              <a:lnSpc>
                <a:spcPct val="115000"/>
              </a:lnSpc>
              <a:spcBef>
                <a:spcPts val="0"/>
              </a:spcBef>
              <a:buNone/>
            </a:pPr>
            <a:endParaRPr lang="en-US" sz="3200"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sz="3200"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140271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773</TotalTime>
  <Words>2381</Words>
  <Application>Microsoft Office PowerPoint</Application>
  <PresentationFormat>Widescreen</PresentationFormat>
  <Paragraphs>204</Paragraphs>
  <Slides>40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Calibri Light</vt:lpstr>
      <vt:lpstr>Gill Sans MT</vt:lpstr>
      <vt:lpstr>Sitka Subheading</vt:lpstr>
      <vt:lpstr>Symbol</vt:lpstr>
      <vt:lpstr>Times New Roman</vt:lpstr>
      <vt:lpstr>Office Theme</vt:lpstr>
      <vt:lpstr>Formulary Systems and Medicines Regulatory Affairs</vt:lpstr>
      <vt:lpstr>Formulary Systems Background</vt:lpstr>
      <vt:lpstr>Selection of drugs for inclusion in a formulary</vt:lpstr>
      <vt:lpstr>Historical perspective on the development of hospital formularies</vt:lpstr>
      <vt:lpstr>Types of formularies</vt:lpstr>
      <vt:lpstr>Reasons to develop formulary system</vt:lpstr>
      <vt:lpstr>Benefits of a formulary</vt:lpstr>
      <vt:lpstr>Number of drugs to be included in a formulary</vt:lpstr>
      <vt:lpstr>Objections to development of a formulary</vt:lpstr>
      <vt:lpstr>Formulary development</vt:lpstr>
      <vt:lpstr>Formulary system</vt:lpstr>
      <vt:lpstr>Formulary management system</vt:lpstr>
      <vt:lpstr>Key issues for a successful formulary system</vt:lpstr>
      <vt:lpstr>Content of a formulary</vt:lpstr>
      <vt:lpstr>Formulary presentation</vt:lpstr>
      <vt:lpstr>Inclusion criteria</vt:lpstr>
      <vt:lpstr>Ethical implications of developing a formulary system</vt:lpstr>
      <vt:lpstr>Non-pharmacological basis of therapeutics</vt:lpstr>
      <vt:lpstr>PowerPoint Presentation</vt:lpstr>
      <vt:lpstr>Medicines Regulatory Affairs  Background </vt:lpstr>
      <vt:lpstr>European Medicines Agency (EMA)</vt:lpstr>
      <vt:lpstr>Authorisation of medicines</vt:lpstr>
      <vt:lpstr>Authorisation of medicines</vt:lpstr>
      <vt:lpstr>Application for a marketing authorisation</vt:lpstr>
      <vt:lpstr>Centralised procedure for application for a marketing authorisation</vt:lpstr>
      <vt:lpstr>Centralised procedure for application for a marketing authorisation</vt:lpstr>
      <vt:lpstr>Centralised procedure for application for a marketing authorisation</vt:lpstr>
      <vt:lpstr>EU Good Manufacturing Practice (EU GMP)</vt:lpstr>
      <vt:lpstr>Manufacturing licence</vt:lpstr>
      <vt:lpstr>Compliance with EU GMP</vt:lpstr>
      <vt:lpstr>Qualified person (QP)</vt:lpstr>
      <vt:lpstr>Qualified person (QP)</vt:lpstr>
      <vt:lpstr>Investigational medicinal products (IMPs)</vt:lpstr>
      <vt:lpstr>Special features required for the production of an IMP</vt:lpstr>
      <vt:lpstr>Good clinical practice (GCP)</vt:lpstr>
      <vt:lpstr>EU Good Distribution Practice (EU GDP)</vt:lpstr>
      <vt:lpstr>Compliance with EU GDP</vt:lpstr>
      <vt:lpstr>Pharmacovigilance</vt:lpstr>
      <vt:lpstr>Pharmacovigilance</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Historic Background  of Pharmacy Practice</dc:title>
  <dc:creator>haider raheem</dc:creator>
  <cp:lastModifiedBy>haider raheem</cp:lastModifiedBy>
  <cp:revision>52</cp:revision>
  <dcterms:created xsi:type="dcterms:W3CDTF">2021-10-05T20:56:32Z</dcterms:created>
  <dcterms:modified xsi:type="dcterms:W3CDTF">2022-10-31T21:14:08Z</dcterms:modified>
</cp:coreProperties>
</file>