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7" r:id="rId1"/>
  </p:sldMasterIdLst>
  <p:sldIdLst>
    <p:sldId id="256" r:id="rId2"/>
    <p:sldId id="264" r:id="rId3"/>
    <p:sldId id="280" r:id="rId4"/>
    <p:sldId id="281" r:id="rId5"/>
    <p:sldId id="258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8" r:id="rId16"/>
    <p:sldId id="292" r:id="rId17"/>
    <p:sldId id="293" r:id="rId18"/>
    <p:sldId id="295" r:id="rId19"/>
    <p:sldId id="297" r:id="rId20"/>
    <p:sldId id="26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DF00A-461A-4409-AB3D-8952249B3CCC}" type="datetimeFigureOut">
              <a:rPr lang="ar-IQ"/>
              <a:pPr>
                <a:defRPr/>
              </a:pPr>
              <a:t>01/04/1443</a:t>
            </a:fld>
            <a:endParaRPr lang="ar-IQ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3803F-8B3A-471E-917C-BABB37AF0B76}" type="slidenum">
              <a:rPr lang="ar-IQ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6878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384C7-A960-4DAC-BB40-275CA0C6BC30}" type="datetimeFigureOut">
              <a:rPr lang="en-US"/>
              <a:pPr>
                <a:defRPr/>
              </a:pPr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5E7E5-40F1-4221-9C5C-5913940BC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9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21E0-ABE2-4CA6-8E4F-D7F20A571D52}" type="datetimeFigureOut">
              <a:rPr lang="en-US"/>
              <a:pPr>
                <a:defRPr/>
              </a:pPr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F27B7-A664-4D8F-B0BE-041F72E710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9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E65D6-D2E0-4C36-BFB2-DBAA18F0B602}" type="datetimeFigureOut">
              <a:rPr lang="en-US"/>
              <a:pPr>
                <a:defRPr/>
              </a:pPr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5A404-D687-41ED-B866-B1F2B1B108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3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2F6F6-B459-4767-82EB-1A822C9996BB}" type="datetimeFigureOut">
              <a:rPr lang="en-US"/>
              <a:pPr>
                <a:defRPr/>
              </a:pPr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ACEB4-F607-4DB2-80DD-A4F246016C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6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FB436-885B-4B45-9236-ADCE31940671}" type="datetimeFigureOut">
              <a:rPr lang="en-US"/>
              <a:pPr>
                <a:defRPr/>
              </a:pPr>
              <a:t>11/6/2021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08C53-9A76-4A79-A659-64CEDED1B7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5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88219-2007-4F24-B0C9-20A50BB14EF1}" type="datetimeFigureOut">
              <a:rPr lang="en-US"/>
              <a:pPr>
                <a:defRPr/>
              </a:pPr>
              <a:t>11/6/2021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2F002-5342-4E96-8F6D-2F69A8BC40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9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351C6-33FD-4C4E-A4E6-F19F54F46B2D}" type="datetimeFigureOut">
              <a:rPr lang="en-US"/>
              <a:pPr>
                <a:defRPr/>
              </a:pPr>
              <a:t>11/6/2021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8C30D-96F6-4713-9C7B-AB71073A93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11B83-650C-4186-B780-906C2BD51FC4}" type="datetimeFigureOut">
              <a:rPr lang="en-US"/>
              <a:pPr>
                <a:defRPr/>
              </a:pPr>
              <a:t>11/6/2021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15DEC-F11C-4B0D-A7BA-307E16E40E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1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F3024-1C83-407D-9236-31B549B67132}" type="datetimeFigureOut">
              <a:rPr lang="en-US"/>
              <a:pPr>
                <a:defRPr/>
              </a:pPr>
              <a:t>11/6/2021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54D26-3BE8-41A2-98B1-90D221C835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1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89C0-D2DE-494D-9975-0AB1A1C217BF}" type="datetimeFigureOut">
              <a:rPr lang="en-US"/>
              <a:pPr>
                <a:defRPr/>
              </a:pPr>
              <a:t>11/6/2021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57FE379-FEEB-4A17-BB1D-F6D8B45C96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5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E3D77"/>
            </a:gs>
            <a:gs pos="92000">
              <a:srgbClr val="4281BD"/>
            </a:gs>
            <a:gs pos="100000">
              <a:srgbClr val="4281B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8"/>
          <p:cNvGrpSpPr>
            <a:grpSpLocks/>
          </p:cNvGrpSpPr>
          <p:nvPr/>
        </p:nvGrpSpPr>
        <p:grpSpPr bwMode="auto">
          <a:xfrm>
            <a:off x="6557963" y="66675"/>
            <a:ext cx="2574925" cy="6796088"/>
            <a:chOff x="6558164" y="66319"/>
            <a:chExt cx="2575511" cy="6797067"/>
          </a:xfrm>
        </p:grpSpPr>
        <p:grpSp>
          <p:nvGrpSpPr>
            <p:cNvPr id="1032" name="Group 62"/>
            <p:cNvGrpSpPr>
              <a:grpSpLocks/>
            </p:cNvGrpSpPr>
            <p:nvPr/>
          </p:nvGrpSpPr>
          <p:grpSpPr bwMode="auto"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1040" name="Group 44"/>
              <p:cNvGrpSpPr>
                <a:grpSpLocks/>
              </p:cNvGrpSpPr>
              <p:nvPr/>
            </p:nvGrpSpPr>
            <p:grpSpPr bwMode="auto"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41" name="Group 50"/>
              <p:cNvGrpSpPr>
                <a:grpSpLocks/>
              </p:cNvGrpSpPr>
              <p:nvPr/>
            </p:nvGrpSpPr>
            <p:grpSpPr bwMode="auto"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6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2147483647 w 750"/>
                    <a:gd name="T1" fmla="*/ 2147483647 h 856"/>
                    <a:gd name="T2" fmla="*/ 2147483647 w 750"/>
                    <a:gd name="T3" fmla="*/ 2147483647 h 856"/>
                    <a:gd name="T4" fmla="*/ 2147483647 w 750"/>
                    <a:gd name="T5" fmla="*/ 2147483647 h 856"/>
                    <a:gd name="T6" fmla="*/ 2147483647 w 750"/>
                    <a:gd name="T7" fmla="*/ 2147483647 h 856"/>
                    <a:gd name="T8" fmla="*/ 2147483647 w 750"/>
                    <a:gd name="T9" fmla="*/ 2147483647 h 856"/>
                    <a:gd name="T10" fmla="*/ 2147483647 w 750"/>
                    <a:gd name="T11" fmla="*/ 2147483647 h 856"/>
                    <a:gd name="T12" fmla="*/ 2147483647 w 750"/>
                    <a:gd name="T13" fmla="*/ 2147483647 h 856"/>
                    <a:gd name="T14" fmla="*/ 2147483647 w 750"/>
                    <a:gd name="T15" fmla="*/ 2147483647 h 856"/>
                    <a:gd name="T16" fmla="*/ 2147483647 w 750"/>
                    <a:gd name="T17" fmla="*/ 2147483647 h 856"/>
                    <a:gd name="T18" fmla="*/ 2147483647 w 750"/>
                    <a:gd name="T19" fmla="*/ 2147483647 h 856"/>
                    <a:gd name="T20" fmla="*/ 2147483647 w 750"/>
                    <a:gd name="T21" fmla="*/ 2147483647 h 856"/>
                    <a:gd name="T22" fmla="*/ 2147483647 w 750"/>
                    <a:gd name="T23" fmla="*/ 2147483647 h 856"/>
                    <a:gd name="T24" fmla="*/ 2147483647 w 750"/>
                    <a:gd name="T25" fmla="*/ 2147483647 h 856"/>
                    <a:gd name="T26" fmla="*/ 2147483647 w 750"/>
                    <a:gd name="T27" fmla="*/ 2147483647 h 856"/>
                    <a:gd name="T28" fmla="*/ 2147483647 w 750"/>
                    <a:gd name="T29" fmla="*/ 2147483647 h 856"/>
                    <a:gd name="T30" fmla="*/ 2147483647 w 750"/>
                    <a:gd name="T31" fmla="*/ 0 h 856"/>
                    <a:gd name="T32" fmla="*/ 2147483647 w 750"/>
                    <a:gd name="T33" fmla="*/ 2147483647 h 856"/>
                    <a:gd name="T34" fmla="*/ 2147483647 w 750"/>
                    <a:gd name="T35" fmla="*/ 2147483647 h 856"/>
                    <a:gd name="T36" fmla="*/ 2147483647 w 750"/>
                    <a:gd name="T37" fmla="*/ 2147483647 h 856"/>
                    <a:gd name="T38" fmla="*/ 2147483647 w 750"/>
                    <a:gd name="T39" fmla="*/ 2147483647 h 856"/>
                    <a:gd name="T40" fmla="*/ 2147483647 w 750"/>
                    <a:gd name="T41" fmla="*/ 2147483647 h 856"/>
                    <a:gd name="T42" fmla="*/ 2147483647 w 750"/>
                    <a:gd name="T43" fmla="*/ 2147483647 h 856"/>
                    <a:gd name="T44" fmla="*/ 2147483647 w 750"/>
                    <a:gd name="T45" fmla="*/ 2147483647 h 856"/>
                    <a:gd name="T46" fmla="*/ 2147483647 w 750"/>
                    <a:gd name="T47" fmla="*/ 2147483647 h 856"/>
                    <a:gd name="T48" fmla="*/ 2147483647 w 750"/>
                    <a:gd name="T49" fmla="*/ 2147483647 h 856"/>
                    <a:gd name="T50" fmla="*/ 2147483647 w 750"/>
                    <a:gd name="T51" fmla="*/ 2147483647 h 856"/>
                    <a:gd name="T52" fmla="*/ 2147483647 w 750"/>
                    <a:gd name="T53" fmla="*/ 2147483647 h 856"/>
                    <a:gd name="T54" fmla="*/ 2147483647 w 750"/>
                    <a:gd name="T55" fmla="*/ 2147483647 h 856"/>
                    <a:gd name="T56" fmla="*/ 2147483647 w 750"/>
                    <a:gd name="T57" fmla="*/ 2147483647 h 856"/>
                    <a:gd name="T58" fmla="*/ 2147483647 w 750"/>
                    <a:gd name="T59" fmla="*/ 2147483647 h 856"/>
                    <a:gd name="T60" fmla="*/ 2147483647 w 750"/>
                    <a:gd name="T61" fmla="*/ 2147483647 h 856"/>
                    <a:gd name="T62" fmla="*/ 2147483647 w 750"/>
                    <a:gd name="T63" fmla="*/ 2147483647 h 856"/>
                    <a:gd name="T64" fmla="*/ 2147483647 w 750"/>
                    <a:gd name="T65" fmla="*/ 2147483647 h 856"/>
                    <a:gd name="T66" fmla="*/ 2147483647 w 750"/>
                    <a:gd name="T67" fmla="*/ 2147483647 h 856"/>
                    <a:gd name="T68" fmla="*/ 2147483647 w 750"/>
                    <a:gd name="T69" fmla="*/ 2147483647 h 856"/>
                    <a:gd name="T70" fmla="*/ 2147483647 w 750"/>
                    <a:gd name="T71" fmla="*/ 2147483647 h 856"/>
                    <a:gd name="T72" fmla="*/ 2147483647 w 750"/>
                    <a:gd name="T73" fmla="*/ 2147483647 h 856"/>
                    <a:gd name="T74" fmla="*/ 2147483647 w 750"/>
                    <a:gd name="T75" fmla="*/ 2147483647 h 856"/>
                    <a:gd name="T76" fmla="*/ 2147483647 w 750"/>
                    <a:gd name="T77" fmla="*/ 2147483647 h 856"/>
                    <a:gd name="T78" fmla="*/ 2147483647 w 750"/>
                    <a:gd name="T79" fmla="*/ 2147483647 h 856"/>
                    <a:gd name="T80" fmla="*/ 2147483647 w 750"/>
                    <a:gd name="T81" fmla="*/ 2147483647 h 856"/>
                    <a:gd name="T82" fmla="*/ 2147483647 w 750"/>
                    <a:gd name="T83" fmla="*/ 2147483647 h 856"/>
                    <a:gd name="T84" fmla="*/ 2147483647 w 750"/>
                    <a:gd name="T85" fmla="*/ 2147483647 h 856"/>
                    <a:gd name="T86" fmla="*/ 2147483647 w 750"/>
                    <a:gd name="T87" fmla="*/ 2147483647 h 856"/>
                    <a:gd name="T88" fmla="*/ 2147483647 w 750"/>
                    <a:gd name="T89" fmla="*/ 2147483647 h 856"/>
                    <a:gd name="T90" fmla="*/ 2147483647 w 750"/>
                    <a:gd name="T91" fmla="*/ 2147483647 h 856"/>
                    <a:gd name="T92" fmla="*/ 2147483647 w 750"/>
                    <a:gd name="T93" fmla="*/ 2147483647 h 856"/>
                    <a:gd name="T94" fmla="*/ 2147483647 w 750"/>
                    <a:gd name="T95" fmla="*/ 2147483647 h 856"/>
                    <a:gd name="T96" fmla="*/ 2147483647 w 750"/>
                    <a:gd name="T97" fmla="*/ 2147483647 h 856"/>
                    <a:gd name="T98" fmla="*/ 2147483647 w 750"/>
                    <a:gd name="T99" fmla="*/ 2147483647 h 856"/>
                    <a:gd name="T100" fmla="*/ 2147483647 w 750"/>
                    <a:gd name="T101" fmla="*/ 2147483647 h 856"/>
                    <a:gd name="T102" fmla="*/ 2147483647 w 750"/>
                    <a:gd name="T103" fmla="*/ 2147483647 h 8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" name="Freeform 53"/>
                <p:cNvSpPr>
                  <a:spLocks noChangeAspect="1"/>
                </p:cNvSpPr>
                <p:nvPr/>
              </p:nvSpPr>
              <p:spPr bwMode="auto">
                <a:xfrm rot="-608747">
                  <a:off x="8713407" y="888239"/>
                  <a:ext cx="384613" cy="438971"/>
                </a:xfrm>
                <a:custGeom>
                  <a:avLst/>
                  <a:gdLst>
                    <a:gd name="T0" fmla="*/ 2147483647 w 750"/>
                    <a:gd name="T1" fmla="*/ 2147483647 h 856"/>
                    <a:gd name="T2" fmla="*/ 2147483647 w 750"/>
                    <a:gd name="T3" fmla="*/ 2147483647 h 856"/>
                    <a:gd name="T4" fmla="*/ 2147483647 w 750"/>
                    <a:gd name="T5" fmla="*/ 2147483647 h 856"/>
                    <a:gd name="T6" fmla="*/ 2147483647 w 750"/>
                    <a:gd name="T7" fmla="*/ 2147483647 h 856"/>
                    <a:gd name="T8" fmla="*/ 2147483647 w 750"/>
                    <a:gd name="T9" fmla="*/ 2147483647 h 856"/>
                    <a:gd name="T10" fmla="*/ 2147483647 w 750"/>
                    <a:gd name="T11" fmla="*/ 2147483647 h 856"/>
                    <a:gd name="T12" fmla="*/ 2147483647 w 750"/>
                    <a:gd name="T13" fmla="*/ 2147483647 h 856"/>
                    <a:gd name="T14" fmla="*/ 2147483647 w 750"/>
                    <a:gd name="T15" fmla="*/ 2147483647 h 856"/>
                    <a:gd name="T16" fmla="*/ 2147483647 w 750"/>
                    <a:gd name="T17" fmla="*/ 2147483647 h 856"/>
                    <a:gd name="T18" fmla="*/ 2147483647 w 750"/>
                    <a:gd name="T19" fmla="*/ 2147483647 h 856"/>
                    <a:gd name="T20" fmla="*/ 2147483647 w 750"/>
                    <a:gd name="T21" fmla="*/ 2147483647 h 856"/>
                    <a:gd name="T22" fmla="*/ 2147483647 w 750"/>
                    <a:gd name="T23" fmla="*/ 2147483647 h 856"/>
                    <a:gd name="T24" fmla="*/ 2147483647 w 750"/>
                    <a:gd name="T25" fmla="*/ 2147483647 h 856"/>
                    <a:gd name="T26" fmla="*/ 2147483647 w 750"/>
                    <a:gd name="T27" fmla="*/ 2147483647 h 856"/>
                    <a:gd name="T28" fmla="*/ 2147483647 w 750"/>
                    <a:gd name="T29" fmla="*/ 2147483647 h 856"/>
                    <a:gd name="T30" fmla="*/ 2147483647 w 750"/>
                    <a:gd name="T31" fmla="*/ 0 h 856"/>
                    <a:gd name="T32" fmla="*/ 2147483647 w 750"/>
                    <a:gd name="T33" fmla="*/ 2147483647 h 856"/>
                    <a:gd name="T34" fmla="*/ 2147483647 w 750"/>
                    <a:gd name="T35" fmla="*/ 2147483647 h 856"/>
                    <a:gd name="T36" fmla="*/ 2147483647 w 750"/>
                    <a:gd name="T37" fmla="*/ 2147483647 h 856"/>
                    <a:gd name="T38" fmla="*/ 2147483647 w 750"/>
                    <a:gd name="T39" fmla="*/ 2147483647 h 856"/>
                    <a:gd name="T40" fmla="*/ 2147483647 w 750"/>
                    <a:gd name="T41" fmla="*/ 2147483647 h 856"/>
                    <a:gd name="T42" fmla="*/ 2147483647 w 750"/>
                    <a:gd name="T43" fmla="*/ 2147483647 h 856"/>
                    <a:gd name="T44" fmla="*/ 2147483647 w 750"/>
                    <a:gd name="T45" fmla="*/ 2147483647 h 856"/>
                    <a:gd name="T46" fmla="*/ 2147483647 w 750"/>
                    <a:gd name="T47" fmla="*/ 2147483647 h 856"/>
                    <a:gd name="T48" fmla="*/ 2147483647 w 750"/>
                    <a:gd name="T49" fmla="*/ 2147483647 h 856"/>
                    <a:gd name="T50" fmla="*/ 2147483647 w 750"/>
                    <a:gd name="T51" fmla="*/ 2147483647 h 856"/>
                    <a:gd name="T52" fmla="*/ 2147483647 w 750"/>
                    <a:gd name="T53" fmla="*/ 2147483647 h 856"/>
                    <a:gd name="T54" fmla="*/ 2147483647 w 750"/>
                    <a:gd name="T55" fmla="*/ 2147483647 h 856"/>
                    <a:gd name="T56" fmla="*/ 2147483647 w 750"/>
                    <a:gd name="T57" fmla="*/ 2147483647 h 856"/>
                    <a:gd name="T58" fmla="*/ 2147483647 w 750"/>
                    <a:gd name="T59" fmla="*/ 2147483647 h 856"/>
                    <a:gd name="T60" fmla="*/ 2147483647 w 750"/>
                    <a:gd name="T61" fmla="*/ 2147483647 h 856"/>
                    <a:gd name="T62" fmla="*/ 2147483647 w 750"/>
                    <a:gd name="T63" fmla="*/ 2147483647 h 856"/>
                    <a:gd name="T64" fmla="*/ 2147483647 w 750"/>
                    <a:gd name="T65" fmla="*/ 2147483647 h 856"/>
                    <a:gd name="T66" fmla="*/ 2147483647 w 750"/>
                    <a:gd name="T67" fmla="*/ 2147483647 h 856"/>
                    <a:gd name="T68" fmla="*/ 2147483647 w 750"/>
                    <a:gd name="T69" fmla="*/ 2147483647 h 856"/>
                    <a:gd name="T70" fmla="*/ 2147483647 w 750"/>
                    <a:gd name="T71" fmla="*/ 2147483647 h 856"/>
                    <a:gd name="T72" fmla="*/ 2147483647 w 750"/>
                    <a:gd name="T73" fmla="*/ 2147483647 h 856"/>
                    <a:gd name="T74" fmla="*/ 2147483647 w 750"/>
                    <a:gd name="T75" fmla="*/ 2147483647 h 856"/>
                    <a:gd name="T76" fmla="*/ 2147483647 w 750"/>
                    <a:gd name="T77" fmla="*/ 2147483647 h 856"/>
                    <a:gd name="T78" fmla="*/ 2147483647 w 750"/>
                    <a:gd name="T79" fmla="*/ 2147483647 h 856"/>
                    <a:gd name="T80" fmla="*/ 2147483647 w 750"/>
                    <a:gd name="T81" fmla="*/ 2147483647 h 856"/>
                    <a:gd name="T82" fmla="*/ 2147483647 w 750"/>
                    <a:gd name="T83" fmla="*/ 2147483647 h 856"/>
                    <a:gd name="T84" fmla="*/ 2147483647 w 750"/>
                    <a:gd name="T85" fmla="*/ 2147483647 h 856"/>
                    <a:gd name="T86" fmla="*/ 2147483647 w 750"/>
                    <a:gd name="T87" fmla="*/ 2147483647 h 856"/>
                    <a:gd name="T88" fmla="*/ 2147483647 w 750"/>
                    <a:gd name="T89" fmla="*/ 2147483647 h 856"/>
                    <a:gd name="T90" fmla="*/ 2147483647 w 750"/>
                    <a:gd name="T91" fmla="*/ 2147483647 h 856"/>
                    <a:gd name="T92" fmla="*/ 2147483647 w 750"/>
                    <a:gd name="T93" fmla="*/ 2147483647 h 856"/>
                    <a:gd name="T94" fmla="*/ 2147483647 w 750"/>
                    <a:gd name="T95" fmla="*/ 2147483647 h 856"/>
                    <a:gd name="T96" fmla="*/ 2147483647 w 750"/>
                    <a:gd name="T97" fmla="*/ 2147483647 h 856"/>
                    <a:gd name="T98" fmla="*/ 2147483647 w 750"/>
                    <a:gd name="T99" fmla="*/ 2147483647 h 856"/>
                    <a:gd name="T100" fmla="*/ 2147483647 w 750"/>
                    <a:gd name="T101" fmla="*/ 2147483647 h 856"/>
                    <a:gd name="T102" fmla="*/ 2147483647 w 750"/>
                    <a:gd name="T103" fmla="*/ 2147483647 h 8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2" name="Group 56"/>
              <p:cNvGrpSpPr>
                <a:grpSpLocks/>
              </p:cNvGrpSpPr>
              <p:nvPr/>
            </p:nvGrpSpPr>
            <p:grpSpPr bwMode="auto"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1043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2147483647 w 760"/>
                    <a:gd name="T1" fmla="*/ 2147483647 h 870"/>
                    <a:gd name="T2" fmla="*/ 2147483647 w 760"/>
                    <a:gd name="T3" fmla="*/ 2147483647 h 870"/>
                    <a:gd name="T4" fmla="*/ 2147483647 w 760"/>
                    <a:gd name="T5" fmla="*/ 2147483647 h 870"/>
                    <a:gd name="T6" fmla="*/ 2147483647 w 760"/>
                    <a:gd name="T7" fmla="*/ 2147483647 h 870"/>
                    <a:gd name="T8" fmla="*/ 2147483647 w 760"/>
                    <a:gd name="T9" fmla="*/ 2147483647 h 870"/>
                    <a:gd name="T10" fmla="*/ 2147483647 w 760"/>
                    <a:gd name="T11" fmla="*/ 2147483647 h 870"/>
                    <a:gd name="T12" fmla="*/ 2147483647 w 760"/>
                    <a:gd name="T13" fmla="*/ 2147483647 h 870"/>
                    <a:gd name="T14" fmla="*/ 2147483647 w 760"/>
                    <a:gd name="T15" fmla="*/ 2147483647 h 870"/>
                    <a:gd name="T16" fmla="*/ 2147483647 w 760"/>
                    <a:gd name="T17" fmla="*/ 2147483647 h 870"/>
                    <a:gd name="T18" fmla="*/ 2147483647 w 760"/>
                    <a:gd name="T19" fmla="*/ 2147483647 h 870"/>
                    <a:gd name="T20" fmla="*/ 2147483647 w 760"/>
                    <a:gd name="T21" fmla="*/ 2147483647 h 870"/>
                    <a:gd name="T22" fmla="*/ 2147483647 w 760"/>
                    <a:gd name="T23" fmla="*/ 2147483647 h 870"/>
                    <a:gd name="T24" fmla="*/ 2147483647 w 760"/>
                    <a:gd name="T25" fmla="*/ 2147483647 h 870"/>
                    <a:gd name="T26" fmla="*/ 2147483647 w 760"/>
                    <a:gd name="T27" fmla="*/ 2147483647 h 870"/>
                    <a:gd name="T28" fmla="*/ 2147483647 w 760"/>
                    <a:gd name="T29" fmla="*/ 2147483647 h 870"/>
                    <a:gd name="T30" fmla="*/ 2147483647 w 760"/>
                    <a:gd name="T31" fmla="*/ 2147483647 h 870"/>
                    <a:gd name="T32" fmla="*/ 2147483647 w 760"/>
                    <a:gd name="T33" fmla="*/ 2147483647 h 870"/>
                    <a:gd name="T34" fmla="*/ 2147483647 w 760"/>
                    <a:gd name="T35" fmla="*/ 2147483647 h 870"/>
                    <a:gd name="T36" fmla="*/ 2147483647 w 760"/>
                    <a:gd name="T37" fmla="*/ 2147483647 h 870"/>
                    <a:gd name="T38" fmla="*/ 2147483647 w 760"/>
                    <a:gd name="T39" fmla="*/ 2147483647 h 870"/>
                    <a:gd name="T40" fmla="*/ 2147483647 w 760"/>
                    <a:gd name="T41" fmla="*/ 2147483647 h 870"/>
                    <a:gd name="T42" fmla="*/ 2147483647 w 760"/>
                    <a:gd name="T43" fmla="*/ 2147483647 h 870"/>
                    <a:gd name="T44" fmla="*/ 2147483647 w 760"/>
                    <a:gd name="T45" fmla="*/ 2147483647 h 870"/>
                    <a:gd name="T46" fmla="*/ 2147483647 w 760"/>
                    <a:gd name="T47" fmla="*/ 2147483647 h 870"/>
                    <a:gd name="T48" fmla="*/ 2147483647 w 760"/>
                    <a:gd name="T49" fmla="*/ 2147483647 h 870"/>
                    <a:gd name="T50" fmla="*/ 2147483647 w 760"/>
                    <a:gd name="T51" fmla="*/ 2147483647 h 870"/>
                    <a:gd name="T52" fmla="*/ 2147483647 w 760"/>
                    <a:gd name="T53" fmla="*/ 2147483647 h 870"/>
                    <a:gd name="T54" fmla="*/ 2147483647 w 760"/>
                    <a:gd name="T55" fmla="*/ 2147483647 h 870"/>
                    <a:gd name="T56" fmla="*/ 2147483647 w 760"/>
                    <a:gd name="T57" fmla="*/ 2147483647 h 870"/>
                    <a:gd name="T58" fmla="*/ 2147483647 w 760"/>
                    <a:gd name="T59" fmla="*/ 2147483647 h 870"/>
                    <a:gd name="T60" fmla="*/ 2147483647 w 760"/>
                    <a:gd name="T61" fmla="*/ 2147483647 h 870"/>
                    <a:gd name="T62" fmla="*/ 2147483647 w 760"/>
                    <a:gd name="T63" fmla="*/ 2147483647 h 870"/>
                    <a:gd name="T64" fmla="*/ 2147483647 w 760"/>
                    <a:gd name="T65" fmla="*/ 2147483647 h 870"/>
                    <a:gd name="T66" fmla="*/ 2147483647 w 760"/>
                    <a:gd name="T67" fmla="*/ 2147483647 h 870"/>
                    <a:gd name="T68" fmla="*/ 2147483647 w 760"/>
                    <a:gd name="T69" fmla="*/ 2147483647 h 870"/>
                    <a:gd name="T70" fmla="*/ 2147483647 w 760"/>
                    <a:gd name="T71" fmla="*/ 2147483647 h 870"/>
                    <a:gd name="T72" fmla="*/ 2147483647 w 760"/>
                    <a:gd name="T73" fmla="*/ 2147483647 h 870"/>
                    <a:gd name="T74" fmla="*/ 2147483647 w 760"/>
                    <a:gd name="T75" fmla="*/ 2147483647 h 870"/>
                    <a:gd name="T76" fmla="*/ 2147483647 w 760"/>
                    <a:gd name="T77" fmla="*/ 2147483647 h 870"/>
                    <a:gd name="T78" fmla="*/ 2147483647 w 760"/>
                    <a:gd name="T79" fmla="*/ 2147483647 h 870"/>
                    <a:gd name="T80" fmla="*/ 2147483647 w 760"/>
                    <a:gd name="T81" fmla="*/ 2147483647 h 870"/>
                    <a:gd name="T82" fmla="*/ 2147483647 w 760"/>
                    <a:gd name="T83" fmla="*/ 2147483647 h 870"/>
                    <a:gd name="T84" fmla="*/ 2147483647 w 760"/>
                    <a:gd name="T85" fmla="*/ 2147483647 h 870"/>
                    <a:gd name="T86" fmla="*/ 2147483647 w 760"/>
                    <a:gd name="T87" fmla="*/ 2147483647 h 870"/>
                    <a:gd name="T88" fmla="*/ 2147483647 w 760"/>
                    <a:gd name="T89" fmla="*/ 2147483647 h 870"/>
                    <a:gd name="T90" fmla="*/ 2147483647 w 760"/>
                    <a:gd name="T91" fmla="*/ 2147483647 h 870"/>
                    <a:gd name="T92" fmla="*/ 2147483647 w 760"/>
                    <a:gd name="T93" fmla="*/ 2147483647 h 870"/>
                    <a:gd name="T94" fmla="*/ 2147483647 w 760"/>
                    <a:gd name="T95" fmla="*/ 2147483647 h 870"/>
                    <a:gd name="T96" fmla="*/ 2147483647 w 760"/>
                    <a:gd name="T97" fmla="*/ 2147483647 h 870"/>
                    <a:gd name="T98" fmla="*/ 2147483647 w 760"/>
                    <a:gd name="T99" fmla="*/ 2147483647 h 870"/>
                    <a:gd name="T100" fmla="*/ 2147483647 w 760"/>
                    <a:gd name="T101" fmla="*/ 2147483647 h 870"/>
                    <a:gd name="T102" fmla="*/ 2147483647 w 760"/>
                    <a:gd name="T103" fmla="*/ 2147483647 h 870"/>
                    <a:gd name="T104" fmla="*/ 2147483647 w 760"/>
                    <a:gd name="T105" fmla="*/ 2147483647 h 870"/>
                    <a:gd name="T106" fmla="*/ 2147483647 w 760"/>
                    <a:gd name="T107" fmla="*/ 2147483647 h 870"/>
                    <a:gd name="T108" fmla="*/ 2147483647 w 760"/>
                    <a:gd name="T109" fmla="*/ 2147483647 h 870"/>
                    <a:gd name="T110" fmla="*/ 2147483647 w 760"/>
                    <a:gd name="T111" fmla="*/ 2147483647 h 87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73"/>
                <p:cNvSpPr>
                  <a:spLocks noChangeAspect="1" noEditPoints="1"/>
                </p:cNvSpPr>
                <p:nvPr/>
              </p:nvSpPr>
              <p:spPr bwMode="auto">
                <a:xfrm rot="-1185563">
                  <a:off x="7564131" y="154734"/>
                  <a:ext cx="722936" cy="825205"/>
                </a:xfrm>
                <a:custGeom>
                  <a:avLst/>
                  <a:gdLst>
                    <a:gd name="T0" fmla="*/ 2147483647 w 820"/>
                    <a:gd name="T1" fmla="*/ 2147483647 h 936"/>
                    <a:gd name="T2" fmla="*/ 2147483647 w 820"/>
                    <a:gd name="T3" fmla="*/ 2147483647 h 936"/>
                    <a:gd name="T4" fmla="*/ 2147483647 w 820"/>
                    <a:gd name="T5" fmla="*/ 2147483647 h 936"/>
                    <a:gd name="T6" fmla="*/ 2147483647 w 820"/>
                    <a:gd name="T7" fmla="*/ 2147483647 h 936"/>
                    <a:gd name="T8" fmla="*/ 2147483647 w 820"/>
                    <a:gd name="T9" fmla="*/ 2147483647 h 936"/>
                    <a:gd name="T10" fmla="*/ 2147483647 w 820"/>
                    <a:gd name="T11" fmla="*/ 2147483647 h 936"/>
                    <a:gd name="T12" fmla="*/ 2147483647 w 820"/>
                    <a:gd name="T13" fmla="*/ 2147483647 h 936"/>
                    <a:gd name="T14" fmla="*/ 2147483647 w 820"/>
                    <a:gd name="T15" fmla="*/ 2147483647 h 936"/>
                    <a:gd name="T16" fmla="*/ 2147483647 w 820"/>
                    <a:gd name="T17" fmla="*/ 2147483647 h 936"/>
                    <a:gd name="T18" fmla="*/ 2147483647 w 820"/>
                    <a:gd name="T19" fmla="*/ 2147483647 h 936"/>
                    <a:gd name="T20" fmla="*/ 2147483647 w 820"/>
                    <a:gd name="T21" fmla="*/ 2147483647 h 936"/>
                    <a:gd name="T22" fmla="*/ 2147483647 w 820"/>
                    <a:gd name="T23" fmla="*/ 2147483647 h 936"/>
                    <a:gd name="T24" fmla="*/ 2147483647 w 820"/>
                    <a:gd name="T25" fmla="*/ 2147483647 h 936"/>
                    <a:gd name="T26" fmla="*/ 2147483647 w 820"/>
                    <a:gd name="T27" fmla="*/ 2147483647 h 936"/>
                    <a:gd name="T28" fmla="*/ 2147483647 w 820"/>
                    <a:gd name="T29" fmla="*/ 0 h 936"/>
                    <a:gd name="T30" fmla="*/ 2147483647 w 820"/>
                    <a:gd name="T31" fmla="*/ 2147483647 h 936"/>
                    <a:gd name="T32" fmla="*/ 2147483647 w 820"/>
                    <a:gd name="T33" fmla="*/ 2147483647 h 936"/>
                    <a:gd name="T34" fmla="*/ 2147483647 w 820"/>
                    <a:gd name="T35" fmla="*/ 2147483647 h 936"/>
                    <a:gd name="T36" fmla="*/ 2147483647 w 820"/>
                    <a:gd name="T37" fmla="*/ 2147483647 h 936"/>
                    <a:gd name="T38" fmla="*/ 2147483647 w 820"/>
                    <a:gd name="T39" fmla="*/ 2147483647 h 936"/>
                    <a:gd name="T40" fmla="*/ 2147483647 w 820"/>
                    <a:gd name="T41" fmla="*/ 2147483647 h 936"/>
                    <a:gd name="T42" fmla="*/ 2147483647 w 820"/>
                    <a:gd name="T43" fmla="*/ 2147483647 h 936"/>
                    <a:gd name="T44" fmla="*/ 2147483647 w 820"/>
                    <a:gd name="T45" fmla="*/ 2147483647 h 936"/>
                    <a:gd name="T46" fmla="*/ 2147483647 w 820"/>
                    <a:gd name="T47" fmla="*/ 2147483647 h 936"/>
                    <a:gd name="T48" fmla="*/ 2147483647 w 820"/>
                    <a:gd name="T49" fmla="*/ 2147483647 h 936"/>
                    <a:gd name="T50" fmla="*/ 2147483647 w 820"/>
                    <a:gd name="T51" fmla="*/ 2147483647 h 936"/>
                    <a:gd name="T52" fmla="*/ 2147483647 w 820"/>
                    <a:gd name="T53" fmla="*/ 2147483647 h 936"/>
                    <a:gd name="T54" fmla="*/ 2147483647 w 820"/>
                    <a:gd name="T55" fmla="*/ 2147483647 h 936"/>
                    <a:gd name="T56" fmla="*/ 2147483647 w 820"/>
                    <a:gd name="T57" fmla="*/ 2147483647 h 936"/>
                    <a:gd name="T58" fmla="*/ 2147483647 w 820"/>
                    <a:gd name="T59" fmla="*/ 2147483647 h 936"/>
                    <a:gd name="T60" fmla="*/ 2147483647 w 820"/>
                    <a:gd name="T61" fmla="*/ 2147483647 h 936"/>
                    <a:gd name="T62" fmla="*/ 2147483647 w 820"/>
                    <a:gd name="T63" fmla="*/ 2147483647 h 936"/>
                    <a:gd name="T64" fmla="*/ 2147483647 w 820"/>
                    <a:gd name="T65" fmla="*/ 2147483647 h 936"/>
                    <a:gd name="T66" fmla="*/ 2147483647 w 820"/>
                    <a:gd name="T67" fmla="*/ 2147483647 h 936"/>
                    <a:gd name="T68" fmla="*/ 2147483647 w 820"/>
                    <a:gd name="T69" fmla="*/ 2147483647 h 936"/>
                    <a:gd name="T70" fmla="*/ 2147483647 w 820"/>
                    <a:gd name="T71" fmla="*/ 2147483647 h 936"/>
                    <a:gd name="T72" fmla="*/ 2147483647 w 820"/>
                    <a:gd name="T73" fmla="*/ 2147483647 h 936"/>
                    <a:gd name="T74" fmla="*/ 2147483647 w 820"/>
                    <a:gd name="T75" fmla="*/ 2147483647 h 936"/>
                    <a:gd name="T76" fmla="*/ 2147483647 w 820"/>
                    <a:gd name="T77" fmla="*/ 2147483647 h 936"/>
                    <a:gd name="T78" fmla="*/ 2147483647 w 820"/>
                    <a:gd name="T79" fmla="*/ 2147483647 h 936"/>
                    <a:gd name="T80" fmla="*/ 2147483647 w 820"/>
                    <a:gd name="T81" fmla="*/ 2147483647 h 936"/>
                    <a:gd name="T82" fmla="*/ 2147483647 w 820"/>
                    <a:gd name="T83" fmla="*/ 2147483647 h 936"/>
                    <a:gd name="T84" fmla="*/ 2147483647 w 820"/>
                    <a:gd name="T85" fmla="*/ 2147483647 h 936"/>
                    <a:gd name="T86" fmla="*/ 2147483647 w 820"/>
                    <a:gd name="T87" fmla="*/ 2147483647 h 936"/>
                    <a:gd name="T88" fmla="*/ 2147483647 w 820"/>
                    <a:gd name="T89" fmla="*/ 2147483647 h 936"/>
                    <a:gd name="T90" fmla="*/ 2147483647 w 820"/>
                    <a:gd name="T91" fmla="*/ 2147483647 h 936"/>
                    <a:gd name="T92" fmla="*/ 2147483647 w 820"/>
                    <a:gd name="T93" fmla="*/ 2147483647 h 936"/>
                    <a:gd name="T94" fmla="*/ 2147483647 w 820"/>
                    <a:gd name="T95" fmla="*/ 2147483647 h 936"/>
                    <a:gd name="T96" fmla="*/ 2147483647 w 820"/>
                    <a:gd name="T97" fmla="*/ 2147483647 h 936"/>
                    <a:gd name="T98" fmla="*/ 2147483647 w 820"/>
                    <a:gd name="T99" fmla="*/ 2147483647 h 936"/>
                    <a:gd name="T100" fmla="*/ 2147483647 w 820"/>
                    <a:gd name="T101" fmla="*/ 2147483647 h 936"/>
                    <a:gd name="T102" fmla="*/ 2147483647 w 820"/>
                    <a:gd name="T103" fmla="*/ 2147483647 h 936"/>
                    <a:gd name="T104" fmla="*/ 2147483647 w 820"/>
                    <a:gd name="T105" fmla="*/ 2147483647 h 936"/>
                    <a:gd name="T106" fmla="*/ 2147483647 w 820"/>
                    <a:gd name="T107" fmla="*/ 2147483647 h 9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77"/>
                <p:cNvSpPr>
                  <a:spLocks noChangeAspect="1" noEditPoints="1"/>
                </p:cNvSpPr>
                <p:nvPr/>
              </p:nvSpPr>
              <p:spPr bwMode="auto">
                <a:xfrm rot="-642487">
                  <a:off x="7869058" y="3830515"/>
                  <a:ext cx="639682" cy="729516"/>
                </a:xfrm>
                <a:custGeom>
                  <a:avLst/>
                  <a:gdLst>
                    <a:gd name="T0" fmla="*/ 2147483647 w 826"/>
                    <a:gd name="T1" fmla="*/ 2147483647 h 942"/>
                    <a:gd name="T2" fmla="*/ 2147483647 w 826"/>
                    <a:gd name="T3" fmla="*/ 2147483647 h 942"/>
                    <a:gd name="T4" fmla="*/ 2147483647 w 826"/>
                    <a:gd name="T5" fmla="*/ 2147483647 h 942"/>
                    <a:gd name="T6" fmla="*/ 2147483647 w 826"/>
                    <a:gd name="T7" fmla="*/ 2147483647 h 942"/>
                    <a:gd name="T8" fmla="*/ 2147483647 w 826"/>
                    <a:gd name="T9" fmla="*/ 2147483647 h 942"/>
                    <a:gd name="T10" fmla="*/ 2147483647 w 826"/>
                    <a:gd name="T11" fmla="*/ 2147483647 h 942"/>
                    <a:gd name="T12" fmla="*/ 2147483647 w 826"/>
                    <a:gd name="T13" fmla="*/ 2147483647 h 942"/>
                    <a:gd name="T14" fmla="*/ 2147483647 w 826"/>
                    <a:gd name="T15" fmla="*/ 2147483647 h 942"/>
                    <a:gd name="T16" fmla="*/ 2147483647 w 826"/>
                    <a:gd name="T17" fmla="*/ 2147483647 h 942"/>
                    <a:gd name="T18" fmla="*/ 2147483647 w 826"/>
                    <a:gd name="T19" fmla="*/ 2147483647 h 942"/>
                    <a:gd name="T20" fmla="*/ 2147483647 w 826"/>
                    <a:gd name="T21" fmla="*/ 2147483647 h 942"/>
                    <a:gd name="T22" fmla="*/ 2147483647 w 826"/>
                    <a:gd name="T23" fmla="*/ 2147483647 h 942"/>
                    <a:gd name="T24" fmla="*/ 2147483647 w 826"/>
                    <a:gd name="T25" fmla="*/ 2147483647 h 942"/>
                    <a:gd name="T26" fmla="*/ 2147483647 w 826"/>
                    <a:gd name="T27" fmla="*/ 2147483647 h 942"/>
                    <a:gd name="T28" fmla="*/ 2147483647 w 826"/>
                    <a:gd name="T29" fmla="*/ 2147483647 h 942"/>
                    <a:gd name="T30" fmla="*/ 2147483647 w 826"/>
                    <a:gd name="T31" fmla="*/ 2147483647 h 942"/>
                    <a:gd name="T32" fmla="*/ 2147483647 w 826"/>
                    <a:gd name="T33" fmla="*/ 2147483647 h 942"/>
                    <a:gd name="T34" fmla="*/ 2147483647 w 826"/>
                    <a:gd name="T35" fmla="*/ 2147483647 h 942"/>
                    <a:gd name="T36" fmla="*/ 2147483647 w 826"/>
                    <a:gd name="T37" fmla="*/ 2147483647 h 942"/>
                    <a:gd name="T38" fmla="*/ 2147483647 w 826"/>
                    <a:gd name="T39" fmla="*/ 2147483647 h 942"/>
                    <a:gd name="T40" fmla="*/ 2147483647 w 826"/>
                    <a:gd name="T41" fmla="*/ 2147483647 h 942"/>
                    <a:gd name="T42" fmla="*/ 2147483647 w 826"/>
                    <a:gd name="T43" fmla="*/ 2147483647 h 942"/>
                    <a:gd name="T44" fmla="*/ 2147483647 w 826"/>
                    <a:gd name="T45" fmla="*/ 2147483647 h 942"/>
                    <a:gd name="T46" fmla="*/ 2147483647 w 826"/>
                    <a:gd name="T47" fmla="*/ 2147483647 h 942"/>
                    <a:gd name="T48" fmla="*/ 2147483647 w 826"/>
                    <a:gd name="T49" fmla="*/ 2147483647 h 942"/>
                    <a:gd name="T50" fmla="*/ 2147483647 w 826"/>
                    <a:gd name="T51" fmla="*/ 2147483647 h 942"/>
                    <a:gd name="T52" fmla="*/ 2147483647 w 826"/>
                    <a:gd name="T53" fmla="*/ 2147483647 h 942"/>
                    <a:gd name="T54" fmla="*/ 2147483647 w 826"/>
                    <a:gd name="T55" fmla="*/ 2147483647 h 942"/>
                    <a:gd name="T56" fmla="*/ 2147483647 w 826"/>
                    <a:gd name="T57" fmla="*/ 2147483647 h 942"/>
                    <a:gd name="T58" fmla="*/ 2147483647 w 826"/>
                    <a:gd name="T59" fmla="*/ 2147483647 h 942"/>
                    <a:gd name="T60" fmla="*/ 2147483647 w 826"/>
                    <a:gd name="T61" fmla="*/ 2147483647 h 942"/>
                    <a:gd name="T62" fmla="*/ 2147483647 w 826"/>
                    <a:gd name="T63" fmla="*/ 2147483647 h 942"/>
                    <a:gd name="T64" fmla="*/ 2147483647 w 826"/>
                    <a:gd name="T65" fmla="*/ 2147483647 h 942"/>
                    <a:gd name="T66" fmla="*/ 2147483647 w 826"/>
                    <a:gd name="T67" fmla="*/ 2147483647 h 942"/>
                    <a:gd name="T68" fmla="*/ 2147483647 w 826"/>
                    <a:gd name="T69" fmla="*/ 2147483647 h 942"/>
                    <a:gd name="T70" fmla="*/ 2147483647 w 826"/>
                    <a:gd name="T71" fmla="*/ 2147483647 h 942"/>
                    <a:gd name="T72" fmla="*/ 2147483647 w 826"/>
                    <a:gd name="T73" fmla="*/ 2147483647 h 942"/>
                    <a:gd name="T74" fmla="*/ 2147483647 w 826"/>
                    <a:gd name="T75" fmla="*/ 2147483647 h 942"/>
                    <a:gd name="T76" fmla="*/ 2147483647 w 826"/>
                    <a:gd name="T77" fmla="*/ 2147483647 h 942"/>
                    <a:gd name="T78" fmla="*/ 2147483647 w 826"/>
                    <a:gd name="T79" fmla="*/ 2147483647 h 942"/>
                    <a:gd name="T80" fmla="*/ 2147483647 w 826"/>
                    <a:gd name="T81" fmla="*/ 2147483647 h 942"/>
                    <a:gd name="T82" fmla="*/ 2147483647 w 826"/>
                    <a:gd name="T83" fmla="*/ 2147483647 h 942"/>
                    <a:gd name="T84" fmla="*/ 2147483647 w 826"/>
                    <a:gd name="T85" fmla="*/ 2147483647 h 942"/>
                    <a:gd name="T86" fmla="*/ 2147483647 w 826"/>
                    <a:gd name="T87" fmla="*/ 2147483647 h 9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EFFFF">
                      <a:alpha val="25882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2147483647 w 628"/>
                    <a:gd name="T1" fmla="*/ 2147483647 h 712"/>
                    <a:gd name="T2" fmla="*/ 2147483647 w 628"/>
                    <a:gd name="T3" fmla="*/ 2147483647 h 712"/>
                    <a:gd name="T4" fmla="*/ 2147483647 w 628"/>
                    <a:gd name="T5" fmla="*/ 2147483647 h 712"/>
                    <a:gd name="T6" fmla="*/ 2147483647 w 628"/>
                    <a:gd name="T7" fmla="*/ 2147483647 h 712"/>
                    <a:gd name="T8" fmla="*/ 2147483647 w 628"/>
                    <a:gd name="T9" fmla="*/ 2147483647 h 712"/>
                    <a:gd name="T10" fmla="*/ 2147483647 w 628"/>
                    <a:gd name="T11" fmla="*/ 2147483647 h 712"/>
                    <a:gd name="T12" fmla="*/ 2147483647 w 628"/>
                    <a:gd name="T13" fmla="*/ 2147483647 h 712"/>
                    <a:gd name="T14" fmla="*/ 2147483647 w 628"/>
                    <a:gd name="T15" fmla="*/ 2147483647 h 712"/>
                    <a:gd name="T16" fmla="*/ 2147483647 w 628"/>
                    <a:gd name="T17" fmla="*/ 2147483647 h 712"/>
                    <a:gd name="T18" fmla="*/ 2147483647 w 628"/>
                    <a:gd name="T19" fmla="*/ 2147483647 h 712"/>
                    <a:gd name="T20" fmla="*/ 2147483647 w 628"/>
                    <a:gd name="T21" fmla="*/ 2147483647 h 712"/>
                    <a:gd name="T22" fmla="*/ 2147483647 w 628"/>
                    <a:gd name="T23" fmla="*/ 2147483647 h 712"/>
                    <a:gd name="T24" fmla="*/ 2147483647 w 628"/>
                    <a:gd name="T25" fmla="*/ 2147483647 h 712"/>
                    <a:gd name="T26" fmla="*/ 2147483647 w 628"/>
                    <a:gd name="T27" fmla="*/ 2147483647 h 712"/>
                    <a:gd name="T28" fmla="*/ 2147483647 w 628"/>
                    <a:gd name="T29" fmla="*/ 2147483647 h 712"/>
                    <a:gd name="T30" fmla="*/ 2147483647 w 628"/>
                    <a:gd name="T31" fmla="*/ 0 h 712"/>
                    <a:gd name="T32" fmla="*/ 2147483647 w 628"/>
                    <a:gd name="T33" fmla="*/ 2147483647 h 712"/>
                    <a:gd name="T34" fmla="*/ 2147483647 w 628"/>
                    <a:gd name="T35" fmla="*/ 2147483647 h 712"/>
                    <a:gd name="T36" fmla="*/ 2147483647 w 628"/>
                    <a:gd name="T37" fmla="*/ 2147483647 h 712"/>
                    <a:gd name="T38" fmla="*/ 2147483647 w 628"/>
                    <a:gd name="T39" fmla="*/ 2147483647 h 712"/>
                    <a:gd name="T40" fmla="*/ 2147483647 w 628"/>
                    <a:gd name="T41" fmla="*/ 2147483647 h 712"/>
                    <a:gd name="T42" fmla="*/ 2147483647 w 628"/>
                    <a:gd name="T43" fmla="*/ 2147483647 h 712"/>
                    <a:gd name="T44" fmla="*/ 2147483647 w 628"/>
                    <a:gd name="T45" fmla="*/ 2147483647 h 712"/>
                    <a:gd name="T46" fmla="*/ 0 w 628"/>
                    <a:gd name="T47" fmla="*/ 2147483647 h 712"/>
                    <a:gd name="T48" fmla="*/ 2147483647 w 628"/>
                    <a:gd name="T49" fmla="*/ 2147483647 h 712"/>
                    <a:gd name="T50" fmla="*/ 2147483647 w 628"/>
                    <a:gd name="T51" fmla="*/ 2147483647 h 712"/>
                    <a:gd name="T52" fmla="*/ 2147483647 w 628"/>
                    <a:gd name="T53" fmla="*/ 2147483647 h 712"/>
                    <a:gd name="T54" fmla="*/ 2147483647 w 628"/>
                    <a:gd name="T55" fmla="*/ 2147483647 h 712"/>
                    <a:gd name="T56" fmla="*/ 2147483647 w 628"/>
                    <a:gd name="T57" fmla="*/ 2147483647 h 712"/>
                    <a:gd name="T58" fmla="*/ 2147483647 w 628"/>
                    <a:gd name="T59" fmla="*/ 2147483647 h 712"/>
                    <a:gd name="T60" fmla="*/ 2147483647 w 628"/>
                    <a:gd name="T61" fmla="*/ 2147483647 h 712"/>
                    <a:gd name="T62" fmla="*/ 0 w 628"/>
                    <a:gd name="T63" fmla="*/ 2147483647 h 712"/>
                    <a:gd name="T64" fmla="*/ 2147483647 w 628"/>
                    <a:gd name="T65" fmla="*/ 2147483647 h 712"/>
                    <a:gd name="T66" fmla="*/ 2147483647 w 628"/>
                    <a:gd name="T67" fmla="*/ 2147483647 h 712"/>
                    <a:gd name="T68" fmla="*/ 2147483647 w 628"/>
                    <a:gd name="T69" fmla="*/ 2147483647 h 712"/>
                    <a:gd name="T70" fmla="*/ 2147483647 w 628"/>
                    <a:gd name="T71" fmla="*/ 2147483647 h 712"/>
                    <a:gd name="T72" fmla="*/ 2147483647 w 628"/>
                    <a:gd name="T73" fmla="*/ 2147483647 h 712"/>
                    <a:gd name="T74" fmla="*/ 2147483647 w 628"/>
                    <a:gd name="T75" fmla="*/ 2147483647 h 712"/>
                    <a:gd name="T76" fmla="*/ 2147483647 w 628"/>
                    <a:gd name="T77" fmla="*/ 2147483647 h 712"/>
                    <a:gd name="T78" fmla="*/ 2147483647 w 628"/>
                    <a:gd name="T79" fmla="*/ 2147483647 h 712"/>
                    <a:gd name="T80" fmla="*/ 2147483647 w 628"/>
                    <a:gd name="T81" fmla="*/ 2147483647 h 712"/>
                    <a:gd name="T82" fmla="*/ 2147483647 w 628"/>
                    <a:gd name="T83" fmla="*/ 2147483647 h 712"/>
                    <a:gd name="T84" fmla="*/ 2147483647 w 628"/>
                    <a:gd name="T85" fmla="*/ 2147483647 h 712"/>
                    <a:gd name="T86" fmla="*/ 2147483647 w 628"/>
                    <a:gd name="T87" fmla="*/ 2147483647 h 712"/>
                    <a:gd name="T88" fmla="*/ 2147483647 w 628"/>
                    <a:gd name="T89" fmla="*/ 2147483647 h 712"/>
                    <a:gd name="T90" fmla="*/ 2147483647 w 628"/>
                    <a:gd name="T91" fmla="*/ 2147483647 h 712"/>
                    <a:gd name="T92" fmla="*/ 2147483647 w 628"/>
                    <a:gd name="T93" fmla="*/ 2147483647 h 712"/>
                    <a:gd name="T94" fmla="*/ 2147483647 w 628"/>
                    <a:gd name="T95" fmla="*/ 2147483647 h 712"/>
                    <a:gd name="T96" fmla="*/ 2147483647 w 628"/>
                    <a:gd name="T97" fmla="*/ 2147483647 h 712"/>
                    <a:gd name="T98" fmla="*/ 2147483647 w 628"/>
                    <a:gd name="T99" fmla="*/ 2147483647 h 712"/>
                    <a:gd name="T100" fmla="*/ 2147483647 w 628"/>
                    <a:gd name="T101" fmla="*/ 2147483647 h 712"/>
                    <a:gd name="T102" fmla="*/ 2147483647 w 628"/>
                    <a:gd name="T103" fmla="*/ 2147483647 h 712"/>
                    <a:gd name="T104" fmla="*/ 2147483647 w 628"/>
                    <a:gd name="T105" fmla="*/ 2147483647 h 712"/>
                    <a:gd name="T106" fmla="*/ 2147483647 w 628"/>
                    <a:gd name="T107" fmla="*/ 2147483647 h 712"/>
                    <a:gd name="T108" fmla="*/ 2147483647 w 628"/>
                    <a:gd name="T109" fmla="*/ 2147483647 h 712"/>
                    <a:gd name="T110" fmla="*/ 2147483647 w 628"/>
                    <a:gd name="T111" fmla="*/ 2147483647 h 712"/>
                    <a:gd name="T112" fmla="*/ 2147483647 w 628"/>
                    <a:gd name="T113" fmla="*/ 2147483647 h 712"/>
                    <a:gd name="T114" fmla="*/ 2147483647 w 628"/>
                    <a:gd name="T115" fmla="*/ 2147483647 h 712"/>
                    <a:gd name="T116" fmla="*/ 2147483647 w 628"/>
                    <a:gd name="T117" fmla="*/ 2147483647 h 712"/>
                    <a:gd name="T118" fmla="*/ 2147483647 w 628"/>
                    <a:gd name="T119" fmla="*/ 2147483647 h 712"/>
                    <a:gd name="T120" fmla="*/ 2147483647 w 628"/>
                    <a:gd name="T121" fmla="*/ 2147483647 h 71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/>
            <a:lstStyle/>
            <a:p>
              <a:pPr defTabSz="457200"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2147483647 w 972"/>
                <a:gd name="T1" fmla="*/ 2147483647 h 548"/>
                <a:gd name="T2" fmla="*/ 2147483647 w 972"/>
                <a:gd name="T3" fmla="*/ 2147483647 h 548"/>
                <a:gd name="T4" fmla="*/ 2147483647 w 972"/>
                <a:gd name="T5" fmla="*/ 2147483647 h 548"/>
                <a:gd name="T6" fmla="*/ 2147483647 w 972"/>
                <a:gd name="T7" fmla="*/ 2147483647 h 548"/>
                <a:gd name="T8" fmla="*/ 2147483647 w 972"/>
                <a:gd name="T9" fmla="*/ 2147483647 h 548"/>
                <a:gd name="T10" fmla="*/ 2147483647 w 972"/>
                <a:gd name="T11" fmla="*/ 2147483647 h 548"/>
                <a:gd name="T12" fmla="*/ 2147483647 w 972"/>
                <a:gd name="T13" fmla="*/ 2147483647 h 548"/>
                <a:gd name="T14" fmla="*/ 2147483647 w 972"/>
                <a:gd name="T15" fmla="*/ 2147483647 h 548"/>
                <a:gd name="T16" fmla="*/ 2147483647 w 972"/>
                <a:gd name="T17" fmla="*/ 2147483647 h 548"/>
                <a:gd name="T18" fmla="*/ 2147483647 w 972"/>
                <a:gd name="T19" fmla="*/ 2147483647 h 548"/>
                <a:gd name="T20" fmla="*/ 2147483647 w 972"/>
                <a:gd name="T21" fmla="*/ 2147483647 h 548"/>
                <a:gd name="T22" fmla="*/ 2147483647 w 972"/>
                <a:gd name="T23" fmla="*/ 2147483647 h 548"/>
                <a:gd name="T24" fmla="*/ 2147483647 w 972"/>
                <a:gd name="T25" fmla="*/ 2147483647 h 548"/>
                <a:gd name="T26" fmla="*/ 2147483647 w 972"/>
                <a:gd name="T27" fmla="*/ 2147483647 h 548"/>
                <a:gd name="T28" fmla="*/ 2147483647 w 972"/>
                <a:gd name="T29" fmla="*/ 2147483647 h 548"/>
                <a:gd name="T30" fmla="*/ 2147483647 w 972"/>
                <a:gd name="T31" fmla="*/ 2147483647 h 548"/>
                <a:gd name="T32" fmla="*/ 2147483647 w 972"/>
                <a:gd name="T33" fmla="*/ 0 h 548"/>
                <a:gd name="T34" fmla="*/ 2147483647 w 972"/>
                <a:gd name="T35" fmla="*/ 2147483647 h 548"/>
                <a:gd name="T36" fmla="*/ 2147483647 w 972"/>
                <a:gd name="T37" fmla="*/ 2147483647 h 548"/>
                <a:gd name="T38" fmla="*/ 2147483647 w 972"/>
                <a:gd name="T39" fmla="*/ 2147483647 h 548"/>
                <a:gd name="T40" fmla="*/ 2147483647 w 972"/>
                <a:gd name="T41" fmla="*/ 2147483647 h 548"/>
                <a:gd name="T42" fmla="*/ 2147483647 w 972"/>
                <a:gd name="T43" fmla="*/ 2147483647 h 548"/>
                <a:gd name="T44" fmla="*/ 2147483647 w 972"/>
                <a:gd name="T45" fmla="*/ 2147483647 h 548"/>
                <a:gd name="T46" fmla="*/ 2147483647 w 972"/>
                <a:gd name="T47" fmla="*/ 2147483647 h 548"/>
                <a:gd name="T48" fmla="*/ 2147483647 w 972"/>
                <a:gd name="T49" fmla="*/ 2147483647 h 548"/>
                <a:gd name="T50" fmla="*/ 2147483647 w 972"/>
                <a:gd name="T51" fmla="*/ 2147483647 h 548"/>
                <a:gd name="T52" fmla="*/ 2147483647 w 972"/>
                <a:gd name="T53" fmla="*/ 2147483647 h 548"/>
                <a:gd name="T54" fmla="*/ 2147483647 w 972"/>
                <a:gd name="T55" fmla="*/ 2147483647 h 548"/>
                <a:gd name="T56" fmla="*/ 2147483647 w 972"/>
                <a:gd name="T57" fmla="*/ 2147483647 h 548"/>
                <a:gd name="T58" fmla="*/ 2147483647 w 972"/>
                <a:gd name="T59" fmla="*/ 2147483647 h 548"/>
                <a:gd name="T60" fmla="*/ 2147483647 w 972"/>
                <a:gd name="T61" fmla="*/ 2147483647 h 548"/>
                <a:gd name="T62" fmla="*/ 0 w 972"/>
                <a:gd name="T63" fmla="*/ 2147483647 h 548"/>
                <a:gd name="T64" fmla="*/ 2147483647 w 972"/>
                <a:gd name="T65" fmla="*/ 2147483647 h 548"/>
                <a:gd name="T66" fmla="*/ 2147483647 w 972"/>
                <a:gd name="T67" fmla="*/ 2147483647 h 548"/>
                <a:gd name="T68" fmla="*/ 2147483647 w 972"/>
                <a:gd name="T69" fmla="*/ 2147483647 h 548"/>
                <a:gd name="T70" fmla="*/ 2147483647 w 972"/>
                <a:gd name="T71" fmla="*/ 2147483647 h 548"/>
                <a:gd name="T72" fmla="*/ 2147483647 w 972"/>
                <a:gd name="T73" fmla="*/ 2147483647 h 548"/>
                <a:gd name="T74" fmla="*/ 2147483647 w 972"/>
                <a:gd name="T75" fmla="*/ 2147483647 h 548"/>
                <a:gd name="T76" fmla="*/ 2147483647 w 972"/>
                <a:gd name="T77" fmla="*/ 2147483647 h 548"/>
                <a:gd name="T78" fmla="*/ 2147483647 w 972"/>
                <a:gd name="T79" fmla="*/ 2147483647 h 548"/>
                <a:gd name="T80" fmla="*/ 2147483647 w 972"/>
                <a:gd name="T81" fmla="*/ 2147483647 h 548"/>
                <a:gd name="T82" fmla="*/ 2147483647 w 972"/>
                <a:gd name="T83" fmla="*/ 2147483647 h 548"/>
                <a:gd name="T84" fmla="*/ 2147483647 w 972"/>
                <a:gd name="T85" fmla="*/ 2147483647 h 548"/>
                <a:gd name="T86" fmla="*/ 2147483647 w 972"/>
                <a:gd name="T87" fmla="*/ 2147483647 h 548"/>
                <a:gd name="T88" fmla="*/ 2147483647 w 972"/>
                <a:gd name="T89" fmla="*/ 2147483647 h 548"/>
                <a:gd name="T90" fmla="*/ 2147483647 w 972"/>
                <a:gd name="T91" fmla="*/ 2147483647 h 548"/>
                <a:gd name="T92" fmla="*/ 2147483647 w 972"/>
                <a:gd name="T93" fmla="*/ 2147483647 h 548"/>
                <a:gd name="T94" fmla="*/ 2147483647 w 972"/>
                <a:gd name="T95" fmla="*/ 2147483647 h 548"/>
                <a:gd name="T96" fmla="*/ 2147483647 w 972"/>
                <a:gd name="T97" fmla="*/ 2147483647 h 548"/>
                <a:gd name="T98" fmla="*/ 2147483647 w 972"/>
                <a:gd name="T99" fmla="*/ 2147483647 h 548"/>
                <a:gd name="T100" fmla="*/ 2147483647 w 972"/>
                <a:gd name="T101" fmla="*/ 2147483647 h 548"/>
                <a:gd name="T102" fmla="*/ 2147483647 w 972"/>
                <a:gd name="T103" fmla="*/ 2147483647 h 548"/>
                <a:gd name="T104" fmla="*/ 2147483647 w 972"/>
                <a:gd name="T105" fmla="*/ 2147483647 h 548"/>
                <a:gd name="T106" fmla="*/ 2147483647 w 972"/>
                <a:gd name="T107" fmla="*/ 2147483647 h 5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7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 smtClean="0"/>
              <a:t>Click to edit Master text styles</a:t>
            </a:r>
          </a:p>
          <a:p>
            <a:pPr lvl="1"/>
            <a:r>
              <a:rPr lang="en-US" altLang="ar-IQ" smtClean="0"/>
              <a:t>Second level</a:t>
            </a:r>
          </a:p>
          <a:p>
            <a:pPr lvl="2"/>
            <a:r>
              <a:rPr lang="en-US" altLang="ar-IQ" smtClean="0"/>
              <a:t>Third level</a:t>
            </a:r>
          </a:p>
          <a:p>
            <a:pPr lvl="3"/>
            <a:r>
              <a:rPr lang="en-US" altLang="ar-IQ" smtClean="0"/>
              <a:t>Fourth level</a:t>
            </a:r>
          </a:p>
          <a:p>
            <a:pPr lvl="4"/>
            <a:r>
              <a:rPr lang="en-US" altLang="ar-IQ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732C9A-5324-4C54-BB0A-B731BCA43E42}" type="datetimeFigureOut">
              <a:rPr lang="en-US"/>
              <a:pPr>
                <a:defRPr/>
              </a:pPr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B8A2BC-01EC-4FA1-B5E2-E628249CAB5F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0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7" r:id="rId9"/>
    <p:sldLayoutId id="2147484204" r:id="rId10"/>
    <p:sldLayoutId id="2147484205" r:id="rId11"/>
  </p:sldLayoutIdLst>
  <p:txStyles>
    <p:titleStyle>
      <a:lvl1pPr algn="l" defTabSz="457200" rtl="1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1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1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1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1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457200" rtl="1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457200" rtl="1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457200" rtl="1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457200" rtl="1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4034" y="1292391"/>
            <a:ext cx="7319632" cy="415498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i="1" dirty="0">
                <a:ln/>
                <a:solidFill>
                  <a:schemeClr val="accent3"/>
                </a:solidFill>
                <a:latin typeface="+mn-lt"/>
                <a:cs typeface="+mn-cs"/>
              </a:rPr>
              <a:t/>
            </a:r>
            <a:br>
              <a:rPr lang="en-US" sz="5400" b="1" i="1" dirty="0">
                <a:ln/>
                <a:solidFill>
                  <a:schemeClr val="accent3"/>
                </a:solidFill>
                <a:latin typeface="+mn-lt"/>
                <a:cs typeface="+mn-cs"/>
              </a:rPr>
            </a:br>
            <a:r>
              <a:rPr lang="en-US" sz="5400" b="1" i="1" dirty="0">
                <a:ln/>
                <a:solidFill>
                  <a:schemeClr val="accent3"/>
                </a:solidFill>
                <a:latin typeface="+mn-lt"/>
                <a:cs typeface="+mn-cs"/>
              </a:rPr>
              <a:t>Three Component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i="1" dirty="0">
                <a:ln/>
                <a:solidFill>
                  <a:schemeClr val="accent3"/>
                </a:solidFill>
                <a:latin typeface="+mn-lt"/>
                <a:cs typeface="+mn-cs"/>
              </a:rPr>
              <a:t>Systems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i="1" dirty="0">
                <a:ln/>
                <a:solidFill>
                  <a:schemeClr val="accent3"/>
                </a:solidFill>
                <a:latin typeface="+mn-lt"/>
                <a:cs typeface="+mn-cs"/>
              </a:rPr>
              <a:t>           </a:t>
            </a:r>
            <a:r>
              <a:rPr lang="en-US" sz="4400" b="1" i="1" dirty="0">
                <a:ln/>
                <a:solidFill>
                  <a:schemeClr val="accent3"/>
                </a:solidFill>
                <a:latin typeface="+mn-lt"/>
                <a:cs typeface="+mn-cs"/>
              </a:rPr>
              <a:t>Lab. 3</a:t>
            </a:r>
            <a:r>
              <a:rPr lang="en-US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/>
            </a:r>
            <a:br>
              <a:rPr lang="en-US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</a:br>
            <a:endParaRPr lang="en-US" sz="54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68313" y="5072063"/>
            <a:ext cx="78486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  <a:t>Done By:</a:t>
            </a:r>
          </a:p>
          <a:p>
            <a:pPr>
              <a:buClr>
                <a:srgbClr val="000000"/>
              </a:buClr>
              <a:defRPr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  <a:t>     Lecturer                                          Assistant Lecturer</a:t>
            </a:r>
          </a:p>
          <a:p>
            <a:pPr>
              <a:buClr>
                <a:srgbClr val="000000"/>
              </a:buClr>
              <a:defRPr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  <a:t>Zeina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  <a:t> Dawood                                         Hiba Sabah</a:t>
            </a:r>
          </a:p>
          <a:p>
            <a:pPr>
              <a:buClr>
                <a:srgbClr val="000000"/>
              </a:buClr>
              <a:defRPr/>
            </a:pPr>
            <a:endParaRPr lang="en-US" sz="2400" dirty="0">
              <a:solidFill>
                <a:schemeClr val="tx2">
                  <a:lumMod val="10000"/>
                </a:schemeClr>
              </a:solidFill>
              <a:latin typeface="Arial" charset="0"/>
              <a:cs typeface="Arial" charset="0"/>
            </a:endParaRPr>
          </a:p>
          <a:p>
            <a:pPr>
              <a:buClr>
                <a:srgbClr val="000000"/>
              </a:buClr>
              <a:defRPr/>
            </a:pPr>
            <a:r>
              <a:rPr lang="en-US" sz="2400" dirty="0">
                <a:solidFill>
                  <a:schemeClr val="accent6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755650" y="5949950"/>
            <a:ext cx="7864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ar-IQ">
                <a:solidFill>
                  <a:srgbClr val="000000"/>
                </a:solidFill>
                <a:latin typeface="Times New Roman" panose="02020603050405020304" pitchFamily="18" charset="0"/>
              </a:rPr>
              <a:t>Three component phase diagram (above):  </a:t>
            </a:r>
          </a:p>
          <a:p>
            <a:pPr algn="l" rtl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ar-IQ">
                <a:solidFill>
                  <a:srgbClr val="000000"/>
                </a:solidFill>
                <a:latin typeface="Times New Roman" panose="02020603050405020304" pitchFamily="18" charset="0"/>
              </a:rPr>
              <a:t> Red point M :   X = 50%w/w  , Z = 20%w/w and Y=100-(50+20)=30 %w/w</a:t>
            </a:r>
            <a:endParaRPr lang="ar-IQ" altLang="ar-IQ">
              <a:latin typeface="Arial" panose="020B0604020202020204" pitchFamily="34" charset="0"/>
            </a:endParaRPr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15888"/>
            <a:ext cx="6305550" cy="582612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i="1" u="sng" smtClean="0">
                <a:solidFill>
                  <a:srgbClr val="FFFF00"/>
                </a:solidFill>
                <a:cs typeface="Trebuchet MS" panose="020B0603020202020204" pitchFamily="34" charset="0"/>
              </a:rPr>
              <a:t>Rules relating to triangular diagram:</a:t>
            </a:r>
            <a:r>
              <a:rPr lang="en-US" altLang="ar-IQ" i="1" smtClean="0">
                <a:solidFill>
                  <a:srgbClr val="FFFF00"/>
                </a:solidFill>
                <a:cs typeface="Trebuchet MS" panose="020B0603020202020204" pitchFamily="34" charset="0"/>
              </a:rPr>
              <a:t>-</a:t>
            </a:r>
            <a:r>
              <a:rPr lang="en-US" altLang="ar-IQ" smtClean="0">
                <a:cs typeface="Trebuchet MS" panose="020B0603020202020204" pitchFamily="34" charset="0"/>
              </a:rPr>
              <a:t/>
            </a:r>
            <a:br>
              <a:rPr lang="en-US" altLang="ar-IQ" smtClean="0">
                <a:cs typeface="Trebuchet MS" panose="020B0603020202020204" pitchFamily="34" charset="0"/>
              </a:rPr>
            </a:br>
            <a:endParaRPr lang="ar-IQ" altLang="ar-IQ" smtClean="0">
              <a:cs typeface="Trebuchet MS" panose="020B0603020202020204" pitchFamily="34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ar-IQ" sz="2400" b="1" smtClean="0">
                <a:solidFill>
                  <a:srgbClr val="92D050"/>
                </a:solidFill>
              </a:rPr>
              <a:t>4) If a line is drawn through any apex to a point on the opposite side ,then all systems represented by points on such line have constant ratio of two </a:t>
            </a:r>
            <a:r>
              <a:rPr lang="ar-IQ" altLang="ar-IQ" sz="2400" b="1" smtClean="0">
                <a:solidFill>
                  <a:srgbClr val="92D050"/>
                </a:solidFill>
              </a:rPr>
              <a:t>      </a:t>
            </a:r>
            <a:r>
              <a:rPr lang="en-US" altLang="ar-IQ" sz="2400" b="1" smtClean="0">
                <a:solidFill>
                  <a:srgbClr val="92D050"/>
                </a:solidFill>
              </a:rPr>
              <a:t>components.                                         </a:t>
            </a:r>
          </a:p>
          <a:p>
            <a:endParaRPr lang="ar-IQ" altLang="ar-IQ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0" y="5495925"/>
            <a:ext cx="9144000" cy="14779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ar-IQ" dirty="0" smtClean="0">
                <a:solidFill>
                  <a:srgbClr val="000000"/>
                </a:solidFill>
                <a:latin typeface="Times New Roman" pitchFamily="18" charset="0"/>
              </a:rPr>
              <a:t>Three component phase diagram (above):  </a:t>
            </a:r>
          </a:p>
          <a:p>
            <a:pPr algn="l" rtl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ar-IQ" dirty="0" smtClean="0">
                <a:solidFill>
                  <a:srgbClr val="000000"/>
                </a:solidFill>
                <a:latin typeface="Times New Roman" pitchFamily="18" charset="0"/>
              </a:rPr>
              <a:t> Red point M :   X = 60%w/w  , Z = 20%w/w and Y=100-(60+20)=20 %w/w ,ratio y/z=20/20=1</a:t>
            </a:r>
          </a:p>
          <a:p>
            <a:pPr algn="l" rtl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ar-IQ" dirty="0" smtClean="0">
                <a:solidFill>
                  <a:srgbClr val="000000"/>
                </a:solidFill>
                <a:latin typeface="Times New Roman" pitchFamily="18" charset="0"/>
              </a:rPr>
              <a:t>Green point A : X = 20%w/w  , Z = 40%w/w and Y=100-(20+40)=40 %w/w, ratio y/z=40/40=1</a:t>
            </a:r>
          </a:p>
          <a:p>
            <a:pPr algn="l" rtl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ar-IQ" altLang="ar-IQ" dirty="0" smtClean="0">
              <a:latin typeface="Arial" pitchFamily="34" charset="0"/>
            </a:endParaRPr>
          </a:p>
          <a:p>
            <a:pPr algn="l" rtl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ar-IQ" altLang="ar-IQ" dirty="0" smtClean="0">
              <a:latin typeface="Arial" pitchFamily="34" charset="0"/>
            </a:endParaRP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66688"/>
            <a:ext cx="6508750" cy="5329237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i="1" u="sng" smtClean="0">
                <a:solidFill>
                  <a:srgbClr val="FFFF00"/>
                </a:solidFill>
                <a:cs typeface="Trebuchet MS" panose="020B0603020202020204" pitchFamily="34" charset="0"/>
              </a:rPr>
              <a:t>Rules relating to triangular diagram:</a:t>
            </a:r>
            <a:r>
              <a:rPr lang="en-US" altLang="ar-IQ" i="1" smtClean="0">
                <a:solidFill>
                  <a:srgbClr val="FFFF00"/>
                </a:solidFill>
                <a:cs typeface="Trebuchet MS" panose="020B0603020202020204" pitchFamily="34" charset="0"/>
              </a:rPr>
              <a:t>-</a:t>
            </a:r>
            <a:r>
              <a:rPr lang="en-US" altLang="ar-IQ" smtClean="0">
                <a:cs typeface="Trebuchet MS" panose="020B0603020202020204" pitchFamily="34" charset="0"/>
              </a:rPr>
              <a:t/>
            </a:r>
            <a:br>
              <a:rPr lang="en-US" altLang="ar-IQ" smtClean="0">
                <a:cs typeface="Trebuchet MS" panose="020B0603020202020204" pitchFamily="34" charset="0"/>
              </a:rPr>
            </a:br>
            <a:endParaRPr lang="ar-IQ" altLang="ar-IQ" smtClean="0">
              <a:cs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altLang="ar-IQ" sz="2400" b="1" dirty="0" smtClean="0">
                <a:solidFill>
                  <a:srgbClr val="92D050"/>
                </a:solidFill>
              </a:rPr>
              <a:t>5) Any line drawn parallel to one side of the triangle  represents ternary systems in which the proportion ( or % by </a:t>
            </a:r>
            <a:r>
              <a:rPr lang="en-US" altLang="ar-IQ" sz="2400" b="1" dirty="0" err="1" smtClean="0">
                <a:solidFill>
                  <a:srgbClr val="92D050"/>
                </a:solidFill>
              </a:rPr>
              <a:t>wt</a:t>
            </a:r>
            <a:r>
              <a:rPr lang="en-US" altLang="ar-IQ" sz="2400" b="1" dirty="0" smtClean="0">
                <a:solidFill>
                  <a:srgbClr val="92D050"/>
                </a:solidFill>
              </a:rPr>
              <a:t>)of </a:t>
            </a:r>
            <a:r>
              <a:rPr lang="ar-IQ" altLang="ar-IQ" sz="2400" b="1" dirty="0" smtClean="0">
                <a:solidFill>
                  <a:srgbClr val="92D050"/>
                </a:solidFill>
              </a:rPr>
              <a:t>   </a:t>
            </a:r>
            <a:r>
              <a:rPr lang="en-US" altLang="ar-IQ" sz="2400" b="1" dirty="0" smtClean="0">
                <a:solidFill>
                  <a:srgbClr val="92D050"/>
                </a:solidFill>
              </a:rPr>
              <a:t>one component is constant</a:t>
            </a:r>
            <a:r>
              <a:rPr lang="en-US" altLang="ar-IQ" sz="2400" b="1" dirty="0" smtClean="0"/>
              <a:t>.                     </a:t>
            </a:r>
            <a:endParaRPr lang="ar-IQ" altLang="ar-IQ" sz="2400" b="1" dirty="0" smtClean="0"/>
          </a:p>
          <a:p>
            <a:pPr>
              <a:defRPr/>
            </a:pPr>
            <a:endParaRPr lang="ar-IQ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0" y="5589588"/>
            <a:ext cx="9144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ar-IQ">
                <a:solidFill>
                  <a:srgbClr val="000000"/>
                </a:solidFill>
                <a:latin typeface="Times New Roman" panose="02020603050405020304" pitchFamily="18" charset="0"/>
              </a:rPr>
              <a:t>Three component phase diagram (above):  </a:t>
            </a:r>
          </a:p>
          <a:p>
            <a:pPr algn="l" rtl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ar-IQ">
                <a:solidFill>
                  <a:srgbClr val="000000"/>
                </a:solidFill>
                <a:latin typeface="Times New Roman" panose="02020603050405020304" pitchFamily="18" charset="0"/>
              </a:rPr>
              <a:t>Point M :   </a:t>
            </a:r>
            <a:r>
              <a:rPr lang="en-US" altLang="ar-IQ" b="1">
                <a:solidFill>
                  <a:srgbClr val="FFFF00"/>
                </a:solidFill>
                <a:latin typeface="Times New Roman" panose="02020603050405020304" pitchFamily="18" charset="0"/>
              </a:rPr>
              <a:t>X = 40%w/w</a:t>
            </a:r>
            <a:r>
              <a:rPr lang="en-US" altLang="ar-IQ">
                <a:solidFill>
                  <a:srgbClr val="000000"/>
                </a:solidFill>
                <a:latin typeface="Times New Roman" panose="02020603050405020304" pitchFamily="18" charset="0"/>
              </a:rPr>
              <a:t>  , Z = 30%w/w and Y=100-(40+30)=30 %w/w </a:t>
            </a:r>
          </a:p>
          <a:p>
            <a:pPr algn="l" rtl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ar-IQ">
                <a:solidFill>
                  <a:srgbClr val="000000"/>
                </a:solidFill>
                <a:latin typeface="Times New Roman" panose="02020603050405020304" pitchFamily="18" charset="0"/>
              </a:rPr>
              <a:t>Point K :    </a:t>
            </a:r>
            <a:r>
              <a:rPr lang="en-US" altLang="ar-IQ" b="1">
                <a:solidFill>
                  <a:srgbClr val="FFFF00"/>
                </a:solidFill>
                <a:latin typeface="Times New Roman" panose="02020603050405020304" pitchFamily="18" charset="0"/>
              </a:rPr>
              <a:t>X = 40%w/w</a:t>
            </a:r>
            <a:r>
              <a:rPr lang="en-US" altLang="ar-IQ">
                <a:solidFill>
                  <a:srgbClr val="000000"/>
                </a:solidFill>
                <a:latin typeface="Times New Roman" panose="02020603050405020304" pitchFamily="18" charset="0"/>
              </a:rPr>
              <a:t>  , Z = 50%w/w and Y=100-(40+50)=10 %w/w</a:t>
            </a:r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71275"/>
            <a:ext cx="7272808" cy="527278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988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7992888" cy="5754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96250" cy="1141413"/>
          </a:xfrm>
        </p:spPr>
        <p:txBody>
          <a:bodyPr/>
          <a:lstStyle/>
          <a:p>
            <a:pPr eaLnBrk="1" hangingPunct="1"/>
            <a:r>
              <a:rPr lang="en-US" altLang="ar-IQ" sz="2600" i="1" u="sng" smtClean="0">
                <a:cs typeface="Trebuchet MS" panose="020B0603020202020204" pitchFamily="34" charset="0"/>
              </a:rPr>
              <a:t>Procedure:</a:t>
            </a:r>
            <a:r>
              <a:rPr lang="en-US" altLang="ar-IQ" sz="2600" smtClean="0">
                <a:cs typeface="Trebuchet MS" panose="020B0603020202020204" pitchFamily="34" charset="0"/>
              </a:rPr>
              <a:t/>
            </a:r>
            <a:br>
              <a:rPr lang="en-US" altLang="ar-IQ" sz="2600" smtClean="0">
                <a:cs typeface="Trebuchet MS" panose="020B0603020202020204" pitchFamily="34" charset="0"/>
              </a:rPr>
            </a:br>
            <a:endParaRPr lang="ar-IQ" altLang="ar-IQ" sz="2600" smtClean="0">
              <a:cs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836613"/>
            <a:ext cx="7954962" cy="5688012"/>
          </a:xfrm>
        </p:spPr>
        <p:txBody>
          <a:bodyPr rtlCol="0">
            <a:normAutofit fontScale="850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900" dirty="0" smtClean="0"/>
              <a:t>1-Prepare </a:t>
            </a:r>
            <a:r>
              <a:rPr lang="en-US" sz="2900" dirty="0"/>
              <a:t>10 gm of the following combination of HAC &amp; CHCl</a:t>
            </a:r>
            <a:r>
              <a:rPr lang="en-US" sz="2900" baseline="-25000" dirty="0"/>
              <a:t>3</a:t>
            </a:r>
            <a:r>
              <a:rPr lang="en-US" sz="2900" dirty="0"/>
              <a:t>:5%, 10%, 20%, 30%, 40%, 50%, 60%, 70%, 80%, and 90% w/w HAC:CHCl</a:t>
            </a:r>
            <a:r>
              <a:rPr lang="en-US" sz="2900" baseline="-25000" dirty="0"/>
              <a:t>3</a:t>
            </a:r>
            <a:r>
              <a:rPr lang="en-US" sz="2900" dirty="0"/>
              <a:t> in a small clean &amp;dry flask which form one single phase</a:t>
            </a:r>
            <a:r>
              <a:rPr lang="en-US" sz="2900" dirty="0" smtClean="0"/>
              <a:t>.                                                            </a:t>
            </a:r>
            <a:endParaRPr lang="en-US" sz="2900" dirty="0"/>
          </a:p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900" dirty="0"/>
              <a:t>2-To these mixtures slowly add water from a burette until a turbidity just appears. Check the weight of water (which is equal to its volume</a:t>
            </a:r>
            <a:r>
              <a:rPr lang="en-US" sz="2900" dirty="0" smtClean="0"/>
              <a:t>).                           </a:t>
            </a:r>
            <a:endParaRPr lang="en-US" sz="2900" dirty="0"/>
          </a:p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900" dirty="0" smtClean="0"/>
              <a:t> </a:t>
            </a:r>
            <a:endParaRPr lang="en-US" sz="2900" dirty="0"/>
          </a:p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600" b="1" i="1" u="sng" dirty="0"/>
              <a:t>Note:-</a:t>
            </a:r>
            <a:r>
              <a:rPr lang="en-US" sz="2600" b="1" dirty="0">
                <a:solidFill>
                  <a:schemeClr val="accent3"/>
                </a:solidFill>
              </a:rPr>
              <a:t>To prepare samples in step no.1, the required amount of HAC&amp;CHCl3 from burettes by converting the weight in to volume according to the law</a:t>
            </a:r>
            <a:r>
              <a:rPr lang="en-US" sz="2600" b="1" dirty="0" smtClean="0">
                <a:solidFill>
                  <a:schemeClr val="accent3"/>
                </a:solidFill>
              </a:rPr>
              <a:t>:                                                                    </a:t>
            </a:r>
            <a:endParaRPr lang="en-US" sz="2600" b="1" dirty="0">
              <a:solidFill>
                <a:schemeClr val="accent3"/>
              </a:solidFill>
            </a:endParaRPr>
          </a:p>
          <a:p>
            <a:pPr marL="0" indent="0" algn="l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600" b="1" dirty="0" smtClean="0">
                <a:solidFill>
                  <a:schemeClr val="accent3"/>
                </a:solidFill>
              </a:rPr>
              <a:t>   Specific </a:t>
            </a:r>
            <a:r>
              <a:rPr lang="en-US" sz="2600" b="1" dirty="0">
                <a:solidFill>
                  <a:schemeClr val="accent3"/>
                </a:solidFill>
              </a:rPr>
              <a:t>gravity (sp.gr) = </a:t>
            </a:r>
            <a:r>
              <a:rPr lang="en-US" sz="2600" b="1" dirty="0" smtClean="0">
                <a:solidFill>
                  <a:schemeClr val="accent3"/>
                </a:solidFill>
              </a:rPr>
              <a:t>weight/volume           </a:t>
            </a:r>
            <a:endParaRPr lang="en-US" sz="2600" b="1" dirty="0">
              <a:solidFill>
                <a:schemeClr val="accent3"/>
              </a:solidFill>
            </a:endParaRPr>
          </a:p>
          <a:p>
            <a:pPr marL="0" indent="0" algn="l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600" dirty="0" smtClean="0"/>
              <a:t>    Sp.gr </a:t>
            </a:r>
            <a:r>
              <a:rPr lang="en-US" sz="2600" dirty="0"/>
              <a:t>of HAC =1.009 and for CHCl3 =</a:t>
            </a:r>
            <a:r>
              <a:rPr lang="en-US" sz="2600" dirty="0" smtClean="0"/>
              <a:t>1.4</a:t>
            </a:r>
            <a:endParaRPr lang="en-US" sz="2600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altLang="ar-IQ" smtClean="0">
              <a:cs typeface="Trebuchet MS" panose="020B0603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09650" y="1806575"/>
          <a:ext cx="7124700" cy="286543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87450"/>
                <a:gridCol w="1187450"/>
                <a:gridCol w="1187450"/>
                <a:gridCol w="1187450"/>
                <a:gridCol w="1187450"/>
                <a:gridCol w="1187450"/>
              </a:tblGrid>
              <a:tr h="640151"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H2Ogm</a:t>
                      </a:r>
                    </a:p>
                    <a:p>
                      <a:pPr algn="l" rtl="1"/>
                      <a:r>
                        <a:rPr lang="en-US" sz="1800" dirty="0" smtClean="0"/>
                        <a:t>ml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CHCl</a:t>
                      </a:r>
                      <a:r>
                        <a:rPr lang="en-US" sz="1800" baseline="-25000" dirty="0" smtClean="0"/>
                        <a:t>3</a:t>
                      </a:r>
                      <a:endParaRPr lang="ar-IQ" sz="1800" baseline="-25000" dirty="0" smtClean="0"/>
                    </a:p>
                    <a:p>
                      <a:pPr algn="l" rtl="1"/>
                      <a:r>
                        <a:rPr lang="en-US" sz="1800" dirty="0" smtClean="0"/>
                        <a:t>ml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CHCl</a:t>
                      </a:r>
                      <a:r>
                        <a:rPr lang="en-US" sz="1800" baseline="-25000" dirty="0" smtClean="0"/>
                        <a:t>3</a:t>
                      </a:r>
                      <a:endParaRPr lang="ar-IQ" sz="1800" baseline="-25000" dirty="0" smtClean="0"/>
                    </a:p>
                    <a:p>
                      <a:pPr algn="l" rtl="1"/>
                      <a:r>
                        <a:rPr lang="en-US" sz="1800" dirty="0" smtClean="0"/>
                        <a:t>gm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HAC ml</a:t>
                      </a:r>
                    </a:p>
                    <a:p>
                      <a:pPr algn="l" rtl="1"/>
                      <a:r>
                        <a:rPr lang="en-US" sz="1800" dirty="0" smtClean="0"/>
                        <a:t>HAC </a:t>
                      </a:r>
                      <a:r>
                        <a:rPr lang="en-US" sz="1600" dirty="0" smtClean="0"/>
                        <a:t>gm</a:t>
                      </a:r>
                      <a:r>
                        <a:rPr lang="ar-IQ" sz="1800" dirty="0" smtClean="0"/>
                        <a:t> 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HAC/</a:t>
                      </a:r>
                    </a:p>
                    <a:p>
                      <a:pPr algn="l" rtl="1"/>
                      <a:r>
                        <a:rPr lang="en-US" sz="1800" dirty="0" smtClean="0"/>
                        <a:t>CHCl</a:t>
                      </a:r>
                      <a:r>
                        <a:rPr lang="en-US" sz="1800" baseline="-25000" dirty="0" smtClean="0"/>
                        <a:t>3</a:t>
                      </a:r>
                      <a:endParaRPr lang="ar-IQ" sz="1800" baseline="-250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Group NO.</a:t>
                      </a:r>
                      <a:endParaRPr lang="ar-IQ" sz="1800" dirty="0"/>
                    </a:p>
                  </a:txBody>
                  <a:tcPr marT="45725" marB="45725"/>
                </a:tc>
              </a:tr>
              <a:tr h="370881">
                <a:tc>
                  <a:txBody>
                    <a:bodyPr/>
                    <a:lstStyle/>
                    <a:p>
                      <a:pPr algn="l" rtl="1"/>
                      <a:endParaRPr lang="ar-IQ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6.79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9.5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0.5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5%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1</a:t>
                      </a:r>
                      <a:endParaRPr lang="ar-IQ" sz="1800" dirty="0"/>
                    </a:p>
                  </a:txBody>
                  <a:tcPr marT="45725" marB="45725"/>
                </a:tc>
              </a:tr>
              <a:tr h="370881">
                <a:tc>
                  <a:txBody>
                    <a:bodyPr/>
                    <a:lstStyle/>
                    <a:p>
                      <a:pPr algn="l" rtl="1"/>
                      <a:endParaRPr lang="ar-IQ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5.7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8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2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20%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2</a:t>
                      </a:r>
                      <a:endParaRPr lang="ar-IQ" sz="1800" dirty="0"/>
                    </a:p>
                  </a:txBody>
                  <a:tcPr marT="45725" marB="45725"/>
                </a:tc>
              </a:tr>
              <a:tr h="370881">
                <a:tc>
                  <a:txBody>
                    <a:bodyPr/>
                    <a:lstStyle/>
                    <a:p>
                      <a:pPr algn="l" rtl="1"/>
                      <a:endParaRPr lang="ar-IQ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4.3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6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4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40%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3</a:t>
                      </a:r>
                      <a:endParaRPr lang="ar-IQ" sz="1800" dirty="0"/>
                    </a:p>
                  </a:txBody>
                  <a:tcPr marT="45725" marB="45725"/>
                </a:tc>
              </a:tr>
              <a:tr h="370881">
                <a:tc>
                  <a:txBody>
                    <a:bodyPr/>
                    <a:lstStyle/>
                    <a:p>
                      <a:pPr algn="l" rtl="1"/>
                      <a:endParaRPr lang="ar-IQ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2.14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3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7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70%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4</a:t>
                      </a:r>
                      <a:endParaRPr lang="ar-IQ" sz="1800" dirty="0"/>
                    </a:p>
                  </a:txBody>
                  <a:tcPr marT="45725" marB="45725"/>
                </a:tc>
              </a:tr>
              <a:tr h="370881">
                <a:tc>
                  <a:txBody>
                    <a:bodyPr/>
                    <a:lstStyle/>
                    <a:p>
                      <a:pPr algn="l" rtl="1"/>
                      <a:endParaRPr lang="ar-IQ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1.42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2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8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80%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5</a:t>
                      </a:r>
                      <a:endParaRPr lang="ar-IQ" sz="1800" dirty="0"/>
                    </a:p>
                  </a:txBody>
                  <a:tcPr marT="45725" marB="45725"/>
                </a:tc>
              </a:tr>
              <a:tr h="370881">
                <a:tc>
                  <a:txBody>
                    <a:bodyPr/>
                    <a:lstStyle/>
                    <a:p>
                      <a:pPr algn="l" rtl="1"/>
                      <a:endParaRPr lang="ar-IQ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0.71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1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9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90%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6</a:t>
                      </a:r>
                      <a:endParaRPr lang="ar-IQ" sz="1800" dirty="0"/>
                    </a:p>
                  </a:txBody>
                  <a:tcPr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009650" y="260350"/>
            <a:ext cx="7124700" cy="1584325"/>
          </a:xfrm>
        </p:spPr>
        <p:txBody>
          <a:bodyPr/>
          <a:lstStyle/>
          <a:p>
            <a:r>
              <a:rPr lang="en-US" altLang="ar-IQ" sz="2400" smtClean="0">
                <a:cs typeface="Trebuchet MS" panose="020B0603020202020204" pitchFamily="34" charset="0"/>
              </a:rPr>
              <a:t>3-Obtain a miscibility curve by calculating the percent w/w of each component in the turbid mixture and plot this triangular diagram.</a:t>
            </a:r>
            <a:endParaRPr lang="ar-IQ" altLang="ar-IQ" sz="2400" smtClean="0">
              <a:cs typeface="Trebuchet MS" panose="020B0603020202020204" pitchFamily="34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7920037" cy="4897437"/>
          </a:xfrm>
        </p:spPr>
        <p:txBody>
          <a:bodyPr/>
          <a:lstStyle/>
          <a:p>
            <a:pPr marL="0" indent="0" algn="l">
              <a:buFont typeface="Wingdings 2" panose="05020102010507070707" pitchFamily="18" charset="2"/>
              <a:buNone/>
            </a:pPr>
            <a:r>
              <a:rPr lang="en-US" altLang="ar-IQ" smtClean="0"/>
              <a:t>For example  Group no. 1 if the amount of water </a:t>
            </a:r>
            <a:endParaRPr lang="ar-IQ" altLang="ar-IQ" smtClean="0"/>
          </a:p>
          <a:p>
            <a:pPr marL="0" indent="0" algn="l">
              <a:buFont typeface="Wingdings 2" panose="05020102010507070707" pitchFamily="18" charset="2"/>
              <a:buNone/>
            </a:pPr>
            <a:r>
              <a:rPr lang="en-US" altLang="ar-IQ" smtClean="0"/>
              <a:t>consumed  for turbidity just appears =0.5ml </a:t>
            </a:r>
            <a:endParaRPr lang="ar-IQ" altLang="ar-IQ" sz="1600" smtClean="0"/>
          </a:p>
          <a:p>
            <a:pPr marL="0" indent="0" algn="l">
              <a:buFont typeface="Wingdings 2" panose="05020102010507070707" pitchFamily="18" charset="2"/>
              <a:buNone/>
            </a:pPr>
            <a:r>
              <a:rPr lang="en-US" altLang="ar-IQ" sz="1600" b="1" smtClean="0">
                <a:solidFill>
                  <a:srgbClr val="FFFF00"/>
                </a:solidFill>
              </a:rPr>
              <a:t>Total weight of the system</a:t>
            </a:r>
            <a:r>
              <a:rPr lang="en-US" altLang="ar-IQ" sz="1600" smtClean="0"/>
              <a:t>=</a:t>
            </a:r>
            <a:r>
              <a:rPr lang="en-US" altLang="ar-IQ" smtClean="0"/>
              <a:t> wt of HAC+ wt of CHCL3 +wt of H20</a:t>
            </a:r>
          </a:p>
          <a:p>
            <a:pPr marL="0" indent="0" algn="l">
              <a:buFont typeface="Wingdings 2" panose="05020102010507070707" pitchFamily="18" charset="2"/>
              <a:buNone/>
            </a:pPr>
            <a:r>
              <a:rPr lang="ar-IQ" altLang="ar-IQ" smtClean="0"/>
              <a:t> </a:t>
            </a:r>
            <a:r>
              <a:rPr lang="en-US" altLang="ar-IQ" smtClean="0"/>
              <a:t>                                      =0.5gm +9.5gm+0.5gm </a:t>
            </a:r>
            <a:endParaRPr lang="ar-IQ" altLang="ar-IQ" smtClean="0"/>
          </a:p>
          <a:p>
            <a:pPr marL="0" indent="0" algn="l">
              <a:buFont typeface="Wingdings 2" panose="05020102010507070707" pitchFamily="18" charset="2"/>
              <a:buNone/>
            </a:pPr>
            <a:r>
              <a:rPr lang="en-US" altLang="ar-IQ" smtClean="0">
                <a:solidFill>
                  <a:srgbClr val="FFFF00"/>
                </a:solidFill>
              </a:rPr>
              <a:t>                                       =10.5gm  </a:t>
            </a:r>
          </a:p>
          <a:p>
            <a:pPr marL="0" indent="0" algn="l">
              <a:buFont typeface="Wingdings 2" panose="05020102010507070707" pitchFamily="18" charset="2"/>
              <a:buNone/>
            </a:pPr>
            <a:r>
              <a:rPr lang="en-US" altLang="ar-IQ" smtClean="0">
                <a:solidFill>
                  <a:srgbClr val="FFFF00"/>
                </a:solidFill>
              </a:rPr>
              <a:t>FOR HAC: 0.5/10.5*100=4.76%w/w </a:t>
            </a:r>
            <a:endParaRPr lang="ar-IQ" altLang="ar-IQ" smtClean="0">
              <a:solidFill>
                <a:srgbClr val="FFFF00"/>
              </a:solidFill>
            </a:endParaRPr>
          </a:p>
          <a:p>
            <a:pPr marL="0" indent="0" algn="l">
              <a:buFont typeface="Wingdings 2" panose="05020102010507070707" pitchFamily="18" charset="2"/>
              <a:buNone/>
            </a:pPr>
            <a:r>
              <a:rPr lang="en-US" altLang="ar-IQ" smtClean="0">
                <a:solidFill>
                  <a:srgbClr val="FFFF00"/>
                </a:solidFill>
              </a:rPr>
              <a:t>FOR CHCl3: 9.5/10.5*100=90.5%w/w</a:t>
            </a:r>
            <a:endParaRPr lang="ar-IQ" altLang="ar-IQ" smtClean="0">
              <a:solidFill>
                <a:srgbClr val="FFFF00"/>
              </a:solidFill>
            </a:endParaRPr>
          </a:p>
          <a:p>
            <a:pPr marL="0" indent="0" algn="l">
              <a:buFont typeface="Wingdings 2" panose="05020102010507070707" pitchFamily="18" charset="2"/>
              <a:buNone/>
            </a:pPr>
            <a:r>
              <a:rPr lang="en-US" altLang="ar-IQ" smtClean="0">
                <a:solidFill>
                  <a:srgbClr val="FFFF00"/>
                </a:solidFill>
              </a:rPr>
              <a:t>FOR H2O: 0.5/10.5*100=4.76%w/w</a:t>
            </a:r>
          </a:p>
          <a:p>
            <a:pPr marL="0" indent="0" algn="l">
              <a:buFont typeface="Wingdings 2" panose="05020102010507070707" pitchFamily="18" charset="2"/>
              <a:buNone/>
            </a:pPr>
            <a:endParaRPr lang="ar-IQ" altLang="ar-IQ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7124700" cy="2016125"/>
          </a:xfrm>
        </p:spPr>
        <p:txBody>
          <a:bodyPr/>
          <a:lstStyle/>
          <a:p>
            <a:pPr algn="just" eaLnBrk="1" hangingPunct="1"/>
            <a:r>
              <a:rPr lang="en-US" altLang="ar-IQ" sz="2000" smtClean="0">
                <a:cs typeface="Trebuchet MS" panose="020B0603020202020204" pitchFamily="34" charset="0"/>
              </a:rPr>
              <a:t/>
            </a:r>
            <a:br>
              <a:rPr lang="en-US" altLang="ar-IQ" sz="2000" smtClean="0">
                <a:cs typeface="Trebuchet MS" panose="020B0603020202020204" pitchFamily="34" charset="0"/>
              </a:rPr>
            </a:br>
            <a:r>
              <a:rPr lang="en-US" altLang="ar-IQ" sz="2000" smtClean="0">
                <a:cs typeface="Trebuchet MS" panose="020B0603020202020204" pitchFamily="34" charset="0"/>
              </a:rPr>
              <a:t/>
            </a:r>
            <a:br>
              <a:rPr lang="en-US" altLang="ar-IQ" sz="2000" smtClean="0">
                <a:cs typeface="Trebuchet MS" panose="020B0603020202020204" pitchFamily="34" charset="0"/>
              </a:rPr>
            </a:br>
            <a:r>
              <a:rPr lang="en-US" altLang="ar-IQ" sz="2000" smtClean="0">
                <a:cs typeface="Trebuchet MS" panose="020B0603020202020204" pitchFamily="34" charset="0"/>
              </a:rPr>
              <a:t/>
            </a:r>
            <a:br>
              <a:rPr lang="en-US" altLang="ar-IQ" sz="2000" smtClean="0">
                <a:cs typeface="Trebuchet MS" panose="020B0603020202020204" pitchFamily="34" charset="0"/>
              </a:rPr>
            </a:br>
            <a:r>
              <a:rPr lang="en-US" altLang="ar-IQ" sz="1800" smtClean="0">
                <a:solidFill>
                  <a:srgbClr val="FFFF00"/>
                </a:solidFill>
                <a:cs typeface="Trebuchet MS" panose="020B0603020202020204" pitchFamily="34" charset="0"/>
              </a:rPr>
              <a:t>*Tabulated the amount of HAC ,CHCl3 and H2O</a:t>
            </a:r>
            <a:br>
              <a:rPr lang="en-US" altLang="ar-IQ" sz="1800" smtClean="0">
                <a:solidFill>
                  <a:srgbClr val="FFFF00"/>
                </a:solidFill>
                <a:cs typeface="Trebuchet MS" panose="020B0603020202020204" pitchFamily="34" charset="0"/>
              </a:rPr>
            </a:br>
            <a:r>
              <a:rPr lang="en-US" altLang="ar-IQ" sz="1800" smtClean="0">
                <a:solidFill>
                  <a:srgbClr val="FFFF00"/>
                </a:solidFill>
                <a:cs typeface="Trebuchet MS" panose="020B0603020202020204" pitchFamily="34" charset="0"/>
              </a:rPr>
              <a:t>*Calculate the % of each point, then drown the   binodal curve which separate one phase from </a:t>
            </a:r>
            <a:br>
              <a:rPr lang="en-US" altLang="ar-IQ" sz="1800" smtClean="0">
                <a:solidFill>
                  <a:srgbClr val="FFFF00"/>
                </a:solidFill>
                <a:cs typeface="Trebuchet MS" panose="020B0603020202020204" pitchFamily="34" charset="0"/>
              </a:rPr>
            </a:br>
            <a:r>
              <a:rPr lang="en-US" altLang="ar-IQ" sz="1800" smtClean="0">
                <a:solidFill>
                  <a:srgbClr val="FFFF00"/>
                </a:solidFill>
                <a:cs typeface="Trebuchet MS" panose="020B0603020202020204" pitchFamily="34" charset="0"/>
              </a:rPr>
              <a:t>two    phases area</a:t>
            </a:r>
            <a:r>
              <a:rPr lang="en-US" altLang="ar-IQ" sz="1800" smtClean="0">
                <a:cs typeface="Trebuchet MS" panose="020B0603020202020204" pitchFamily="34" charset="0"/>
              </a:rPr>
              <a:t>                                                       </a:t>
            </a:r>
            <a:r>
              <a:rPr lang="en-US" altLang="ar-IQ" smtClean="0">
                <a:cs typeface="Trebuchet MS" panose="020B0603020202020204" pitchFamily="34" charset="0"/>
              </a:rPr>
              <a:t/>
            </a:r>
            <a:br>
              <a:rPr lang="en-US" altLang="ar-IQ" smtClean="0">
                <a:cs typeface="Trebuchet MS" panose="020B0603020202020204" pitchFamily="34" charset="0"/>
              </a:rPr>
            </a:br>
            <a:endParaRPr lang="ar-IQ" altLang="ar-IQ" smtClean="0">
              <a:cs typeface="Trebuchet MS" panose="020B0603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87450" y="2781300"/>
          <a:ext cx="6645275" cy="324008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39498"/>
                <a:gridCol w="1339498"/>
                <a:gridCol w="1339498"/>
                <a:gridCol w="1339498"/>
                <a:gridCol w="1287282"/>
              </a:tblGrid>
              <a:tr h="723850"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H2O%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marL="0" marR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CHCl</a:t>
                      </a:r>
                      <a:r>
                        <a:rPr lang="en-US" sz="1800" baseline="-25000" dirty="0" smtClean="0"/>
                        <a:t>3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ar-IQ" sz="1800" baseline="-25000" dirty="0" smtClean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marL="0" marR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HAC% 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HAC/</a:t>
                      </a:r>
                    </a:p>
                    <a:p>
                      <a:pPr algn="l" rtl="1"/>
                      <a:r>
                        <a:rPr lang="en-US" sz="1800" dirty="0" smtClean="0"/>
                        <a:t>CHCl</a:t>
                      </a:r>
                      <a:r>
                        <a:rPr lang="en-US" sz="1800" baseline="-25000" dirty="0" smtClean="0"/>
                        <a:t>3</a:t>
                      </a:r>
                      <a:endParaRPr lang="ar-IQ" sz="1800" baseline="-250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Group NO.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</a:tr>
              <a:tr h="419373"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4.76%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90.5%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4.76%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5%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1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</a:tr>
              <a:tr h="419373">
                <a:tc>
                  <a:txBody>
                    <a:bodyPr/>
                    <a:lstStyle/>
                    <a:p>
                      <a:pPr algn="l" rtl="1"/>
                      <a:endParaRPr lang="ar-IQ" sz="180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20%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2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</a:tr>
              <a:tr h="419373">
                <a:tc>
                  <a:txBody>
                    <a:bodyPr/>
                    <a:lstStyle/>
                    <a:p>
                      <a:pPr algn="l" rtl="1"/>
                      <a:endParaRPr lang="ar-IQ" sz="180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40%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3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</a:tr>
              <a:tr h="419373">
                <a:tc>
                  <a:txBody>
                    <a:bodyPr/>
                    <a:lstStyle/>
                    <a:p>
                      <a:pPr algn="l" rtl="1"/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70%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4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</a:tr>
              <a:tr h="419373">
                <a:tc>
                  <a:txBody>
                    <a:bodyPr/>
                    <a:lstStyle/>
                    <a:p>
                      <a:pPr algn="l" rtl="1"/>
                      <a:endParaRPr lang="ar-IQ" sz="180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80%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5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</a:tr>
              <a:tr h="419373">
                <a:tc>
                  <a:txBody>
                    <a:bodyPr/>
                    <a:lstStyle/>
                    <a:p>
                      <a:pPr algn="l" rtl="1"/>
                      <a:endParaRPr lang="ar-IQ" sz="180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90%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6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60350"/>
            <a:ext cx="7127875" cy="1152525"/>
          </a:xfrm>
          <a:solidFill>
            <a:schemeClr val="tx2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  <a:ea typeface="+mj-ea"/>
              </a:rPr>
              <a:t/>
            </a:r>
            <a:br>
              <a:rPr lang="en-US" sz="2400" dirty="0" smtClean="0">
                <a:solidFill>
                  <a:schemeClr val="tx2">
                    <a:lumMod val="25000"/>
                  </a:schemeClr>
                </a:solidFill>
                <a:ea typeface="+mj-ea"/>
              </a:rPr>
            </a:b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ea typeface="+mj-ea"/>
              </a:rPr>
              <a:t>The comparison between two component  and three component system                                             </a:t>
            </a:r>
            <a:endParaRPr lang="en-US" sz="2400" dirty="0">
              <a:solidFill>
                <a:schemeClr val="accent3">
                  <a:lumMod val="50000"/>
                </a:schemeClr>
              </a:solidFill>
              <a:ea typeface="+mj-ea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4213" y="1773238"/>
          <a:ext cx="7596187" cy="4097337"/>
        </p:xfrm>
        <a:graphic>
          <a:graphicData uri="http://schemas.openxmlformats.org/drawingml/2006/table">
            <a:tbl>
              <a:tblPr/>
              <a:tblGrid>
                <a:gridCol w="4086101"/>
                <a:gridCol w="3510086"/>
              </a:tblGrid>
              <a:tr h="390218">
                <a:tc>
                  <a:txBody>
                    <a:bodyPr/>
                    <a:lstStyle>
                      <a:lvl1pPr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 component system</a:t>
                      </a:r>
                    </a:p>
                  </a:txBody>
                  <a:tcPr marL="87234" marR="8723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3 component system</a:t>
                      </a:r>
                    </a:p>
                  </a:txBody>
                  <a:tcPr marL="87234" marR="8723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682890">
                <a:tc>
                  <a:txBody>
                    <a:bodyPr/>
                    <a:lstStyle>
                      <a:lvl1pPr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 materials</a:t>
                      </a:r>
                    </a:p>
                  </a:txBody>
                  <a:tcPr marL="87234" marR="8723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3 materials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IQ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87234" marR="8723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682890">
                <a:tc>
                  <a:txBody>
                    <a:bodyPr/>
                    <a:lstStyle>
                      <a:lvl1pPr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Drawn on ordinary graph paper</a:t>
                      </a:r>
                    </a:p>
                  </a:txBody>
                  <a:tcPr marL="87234" marR="8723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Drawn on triangular graph paper</a:t>
                      </a:r>
                    </a:p>
                  </a:txBody>
                  <a:tcPr marL="87234" marR="8723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975561">
                <a:tc>
                  <a:txBody>
                    <a:bodyPr/>
                    <a:lstStyle>
                      <a:lvl1pPr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Factors affecting are temp. and concentration</a:t>
                      </a:r>
                    </a:p>
                  </a:txBody>
                  <a:tcPr marL="87234" marR="8723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The exp. is done under constant pressure and temperature</a:t>
                      </a:r>
                    </a:p>
                  </a:txBody>
                  <a:tcPr marL="87234" marR="8723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682890">
                <a:tc>
                  <a:txBody>
                    <a:bodyPr/>
                    <a:lstStyle>
                      <a:lvl1pPr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The tie line is always parallel to base line</a:t>
                      </a:r>
                    </a:p>
                  </a:txBody>
                  <a:tcPr marL="87234" marR="8723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The tie line may be parallel or not</a:t>
                      </a:r>
                    </a:p>
                  </a:txBody>
                  <a:tcPr marL="87234" marR="8723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682890">
                <a:tc>
                  <a:txBody>
                    <a:bodyPr/>
                    <a:lstStyle>
                      <a:lvl1pPr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Example phenol/water system</a:t>
                      </a:r>
                    </a:p>
                  </a:txBody>
                  <a:tcPr marL="87234" marR="8723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Example HAC,CHCl3,H2O system</a:t>
                      </a:r>
                    </a:p>
                  </a:txBody>
                  <a:tcPr marL="87234" marR="8723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IQ" altLang="ar-IQ" smtClean="0">
              <a:cs typeface="Trebuchet MS" panose="020B0603020202020204" pitchFamily="34" charset="0"/>
            </a:endParaRP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763270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0"/>
            <a:ext cx="9036050" cy="6237288"/>
          </a:xfrm>
        </p:spPr>
        <p:txBody>
          <a:bodyPr/>
          <a:lstStyle/>
          <a:p>
            <a:pPr marL="0" indent="0" algn="l">
              <a:buFont typeface="Wingdings 2" panose="05020102010507070707" pitchFamily="18" charset="2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Two component system        Three component system</a:t>
            </a:r>
          </a:p>
          <a:p>
            <a:pPr algn="l">
              <a:defRPr/>
            </a:pP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 algn="l">
              <a:buFont typeface="Wingdings 2" panose="05020102010507070707" pitchFamily="18" charset="2"/>
              <a:buNone/>
              <a:defRPr/>
            </a:pP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l">
              <a:defRPr/>
            </a:pPr>
            <a:endParaRPr lang="en-US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l">
              <a:defRPr/>
            </a:pP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</a:t>
            </a:r>
            <a:endParaRPr lang="ar-IQ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068638"/>
            <a:ext cx="4429125" cy="310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068638"/>
            <a:ext cx="4283075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i="1" u="sng" smtClean="0">
                <a:solidFill>
                  <a:srgbClr val="FFFF00"/>
                </a:solidFill>
                <a:cs typeface="Trebuchet MS" panose="020B0603020202020204" pitchFamily="34" charset="0"/>
              </a:rPr>
              <a:t>Rules relating to triangular diagram:</a:t>
            </a:r>
            <a:r>
              <a:rPr lang="en-US" altLang="ar-IQ" i="1" smtClean="0">
                <a:solidFill>
                  <a:srgbClr val="FFFF00"/>
                </a:solidFill>
                <a:cs typeface="Trebuchet MS" panose="020B0603020202020204" pitchFamily="34" charset="0"/>
              </a:rPr>
              <a:t>-</a:t>
            </a:r>
            <a:endParaRPr lang="ar-IQ" altLang="ar-IQ" smtClean="0">
              <a:cs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altLang="ar-IQ" sz="2400" b="1" dirty="0" smtClean="0">
                <a:solidFill>
                  <a:srgbClr val="92D050"/>
                </a:solidFill>
                <a:latin typeface="+mj-lt"/>
              </a:rPr>
              <a:t>1)Each of the corners or apexes of triangle represent 100%  by wt. of one component (A,B &amp; C ) as a result , the same apex will represents 0%  of </a:t>
            </a:r>
            <a:r>
              <a:rPr lang="ar-IQ" altLang="ar-IQ" sz="2400" b="1" dirty="0" smtClean="0">
                <a:solidFill>
                  <a:srgbClr val="92D050"/>
                </a:solidFill>
                <a:latin typeface="+mj-lt"/>
              </a:rPr>
              <a:t> </a:t>
            </a:r>
            <a:r>
              <a:rPr lang="en-US" altLang="ar-IQ" sz="2400" b="1" dirty="0" smtClean="0">
                <a:solidFill>
                  <a:srgbClr val="92D050"/>
                </a:solidFill>
                <a:latin typeface="+mj-lt"/>
              </a:rPr>
              <a:t>the other two components.                  </a:t>
            </a:r>
          </a:p>
          <a:p>
            <a:pPr>
              <a:defRPr/>
            </a:pPr>
            <a:endParaRPr lang="ar-IQ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Zainab\Desktop\phsical pharm. lab -1-\triangular graph pap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41438"/>
            <a:ext cx="7543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17588" y="306388"/>
            <a:ext cx="7370762" cy="67468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altLang="ar-IQ" smtClean="0">
                <a:solidFill>
                  <a:srgbClr val="1E1C11"/>
                </a:solidFill>
                <a:cs typeface="Arial" panose="020B0604020202020204" pitchFamily="34" charset="0"/>
              </a:rPr>
              <a:t/>
            </a:r>
            <a:br>
              <a:rPr lang="en-US" altLang="ar-IQ" smtClean="0">
                <a:solidFill>
                  <a:srgbClr val="1E1C11"/>
                </a:solidFill>
                <a:cs typeface="Arial" panose="020B0604020202020204" pitchFamily="34" charset="0"/>
              </a:rPr>
            </a:br>
            <a:r>
              <a:rPr lang="en-US" altLang="ar-IQ" smtClean="0">
                <a:solidFill>
                  <a:srgbClr val="1E1C11"/>
                </a:solidFill>
                <a:cs typeface="Arial" panose="020B0604020202020204" pitchFamily="34" charset="0"/>
              </a:rPr>
              <a:t>Triangular graph paper</a:t>
            </a:r>
            <a:br>
              <a:rPr lang="en-US" altLang="ar-IQ" smtClean="0">
                <a:solidFill>
                  <a:srgbClr val="1E1C11"/>
                </a:solidFill>
                <a:cs typeface="Arial" panose="020B0604020202020204" pitchFamily="34" charset="0"/>
              </a:rPr>
            </a:br>
            <a:endParaRPr lang="ar-IQ" altLang="ar-IQ" smtClean="0">
              <a:solidFill>
                <a:srgbClr val="1E1C11"/>
              </a:solidFill>
              <a:cs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404813"/>
            <a:ext cx="7124700" cy="9366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altLang="ar-IQ" smtClean="0">
                <a:solidFill>
                  <a:srgbClr val="1E1C11"/>
                </a:solidFill>
                <a:cs typeface="Arial" panose="020B0604020202020204" pitchFamily="34" charset="0"/>
              </a:rPr>
              <a:t>Triangular graph paper</a:t>
            </a:r>
            <a:br>
              <a:rPr lang="en-US" altLang="ar-IQ" smtClean="0">
                <a:solidFill>
                  <a:srgbClr val="1E1C11"/>
                </a:solidFill>
                <a:cs typeface="Arial" panose="020B0604020202020204" pitchFamily="34" charset="0"/>
              </a:rPr>
            </a:br>
            <a:endParaRPr lang="ar-IQ" altLang="ar-IQ" smtClean="0">
              <a:solidFill>
                <a:srgbClr val="1E1C11"/>
              </a:solidFill>
              <a:cs typeface="Trebuchet MS" panose="020B0603020202020204" pitchFamily="34" charset="0"/>
            </a:endParaRP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1402749"/>
            <a:ext cx="7365889" cy="5266611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009650" y="404813"/>
            <a:ext cx="7124700" cy="1195387"/>
          </a:xfrm>
        </p:spPr>
        <p:txBody>
          <a:bodyPr/>
          <a:lstStyle/>
          <a:p>
            <a:r>
              <a:rPr lang="en-US" altLang="ar-IQ" i="1" u="sng" smtClean="0">
                <a:solidFill>
                  <a:srgbClr val="FFFF00"/>
                </a:solidFill>
                <a:cs typeface="Trebuchet MS" panose="020B0603020202020204" pitchFamily="34" charset="0"/>
              </a:rPr>
              <a:t>Rules relating to triangular diagram:</a:t>
            </a:r>
            <a:r>
              <a:rPr lang="en-US" altLang="ar-IQ" i="1" smtClean="0">
                <a:solidFill>
                  <a:srgbClr val="FFFF00"/>
                </a:solidFill>
                <a:cs typeface="Trebuchet MS" panose="020B0603020202020204" pitchFamily="34" charset="0"/>
              </a:rPr>
              <a:t>-</a:t>
            </a:r>
            <a:r>
              <a:rPr lang="en-US" altLang="ar-IQ" smtClean="0">
                <a:cs typeface="Trebuchet MS" panose="020B0603020202020204" pitchFamily="34" charset="0"/>
              </a:rPr>
              <a:t/>
            </a:r>
            <a:br>
              <a:rPr lang="en-US" altLang="ar-IQ" smtClean="0">
                <a:cs typeface="Trebuchet MS" panose="020B0603020202020204" pitchFamily="34" charset="0"/>
              </a:rPr>
            </a:br>
            <a:endParaRPr lang="ar-IQ" altLang="ar-IQ" smtClean="0">
              <a:cs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altLang="ar-IQ" sz="2400" b="1" dirty="0" smtClean="0">
                <a:solidFill>
                  <a:srgbClr val="92D050"/>
                </a:solidFill>
              </a:rPr>
              <a:t>2) The three lines joining the corner points represent two component mixture of the three possible combination of A, B &amp; C .                             </a:t>
            </a:r>
          </a:p>
          <a:p>
            <a:pPr algn="l">
              <a:defRPr/>
            </a:pPr>
            <a:endParaRPr lang="ar-IQ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539750" y="5229225"/>
            <a:ext cx="4679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ar-IQ">
                <a:solidFill>
                  <a:srgbClr val="000000"/>
                </a:solidFill>
                <a:latin typeface="Times New Roman" panose="02020603050405020304" pitchFamily="18" charset="0"/>
              </a:rPr>
              <a:t>Three component phase diagram (above):</a:t>
            </a:r>
            <a:r>
              <a:rPr lang="en-US" altLang="ar-IQ">
                <a:latin typeface="Arial" panose="020B0604020202020204" pitchFamily="34" charset="0"/>
              </a:rPr>
              <a:t/>
            </a:r>
            <a:br>
              <a:rPr lang="en-US" altLang="ar-IQ">
                <a:latin typeface="Arial" panose="020B0604020202020204" pitchFamily="34" charset="0"/>
              </a:rPr>
            </a:br>
            <a:r>
              <a:rPr lang="en-US" altLang="ar-IQ">
                <a:solidFill>
                  <a:srgbClr val="000000"/>
                </a:solidFill>
                <a:latin typeface="Times New Roman" panose="02020603050405020304" pitchFamily="18" charset="0"/>
              </a:rPr>
              <a:t> Blue point M : X = 40%w/w  ,  Z = 60%w/w  </a:t>
            </a:r>
          </a:p>
          <a:p>
            <a:pPr algn="l" rtl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ar-IQ">
                <a:solidFill>
                  <a:srgbClr val="000000"/>
                </a:solidFill>
                <a:latin typeface="Times New Roman" panose="02020603050405020304" pitchFamily="18" charset="0"/>
              </a:rPr>
              <a:t> Red point F :   X = 50%w/w  , Y = 50%w/w </a:t>
            </a:r>
          </a:p>
          <a:p>
            <a:pPr algn="l" rtl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ar-IQ">
                <a:solidFill>
                  <a:srgbClr val="000000"/>
                </a:solidFill>
                <a:latin typeface="Times New Roman" panose="02020603050405020304" pitchFamily="18" charset="0"/>
              </a:rPr>
              <a:t>Black point N : Y = 70%w/w  ,  Z = 30%w/w </a:t>
            </a:r>
            <a:endParaRPr lang="ar-IQ" altLang="ar-IQ">
              <a:latin typeface="Arial" panose="020B0604020202020204" pitchFamily="34" charset="0"/>
            </a:endParaRPr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88640"/>
            <a:ext cx="6812962" cy="496494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i="1" u="sng" smtClean="0">
                <a:solidFill>
                  <a:srgbClr val="FFFF00"/>
                </a:solidFill>
                <a:cs typeface="Trebuchet MS" panose="020B0603020202020204" pitchFamily="34" charset="0"/>
              </a:rPr>
              <a:t>Rules relating to triangular diagram:</a:t>
            </a:r>
            <a:r>
              <a:rPr lang="en-US" altLang="ar-IQ" i="1" smtClean="0">
                <a:solidFill>
                  <a:srgbClr val="FFFF00"/>
                </a:solidFill>
                <a:cs typeface="Trebuchet MS" panose="020B0603020202020204" pitchFamily="34" charset="0"/>
              </a:rPr>
              <a:t>-</a:t>
            </a:r>
            <a:r>
              <a:rPr lang="en-US" altLang="ar-IQ" smtClean="0">
                <a:cs typeface="Trebuchet MS" panose="020B0603020202020204" pitchFamily="34" charset="0"/>
              </a:rPr>
              <a:t/>
            </a:r>
            <a:br>
              <a:rPr lang="en-US" altLang="ar-IQ" smtClean="0">
                <a:cs typeface="Trebuchet MS" panose="020B0603020202020204" pitchFamily="34" charset="0"/>
              </a:rPr>
            </a:br>
            <a:endParaRPr lang="ar-IQ" altLang="ar-IQ" smtClean="0">
              <a:cs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altLang="ar-IQ" sz="2400" b="1" dirty="0" smtClean="0">
                <a:solidFill>
                  <a:srgbClr val="92D050"/>
                </a:solidFill>
              </a:rPr>
              <a:t>3-The area within the triangle  represents all possible combinations of A,B&amp;C to give three component system. </a:t>
            </a:r>
          </a:p>
          <a:p>
            <a:pPr>
              <a:defRPr/>
            </a:pPr>
            <a:endParaRPr lang="ar-IQ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TM02455519[[fn=Winter]]</Template>
  <TotalTime>617</TotalTime>
  <Words>576</Words>
  <Application>Microsoft Office PowerPoint</Application>
  <PresentationFormat>On-screen Show (4:3)</PresentationFormat>
  <Paragraphs>130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Verdana</vt:lpstr>
      <vt:lpstr>Trebuchet MS</vt:lpstr>
      <vt:lpstr>Wingdings 2</vt:lpstr>
      <vt:lpstr>Calibri</vt:lpstr>
      <vt:lpstr>Tahoma</vt:lpstr>
      <vt:lpstr>Times New Roman</vt:lpstr>
      <vt:lpstr>Wingdings</vt:lpstr>
      <vt:lpstr>Winter</vt:lpstr>
      <vt:lpstr>PowerPoint Presentation</vt:lpstr>
      <vt:lpstr> The comparison between two component  and three component system                                             </vt:lpstr>
      <vt:lpstr>PowerPoint Presentation</vt:lpstr>
      <vt:lpstr>Rules relating to triangular diagram:-</vt:lpstr>
      <vt:lpstr> Triangular graph paper </vt:lpstr>
      <vt:lpstr>Triangular graph paper </vt:lpstr>
      <vt:lpstr>Rules relating to triangular diagram:- </vt:lpstr>
      <vt:lpstr>PowerPoint Presentation</vt:lpstr>
      <vt:lpstr>Rules relating to triangular diagram:- </vt:lpstr>
      <vt:lpstr>PowerPoint Presentation</vt:lpstr>
      <vt:lpstr>Rules relating to triangular diagram:- </vt:lpstr>
      <vt:lpstr>PowerPoint Presentation</vt:lpstr>
      <vt:lpstr>Rules relating to triangular diagram:- </vt:lpstr>
      <vt:lpstr>PowerPoint Presentation</vt:lpstr>
      <vt:lpstr>PowerPoint Presentation</vt:lpstr>
      <vt:lpstr>Procedure: </vt:lpstr>
      <vt:lpstr>PowerPoint Presentation</vt:lpstr>
      <vt:lpstr>3-Obtain a miscibility curve by calculating the percent w/w of each component in the turbid mixture and plot this triangular diagram.</vt:lpstr>
      <vt:lpstr>   *Tabulated the amount of HAC ,CHCl3 and H2O *Calculate the % of each point, then drown the   binodal curve which separate one phase from  two    phases area                                                      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</dc:creator>
  <cp:lastModifiedBy>Hiba Sabah</cp:lastModifiedBy>
  <cp:revision>78</cp:revision>
  <dcterms:created xsi:type="dcterms:W3CDTF">2006-08-16T00:00:00Z</dcterms:created>
  <dcterms:modified xsi:type="dcterms:W3CDTF">2021-11-06T17:56:21Z</dcterms:modified>
</cp:coreProperties>
</file>