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6" r:id="rId4"/>
    <p:sldId id="287" r:id="rId5"/>
    <p:sldId id="284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27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ider raheem" initials="hr" lastIdx="0" clrIdx="0">
    <p:extLst>
      <p:ext uri="{19B8F6BF-5375-455C-9EA6-DF929625EA0E}">
        <p15:presenceInfo xmlns:p15="http://schemas.microsoft.com/office/powerpoint/2012/main" userId="f8b80a2ed401f3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0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0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2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3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6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8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3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2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BF6B4-414E-41D1-A6A9-E808EF34E87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A9F1-8DAD-4748-ABA1-38B4C2CDF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1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70C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 </a:t>
            </a:r>
            <a:r>
              <a:rPr lang="en-US" b="1" dirty="0">
                <a:solidFill>
                  <a:srgbClr val="0070C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Pharmacy Management</a:t>
            </a:r>
            <a:endParaRPr lang="en-US" b="1" dirty="0">
              <a:solidFill>
                <a:srgbClr val="0070C0"/>
              </a:solidFill>
              <a:latin typeface="Gill Sans MT" panose="020B05020201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73781"/>
            <a:ext cx="9144000" cy="134389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Sitka Subheading" panose="02000505000000020004" pitchFamily="2" charset="0"/>
                <a:ea typeface="Calibri" panose="020F0502020204030204" pitchFamily="34" charset="0"/>
              </a:rPr>
              <a:t>Dr. Haider Raheem</a:t>
            </a:r>
            <a:endParaRPr lang="en-US" sz="3600" dirty="0">
              <a:solidFill>
                <a:srgbClr val="FF0000"/>
              </a:solidFill>
              <a:latin typeface="Sitka Subheading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35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Capital needs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3564"/>
            <a:ext cx="10515600" cy="6054435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Establish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to finance starting up business: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enquire with banks regarding loans and repayments and work out how these conform with the expected profits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Set-up capital: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buying or renting business and/or premises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insurance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fixtures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equipment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Stock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Start-up capital: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capital needed to get it started immediately prior to opening or during the first few weeks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decorative fixtures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office supplies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Operating capital: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expansion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cash shortages.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3305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Location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5749635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Population: community demographic data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Competition with other businesses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Availability of physicians and primary care clinics, collaboration with prescribers in the area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Retail shops close by may serve as a positive point in that the area is considered as a shopping centre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Traffic direction may hinder access to the pharmacy or may have a positive influence on patron’s choice, availability of parking space.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accounting system for a pharmacy should be developed in a way that it is easily understandable and serves the needs of the pharmacy. Financial records are required both for internal and for external reasons.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04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5235"/>
            <a:ext cx="10515600" cy="133003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 lines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55273"/>
            <a:ext cx="10515600" cy="450272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Decision on what to stock: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not to delay dispensing a prescription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– not recommended to keep a product just in case someone needs something because overstocking may lead to money tied in stock or to stock that will become shop soiled or past its expiry date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Carry out study sales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Identify prescribers in the area and define drugs that they prescribe.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2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1709"/>
            <a:ext cx="10515600" cy="138545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Buying merchandise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37164"/>
            <a:ext cx="10515600" cy="3768434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Right quality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Right quantity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Right supplier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Right time.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19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6909"/>
            <a:ext cx="10515600" cy="14131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Policies and procedures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0073"/>
            <a:ext cx="10515600" cy="419792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 policies and procedures are needed for specific tasks to explain the procedure and who is authorised to: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place orders and receive merchandise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update legal records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keep financial records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check stock, update and maintain formulary.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2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0036"/>
            <a:ext cx="10515600" cy="14685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Sources of supply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98618"/>
            <a:ext cx="10515600" cy="390698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Reliability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Order-processing time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Delivery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Risk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Credit extension.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4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1709"/>
            <a:ext cx="10515600" cy="135774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Merchandise control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9454"/>
            <a:ext cx="10515600" cy="379614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Expiry date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Shop-soiled items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Slow moving merchandise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Stock levels.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8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8036"/>
            <a:ext cx="10515600" cy="12053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Services offered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381"/>
            <a:ext cx="10515600" cy="508461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Methods of payment for clients: acceptance of credit cards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Provision of domiciliary services and delivery to institutions and house-bound patients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Dispensing services: emergency prescription dispensing, unit-dose dispensing, containers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Patient profile cards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Point-of-care testing: blood pressure monitoring, blood tests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Patient monitoring, medication review and patient counselling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Controversial issues: advertising and slashing prices, discounts.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7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6909"/>
            <a:ext cx="10515600" cy="141316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Personal selling skills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0073"/>
            <a:ext cx="10515600" cy="419792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Identifying prospective customers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Approaching clients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Attracting attention to the services provided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Handling queries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Follow-up of interaction with clients.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692"/>
            <a:ext cx="10515600" cy="1011381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Design and layout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6073"/>
            <a:ext cx="10515600" cy="5721925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Physical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environment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Promote atmosphere that is pleasing, conducive to shopping and professional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Psychological effect or feeling created by physical characteristics of the pharmacy.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Pharmacy layout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Planning the internal arrangement of departments and allocating the amount of space for each department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Designed to direct ‘traffic’ around the pharmacy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Space allocated to specific departments depending on profitability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Maximising exposure of products.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36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1999"/>
            <a:ext cx="10515600" cy="211974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Background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Perception of the community pharmacist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81745"/>
            <a:ext cx="10515600" cy="3823854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Accessible health professional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Provides advice to patients on health issues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Professional charge is not clear: patrons believe that they can receive counselling without being charged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Patients may feel more comfortable in a pharmacy setting rather than a clinic environment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40873"/>
            <a:ext cx="10515600" cy="131618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Product presentation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7055"/>
            <a:ext cx="10515600" cy="410094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Most saleable and profitable items in the most prominent locations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Products arranged by pack size, colour, brand, price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Eye-level positions rather than bottom or top shelves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Prepare impulse purchase items on counter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Identify fast moving products.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3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10515600" cy="146858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Shop-window display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3381"/>
            <a:ext cx="10515600" cy="508461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Pleasing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Matches image projected by the pharmacy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Simple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Clean and neat.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large number of purchases from the pharmacy with regard to non-prescription items and parapharmaceuticals occur as a result of impulse buying. Methods used to attract clients to the pharmacy and to display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stock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the stock displayed, influence impulse buying.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96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692"/>
            <a:ext cx="10515600" cy="130232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Financial operating processes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543098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Journals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Purchases journal: to record credit purchases (supplier, amount, when payment is due)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Sales journal: to record accounts receivable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Cash disbursements journal: to record purchases paid.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Balance sheet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balance sheet is a statement of the financial condition of the business at a given point in time. It reflects what is owned by the pharmacy, what it owes and what the owner has invested.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74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692"/>
            <a:ext cx="10515600" cy="130232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Financial operating processes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018"/>
            <a:ext cx="10515600" cy="543098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Assets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Current assets: convertible into cash within a year (e.g. short-term stock)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Fixed assets: not used within 1 year (e.g. computer, office equipment)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Intangible assets: goodwill.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Liabilities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Amounts owed to creditors.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May be current liabilities (must be paid within 1 year) or long-term liabilities (e.g. bank loans).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62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6364"/>
            <a:ext cx="10515600" cy="138545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Computers in pharmacy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1818"/>
            <a:ext cx="10515600" cy="512618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Used for stock control, purchases and supplies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Used for professional services.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use for professional services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Electronic patient records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Presenting point of access to patient information on the web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Management of prescribed medicines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Promotion of healthy lifestyles: development of compact discs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Pharmacy webpage, on-line pharmacy services.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4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95745"/>
            <a:ext cx="10515600" cy="151014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audit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5891"/>
            <a:ext cx="10515600" cy="475210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Password to limit access to authorised personnel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Back-up copies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Keep up regular physical counts of stock and expiry dates.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converting from a manual system to a computerised system or from one computer system to another it is advisable to keep a parallel version (the old system) for some time. This reduces the risk of errors. However, it is more expensive.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4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0764"/>
            <a:ext cx="10515600" cy="157941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Advantages of computerisation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40182"/>
            <a:ext cx="10515600" cy="401781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Improved business information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Increased work quality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Better organisation of business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Record keeping: patient profiles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Stock status immediately available and controlled.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52944"/>
            <a:ext cx="10515600" cy="152399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Disadvantages of computerisation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76945"/>
            <a:ext cx="10515600" cy="4281053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Initially demanding on staff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Conversion from manual to computerised system may be traumatic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Generates a large amount of information which may be of little value to business but distracts attention from major issue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Investment required: computer hardware and peripherals (e.g. printers), software, back-up and storage.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3055"/>
            <a:ext cx="10515600" cy="16209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Steps in acquiring a computer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54037"/>
            <a:ext cx="10515600" cy="400396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Identify the activities that will be carried out with the computer system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Select adequate hardware (including right memory) and software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Select the vendor that provides the system according to specifications required and has after-sales services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Install system and train the users.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7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9382"/>
            <a:ext cx="11623964" cy="6359236"/>
          </a:xfrm>
        </p:spPr>
      </p:pic>
    </p:spTree>
    <p:extLst>
      <p:ext uri="{BB962C8B-B14F-4D97-AF65-F5344CB8AC3E}">
        <p14:creationId xmlns:p14="http://schemas.microsoft.com/office/powerpoint/2010/main" val="4671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1999"/>
            <a:ext cx="10515600" cy="22305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Changes occurring in the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community pharmacy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setting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92581"/>
            <a:ext cx="10515600" cy="3713017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Availability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new drugs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Ageing population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Alternative dispensing systems: automated dispensing, domiciliary services, mail order, internet services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Change to non-prescription medicine status.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4073"/>
            <a:ext cx="10515600" cy="119149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Challenges in the community pharmacy setting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5292435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Financial viability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Preservation of market share as opposed to competition from supermarkets, internet pharmacy and other sources to get drugs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Cost containment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Keeping up with ethical and legal considerations; the misconception that having a good business aspect is inconsistent with good clinical practice is very often discussed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Use of computer technology to connect with prescribers and maintain patient’s profile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Time management to allow for new patient contact interventions required.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1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75854"/>
            <a:ext cx="10515600" cy="1634837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Business operations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4436"/>
            <a:ext cx="10515600" cy="4461164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Accounting: keeping records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Finance: monitoring cash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Personnel management: managing people, training and development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Production: time-and-motion studies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Administration: payments, legal requirements, ordering.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5017"/>
            <a:ext cx="10515600" cy="135774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Personnel management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2763"/>
            <a:ext cx="10515600" cy="4835235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Appointing and dismissing of staff: issuing contracts and drawing up job descriptions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Health, safety and welfare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Training and development.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Good management improves the satisfaction of patients with professional pharmacy services and meets expectations regarding the quantity and quality of the care received.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7308"/>
            <a:ext cx="10515600" cy="109450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Starting a pharmacy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1818"/>
            <a:ext cx="10515600" cy="497378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Plan the business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Strategic planning and identifying legal form of business (proprietor, partnership, company)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Capital needs: obtain financing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Location and licenses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Set up records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Insure the business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Manage the business.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sz="32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4073"/>
            <a:ext cx="10515600" cy="119149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Plan the business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564"/>
            <a:ext cx="10515600" cy="5292435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businesses where the pharmacy already exists and is being taken over, this step is essential to evaluate costs incurred in acquiring a business.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Review history: for already existing businesses, the sales and profit; for a new pharmacy look at potential for clients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Assess condition of facilities and identify and cost any upgrades necessary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Estimate maximum realistic profit that can be generated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For already existing businesses, assess ability to transfer goodwill to new owner.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62545"/>
            <a:ext cx="10515600" cy="130232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Strategic planning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89563"/>
            <a:ext cx="10515600" cy="3616035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Identify targets according to timeframes where the business should be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Assess the impact of changes on targets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Develop and implement procedures and policies.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en-US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7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1489</Words>
  <Application>Microsoft Office PowerPoint</Application>
  <PresentationFormat>Widescreen</PresentationFormat>
  <Paragraphs>187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Gill Sans MT</vt:lpstr>
      <vt:lpstr>Sitka Subheading</vt:lpstr>
      <vt:lpstr>Times New Roman</vt:lpstr>
      <vt:lpstr>Office Theme</vt:lpstr>
      <vt:lpstr>Community Pharmacy Management</vt:lpstr>
      <vt:lpstr>Background Perception of the community pharmacist</vt:lpstr>
      <vt:lpstr>Changes occurring in the community pharmacy setting</vt:lpstr>
      <vt:lpstr>Challenges in the community pharmacy setting</vt:lpstr>
      <vt:lpstr>Business operations</vt:lpstr>
      <vt:lpstr>Personnel management</vt:lpstr>
      <vt:lpstr>Starting a pharmacy</vt:lpstr>
      <vt:lpstr>Plan the business</vt:lpstr>
      <vt:lpstr>Strategic planning</vt:lpstr>
      <vt:lpstr>Capital needs</vt:lpstr>
      <vt:lpstr>Location</vt:lpstr>
      <vt:lpstr>Product lines</vt:lpstr>
      <vt:lpstr>Buying merchandise</vt:lpstr>
      <vt:lpstr>Policies and procedures</vt:lpstr>
      <vt:lpstr>Sources of supply</vt:lpstr>
      <vt:lpstr>Merchandise control</vt:lpstr>
      <vt:lpstr>Services offered</vt:lpstr>
      <vt:lpstr>Personal selling skills</vt:lpstr>
      <vt:lpstr>Design and layout</vt:lpstr>
      <vt:lpstr>Product presentation</vt:lpstr>
      <vt:lpstr>Shop-window display</vt:lpstr>
      <vt:lpstr>Financial operating processes</vt:lpstr>
      <vt:lpstr>Financial operating processes</vt:lpstr>
      <vt:lpstr>Computers in pharmacy</vt:lpstr>
      <vt:lpstr>Computer audit</vt:lpstr>
      <vt:lpstr>Advantages of computerisation</vt:lpstr>
      <vt:lpstr>Disadvantages of computerisation</vt:lpstr>
      <vt:lpstr>Steps in acquiring a computer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Historic Background  of Pharmacy Practice</dc:title>
  <dc:creator>haider raheem</dc:creator>
  <cp:lastModifiedBy>haider raheem</cp:lastModifiedBy>
  <cp:revision>27</cp:revision>
  <dcterms:created xsi:type="dcterms:W3CDTF">2021-10-05T20:56:32Z</dcterms:created>
  <dcterms:modified xsi:type="dcterms:W3CDTF">2021-12-24T19:17:29Z</dcterms:modified>
</cp:coreProperties>
</file>