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5" autoAdjust="0"/>
    <p:restoredTop sz="86409" autoAdjust="0"/>
  </p:normalViewPr>
  <p:slideViewPr>
    <p:cSldViewPr>
      <p:cViewPr varScale="1">
        <p:scale>
          <a:sx n="100" d="100"/>
          <a:sy n="100" d="100"/>
        </p:scale>
        <p:origin x="1614" y="96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96" y="215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2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Safety:</a:t>
            </a:r>
            <a:r>
              <a:rPr lang="en-US" sz="1600" baseline="0" dirty="0" smtClean="0"/>
              <a:t> </a:t>
            </a:r>
            <a:r>
              <a:rPr lang="en-US" sz="1600" dirty="0" smtClean="0"/>
              <a:t>Incidents </a:t>
            </a:r>
            <a:r>
              <a:rPr lang="en-US" sz="1600" dirty="0"/>
              <a:t>per 1000 hours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Incidents per 1000 hours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Blue Yonder</c:v>
                </c:pt>
                <c:pt idx="1">
                  <c:v>Red Sails</c:v>
                </c:pt>
                <c:pt idx="2">
                  <c:v>Sky Hook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</c:v>
                </c:pt>
                <c:pt idx="1">
                  <c:v>1.5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07240"/>
        <c:axId val="95071184"/>
      </c:barChart>
      <c:catAx>
        <c:axId val="41707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5071184"/>
        <c:crosses val="autoZero"/>
        <c:auto val="1"/>
        <c:lblAlgn val="ctr"/>
        <c:lblOffset val="100"/>
        <c:noMultiLvlLbl val="0"/>
      </c:catAx>
      <c:valAx>
        <c:axId val="95071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70724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6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On-time arrivals (%): 2006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Blue Yonder</c:v>
                </c:pt>
                <c:pt idx="1">
                  <c:v>Red Sails</c:v>
                </c:pt>
                <c:pt idx="2">
                  <c:v>Sky Hook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0.89</c:v>
                </c:pt>
                <c:pt idx="2">
                  <c:v>0.74000000000000044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714808"/>
        <c:axId val="93642832"/>
      </c:barChart>
      <c:catAx>
        <c:axId val="41714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642832"/>
        <c:crosses val="autoZero"/>
        <c:auto val="1"/>
        <c:lblAlgn val="ctr"/>
        <c:lblOffset val="100"/>
        <c:noMultiLvlLbl val="0"/>
      </c:catAx>
      <c:valAx>
        <c:axId val="936428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714808"/>
        <c:crosses val="autoZero"/>
        <c:crossBetween val="between"/>
      </c:valAx>
    </c:plotArea>
    <c:plotVisOnly val="1"/>
    <c:dispBlanksAs val="gap"/>
    <c:showDLblsOverMax val="0"/>
  </c:chart>
  <c:spPr>
    <a:ln>
      <a:solidFill>
        <a:prstClr val="black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11/3/2015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619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11/3/2015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0144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Blue Yonder has been voted “Number One Air Charter” in Executive Traveler magazine’s annual Reader’s Poll for the last three years.</a:t>
            </a:r>
          </a:p>
          <a:p>
            <a:endParaRPr lang="en-US" dirty="0" smtClean="0"/>
          </a:p>
          <a:p>
            <a:r>
              <a:rPr lang="en-US" dirty="0" smtClean="0"/>
              <a:t>Blue Yonder now has operating privileges</a:t>
            </a:r>
            <a:r>
              <a:rPr lang="en-US" baseline="0" dirty="0" smtClean="0"/>
              <a:t> in 65 countries.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Every plane in our fleet is less than five years old.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have earned the industry’s highest safety rating every year since 1998.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1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02FC-CB45-4094-988E-7413126A79F4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Tex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8B3D-4C6D-498E-9FD2-4E7542CD745A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7659-B1DA-43F0-AF2D-BFE0EE7FBF36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103F-A177-4E4D-8C52-005EF7BA896B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2-Column Tex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670A-4483-418F-965E-837C148E2B75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2EA5-AD75-4BE0-9BE2-C80A74939A17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2 Content">
    <p:bg>
      <p:bgPr>
        <a:gradFill flip="none" rotWithShape="1"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chemeClr val="accent1"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3531-6E90-444F-9495-13A3261A7AD3}" type="datetime1">
              <a:rPr lang="en-US" smtClean="0"/>
              <a:pPr/>
              <a:t>11/3/2015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Blue Yonder Airlines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dirty="0" smtClean="0"/>
              <a:t>Click to edit Master title style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199C5D3C-17C3-4FEE-8BB4-39CFCF2CE4B3}" type="datetime1">
              <a:rPr lang="en-US" smtClean="0"/>
              <a:pPr/>
              <a:t>11/3/2015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r>
              <a:rPr lang="en-US" sz="1000" smtClean="0"/>
              <a:t>Blue Yonder Airlines</a:t>
            </a:r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>
        <a:buChar char="•"/>
        <a:defRPr sz="2800">
          <a:latin typeface="+mn-lt"/>
        </a:defRPr>
      </a:lvl1pPr>
      <a:lvl2pPr marL="742950" indent="-285750">
        <a:buChar char="–"/>
        <a:defRPr sz="2400">
          <a:latin typeface="+mn-lt"/>
        </a:defRPr>
      </a:lvl2pPr>
      <a:lvl3pPr marL="1143000" indent="-228600">
        <a:buChar char="•"/>
        <a:defRPr sz="2400">
          <a:latin typeface="+mn-lt"/>
        </a:defRPr>
      </a:lvl3pPr>
      <a:lvl4pPr marL="1600200" indent="-228600">
        <a:buChar char="–"/>
        <a:defRPr sz="2000">
          <a:latin typeface="+mn-lt"/>
        </a:defRPr>
      </a:lvl4pPr>
      <a:lvl5pPr marL="2057400" indent="-228600">
        <a:buChar char="»"/>
        <a:defRPr sz="2000">
          <a:latin typeface="+mn-lt"/>
        </a:defRPr>
      </a:lvl5pPr>
      <a:lvl6pPr marL="2514600" indent="-228600">
        <a:buChar char="•"/>
        <a:defRPr sz="2000"/>
      </a:lvl6pPr>
      <a:lvl7pPr marL="2971800" indent="-228600">
        <a:buChar char="•"/>
        <a:defRPr sz="2000"/>
      </a:lvl7pPr>
      <a:lvl8pPr marL="3429000" indent="-228600">
        <a:buChar char="•"/>
        <a:defRPr sz="2000"/>
      </a:lvl8pPr>
      <a:lvl9pPr marL="3886200" indent="-228600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/>
      <a:lvl2pPr marL="457200"/>
      <a:lvl3pPr marL="914400"/>
      <a:lvl4pPr marL="1371600"/>
      <a:lvl5pPr marL="1828800"/>
      <a:lvl6pPr marL="2286000"/>
      <a:lvl7pPr marL="2743200"/>
      <a:lvl8pPr marL="3200400"/>
      <a:lvl9pPr marL="3657600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“Off we go!”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Blue Yonder Airlines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The leading adventure charter airline in the US!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Dozens of exciting and exotic destinations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 new fleet of luxurious private jets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The industry’s best safety record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Blue Yonder Airlines</a:t>
            </a:r>
            <a:endParaRPr lang="en-US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9465"/>
            <a:ext cx="8382000" cy="1143000"/>
          </a:xfrm>
        </p:spPr>
        <p:txBody>
          <a:bodyPr/>
          <a:lstStyle/>
          <a:p>
            <a:r>
              <a:rPr lang="en-US" dirty="0" smtClean="0"/>
              <a:t>The Perfect Solution for Corporate Travel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1676400"/>
            <a:ext cx="44196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Specializing in small groups (4–40 passengers)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Highly trained, professional staff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Experienced flight and ground crews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On-board advisor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On time, every time…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guaranteed!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600200" y="1981200"/>
            <a:ext cx="23038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Executive retreats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Client getaways</a:t>
            </a:r>
          </a:p>
          <a:p>
            <a:pPr>
              <a:buFont typeface="Wingdings" pitchFamily="2" charset="2"/>
              <a:buChar char="ü"/>
            </a:pPr>
            <a:r>
              <a:rPr lang="en-US" sz="2000" dirty="0" smtClean="0"/>
              <a:t>Award travel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Thrilling locales:</a:t>
            </a:r>
          </a:p>
          <a:p>
            <a:pPr lvl="1"/>
            <a:r>
              <a:rPr lang="en-US" dirty="0" smtClean="0"/>
              <a:t>Caribbean</a:t>
            </a:r>
          </a:p>
          <a:p>
            <a:pPr lvl="1"/>
            <a:r>
              <a:rPr lang="en-US" dirty="0" smtClean="0"/>
              <a:t>Sahara</a:t>
            </a:r>
          </a:p>
          <a:p>
            <a:pPr lvl="1"/>
            <a:r>
              <a:rPr lang="en-US" dirty="0" smtClean="0"/>
              <a:t>Great White North</a:t>
            </a:r>
          </a:p>
          <a:p>
            <a:pPr lvl="1"/>
            <a:r>
              <a:rPr lang="en-US" dirty="0" smtClean="0"/>
              <a:t>South Pacific</a:t>
            </a:r>
          </a:p>
          <a:p>
            <a:pPr lvl="1"/>
            <a:r>
              <a:rPr lang="en-US" dirty="0" smtClean="0"/>
              <a:t>African Savanna</a:t>
            </a:r>
          </a:p>
          <a:p>
            <a:pPr lvl="1"/>
            <a:r>
              <a:rPr lang="en-US" dirty="0" smtClean="0"/>
              <a:t>Rockies</a:t>
            </a:r>
          </a:p>
          <a:p>
            <a:pPr lvl="1"/>
            <a:r>
              <a:rPr lang="en-US" dirty="0" smtClean="0"/>
              <a:t>Amazon</a:t>
            </a:r>
          </a:p>
          <a:p>
            <a:pPr lvl="1"/>
            <a:r>
              <a:rPr lang="en-US" dirty="0" smtClean="0"/>
              <a:t>Europe</a:t>
            </a:r>
          </a:p>
          <a:p>
            <a:pPr lvl="1"/>
            <a:r>
              <a:rPr lang="en-US" dirty="0" smtClean="0"/>
              <a:t>Baltic</a:t>
            </a:r>
          </a:p>
          <a:p>
            <a:pPr lvl="1"/>
            <a:r>
              <a:rPr lang="en-US" dirty="0" smtClean="0"/>
              <a:t>Mediterranean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Worldwide Destinations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Exciting activities: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Golfing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Tennis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Skiing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Hiking/climbing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Deep sea fishing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Sailing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2400" kern="0" dirty="0" smtClean="0">
                <a:solidFill>
                  <a:sysClr val="windowText" lastClr="000000"/>
                </a:solidFill>
              </a:rPr>
              <a:t>Safaris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Snorkeling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Record Is Second to None!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533400" y="1524000"/>
          <a:ext cx="4038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572000" y="1524000"/>
          <a:ext cx="335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7200" cy="4606080"/>
        </p:xfrm>
        <a:graphic>
          <a:graphicData uri="http://schemas.openxmlformats.org/drawingml/2006/table">
            <a:tbl>
              <a:tblPr firstRow="1" bandRow="1"/>
              <a:tblGrid>
                <a:gridCol w="1828800"/>
                <a:gridCol w="2209800"/>
                <a:gridCol w="2209800"/>
                <a:gridCol w="533400"/>
                <a:gridCol w="685800"/>
                <a:gridCol w="609600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Package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Passengers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Plane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Transfers</a:t>
                      </a:r>
                      <a:endParaRPr lang="en-US" b="1" dirty="0"/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Concierge</a:t>
                      </a:r>
                      <a:endParaRPr lang="en-US" b="1" dirty="0"/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Activities</a:t>
                      </a:r>
                      <a:endParaRPr lang="en-US" b="1" dirty="0"/>
                    </a:p>
                  </a:txBody>
                  <a:tcPr marT="182880"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77376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4-40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Spree 290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77376">
                <a:tc>
                  <a:txBody>
                    <a:bodyPr/>
                    <a:lstStyle/>
                    <a:p>
                      <a:r>
                        <a:rPr lang="en-US" dirty="0" smtClean="0"/>
                        <a:t>Outbound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Spree 441-XW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</a:tr>
              <a:tr h="677376">
                <a:tc>
                  <a:txBody>
                    <a:bodyPr/>
                    <a:lstStyle/>
                    <a:p>
                      <a:r>
                        <a:rPr lang="en-US" dirty="0" smtClean="0"/>
                        <a:t>Luxury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Bosh</a:t>
                      </a:r>
                      <a:r>
                        <a:rPr lang="en-US" baseline="0" dirty="0" smtClean="0"/>
                        <a:t> 808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</a:tr>
              <a:tr h="677376">
                <a:tc>
                  <a:txBody>
                    <a:bodyPr/>
                    <a:lstStyle/>
                    <a:p>
                      <a:r>
                        <a:rPr lang="en-US" dirty="0" smtClean="0"/>
                        <a:t>Premium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Bosh 110oA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</a:tr>
              <a:tr h="677376">
                <a:tc>
                  <a:txBody>
                    <a:bodyPr/>
                    <a:lstStyle/>
                    <a:p>
                      <a:r>
                        <a:rPr lang="en-US" dirty="0" smtClean="0"/>
                        <a:t>Pinnacle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Spree 991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Travel Packages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3600" dirty="0" smtClean="0"/>
              <a:t>	</a:t>
            </a:r>
          </a:p>
          <a:p>
            <a:pPr algn="l">
              <a:buNone/>
            </a:pPr>
            <a:endParaRPr lang="en-US" sz="3600" dirty="0" smtClean="0"/>
          </a:p>
          <a:p>
            <a:pPr algn="l">
              <a:buNone/>
            </a:pPr>
            <a:r>
              <a:rPr lang="en-US" sz="3600" dirty="0" smtClean="0"/>
              <a:t>	</a:t>
            </a:r>
            <a:r>
              <a:rPr lang="en-US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fail to depart or arrive on time, we will pay for your ground accommodations.</a:t>
            </a:r>
            <a:endParaRPr lang="en-US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Guarantee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Blue Yonder Airlines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On the Web:</a:t>
            </a:r>
          </a:p>
          <a:p>
            <a:pPr>
              <a:buNone/>
            </a:pPr>
            <a:r>
              <a:rPr lang="en-US" dirty="0" smtClean="0"/>
              <a:t> www.blueyonder.com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E-Mail:</a:t>
            </a:r>
          </a:p>
          <a:p>
            <a:pPr>
              <a:buNone/>
            </a:pPr>
            <a:r>
              <a:rPr lang="en-US" dirty="0" smtClean="0"/>
              <a:t>sales@blueyonder.com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246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MS PGothic</vt:lpstr>
      <vt:lpstr>Arial</vt:lpstr>
      <vt:lpstr>Calibri</vt:lpstr>
      <vt:lpstr>Corbel</vt:lpstr>
      <vt:lpstr>Wingdings</vt:lpstr>
      <vt:lpstr>Custom Theme</vt:lpstr>
      <vt:lpstr>Blue Yonder Airlines</vt:lpstr>
      <vt:lpstr>About Blue Yonder Airlines</vt:lpstr>
      <vt:lpstr>The Perfect Solution for Corporate Travel</vt:lpstr>
      <vt:lpstr>Worldwide Destinations</vt:lpstr>
      <vt:lpstr>Our Record Is Second to None!</vt:lpstr>
      <vt:lpstr>Basic Travel Packages</vt:lpstr>
      <vt:lpstr>The Guarantee</vt:lpstr>
      <vt:lpstr>Contact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Microsoft User</dc:creator>
  <cp:lastModifiedBy>Short, Edward</cp:lastModifiedBy>
  <cp:revision>64</cp:revision>
  <dcterms:created xsi:type="dcterms:W3CDTF">2005-11-17T21:23:56Z</dcterms:created>
  <dcterms:modified xsi:type="dcterms:W3CDTF">2015-11-03T13:21:31Z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TC100738461033</vt:lpwstr>
  </property>
</Properties>
</file>