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6" d="100"/>
          <a:sy n="66" d="100"/>
        </p:scale>
        <p:origin x="-654"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A59BFE9-B56A-4E39-83BF-33898147979C}" type="datetimeFigureOut">
              <a:rPr lang="ar-IQ" smtClean="0"/>
              <a:pPr/>
              <a:t>13/03/1438</a:t>
            </a:fld>
            <a:endParaRPr lang="ar-IQ"/>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ar-IQ"/>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53669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9BFE9-B56A-4E39-83BF-33898147979C}" type="datetimeFigureOut">
              <a:rPr lang="ar-IQ" smtClean="0"/>
              <a:pPr/>
              <a:t>13/03/1438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4184921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9BFE9-B56A-4E39-83BF-33898147979C}" type="datetimeFigureOut">
              <a:rPr lang="ar-IQ" smtClean="0"/>
              <a:pPr/>
              <a:t>13/03/1438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2544838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9BFE9-B56A-4E39-83BF-33898147979C}" type="datetimeFigureOut">
              <a:rPr lang="ar-IQ" smtClean="0"/>
              <a:pPr/>
              <a:t>13/03/1438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1388965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59BFE9-B56A-4E39-83BF-33898147979C}" type="datetimeFigureOut">
              <a:rPr lang="ar-IQ" smtClean="0"/>
              <a:pPr/>
              <a:t>13/03/1438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2764959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9BFE9-B56A-4E39-83BF-33898147979C}" type="datetimeFigureOut">
              <a:rPr lang="ar-IQ" smtClean="0"/>
              <a:pPr/>
              <a:t>13/03/1438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2510019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9BFE9-B56A-4E39-83BF-33898147979C}" type="datetimeFigureOut">
              <a:rPr lang="ar-IQ" smtClean="0"/>
              <a:pPr/>
              <a:t>13/03/1438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1081380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9BFE9-B56A-4E39-83BF-33898147979C}" type="datetimeFigureOut">
              <a:rPr lang="ar-IQ" smtClean="0"/>
              <a:pPr/>
              <a:t>13/03/1438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2641180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9BFE9-B56A-4E39-83BF-33898147979C}" type="datetimeFigureOut">
              <a:rPr lang="ar-IQ" smtClean="0"/>
              <a:pPr/>
              <a:t>13/03/1438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153474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5A59BFE9-B56A-4E39-83BF-33898147979C}" type="datetimeFigureOut">
              <a:rPr lang="ar-IQ" smtClean="0"/>
              <a:pPr/>
              <a:t>13/03/1438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84132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A59BFE9-B56A-4E39-83BF-33898147979C}" type="datetimeFigureOut">
              <a:rPr lang="ar-IQ" smtClean="0"/>
              <a:pPr/>
              <a:t>13/03/1438</a:t>
            </a:fld>
            <a:endParaRPr lang="ar-IQ"/>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ar-IQ"/>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55329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A59BFE9-B56A-4E39-83BF-33898147979C}" type="datetimeFigureOut">
              <a:rPr lang="ar-IQ" smtClean="0"/>
              <a:pPr/>
              <a:t>13/03/1438</a:t>
            </a:fld>
            <a:endParaRPr lang="ar-IQ"/>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ar-IQ"/>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AD36264D-7A1B-4AE2-A310-8B43F1B2E818}" type="slidenum">
              <a:rPr lang="ar-IQ" smtClean="0"/>
              <a:pPr/>
              <a:t>‹#›</a:t>
            </a:fld>
            <a:endParaRPr lang="ar-IQ"/>
          </a:p>
        </p:txBody>
      </p:sp>
    </p:spTree>
    <p:extLst>
      <p:ext uri="{BB962C8B-B14F-4D97-AF65-F5344CB8AC3E}">
        <p14:creationId xmlns:p14="http://schemas.microsoft.com/office/powerpoint/2010/main" xmlns="" val="3226496319"/>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l" defTabSz="914400" rtl="1"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44062"/>
          </a:xfrm>
        </p:spPr>
        <p:txBody>
          <a:bodyPr/>
          <a:lstStyle/>
          <a:p>
            <a:r>
              <a:rPr lang="en-US" dirty="0">
                <a:latin typeface="Andalus" panose="02020603050405020304" pitchFamily="18" charset="-78"/>
                <a:cs typeface="Andalus" panose="02020603050405020304" pitchFamily="18" charset="-78"/>
              </a:rPr>
              <a:t>EXPERIMENT 7</a:t>
            </a:r>
            <a:endParaRPr lang="ar-IQ" dirty="0">
              <a:latin typeface="Andalus" panose="02020603050405020304" pitchFamily="18" charset="-78"/>
              <a:cs typeface="Andalus" panose="02020603050405020304" pitchFamily="18" charset="-78"/>
            </a:endParaRPr>
          </a:p>
        </p:txBody>
      </p:sp>
      <p:sp>
        <p:nvSpPr>
          <p:cNvPr id="3" name="Subtitle 2"/>
          <p:cNvSpPr>
            <a:spLocks noGrp="1"/>
          </p:cNvSpPr>
          <p:nvPr>
            <p:ph type="subTitle" idx="1"/>
          </p:nvPr>
        </p:nvSpPr>
        <p:spPr>
          <a:xfrm>
            <a:off x="1524000" y="2504050"/>
            <a:ext cx="9144000" cy="914400"/>
          </a:xfrm>
        </p:spPr>
        <p:txBody>
          <a:bodyPr>
            <a:noAutofit/>
          </a:bodyPr>
          <a:lstStyle/>
          <a:p>
            <a:r>
              <a:rPr lang="en-US" sz="6000" dirty="0">
                <a:latin typeface="Andalus" panose="02020603050405020304" pitchFamily="18" charset="-78"/>
                <a:cs typeface="Andalus" panose="02020603050405020304" pitchFamily="18" charset="-78"/>
              </a:rPr>
              <a:t>IDENTIFICATION OF AMINES</a:t>
            </a:r>
            <a:endParaRPr lang="ar-IQ" sz="6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xmlns="" val="4213545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3889" y="829994"/>
            <a:ext cx="9847385" cy="4031873"/>
          </a:xfrm>
          <a:prstGeom prst="rect">
            <a:avLst/>
          </a:prstGeom>
        </p:spPr>
        <p:txBody>
          <a:bodyPr wrap="square">
            <a:spAutoFit/>
          </a:bodyPr>
          <a:lstStyle/>
          <a:p>
            <a:pPr algn="just"/>
            <a:r>
              <a:rPr lang="en-US" sz="3200" dirty="0">
                <a:latin typeface="Andalus" panose="02020603050405020304" pitchFamily="18" charset="-78"/>
                <a:cs typeface="Andalus" panose="02020603050405020304" pitchFamily="18" charset="-78"/>
              </a:rPr>
              <a:t> </a:t>
            </a:r>
            <a:r>
              <a:rPr lang="en-US" sz="3200" dirty="0">
                <a:latin typeface="Andalus" panose="02020603050405020304" pitchFamily="18" charset="-78"/>
                <a:cs typeface="+mj-cs"/>
              </a:rPr>
              <a:t>Amines are organic compounds and functional groups that contain a basic nitrogen atom with lone pair. Amines are derivatives of ammonia, wherein one or more hydrogen atoms have been replaced a subsistent such as an alkyl or aryl group. Important amines including amino acids, biogenic amines, trimethyl amine and aniline. For aliphatic amines name groups attached to N; use suffix -amine</a:t>
            </a:r>
            <a:r>
              <a:rPr lang="en-US" dirty="0">
                <a:cs typeface="+mj-cs"/>
              </a:rPr>
              <a:t>.</a:t>
            </a:r>
            <a:endParaRPr lang="ar-IQ" dirty="0">
              <a:cs typeface="+mj-cs"/>
            </a:endParaRPr>
          </a:p>
        </p:txBody>
      </p:sp>
    </p:spTree>
    <p:extLst>
      <p:ext uri="{BB962C8B-B14F-4D97-AF65-F5344CB8AC3E}">
        <p14:creationId xmlns:p14="http://schemas.microsoft.com/office/powerpoint/2010/main" xmlns="" val="752110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8426"/>
          </a:xfrm>
        </p:spPr>
        <p:txBody>
          <a:bodyPr>
            <a:normAutofit fontScale="90000"/>
          </a:bodyPr>
          <a:lstStyle/>
          <a:p>
            <a:r>
              <a:rPr lang="en-US" sz="6000" dirty="0">
                <a:latin typeface="Andalus" panose="02020603050405020304" pitchFamily="18" charset="-78"/>
                <a:cs typeface="Andalus" panose="02020603050405020304" pitchFamily="18" charset="-78"/>
              </a:rPr>
              <a:t>Biological Activity:</a:t>
            </a:r>
            <a:endParaRPr lang="ar-IQ" sz="60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633046" y="1153552"/>
            <a:ext cx="10720754" cy="5023411"/>
          </a:xfrm>
        </p:spPr>
        <p:txBody>
          <a:bodyPr>
            <a:normAutofit/>
          </a:bodyPr>
          <a:lstStyle/>
          <a:p>
            <a:r>
              <a:rPr lang="en-US" sz="3200" dirty="0">
                <a:cs typeface="+mj-cs"/>
              </a:rPr>
              <a:t>Amines have strong, characteristic odors, and are toxic.  The smells of ammonia, old fish, urine, rotting flesh, and semen are mainly composed of amines. Many kinds of biological activity produce amines by breakdown of amino acids. Many hormones like epinephrine, nor epinephrine, and dopamine, are amines</a:t>
            </a:r>
            <a:endParaRPr lang="ar-IQ" sz="3200" dirty="0">
              <a:cs typeface="+mj-cs"/>
            </a:endParaRPr>
          </a:p>
        </p:txBody>
      </p:sp>
      <p:pic>
        <p:nvPicPr>
          <p:cNvPr id="4" name="Picture 3"/>
          <p:cNvPicPr>
            <a:picLocks noChangeAspect="1"/>
          </p:cNvPicPr>
          <p:nvPr/>
        </p:nvPicPr>
        <p:blipFill>
          <a:blip r:embed="rId2"/>
          <a:stretch>
            <a:fillRect/>
          </a:stretch>
        </p:blipFill>
        <p:spPr>
          <a:xfrm>
            <a:off x="3474720" y="3798277"/>
            <a:ext cx="3938954" cy="1842868"/>
          </a:xfrm>
          <a:prstGeom prst="rect">
            <a:avLst/>
          </a:prstGeom>
        </p:spPr>
      </p:pic>
    </p:spTree>
    <p:extLst>
      <p:ext uri="{BB962C8B-B14F-4D97-AF65-F5344CB8AC3E}">
        <p14:creationId xmlns:p14="http://schemas.microsoft.com/office/powerpoint/2010/main" xmlns="" val="2327952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9952"/>
          </a:xfrm>
        </p:spPr>
        <p:txBody>
          <a:bodyPr>
            <a:normAutofit fontScale="90000"/>
          </a:bodyPr>
          <a:lstStyle/>
          <a:p>
            <a:r>
              <a:rPr lang="en-US" sz="6000" dirty="0">
                <a:latin typeface="Andalus" panose="02020603050405020304" pitchFamily="18" charset="-78"/>
                <a:cs typeface="Andalus" panose="02020603050405020304" pitchFamily="18" charset="-78"/>
              </a:rPr>
              <a:t>Chemical Reactions</a:t>
            </a:r>
            <a:r>
              <a:rPr lang="en-US" dirty="0"/>
              <a:t>:</a:t>
            </a:r>
            <a:endParaRPr lang="ar-IQ" dirty="0"/>
          </a:p>
        </p:txBody>
      </p:sp>
      <p:pic>
        <p:nvPicPr>
          <p:cNvPr id="4" name="Content Placeholder 3"/>
          <p:cNvPicPr>
            <a:picLocks noGrp="1" noChangeAspect="1"/>
          </p:cNvPicPr>
          <p:nvPr>
            <p:ph idx="1"/>
          </p:nvPr>
        </p:nvPicPr>
        <p:blipFill>
          <a:blip r:embed="rId2"/>
          <a:stretch>
            <a:fillRect/>
          </a:stretch>
        </p:blipFill>
        <p:spPr>
          <a:xfrm>
            <a:off x="239949" y="1294228"/>
            <a:ext cx="11689454" cy="4965895"/>
          </a:xfrm>
          <a:prstGeom prst="rect">
            <a:avLst/>
          </a:prstGeom>
        </p:spPr>
      </p:pic>
    </p:spTree>
    <p:extLst>
      <p:ext uri="{BB962C8B-B14F-4D97-AF65-F5344CB8AC3E}">
        <p14:creationId xmlns:p14="http://schemas.microsoft.com/office/powerpoint/2010/main" xmlns="" val="1795864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489" y="506438"/>
            <a:ext cx="11633982" cy="5509200"/>
          </a:xfrm>
          <a:prstGeom prst="rect">
            <a:avLst/>
          </a:prstGeom>
        </p:spPr>
        <p:txBody>
          <a:bodyPr wrap="square">
            <a:spAutoFit/>
          </a:bodyPr>
          <a:lstStyle/>
          <a:p>
            <a:pPr algn="just"/>
            <a:r>
              <a:rPr lang="en-US" sz="3200" b="1" dirty="0">
                <a:cs typeface="+mj-cs"/>
              </a:rPr>
              <a:t>2. Tests for differentiation between. Primary and secondary amines.</a:t>
            </a:r>
          </a:p>
          <a:p>
            <a:pPr algn="just"/>
            <a:r>
              <a:rPr lang="en-US" sz="3200" b="1" dirty="0">
                <a:cs typeface="+mj-cs"/>
              </a:rPr>
              <a:t>   The </a:t>
            </a:r>
            <a:r>
              <a:rPr lang="en-US" sz="3200" b="1" dirty="0" err="1">
                <a:cs typeface="+mj-cs"/>
              </a:rPr>
              <a:t>Hinsberg</a:t>
            </a:r>
            <a:r>
              <a:rPr lang="en-US" sz="3200" b="1" dirty="0">
                <a:cs typeface="+mj-cs"/>
              </a:rPr>
              <a:t> Test .</a:t>
            </a:r>
          </a:p>
          <a:p>
            <a:pPr algn="just"/>
            <a:r>
              <a:rPr lang="en-US" sz="3200" dirty="0">
                <a:cs typeface="+mj-cs"/>
              </a:rPr>
              <a:t>   An electrophilic reagent, </a:t>
            </a:r>
            <a:r>
              <a:rPr lang="en-US" sz="3200" dirty="0" err="1">
                <a:cs typeface="+mj-cs"/>
              </a:rPr>
              <a:t>benzenesulfonyl</a:t>
            </a:r>
            <a:r>
              <a:rPr lang="en-US" sz="3200" dirty="0">
                <a:cs typeface="+mj-cs"/>
              </a:rPr>
              <a:t> chloride, reacts with amines in a fashion that provides a useful test for distinguishing primary, secondary and tertiary amines (the </a:t>
            </a:r>
            <a:r>
              <a:rPr lang="en-US" sz="3200" dirty="0" err="1">
                <a:cs typeface="+mj-cs"/>
              </a:rPr>
              <a:t>Hinsberg</a:t>
            </a:r>
            <a:r>
              <a:rPr lang="en-US" sz="3200" dirty="0">
                <a:cs typeface="+mj-cs"/>
              </a:rPr>
              <a:t> test). As shown in the following equations, 1º and 2º-amines react to give sulfonamide derivatives with loss of </a:t>
            </a:r>
            <a:r>
              <a:rPr lang="en-US" sz="3200" dirty="0" err="1">
                <a:cs typeface="+mj-cs"/>
              </a:rPr>
              <a:t>HCl</a:t>
            </a:r>
            <a:r>
              <a:rPr lang="en-US" sz="3200" dirty="0">
                <a:cs typeface="+mj-cs"/>
              </a:rPr>
              <a:t>, whereas 3º-amines do not give any isolable products other than the starting amine. In the latter case a quaternary "onium" salt may be formed as an intermediate, but this rapidly breaks down in water to liberate the original 3º-amine (lower right equation).</a:t>
            </a:r>
          </a:p>
        </p:txBody>
      </p:sp>
    </p:spTree>
    <p:extLst>
      <p:ext uri="{BB962C8B-B14F-4D97-AF65-F5344CB8AC3E}">
        <p14:creationId xmlns:p14="http://schemas.microsoft.com/office/powerpoint/2010/main" xmlns="" val="3245588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7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95422" y="382626"/>
            <a:ext cx="11577709" cy="63370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034020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1" y="211015"/>
            <a:ext cx="11788726" cy="7024303"/>
          </a:xfrm>
          <a:prstGeom prst="rect">
            <a:avLst/>
          </a:prstGeom>
        </p:spPr>
        <p:txBody>
          <a:bodyPr wrap="square">
            <a:spAutoFit/>
          </a:bodyPr>
          <a:lstStyle/>
          <a:p>
            <a:pPr algn="just"/>
            <a:r>
              <a:rPr lang="en-US" sz="3200" dirty="0">
                <a:cs typeface="+mj-cs"/>
              </a:rPr>
              <a:t>The </a:t>
            </a:r>
            <a:r>
              <a:rPr lang="en-US" sz="3200" dirty="0" err="1">
                <a:cs typeface="+mj-cs"/>
              </a:rPr>
              <a:t>Hinsberg</a:t>
            </a:r>
            <a:r>
              <a:rPr lang="en-US" sz="3200" dirty="0">
                <a:cs typeface="+mj-cs"/>
              </a:rPr>
              <a:t> test is conducted in aqueous base (</a:t>
            </a:r>
            <a:r>
              <a:rPr lang="en-US" sz="3200" dirty="0" err="1">
                <a:cs typeface="+mj-cs"/>
              </a:rPr>
              <a:t>NaOH</a:t>
            </a:r>
            <a:r>
              <a:rPr lang="en-US" sz="3200" dirty="0">
                <a:cs typeface="+mj-cs"/>
              </a:rPr>
              <a:t> or KOH), and the </a:t>
            </a:r>
            <a:r>
              <a:rPr lang="en-US" sz="3200" dirty="0" err="1">
                <a:cs typeface="+mj-cs"/>
              </a:rPr>
              <a:t>benzenesulfonyl</a:t>
            </a:r>
            <a:r>
              <a:rPr lang="en-US" sz="3200" dirty="0">
                <a:cs typeface="+mj-cs"/>
              </a:rPr>
              <a:t> chloride reagent is present as an insoluble oil. The amine dissolves in the reagent phase, and immediately reacts (if it is 1º or 2º), with the resulting </a:t>
            </a:r>
            <a:r>
              <a:rPr lang="en-US" sz="3200" dirty="0" err="1">
                <a:cs typeface="+mj-cs"/>
              </a:rPr>
              <a:t>HCl</a:t>
            </a:r>
            <a:r>
              <a:rPr lang="en-US" sz="3200" dirty="0">
                <a:cs typeface="+mj-cs"/>
              </a:rPr>
              <a:t> being neutralized by the base. The sulfonamide derivative from 2º-amines is usually an insoluble solid. However, the sulfonamide derivative from1º-amines are acidic and dissolve in the aqueous base. Acidification of this solution then precipitates the sulfonamide of the 1º-amine.</a:t>
            </a:r>
          </a:p>
          <a:p>
            <a:pPr algn="just"/>
            <a:r>
              <a:rPr lang="en-US" sz="3200" dirty="0" err="1">
                <a:cs typeface="+mj-cs"/>
              </a:rPr>
              <a:t>Benzenesulphonyl</a:t>
            </a:r>
            <a:r>
              <a:rPr lang="en-US" sz="3200" dirty="0">
                <a:cs typeface="+mj-cs"/>
              </a:rPr>
              <a:t> chloride reacts with primary and secondary but not with tertiary amines to yield substituted </a:t>
            </a:r>
            <a:r>
              <a:rPr lang="en-US" sz="3200" dirty="0" err="1">
                <a:cs typeface="+mj-cs"/>
              </a:rPr>
              <a:t>sulphonamides</a:t>
            </a:r>
            <a:r>
              <a:rPr lang="en-US" sz="3200" dirty="0">
                <a:cs typeface="+mj-cs"/>
              </a:rPr>
              <a:t>. The substituted </a:t>
            </a:r>
            <a:r>
              <a:rPr lang="en-US" sz="3200" dirty="0" err="1">
                <a:cs typeface="+mj-cs"/>
              </a:rPr>
              <a:t>sulphonamide</a:t>
            </a:r>
            <a:r>
              <a:rPr lang="en-US" sz="3200" dirty="0">
                <a:cs typeface="+mj-cs"/>
              </a:rPr>
              <a:t> formed from a primary amine dissolves in the alkali medium whilst that produced from a secondary amine is insoluble in alkali. </a:t>
            </a:r>
          </a:p>
          <a:p>
            <a:endParaRPr lang="en-US" dirty="0"/>
          </a:p>
        </p:txBody>
      </p:sp>
    </p:spTree>
    <p:extLst>
      <p:ext uri="{BB962C8B-B14F-4D97-AF65-F5344CB8AC3E}">
        <p14:creationId xmlns:p14="http://schemas.microsoft.com/office/powerpoint/2010/main" xmlns="" val="2734775992"/>
      </p:ext>
    </p:extLst>
  </p:cSld>
  <p:clrMapOvr>
    <a:masterClrMapping/>
  </p:clrMapOvr>
</p:sld>
</file>

<file path=ppt/theme/theme1.xml><?xml version="1.0" encoding="utf-8"?>
<a:theme xmlns:a="http://schemas.openxmlformats.org/drawingml/2006/main" name="Metropolitan">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xmlns="" name="Metropolitan" id="{4C5440D6-04D2-4954-96CF-F251137069B2}" vid="{0941A018-FB9B-4401-A32C-7E04526866E0}"/>
    </a:ext>
  </a:extLst>
</a:theme>
</file>

<file path=docProps/app.xml><?xml version="1.0" encoding="utf-8"?>
<Properties xmlns="http://schemas.openxmlformats.org/officeDocument/2006/extended-properties" xmlns:vt="http://schemas.openxmlformats.org/officeDocument/2006/docPropsVTypes">
  <Template>Retrospect</Template>
  <TotalTime>36</TotalTime>
  <Words>391</Words>
  <Application>Microsoft Office PowerPoint</Application>
  <PresentationFormat>Custom</PresentationFormat>
  <Paragraphs>11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Metropolitan</vt:lpstr>
      <vt:lpstr>EXPERIMENT 7</vt:lpstr>
      <vt:lpstr>Slide 2</vt:lpstr>
      <vt:lpstr>Biological Activity:</vt:lpstr>
      <vt:lpstr>Chemical Reactions:</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7</dc:title>
  <dc:creator>Sura</dc:creator>
  <cp:lastModifiedBy>IRAQ_ISP</cp:lastModifiedBy>
  <cp:revision>4</cp:revision>
  <dcterms:created xsi:type="dcterms:W3CDTF">2016-12-10T15:16:04Z</dcterms:created>
  <dcterms:modified xsi:type="dcterms:W3CDTF">2016-12-12T05:52:30Z</dcterms:modified>
</cp:coreProperties>
</file>