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0" r:id="rId2"/>
    <p:sldId id="271" r:id="rId3"/>
    <p:sldId id="273" r:id="rId4"/>
    <p:sldId id="275" r:id="rId5"/>
    <p:sldId id="258" r:id="rId6"/>
    <p:sldId id="256" r:id="rId7"/>
    <p:sldId id="259" r:id="rId8"/>
    <p:sldId id="260" r:id="rId9"/>
    <p:sldId id="264" r:id="rId10"/>
    <p:sldId id="261" r:id="rId11"/>
    <p:sldId id="276" r:id="rId12"/>
    <p:sldId id="262" r:id="rId13"/>
    <p:sldId id="263" r:id="rId14"/>
    <p:sldId id="274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13/03/1443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13/03/1443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13/03/1443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13/03/1443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b="1" dirty="0">
                <a:solidFill>
                  <a:srgbClr val="C0504D"/>
                </a:solidFill>
              </a:rPr>
              <a:t>Medical Microbiology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Lab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smtClean="0">
                <a:solidFill>
                  <a:prstClr val="black"/>
                </a:solidFill>
              </a:rPr>
              <a:t>1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2</a:t>
            </a:r>
            <a:r>
              <a:rPr lang="en-US" baseline="30000" dirty="0" smtClean="0">
                <a:solidFill>
                  <a:prstClr val="black"/>
                </a:solidFill>
              </a:rPr>
              <a:t>nd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marL="0" lvl="0" indent="0" algn="ctr">
              <a:buNone/>
            </a:pPr>
            <a:r>
              <a:rPr lang="en-US" smtClean="0">
                <a:solidFill>
                  <a:prstClr val="black"/>
                </a:solidFill>
              </a:rPr>
              <a:t>1</a:t>
            </a:r>
            <a:r>
              <a:rPr lang="en-US" baseline="30000" smtClean="0">
                <a:solidFill>
                  <a:prstClr val="black"/>
                </a:solidFill>
              </a:rPr>
              <a:t>st</a:t>
            </a:r>
            <a:r>
              <a:rPr lang="en-US" smtClean="0">
                <a:solidFill>
                  <a:prstClr val="black"/>
                </a:solidFill>
              </a:rPr>
              <a:t> term 2021-2022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By</a:t>
            </a:r>
          </a:p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Assistant lecturer</a:t>
            </a:r>
          </a:p>
          <a:p>
            <a:pPr marL="0" lv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Zainab farooq </a:t>
            </a:r>
            <a:r>
              <a:rPr lang="en-US" b="1" dirty="0" err="1">
                <a:solidFill>
                  <a:srgbClr val="0070C0"/>
                </a:solidFill>
              </a:rPr>
              <a:t>shafeeq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8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195736" y="360334"/>
            <a:ext cx="4968552" cy="1021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Dry heat sterilization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464098" y="2204864"/>
            <a:ext cx="2428382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b-Flaming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04616" y="2060848"/>
            <a:ext cx="4859471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a-Hot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oven</a:t>
            </a:r>
          </a:p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160-170˚C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2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hours 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pipettes , flasks and glass tubes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سهم منحني إلى اليسار 4"/>
          <p:cNvSpPr/>
          <p:nvPr/>
        </p:nvSpPr>
        <p:spPr>
          <a:xfrm>
            <a:off x="7308304" y="1196752"/>
            <a:ext cx="720080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سهم منحني إلى اليمين 5"/>
          <p:cNvSpPr/>
          <p:nvPr/>
        </p:nvSpPr>
        <p:spPr>
          <a:xfrm>
            <a:off x="1259632" y="1052736"/>
            <a:ext cx="720080" cy="9361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3"/>
          <a:stretch/>
        </p:blipFill>
        <p:spPr bwMode="auto">
          <a:xfrm>
            <a:off x="6540151" y="3546050"/>
            <a:ext cx="2396056" cy="3024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7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475824"/>
            <a:ext cx="4536504" cy="5545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3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195736" y="360335"/>
            <a:ext cx="4968552" cy="5108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3-Filtration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51520" y="1196752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mechanical exclusion of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microoganisms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biological fluids which are sensitive to heat as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, plasma , hormones , vitamins </a:t>
            </a: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Filters used have pore size of  less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0.45 µm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0.22 µm pores are employed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sterilization.</a:t>
            </a: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3" t="10695" r="11256" b="13313"/>
          <a:stretch/>
        </p:blipFill>
        <p:spPr>
          <a:xfrm>
            <a:off x="5796136" y="4365104"/>
            <a:ext cx="2032730" cy="2259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t="10791" r="5238" b="8075"/>
          <a:stretch/>
        </p:blipFill>
        <p:spPr>
          <a:xfrm>
            <a:off x="900752" y="4365104"/>
            <a:ext cx="4319320" cy="2259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297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835696" y="360334"/>
            <a:ext cx="5472608" cy="1021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4-Ultra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violet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radiation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5576" y="1757134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800" dirty="0" err="1"/>
              <a:t>uv</a:t>
            </a:r>
            <a:r>
              <a:rPr lang="en-US" sz="2800" dirty="0"/>
              <a:t> a round 260 nm is quite lethal to many microorganisms for example , </a:t>
            </a:r>
            <a:r>
              <a:rPr lang="en-US" sz="2800" dirty="0" err="1"/>
              <a:t>uv</a:t>
            </a:r>
            <a:r>
              <a:rPr lang="en-US" sz="2800" dirty="0"/>
              <a:t> lamps are placed on ceiling of rooms or in biological </a:t>
            </a:r>
            <a:r>
              <a:rPr lang="en-US" sz="2800" dirty="0" err="1"/>
              <a:t>safetys</a:t>
            </a:r>
            <a:r>
              <a:rPr lang="en-US" sz="2800" dirty="0"/>
              <a:t>  cabinets  to </a:t>
            </a:r>
            <a:r>
              <a:rPr lang="en-US" sz="2800" dirty="0" err="1"/>
              <a:t>sterils</a:t>
            </a:r>
            <a:r>
              <a:rPr lang="en-US" sz="2800" dirty="0"/>
              <a:t> to sterile the air and any exposed surfaces</a:t>
            </a:r>
            <a:r>
              <a:rPr lang="en-US" sz="2800" dirty="0" smtClean="0"/>
              <a:t>.</a:t>
            </a:r>
          </a:p>
          <a:p>
            <a:pPr algn="just" rtl="0"/>
            <a:endParaRPr lang="en-US" sz="2800" dirty="0"/>
          </a:p>
          <a:p>
            <a:pPr algn="just" rtl="0"/>
            <a:endParaRPr lang="en-US" sz="2800" dirty="0" smtClean="0"/>
          </a:p>
          <a:p>
            <a:pPr algn="just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0608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619672" y="360334"/>
            <a:ext cx="5832648" cy="1021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5-Ionizing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gamma) radiation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51520" y="2551837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microwaves and radiograph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machines 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composed of short wavelength and high-energy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gammarays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Ionizing radiation is used for sterilizing disposables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plastic syringes, catheters, or gloves before use.</a:t>
            </a:r>
          </a:p>
        </p:txBody>
      </p:sp>
    </p:spTree>
    <p:extLst>
      <p:ext uri="{BB962C8B-B14F-4D97-AF65-F5344CB8AC3E}">
        <p14:creationId xmlns:p14="http://schemas.microsoft.com/office/powerpoint/2010/main" val="112694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620688"/>
            <a:ext cx="85689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rules and procedures </a:t>
            </a:r>
            <a:endParaRPr lang="en-US" sz="28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 rtl="0">
              <a:buFont typeface="Wingdings" panose="05000000000000000000" pitchFamily="2" charset="2"/>
              <a:buChar char="§"/>
            </a:pPr>
            <a:r>
              <a:rPr lang="en-US" sz="2800" dirty="0"/>
              <a:t>No foot or drinks are permitted in the laboratory at any </a:t>
            </a:r>
            <a:r>
              <a:rPr lang="en-US" sz="2800" dirty="0" smtClean="0"/>
              <a:t>time.</a:t>
            </a:r>
          </a:p>
          <a:p>
            <a:pPr marL="457200" lvl="0" indent="-457200" algn="l" rtl="0">
              <a:buFont typeface="Wingdings" panose="05000000000000000000" pitchFamily="2" charset="2"/>
              <a:buChar char="§"/>
            </a:pPr>
            <a:r>
              <a:rPr lang="en-US" sz="2800" dirty="0" smtClean="0"/>
              <a:t>Only </a:t>
            </a:r>
            <a:r>
              <a:rPr lang="en-US" sz="2800" dirty="0"/>
              <a:t>closed-toe shoes are to be worn in the laboratory , sandals are not permitted </a:t>
            </a:r>
          </a:p>
          <a:p>
            <a:pPr lvl="0" algn="l" rtl="0"/>
            <a:r>
              <a:rPr lang="en-US" sz="2800" dirty="0" smtClean="0"/>
              <a:t>      Keep </a:t>
            </a:r>
            <a:r>
              <a:rPr lang="en-US" sz="2800" dirty="0"/>
              <a:t>hand and other objects away from your  face  </a:t>
            </a:r>
            <a:r>
              <a:rPr lang="en-US" sz="2800" dirty="0" smtClean="0"/>
              <a:t>            , </a:t>
            </a:r>
            <a:r>
              <a:rPr lang="en-US" sz="2800" dirty="0"/>
              <a:t>nose, eyes , ears and  mouth . the application of </a:t>
            </a:r>
            <a:r>
              <a:rPr lang="en-US" sz="2800" dirty="0" smtClean="0"/>
              <a:t>    cosmetics </a:t>
            </a:r>
            <a:r>
              <a:rPr lang="en-US" sz="2800" dirty="0"/>
              <a:t>in the laboratory is prohibited in the </a:t>
            </a:r>
            <a:r>
              <a:rPr lang="en-US" sz="2800" dirty="0" smtClean="0"/>
              <a:t>laboratory.</a:t>
            </a:r>
          </a:p>
          <a:p>
            <a:pPr marL="457200" lvl="0" indent="-457200" algn="l" rtl="0">
              <a:buFont typeface="Wingdings" panose="05000000000000000000" pitchFamily="2" charset="2"/>
              <a:buChar char="§"/>
            </a:pPr>
            <a:r>
              <a:rPr lang="en-US" sz="2800" dirty="0" smtClean="0"/>
              <a:t>Work </a:t>
            </a:r>
            <a:r>
              <a:rPr lang="en-US" sz="2800" dirty="0"/>
              <a:t>areas / surfaces must be disinfected before and after use.</a:t>
            </a:r>
          </a:p>
          <a:p>
            <a:pPr algn="ctr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3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260648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coats must be worn and buttoned while in the laboratory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coats shouldn’t be worn outside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laboratory.</a:t>
            </a:r>
          </a:p>
          <a:p>
            <a:pPr algn="just" rt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eyewear must be worn when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perfoming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exericise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procedure in the laboratory</a:t>
            </a:r>
          </a:p>
          <a:p>
            <a:pPr algn="just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Long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 should be secured behind your head</a:t>
            </a:r>
          </a:p>
          <a:p>
            <a:pPr algn="just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Hand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washed before leaving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laboratory.</a:t>
            </a:r>
          </a:p>
          <a:p>
            <a:pPr algn="just" rt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unnecessary books , purses , briefcases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kept off the countertops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Dispose of broken glass or any other item that could</a:t>
            </a:r>
          </a:p>
          <a:p>
            <a:pPr algn="just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puncture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autoclave bag in an appropriate sharps</a:t>
            </a:r>
          </a:p>
          <a:p>
            <a:pPr algn="just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broken glass container (Figure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I-1).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68" y="404664"/>
            <a:ext cx="4943475" cy="4276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1763688" y="5301208"/>
            <a:ext cx="5688632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1-1      Sharps Container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2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264972"/>
            <a:ext cx="8784976" cy="1018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Sterilization</a:t>
            </a:r>
          </a:p>
          <a:p>
            <a:pPr lvl="0"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complete elimination of viable organisms including spores and, as such, is the highest level of pathogen control.</a:t>
            </a:r>
          </a:p>
          <a:p>
            <a:pPr lvl="0" algn="l" rtl="0"/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ways of sterilization are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	Moist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heating.</a:t>
            </a:r>
          </a:p>
          <a:p>
            <a:pPr lvl="0" algn="l" rtl="0"/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Dry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heating.</a:t>
            </a:r>
          </a:p>
          <a:p>
            <a:pPr lvl="0" algn="l" rtl="0"/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Filtration</a:t>
            </a:r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l" rtl="0"/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Ultraviolet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radiation.</a:t>
            </a:r>
          </a:p>
          <a:p>
            <a:pPr lvl="0" algn="l" rtl="0"/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Ionizing (gamma) radiation </a:t>
            </a:r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3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123725" y="332656"/>
            <a:ext cx="5040560" cy="1021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Moist heat sterilization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سهم منحني إلى اليسار 9"/>
          <p:cNvSpPr/>
          <p:nvPr/>
        </p:nvSpPr>
        <p:spPr>
          <a:xfrm>
            <a:off x="7308303" y="1340768"/>
            <a:ext cx="1008111" cy="18285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سهم منحني إلى اليمين 10"/>
          <p:cNvSpPr/>
          <p:nvPr/>
        </p:nvSpPr>
        <p:spPr>
          <a:xfrm>
            <a:off x="985783" y="1246045"/>
            <a:ext cx="979745" cy="19630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سهم للأسفل 11"/>
          <p:cNvSpPr/>
          <p:nvPr/>
        </p:nvSpPr>
        <p:spPr>
          <a:xfrm>
            <a:off x="4463985" y="1930121"/>
            <a:ext cx="36004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539553" y="3258375"/>
            <a:ext cx="2448272" cy="12507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temperature          below 100˚C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3419873" y="3834439"/>
            <a:ext cx="2664292" cy="12507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temperature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100˚C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64098" y="3258375"/>
            <a:ext cx="2428382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temperature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100˚C </a:t>
            </a:r>
          </a:p>
        </p:txBody>
      </p:sp>
    </p:spTree>
    <p:extLst>
      <p:ext uri="{BB962C8B-B14F-4D97-AF65-F5344CB8AC3E}">
        <p14:creationId xmlns:p14="http://schemas.microsoft.com/office/powerpoint/2010/main" val="30791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60648"/>
            <a:ext cx="871296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a-At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below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100˚C :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vaccines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from cultures may be sterilized in vaccine bath 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60˚C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one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hour.</a:t>
            </a:r>
          </a:p>
          <a:p>
            <a:pPr algn="l" rt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22" y="2060848"/>
            <a:ext cx="5076564" cy="3807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مستدير الزوايا 3"/>
          <p:cNvSpPr/>
          <p:nvPr/>
        </p:nvSpPr>
        <p:spPr>
          <a:xfrm>
            <a:off x="2411760" y="6093296"/>
            <a:ext cx="4392488" cy="5691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 Water bath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6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404664"/>
            <a:ext cx="871296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b-At temperature 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100˚C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boiling 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100˚C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30 minutes to kill non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sporing organisms.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c-At temperature above 100˚C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(Sterilization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autoclave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items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sterilized by exposure to steam 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121˚C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pressure for 15 minutes under these conditions microorganisms and spores will be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killed Examples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heat-resistant organisms</a:t>
            </a:r>
          </a:p>
          <a:p>
            <a:pPr algn="l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members of the spore-producing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and thing else that will resist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sterilized in this way 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5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648"/>
            <a:ext cx="4536504" cy="604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530469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514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zainab</dc:creator>
  <cp:lastModifiedBy>zainab</cp:lastModifiedBy>
  <cp:revision>36</cp:revision>
  <dcterms:created xsi:type="dcterms:W3CDTF">2019-10-02T09:44:59Z</dcterms:created>
  <dcterms:modified xsi:type="dcterms:W3CDTF">2021-10-19T15:58:39Z</dcterms:modified>
</cp:coreProperties>
</file>