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78" r:id="rId4"/>
    <p:sldId id="266" r:id="rId5"/>
    <p:sldId id="279" r:id="rId6"/>
    <p:sldId id="280" r:id="rId7"/>
    <p:sldId id="281" r:id="rId8"/>
    <p:sldId id="282" r:id="rId9"/>
    <p:sldId id="283" r:id="rId10"/>
    <p:sldId id="284" r:id="rId11"/>
    <p:sldId id="285" r:id="rId12"/>
    <p:sldId id="2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916702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32270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98755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7502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EBF6B4-414E-41D1-A6A9-E808EF34E874}"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45237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EBF6B4-414E-41D1-A6A9-E808EF34E874}"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3009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EBF6B4-414E-41D1-A6A9-E808EF34E874}" type="datetimeFigureOut">
              <a:rPr lang="en-US" smtClean="0"/>
              <a:t>10/31/2021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9743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EBF6B4-414E-41D1-A6A9-E808EF34E874}" type="datetimeFigureOut">
              <a:rPr lang="en-US" smtClean="0"/>
              <a:t>10/31/2021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9636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BF6B4-414E-41D1-A6A9-E808EF34E874}" type="datetimeFigureOut">
              <a:rPr lang="en-US" smtClean="0"/>
              <a:t>10/31/2021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2348183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1473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155728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BF6B4-414E-41D1-A6A9-E808EF34E874}" type="datetimeFigureOut">
              <a:rPr lang="en-US" smtClean="0"/>
              <a:t>10/31/2021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FA9F1-8DAD-4748-ABA1-38B4C2CDFB9E}" type="slidenum">
              <a:rPr lang="en-US" smtClean="0"/>
              <a:t>‹#›</a:t>
            </a:fld>
            <a:endParaRPr lang="en-US"/>
          </a:p>
        </p:txBody>
      </p:sp>
    </p:spTree>
    <p:extLst>
      <p:ext uri="{BB962C8B-B14F-4D97-AF65-F5344CB8AC3E}">
        <p14:creationId xmlns:p14="http://schemas.microsoft.com/office/powerpoint/2010/main" val="2758816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117128"/>
          </a:xfrm>
        </p:spPr>
        <p:txBody>
          <a:bodyPr>
            <a:normAutofit/>
          </a:bodyPr>
          <a:lstStyle/>
          <a:p>
            <a:pPr>
              <a:lnSpc>
                <a:spcPct val="115000"/>
              </a:lnSpc>
              <a:spcBef>
                <a:spcPts val="0"/>
              </a:spcBef>
            </a:pPr>
            <a:r>
              <a:rPr lang="en-US" b="1" dirty="0">
                <a:solidFill>
                  <a:srgbClr val="0070C0"/>
                </a:solidFill>
                <a:latin typeface="Gill Sans MT" panose="020B0502020104020203" pitchFamily="34" charset="0"/>
                <a:ea typeface="Calibri" panose="020F0502020204030204" pitchFamily="34" charset="0"/>
                <a:cs typeface="Arial" panose="020B0604020202020204" pitchFamily="34" charset="0"/>
              </a:rPr>
              <a:t>Health Promotion in</a:t>
            </a:r>
            <a:br>
              <a:rPr lang="en-US" b="1" dirty="0">
                <a:solidFill>
                  <a:srgbClr val="0070C0"/>
                </a:solidFill>
                <a:latin typeface="Gill Sans MT" panose="020B0502020104020203" pitchFamily="34" charset="0"/>
                <a:ea typeface="Calibri" panose="020F0502020204030204" pitchFamily="34" charset="0"/>
                <a:cs typeface="Arial" panose="020B0604020202020204" pitchFamily="34" charset="0"/>
              </a:rPr>
            </a:br>
            <a:r>
              <a:rPr lang="en-US" b="1" dirty="0">
                <a:solidFill>
                  <a:srgbClr val="0070C0"/>
                </a:solidFill>
                <a:latin typeface="Gill Sans MT" panose="020B0502020104020203" pitchFamily="34" charset="0"/>
                <a:ea typeface="Calibri" panose="020F0502020204030204" pitchFamily="34" charset="0"/>
                <a:cs typeface="Arial" panose="020B0604020202020204" pitchFamily="34" charset="0"/>
              </a:rPr>
              <a:t>Community Pharmacy </a:t>
            </a:r>
          </a:p>
        </p:txBody>
      </p:sp>
      <p:sp>
        <p:nvSpPr>
          <p:cNvPr id="3" name="Subtitle 2"/>
          <p:cNvSpPr>
            <a:spLocks noGrp="1"/>
          </p:cNvSpPr>
          <p:nvPr>
            <p:ph type="subTitle" idx="1"/>
          </p:nvPr>
        </p:nvSpPr>
        <p:spPr>
          <a:xfrm>
            <a:off x="1524000" y="4973781"/>
            <a:ext cx="9144000" cy="1343891"/>
          </a:xfrm>
        </p:spPr>
        <p:txBody>
          <a:bodyPr>
            <a:normAutofit/>
          </a:bodyPr>
          <a:lstStyle/>
          <a:p>
            <a:r>
              <a:rPr lang="en-US" sz="3600" b="1" dirty="0">
                <a:solidFill>
                  <a:srgbClr val="FF0000"/>
                </a:solidFill>
                <a:latin typeface="Sitka Subheading" panose="02000505000000020004" pitchFamily="2" charset="0"/>
                <a:ea typeface="Calibri" panose="020F0502020204030204" pitchFamily="34" charset="0"/>
              </a:rPr>
              <a:t>Dr. Haider Raheem</a:t>
            </a:r>
            <a:endParaRPr lang="en-US" sz="3600" dirty="0">
              <a:solidFill>
                <a:srgbClr val="FF0000"/>
              </a:solidFill>
              <a:latin typeface="Sitka Subheading" panose="02000505000000020004" pitchFamily="2" charset="0"/>
            </a:endParaRPr>
          </a:p>
        </p:txBody>
      </p:sp>
    </p:spTree>
    <p:extLst>
      <p:ext uri="{BB962C8B-B14F-4D97-AF65-F5344CB8AC3E}">
        <p14:creationId xmlns:p14="http://schemas.microsoft.com/office/powerpoint/2010/main" val="960720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6582"/>
            <a:ext cx="10515600" cy="1898072"/>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Planning a health promotion campaign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410692"/>
            <a:ext cx="10515600" cy="4294908"/>
          </a:xfrm>
        </p:spPr>
        <p:txBody>
          <a:bodyPr>
            <a:normAutofit/>
          </a:bodyPr>
          <a:lstStyle/>
          <a:p>
            <a:pPr marL="0" lvl="0" indent="0" algn="just">
              <a:lnSpc>
                <a:spcPct val="115000"/>
              </a:lnSpc>
              <a:spcBef>
                <a:spcPts val="0"/>
              </a:spcBef>
              <a:buNone/>
            </a:pPr>
            <a:r>
              <a:rPr lang="en-US" sz="3200" dirty="0">
                <a:latin typeface="Times New Roman" panose="02020603050405020304" pitchFamily="18" charset="0"/>
                <a:ea typeface="Calibri" panose="020F0502020204030204" pitchFamily="34" charset="0"/>
                <a:cs typeface="Arial" panose="020B0604020202020204" pitchFamily="34" charset="0"/>
              </a:rPr>
              <a:t>• </a:t>
            </a:r>
            <a:r>
              <a:rPr lang="en-US" sz="3200" dirty="0" smtClean="0">
                <a:latin typeface="Times New Roman" panose="02020603050405020304" pitchFamily="18" charset="0"/>
                <a:ea typeface="Calibri" panose="020F0502020204030204" pitchFamily="34" charset="0"/>
                <a:cs typeface="Arial" panose="020B0604020202020204" pitchFamily="34" charset="0"/>
              </a:rPr>
              <a:t>Identify </a:t>
            </a:r>
            <a:r>
              <a:rPr lang="en-US" sz="3200" dirty="0">
                <a:latin typeface="Times New Roman" panose="02020603050405020304" pitchFamily="18" charset="0"/>
                <a:ea typeface="Calibri" panose="020F0502020204030204" pitchFamily="34" charset="0"/>
                <a:cs typeface="Arial" panose="020B0604020202020204" pitchFamily="34" charset="0"/>
              </a:rPr>
              <a:t>area(s) to be addressed</a:t>
            </a:r>
          </a:p>
          <a:p>
            <a:pPr marL="0" lvl="0" indent="0" algn="just">
              <a:lnSpc>
                <a:spcPct val="115000"/>
              </a:lnSpc>
              <a:spcBef>
                <a:spcPts val="0"/>
              </a:spcBef>
              <a:buNone/>
            </a:pPr>
            <a:r>
              <a:rPr lang="en-US" sz="3200" dirty="0">
                <a:latin typeface="Times New Roman" panose="02020603050405020304" pitchFamily="18" charset="0"/>
                <a:ea typeface="Calibri" panose="020F0502020204030204" pitchFamily="34" charset="0"/>
                <a:cs typeface="Arial" panose="020B0604020202020204" pitchFamily="34" charset="0"/>
              </a:rPr>
              <a:t>• Establish targets to be achieved</a:t>
            </a:r>
          </a:p>
          <a:p>
            <a:pPr marL="0" lvl="0" indent="0" algn="just">
              <a:lnSpc>
                <a:spcPct val="115000"/>
              </a:lnSpc>
              <a:spcBef>
                <a:spcPts val="0"/>
              </a:spcBef>
              <a:buNone/>
            </a:pPr>
            <a:r>
              <a:rPr lang="en-US" sz="3200" dirty="0">
                <a:latin typeface="Times New Roman" panose="02020603050405020304" pitchFamily="18" charset="0"/>
                <a:ea typeface="Calibri" panose="020F0502020204030204" pitchFamily="34" charset="0"/>
                <a:cs typeface="Arial" panose="020B0604020202020204" pitchFamily="34" charset="0"/>
              </a:rPr>
              <a:t>• Identify resources that can be used and are already available</a:t>
            </a:r>
          </a:p>
          <a:p>
            <a:pPr marL="0" lvl="0" indent="0" algn="just">
              <a:lnSpc>
                <a:spcPct val="115000"/>
              </a:lnSpc>
              <a:spcBef>
                <a:spcPts val="0"/>
              </a:spcBef>
              <a:buNone/>
            </a:pPr>
            <a:r>
              <a:rPr lang="en-US" sz="3200" dirty="0">
                <a:latin typeface="Times New Roman" panose="02020603050405020304" pitchFamily="18" charset="0"/>
                <a:ea typeface="Calibri" panose="020F0502020204030204" pitchFamily="34" charset="0"/>
                <a:cs typeface="Arial" panose="020B0604020202020204" pitchFamily="34" charset="0"/>
              </a:rPr>
              <a:t>• Develop a practical and realistic implementation programme</a:t>
            </a:r>
          </a:p>
          <a:p>
            <a:pPr marL="0" lvl="0" indent="0" algn="just">
              <a:lnSpc>
                <a:spcPct val="115000"/>
              </a:lnSpc>
              <a:spcBef>
                <a:spcPts val="0"/>
              </a:spcBef>
              <a:buNone/>
            </a:pPr>
            <a:r>
              <a:rPr lang="en-US" sz="3200" dirty="0">
                <a:latin typeface="Times New Roman" panose="02020603050405020304" pitchFamily="18" charset="0"/>
                <a:ea typeface="Calibri" panose="020F0502020204030204" pitchFamily="34" charset="0"/>
                <a:cs typeface="Arial" panose="020B0604020202020204" pitchFamily="34" charset="0"/>
              </a:rPr>
              <a:t>• Establish evaluation methods</a:t>
            </a:r>
          </a:p>
          <a:p>
            <a:pPr marL="0" lvl="0" indent="0" algn="just">
              <a:lnSpc>
                <a:spcPct val="115000"/>
              </a:lnSpc>
              <a:spcBef>
                <a:spcPts val="0"/>
              </a:spcBef>
              <a:buNone/>
            </a:pPr>
            <a:r>
              <a:rPr lang="en-US" sz="3200" dirty="0">
                <a:latin typeface="Times New Roman" panose="02020603050405020304" pitchFamily="18" charset="0"/>
                <a:ea typeface="Calibri" panose="020F0502020204030204" pitchFamily="34" charset="0"/>
                <a:cs typeface="Arial" panose="020B0604020202020204" pitchFamily="34" charset="0"/>
              </a:rPr>
              <a:t>• Set an action plan.</a:t>
            </a:r>
          </a:p>
          <a:p>
            <a:pPr marL="0" lvl="0" indent="0" algn="just">
              <a:lnSpc>
                <a:spcPct val="115000"/>
              </a:lnSpc>
              <a:spcBef>
                <a:spcPts val="0"/>
              </a:spcBef>
              <a:buNone/>
            </a:pPr>
            <a:endParaRPr lang="en-US" sz="3200"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sz="3200"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14027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6146885" cy="1108363"/>
          </a:xfrm>
        </p:spPr>
        <p:txBody>
          <a:bodyPr>
            <a:no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Practice summary</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108364"/>
            <a:ext cx="6146885" cy="5749635"/>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Pharmacists </a:t>
            </a:r>
            <a:r>
              <a:rPr lang="en-US" dirty="0">
                <a:latin typeface="Times New Roman" panose="02020603050405020304" pitchFamily="18" charset="0"/>
                <a:ea typeface="Calibri" panose="020F0502020204030204" pitchFamily="34" charset="0"/>
                <a:cs typeface="Arial" panose="020B0604020202020204" pitchFamily="34" charset="0"/>
              </a:rPr>
              <a:t>are accessible health professionals who can play a very proactive role in promoting health.</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Pharmacists </a:t>
            </a:r>
            <a:r>
              <a:rPr lang="en-US" dirty="0">
                <a:latin typeface="Times New Roman" panose="02020603050405020304" pitchFamily="18" charset="0"/>
                <a:ea typeface="Calibri" panose="020F0502020204030204" pitchFamily="34" charset="0"/>
                <a:cs typeface="Arial" panose="020B0604020202020204" pitchFamily="34" charset="0"/>
              </a:rPr>
              <a:t>should actively promote healthy lifestyles including discouraging smoking, pointing out the importance of exercise and highlighting the benefits of a healthy diet.</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Pharmacists </a:t>
            </a:r>
            <a:r>
              <a:rPr lang="en-US" dirty="0">
                <a:latin typeface="Times New Roman" panose="02020603050405020304" pitchFamily="18" charset="0"/>
                <a:ea typeface="Calibri" panose="020F0502020204030204" pitchFamily="34" charset="0"/>
                <a:cs typeface="Arial" panose="020B0604020202020204" pitchFamily="34" charset="0"/>
              </a:rPr>
              <a:t>in any practice setting should encourage positive behavioural changes.</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07382" y="1108364"/>
            <a:ext cx="5084618" cy="5013612"/>
          </a:xfrm>
          <a:prstGeom prst="rect">
            <a:avLst/>
          </a:prstGeom>
        </p:spPr>
      </p:pic>
    </p:spTree>
    <p:extLst>
      <p:ext uri="{BB962C8B-B14F-4D97-AF65-F5344CB8AC3E}">
        <p14:creationId xmlns:p14="http://schemas.microsoft.com/office/powerpoint/2010/main" val="2045615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249382"/>
            <a:ext cx="11623964" cy="6359236"/>
          </a:xfrm>
        </p:spPr>
      </p:pic>
    </p:spTree>
    <p:extLst>
      <p:ext uri="{BB962C8B-B14F-4D97-AF65-F5344CB8AC3E}">
        <p14:creationId xmlns:p14="http://schemas.microsoft.com/office/powerpoint/2010/main" val="467167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0836"/>
            <a:ext cx="10515600" cy="83127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Background</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942110"/>
            <a:ext cx="10515600" cy="2092035"/>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Health promotion: a process enabling people to increase control over and to improve their </a:t>
            </a:r>
            <a:r>
              <a:rPr lang="en-US">
                <a:latin typeface="Times New Roman" panose="02020603050405020304" pitchFamily="18" charset="0"/>
                <a:ea typeface="Calibri" panose="020F0502020204030204" pitchFamily="34" charset="0"/>
                <a:cs typeface="Arial" panose="020B0604020202020204" pitchFamily="34" charset="0"/>
              </a:rPr>
              <a:t>health</a:t>
            </a:r>
            <a:r>
              <a:rPr lang="en-US"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Health education: giving information and working towards improving individual attitude and behaviour changes to sustain healthy living.</a:t>
            </a:r>
          </a:p>
          <a:p>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164" y="3158836"/>
            <a:ext cx="7051964" cy="3449781"/>
          </a:xfrm>
          <a:prstGeom prst="rect">
            <a:avLst/>
          </a:prstGeom>
        </p:spPr>
      </p:pic>
    </p:spTree>
    <p:extLst>
      <p:ext uri="{BB962C8B-B14F-4D97-AF65-F5344CB8AC3E}">
        <p14:creationId xmlns:p14="http://schemas.microsoft.com/office/powerpoint/2010/main" val="893755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0945"/>
            <a:ext cx="10515600" cy="112222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Background</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413166"/>
            <a:ext cx="10515600" cy="5292434"/>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In health promotion, pharmacists provide information and skills to individuals so that they can prevent specific diseases and participate in services for early detection and treatment of disease. The process involves a behavioural change approach such as in advising individuals on the importance of preventing and managing </a:t>
            </a:r>
            <a:r>
              <a:rPr lang="en-US" dirty="0" smtClean="0">
                <a:latin typeface="Times New Roman" panose="02020603050405020304" pitchFamily="18" charset="0"/>
                <a:ea typeface="Calibri" panose="020F0502020204030204" pitchFamily="34" charset="0"/>
                <a:cs typeface="Arial" panose="020B0604020202020204" pitchFamily="34" charset="0"/>
              </a:rPr>
              <a:t>obesity. </a:t>
            </a: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rPr>
              <a:t>Health </a:t>
            </a:r>
            <a:r>
              <a:rPr lang="en-US" dirty="0">
                <a:latin typeface="Times New Roman" panose="02020603050405020304" pitchFamily="18" charset="0"/>
                <a:ea typeface="Calibri" panose="020F0502020204030204" pitchFamily="34" charset="0"/>
              </a:rPr>
              <a:t>promotion activities from community pharmacies include the organisation of theme-oriented weeks where patrons are advised on the theme, and written and other visual aids are available in the pharmacy for further information and for shop window dressing.</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95849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6146885" cy="1288471"/>
          </a:xfrm>
        </p:spPr>
        <p:txBody>
          <a:bodyPr>
            <a:noAutofit/>
          </a:bodyPr>
          <a:lstStyle/>
          <a:p>
            <a:pPr algn="just">
              <a:lnSpc>
                <a:spcPct val="115000"/>
              </a:lnSpc>
              <a:spcBef>
                <a:spcPts val="0"/>
              </a:spcBef>
            </a:pPr>
            <a:r>
              <a:rPr lang="en-US" sz="36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Themes of health promotion in community pharmacies</a:t>
            </a:r>
            <a:endParaRPr lang="en-US" sz="28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288473"/>
            <a:ext cx="6146885" cy="556952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Smoking </a:t>
            </a:r>
            <a:r>
              <a:rPr lang="en-US" dirty="0">
                <a:latin typeface="Times New Roman" panose="02020603050405020304" pitchFamily="18" charset="0"/>
                <a:ea typeface="Calibri" panose="020F0502020204030204" pitchFamily="34" charset="0"/>
                <a:cs typeface="Arial" panose="020B0604020202020204" pitchFamily="34" charset="0"/>
              </a:rPr>
              <a:t>cessation programmes</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Diet</a:t>
            </a:r>
            <a:r>
              <a:rPr lang="en-US" dirty="0">
                <a:latin typeface="Times New Roman" panose="02020603050405020304" pitchFamily="18" charset="0"/>
                <a:ea typeface="Calibri" panose="020F0502020204030204" pitchFamily="34" charset="0"/>
                <a:cs typeface="Arial" panose="020B0604020202020204" pitchFamily="34" charset="0"/>
              </a:rPr>
              <a:t>, exercise and body weight</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Cardiovascular </a:t>
            </a:r>
            <a:r>
              <a:rPr lang="en-US" dirty="0">
                <a:latin typeface="Times New Roman" panose="02020603050405020304" pitchFamily="18" charset="0"/>
                <a:ea typeface="Calibri" panose="020F0502020204030204" pitchFamily="34" charset="0"/>
                <a:cs typeface="Arial" panose="020B0604020202020204" pitchFamily="34" charset="0"/>
              </a:rPr>
              <a:t>disease risk factors and prevention</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Sun </a:t>
            </a:r>
            <a:r>
              <a:rPr lang="en-US" dirty="0">
                <a:latin typeface="Times New Roman" panose="02020603050405020304" pitchFamily="18" charset="0"/>
                <a:ea typeface="Calibri" panose="020F0502020204030204" pitchFamily="34" charset="0"/>
                <a:cs typeface="Arial" panose="020B0604020202020204" pitchFamily="34" charset="0"/>
              </a:rPr>
              <a:t>exposure</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Travel </a:t>
            </a:r>
            <a:r>
              <a:rPr lang="en-US" dirty="0">
                <a:latin typeface="Times New Roman" panose="02020603050405020304" pitchFamily="18" charset="0"/>
                <a:ea typeface="Calibri" panose="020F0502020204030204" pitchFamily="34" charset="0"/>
                <a:cs typeface="Arial" panose="020B0604020202020204" pitchFamily="34" charset="0"/>
              </a:rPr>
              <a:t>medicine</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Patient </a:t>
            </a:r>
            <a:r>
              <a:rPr lang="en-US" dirty="0">
                <a:latin typeface="Times New Roman" panose="02020603050405020304" pitchFamily="18" charset="0"/>
                <a:ea typeface="Calibri" panose="020F0502020204030204" pitchFamily="34" charset="0"/>
                <a:cs typeface="Arial" panose="020B0604020202020204" pitchFamily="34" charset="0"/>
              </a:rPr>
              <a:t>concordance with treatment</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Immunisation </a:t>
            </a:r>
            <a:r>
              <a:rPr lang="en-US" dirty="0">
                <a:latin typeface="Times New Roman" panose="02020603050405020304" pitchFamily="18" charset="0"/>
                <a:ea typeface="Calibri" panose="020F0502020204030204" pitchFamily="34" charset="0"/>
                <a:cs typeface="Arial" panose="020B0604020202020204" pitchFamily="34" charset="0"/>
              </a:rPr>
              <a:t>programmes</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Sexual </a:t>
            </a:r>
            <a:r>
              <a:rPr lang="en-US" dirty="0">
                <a:latin typeface="Times New Roman" panose="02020603050405020304" pitchFamily="18" charset="0"/>
                <a:ea typeface="Calibri" panose="020F0502020204030204" pitchFamily="34" charset="0"/>
                <a:cs typeface="Arial" panose="020B0604020202020204" pitchFamily="34" charset="0"/>
              </a:rPr>
              <a:t>health</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Screening </a:t>
            </a:r>
            <a:r>
              <a:rPr lang="en-US" dirty="0">
                <a:latin typeface="Times New Roman" panose="02020603050405020304" pitchFamily="18" charset="0"/>
                <a:ea typeface="Calibri" panose="020F0502020204030204" pitchFamily="34" charset="0"/>
                <a:cs typeface="Arial" panose="020B0604020202020204" pitchFamily="34" charset="0"/>
              </a:rPr>
              <a:t>tests</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Alcohol </a:t>
            </a:r>
            <a:r>
              <a:rPr lang="en-US" dirty="0">
                <a:latin typeface="Times New Roman" panose="02020603050405020304" pitchFamily="18" charset="0"/>
                <a:ea typeface="Calibri" panose="020F0502020204030204" pitchFamily="34" charset="0"/>
                <a:cs typeface="Arial" panose="020B0604020202020204" pitchFamily="34" charset="0"/>
              </a:rPr>
              <a:t>and drug abuse.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3527" y="1288472"/>
            <a:ext cx="4849091" cy="4862946"/>
          </a:xfrm>
          <a:prstGeom prst="rect">
            <a:avLst/>
          </a:prstGeom>
        </p:spPr>
      </p:pic>
    </p:spTree>
    <p:extLst>
      <p:ext uri="{BB962C8B-B14F-4D97-AF65-F5344CB8AC3E}">
        <p14:creationId xmlns:p14="http://schemas.microsoft.com/office/powerpoint/2010/main" val="2252986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0944"/>
            <a:ext cx="10515600" cy="159327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Themes of health promotion in community pharmacies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022764"/>
            <a:ext cx="10515600" cy="4682836"/>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Sustainable development and public health are closely related. Through health promotion activities pharmacists can contribute towards the reduction of carbon footprints and to practices that tackle climate change. This can be achieved by</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acting as role model and educators</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serving as a resource (e.g. collecting used batteries)</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promoting proper use and disposal of medicines</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distributing literature on ways to save the environment.</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52390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1066800"/>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Information transmitted</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205345"/>
            <a:ext cx="10515600" cy="5500255"/>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 information presented should be educational but at the same time acceptable to busy patrons. An entertaining presentation helps to make the information attractive and prompts the individual to take notice of the message being transmitted (Figure 1</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b="1" dirty="0">
                <a:latin typeface="Times New Roman" panose="02020603050405020304" pitchFamily="18" charset="0"/>
                <a:ea typeface="Calibri" panose="020F0502020204030204" pitchFamily="34" charset="0"/>
                <a:cs typeface="Arial" panose="020B0604020202020204" pitchFamily="34" charset="0"/>
              </a:rPr>
              <a:t>Figure 1</a:t>
            </a:r>
            <a:r>
              <a:rPr lang="en-US" dirty="0">
                <a:latin typeface="Times New Roman" panose="02020603050405020304" pitchFamily="18" charset="0"/>
                <a:ea typeface="Calibri" panose="020F0502020204030204" pitchFamily="34" charset="0"/>
                <a:cs typeface="Arial" panose="020B0604020202020204" pitchFamily="34" charset="0"/>
              </a:rPr>
              <a:t>: Information that is conveyed in health promotion programmes.</a:t>
            </a: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2399792" y="3532910"/>
            <a:ext cx="7392415" cy="1842654"/>
          </a:xfrm>
          <a:prstGeom prst="rect">
            <a:avLst/>
          </a:prstGeom>
        </p:spPr>
      </p:pic>
    </p:spTree>
    <p:extLst>
      <p:ext uri="{BB962C8B-B14F-4D97-AF65-F5344CB8AC3E}">
        <p14:creationId xmlns:p14="http://schemas.microsoft.com/office/powerpoint/2010/main" val="1596903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86691"/>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Information transmitted</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886691"/>
            <a:ext cx="10515600" cy="5971309"/>
          </a:xfrm>
        </p:spPr>
        <p:txBody>
          <a:bodyPr>
            <a:normAutofit lnSpcReduction="10000"/>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 impact of the information transmitted depends on the methods used to convey the information. The information presented has to be understandable by the individual. Pharmacists are in a position of interpreting scientific information so as to convey the message to the individuals in an understandable manner (Figure 2</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Figure 2: </a:t>
            </a:r>
            <a:r>
              <a:rPr lang="en-US" dirty="0">
                <a:latin typeface="Times New Roman" panose="02020603050405020304" pitchFamily="18" charset="0"/>
                <a:ea typeface="Calibri" panose="020F0502020204030204" pitchFamily="34" charset="0"/>
                <a:cs typeface="Arial" panose="020B0604020202020204" pitchFamily="34" charset="0"/>
              </a:rPr>
              <a:t>Pharmacists act as conveyers of patient-understandable information.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788227" y="3366654"/>
            <a:ext cx="6615546" cy="2355273"/>
          </a:xfrm>
          <a:prstGeom prst="rect">
            <a:avLst/>
          </a:prstGeom>
          <a:noFill/>
          <a:ln>
            <a:noFill/>
          </a:ln>
        </p:spPr>
      </p:pic>
    </p:spTree>
    <p:extLst>
      <p:ext uri="{BB962C8B-B14F-4D97-AF65-F5344CB8AC3E}">
        <p14:creationId xmlns:p14="http://schemas.microsoft.com/office/powerpoint/2010/main" val="160663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5126"/>
            <a:ext cx="10515600" cy="2064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Factors influencing health-promotion activities in community pharmacies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909454"/>
            <a:ext cx="10515600" cy="3796145"/>
          </a:xfrm>
        </p:spPr>
        <p:txBody>
          <a:bodyPr>
            <a:normAutofit/>
          </a:bodyPr>
          <a:lstStyle/>
          <a:p>
            <a:pPr marL="0" indent="0" algn="just">
              <a:lnSpc>
                <a:spcPct val="115000"/>
              </a:lnSpc>
              <a:spcBef>
                <a:spcPts val="0"/>
              </a:spcBef>
              <a:buNone/>
            </a:pPr>
            <a:r>
              <a:rPr lang="en-US" sz="36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Positive factors</a:t>
            </a:r>
          </a:p>
          <a:p>
            <a:pPr marL="0" indent="0" algn="just">
              <a:lnSpc>
                <a:spcPct val="115000"/>
              </a:lnSpc>
              <a:spcBef>
                <a:spcPts val="0"/>
              </a:spcBef>
              <a:buNone/>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Environment </a:t>
            </a:r>
            <a:r>
              <a:rPr lang="en-US" dirty="0">
                <a:latin typeface="Times New Roman" panose="02020603050405020304" pitchFamily="18" charset="0"/>
                <a:ea typeface="Calibri" panose="020F0502020204030204" pitchFamily="34" charset="0"/>
                <a:cs typeface="Arial" panose="020B0604020202020204" pitchFamily="34" charset="0"/>
              </a:rPr>
              <a:t>within the pharmacy conducive to health promotion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Accessibility </a:t>
            </a:r>
            <a:r>
              <a:rPr lang="en-US" dirty="0">
                <a:latin typeface="Times New Roman" panose="02020603050405020304" pitchFamily="18" charset="0"/>
                <a:ea typeface="Calibri" panose="020F0502020204030204" pitchFamily="34" charset="0"/>
                <a:cs typeface="Arial" panose="020B0604020202020204" pitchFamily="34" charset="0"/>
              </a:rPr>
              <a:t>of the pharmacy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Communication </a:t>
            </a:r>
            <a:r>
              <a:rPr lang="en-US" dirty="0">
                <a:latin typeface="Times New Roman" panose="02020603050405020304" pitchFamily="18" charset="0"/>
                <a:ea typeface="Calibri" panose="020F0502020204030204" pitchFamily="34" charset="0"/>
                <a:cs typeface="Arial" panose="020B0604020202020204" pitchFamily="34" charset="0"/>
              </a:rPr>
              <a:t>skills of community pharmacist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Strong </a:t>
            </a:r>
            <a:r>
              <a:rPr lang="en-US" dirty="0">
                <a:latin typeface="Times New Roman" panose="02020603050405020304" pitchFamily="18" charset="0"/>
                <a:ea typeface="Calibri" panose="020F0502020204030204" pitchFamily="34" charset="0"/>
                <a:cs typeface="Arial" panose="020B0604020202020204" pitchFamily="34" charset="0"/>
              </a:rPr>
              <a:t>pharmacist–patient relationship.</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45875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5126"/>
            <a:ext cx="10515600" cy="2064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Factors influencing health-promotion activities in community pharmacies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909454"/>
            <a:ext cx="10515600" cy="3796145"/>
          </a:xfrm>
        </p:spPr>
        <p:txBody>
          <a:bodyPr>
            <a:normAutofit/>
          </a:bodyPr>
          <a:lstStyle/>
          <a:p>
            <a:pPr marL="0" indent="0" algn="just">
              <a:lnSpc>
                <a:spcPct val="115000"/>
              </a:lnSpc>
              <a:spcBef>
                <a:spcPts val="0"/>
              </a:spcBef>
              <a:buNone/>
            </a:pPr>
            <a:r>
              <a:rPr lang="en-US" sz="36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Negative factors</a:t>
            </a:r>
            <a:endParaRPr lang="en-US"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Lack </a:t>
            </a:r>
            <a:r>
              <a:rPr lang="en-US" dirty="0">
                <a:latin typeface="Times New Roman" panose="02020603050405020304" pitchFamily="18" charset="0"/>
                <a:ea typeface="Calibri" panose="020F0502020204030204" pitchFamily="34" charset="0"/>
                <a:cs typeface="Arial" panose="020B0604020202020204" pitchFamily="34" charset="0"/>
              </a:rPr>
              <a:t>of resource materials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Lack </a:t>
            </a:r>
            <a:r>
              <a:rPr lang="en-US" dirty="0">
                <a:latin typeface="Times New Roman" panose="02020603050405020304" pitchFamily="18" charset="0"/>
                <a:ea typeface="Calibri" panose="020F0502020204030204" pitchFamily="34" charset="0"/>
                <a:cs typeface="Arial" panose="020B0604020202020204" pitchFamily="34" charset="0"/>
              </a:rPr>
              <a:t>of space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Lack </a:t>
            </a:r>
            <a:r>
              <a:rPr lang="en-US" dirty="0">
                <a:latin typeface="Times New Roman" panose="02020603050405020304" pitchFamily="18" charset="0"/>
                <a:ea typeface="Calibri" panose="020F0502020204030204" pitchFamily="34" charset="0"/>
                <a:cs typeface="Arial" panose="020B0604020202020204" pitchFamily="34" charset="0"/>
              </a:rPr>
              <a:t>of confidentiality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Improper </a:t>
            </a:r>
            <a:r>
              <a:rPr lang="en-US" dirty="0">
                <a:latin typeface="Times New Roman" panose="02020603050405020304" pitchFamily="18" charset="0"/>
                <a:ea typeface="Calibri" panose="020F0502020204030204" pitchFamily="34" charset="0"/>
                <a:cs typeface="Arial" panose="020B0604020202020204" pitchFamily="34" charset="0"/>
              </a:rPr>
              <a:t>time management of the pharmacy personnel.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85201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543</Words>
  <Application>Microsoft Office PowerPoint</Application>
  <PresentationFormat>Widescreen</PresentationFormat>
  <Paragraphs>69</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Gill Sans MT</vt:lpstr>
      <vt:lpstr>Sitka Subheading</vt:lpstr>
      <vt:lpstr>Times New Roman</vt:lpstr>
      <vt:lpstr>Office Theme</vt:lpstr>
      <vt:lpstr>Health Promotion in Community Pharmacy </vt:lpstr>
      <vt:lpstr>Background</vt:lpstr>
      <vt:lpstr>Background</vt:lpstr>
      <vt:lpstr>Themes of health promotion in community pharmacies</vt:lpstr>
      <vt:lpstr>Themes of health promotion in community pharmacies</vt:lpstr>
      <vt:lpstr>Information transmitted</vt:lpstr>
      <vt:lpstr>Information transmitted</vt:lpstr>
      <vt:lpstr>Factors influencing health-promotion activities in community pharmacies</vt:lpstr>
      <vt:lpstr>Factors influencing health-promotion activities in community pharmacies</vt:lpstr>
      <vt:lpstr>Planning a health promotion campaign</vt:lpstr>
      <vt:lpstr>Practice summary</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Historic Background  of Pharmacy Practice</dc:title>
  <dc:creator>haider raheem</dc:creator>
  <cp:lastModifiedBy>haider raheem</cp:lastModifiedBy>
  <cp:revision>21</cp:revision>
  <dcterms:created xsi:type="dcterms:W3CDTF">2021-10-05T20:56:32Z</dcterms:created>
  <dcterms:modified xsi:type="dcterms:W3CDTF">2021-10-31T17:25:33Z</dcterms:modified>
</cp:coreProperties>
</file>