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7" r:id="rId6"/>
    <p:sldId id="258" r:id="rId7"/>
    <p:sldId id="259" r:id="rId8"/>
    <p:sldId id="260" r:id="rId9"/>
    <p:sldId id="264" r:id="rId10"/>
    <p:sldId id="261" r:id="rId11"/>
    <p:sldId id="266" r:id="rId12"/>
    <p:sldId id="262" r:id="rId13"/>
    <p:sldId id="265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E749-CFA6-483B-A398-250A17A9CCC0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E8B0-046E-4303-BBA8-CCD9C70A6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25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E749-CFA6-483B-A398-250A17A9CCC0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E8B0-046E-4303-BBA8-CCD9C70A6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29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E749-CFA6-483B-A398-250A17A9CCC0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E8B0-046E-4303-BBA8-CCD9C70A6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13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B2BD05E-0917-4170-BF2D-E3FB4D5BD48D}" type="datetime1">
              <a:rPr lang="en-US" smtClean="0"/>
              <a:pPr/>
              <a:t>12/21/2021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62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C2015D-206A-4941-B491-8545FEAF8E52}" type="datetime1">
              <a:rPr lang="en-US" smtClean="0">
                <a:solidFill>
                  <a:prstClr val="black"/>
                </a:solidFill>
              </a:rPr>
              <a:pPr/>
              <a:t>12/21/2021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45936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889807-E70E-4CC6-A7E9-EB936F6E1A26}" type="datetime1">
              <a:rPr lang="en-US" smtClean="0">
                <a:solidFill>
                  <a:prstClr val="white"/>
                </a:solidFill>
              </a:rPr>
              <a:pPr/>
              <a:t>12/21/2021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09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6AF56D-F1B1-4C86-A989-6C9CB932B9A8}" type="datetime1">
              <a:rPr lang="en-US" smtClean="0">
                <a:solidFill>
                  <a:prstClr val="white"/>
                </a:solidFill>
              </a:rPr>
              <a:pPr/>
              <a:t>12/21/2021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6785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E4955-733B-4608-9D07-31AF02ADAF87}" type="datetime1">
              <a:rPr lang="en-US" smtClean="0">
                <a:solidFill>
                  <a:prstClr val="black"/>
                </a:solidFill>
              </a:rPr>
              <a:pPr/>
              <a:t>12/21/2021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430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B040EF-6F41-4371-94FA-A09908044226}" type="datetime1">
              <a:rPr lang="en-US" smtClean="0">
                <a:solidFill>
                  <a:prstClr val="white"/>
                </a:solidFill>
              </a:rPr>
              <a:pPr/>
              <a:t>12/21/2021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13848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031919-F45D-4302-AA76-8735909EF82D}" type="datetime1">
              <a:rPr lang="en-US" smtClean="0">
                <a:solidFill>
                  <a:prstClr val="black"/>
                </a:solidFill>
              </a:rPr>
              <a:pPr/>
              <a:t>12/21/2021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991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43F8080F-DB2E-401C-9F8A-1CD02F06F16C}" type="datetime1">
              <a:rPr lang="en-US" smtClean="0">
                <a:solidFill>
                  <a:prstClr val="black"/>
                </a:solidFill>
              </a:rPr>
              <a:pPr/>
              <a:t>12/21/2021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38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E749-CFA6-483B-A398-250A17A9CCC0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E8B0-046E-4303-BBA8-CCD9C70A6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96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4BEA88-65AC-4337-BD24-BDDF390058B4}" type="datetime1">
              <a:rPr lang="en-US" smtClean="0">
                <a:solidFill>
                  <a:prstClr val="white"/>
                </a:solidFill>
              </a:rPr>
              <a:pPr/>
              <a:t>12/21/2021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010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972C09-6D73-415D-89D3-CEEC0702A39C}" type="datetime1">
              <a:rPr lang="en-US" smtClean="0">
                <a:solidFill>
                  <a:prstClr val="black"/>
                </a:solidFill>
              </a:rPr>
              <a:pPr/>
              <a:t>12/21/2021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111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4B15B-438F-47E4-B883-C77848122A1A}" type="datetime1">
              <a:rPr lang="en-US" smtClean="0">
                <a:solidFill>
                  <a:prstClr val="black"/>
                </a:solidFill>
              </a:rPr>
              <a:pPr/>
              <a:t>12/21/2021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091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B2BD05E-0917-4170-BF2D-E3FB4D5BD48D}" type="datetime1">
              <a:rPr lang="en-US" smtClean="0"/>
              <a:pPr/>
              <a:t>12/21/2021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990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C2015D-206A-4941-B491-8545FEAF8E52}" type="datetime1">
              <a:rPr lang="en-US" smtClean="0">
                <a:solidFill>
                  <a:prstClr val="black"/>
                </a:solidFill>
              </a:rPr>
              <a:pPr/>
              <a:t>12/21/2021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443486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889807-E70E-4CC6-A7E9-EB936F6E1A26}" type="datetime1">
              <a:rPr lang="en-US" smtClean="0">
                <a:solidFill>
                  <a:prstClr val="white"/>
                </a:solidFill>
              </a:rPr>
              <a:pPr/>
              <a:t>12/21/2021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360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6AF56D-F1B1-4C86-A989-6C9CB932B9A8}" type="datetime1">
              <a:rPr lang="en-US" smtClean="0">
                <a:solidFill>
                  <a:prstClr val="white"/>
                </a:solidFill>
              </a:rPr>
              <a:pPr/>
              <a:t>12/21/2021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62909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E4955-733B-4608-9D07-31AF02ADAF87}" type="datetime1">
              <a:rPr lang="en-US" smtClean="0">
                <a:solidFill>
                  <a:prstClr val="black"/>
                </a:solidFill>
              </a:rPr>
              <a:pPr/>
              <a:t>12/21/2021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00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B040EF-6F41-4371-94FA-A09908044226}" type="datetime1">
              <a:rPr lang="en-US" smtClean="0">
                <a:solidFill>
                  <a:prstClr val="white"/>
                </a:solidFill>
              </a:rPr>
              <a:pPr/>
              <a:t>12/21/2021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3491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031919-F45D-4302-AA76-8735909EF82D}" type="datetime1">
              <a:rPr lang="en-US" smtClean="0">
                <a:solidFill>
                  <a:prstClr val="black"/>
                </a:solidFill>
              </a:rPr>
              <a:pPr/>
              <a:t>12/21/2021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2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E749-CFA6-483B-A398-250A17A9CCC0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E8B0-046E-4303-BBA8-CCD9C70A6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159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43F8080F-DB2E-401C-9F8A-1CD02F06F16C}" type="datetime1">
              <a:rPr lang="en-US" smtClean="0">
                <a:solidFill>
                  <a:prstClr val="black"/>
                </a:solidFill>
              </a:rPr>
              <a:pPr/>
              <a:t>12/21/2021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9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4BEA88-65AC-4337-BD24-BDDF390058B4}" type="datetime1">
              <a:rPr lang="en-US" smtClean="0">
                <a:solidFill>
                  <a:prstClr val="white"/>
                </a:solidFill>
              </a:rPr>
              <a:pPr/>
              <a:t>12/21/2021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070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972C09-6D73-415D-89D3-CEEC0702A39C}" type="datetime1">
              <a:rPr lang="en-US" smtClean="0">
                <a:solidFill>
                  <a:prstClr val="black"/>
                </a:solidFill>
              </a:rPr>
              <a:pPr/>
              <a:t>12/21/2021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704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4B15B-438F-47E4-B883-C77848122A1A}" type="datetime1">
              <a:rPr lang="en-US" smtClean="0">
                <a:solidFill>
                  <a:prstClr val="black"/>
                </a:solidFill>
              </a:rPr>
              <a:pPr/>
              <a:t>12/21/2021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1816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B2BD05E-0917-4170-BF2D-E3FB4D5BD48D}" type="datetime1">
              <a:rPr lang="en-US" smtClean="0"/>
              <a:pPr/>
              <a:t>12/21/2021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07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C2015D-206A-4941-B491-8545FEAF8E52}" type="datetime1">
              <a:rPr lang="en-US" smtClean="0">
                <a:solidFill>
                  <a:prstClr val="black"/>
                </a:solidFill>
              </a:rPr>
              <a:pPr/>
              <a:t>12/21/2021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548950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889807-E70E-4CC6-A7E9-EB936F6E1A26}" type="datetime1">
              <a:rPr lang="en-US" smtClean="0">
                <a:solidFill>
                  <a:prstClr val="white"/>
                </a:solidFill>
              </a:rPr>
              <a:pPr/>
              <a:t>12/21/2021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203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6AF56D-F1B1-4C86-A989-6C9CB932B9A8}" type="datetime1">
              <a:rPr lang="en-US" smtClean="0">
                <a:solidFill>
                  <a:prstClr val="white"/>
                </a:solidFill>
              </a:rPr>
              <a:pPr/>
              <a:t>12/21/2021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49411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CE4955-733B-4608-9D07-31AF02ADAF87}" type="datetime1">
              <a:rPr lang="en-US" smtClean="0">
                <a:solidFill>
                  <a:prstClr val="black"/>
                </a:solidFill>
              </a:rPr>
              <a:pPr/>
              <a:t>12/21/2021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B040EF-6F41-4371-94FA-A09908044226}" type="datetime1">
              <a:rPr lang="en-US" smtClean="0">
                <a:solidFill>
                  <a:prstClr val="white"/>
                </a:solidFill>
              </a:rPr>
              <a:pPr/>
              <a:t>12/21/2021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71967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E749-CFA6-483B-A398-250A17A9CCC0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E8B0-046E-4303-BBA8-CCD9C70A6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872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031919-F45D-4302-AA76-8735909EF82D}" type="datetime1">
              <a:rPr lang="en-US" smtClean="0">
                <a:solidFill>
                  <a:prstClr val="black"/>
                </a:solidFill>
              </a:rPr>
              <a:pPr/>
              <a:t>12/21/2021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0032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43F8080F-DB2E-401C-9F8A-1CD02F06F16C}" type="datetime1">
              <a:rPr lang="en-US" smtClean="0">
                <a:solidFill>
                  <a:prstClr val="black"/>
                </a:solidFill>
              </a:rPr>
              <a:pPr/>
              <a:t>12/21/2021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353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4BEA88-65AC-4337-BD24-BDDF390058B4}" type="datetime1">
              <a:rPr lang="en-US" smtClean="0">
                <a:solidFill>
                  <a:prstClr val="white"/>
                </a:solidFill>
              </a:rPr>
              <a:pPr/>
              <a:t>12/21/2021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86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972C09-6D73-415D-89D3-CEEC0702A39C}" type="datetime1">
              <a:rPr lang="en-US" smtClean="0">
                <a:solidFill>
                  <a:prstClr val="black"/>
                </a:solidFill>
              </a:rPr>
              <a:pPr/>
              <a:t>12/21/2021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182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24B15B-438F-47E4-B883-C77848122A1A}" type="datetime1">
              <a:rPr lang="en-US" smtClean="0">
                <a:solidFill>
                  <a:prstClr val="black"/>
                </a:solidFill>
              </a:rPr>
              <a:pPr/>
              <a:t>12/21/2021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71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E749-CFA6-483B-A398-250A17A9CCC0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E8B0-046E-4303-BBA8-CCD9C70A6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11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E749-CFA6-483B-A398-250A17A9CCC0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E8B0-046E-4303-BBA8-CCD9C70A6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60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E749-CFA6-483B-A398-250A17A9CCC0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E8B0-046E-4303-BBA8-CCD9C70A6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6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E749-CFA6-483B-A398-250A17A9CCC0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E8B0-046E-4303-BBA8-CCD9C70A6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83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E749-CFA6-483B-A398-250A17A9CCC0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BE8B0-046E-4303-BBA8-CCD9C70A6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9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9E749-CFA6-483B-A398-250A17A9CCC0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BE8B0-046E-4303-BBA8-CCD9C70A6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3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CDC5D27-A2CA-424E-9AAD-CBF660C0D581}" type="datetime1">
              <a:rPr lang="en-US" smtClean="0">
                <a:solidFill>
                  <a:prstClr val="black"/>
                </a:solidFill>
              </a:rPr>
              <a:pPr/>
              <a:t>12/21/2021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1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CDC5D27-A2CA-424E-9AAD-CBF660C0D581}" type="datetime1">
              <a:rPr lang="en-US" smtClean="0">
                <a:solidFill>
                  <a:prstClr val="black"/>
                </a:solidFill>
              </a:rPr>
              <a:pPr/>
              <a:t>12/21/2021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CDC5D27-A2CA-424E-9AAD-CBF660C0D581}" type="datetime1">
              <a:rPr lang="en-US" smtClean="0">
                <a:solidFill>
                  <a:prstClr val="black"/>
                </a:solidFill>
              </a:rPr>
              <a:pPr/>
              <a:t>12/21/2021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1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Reactions of amines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44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41672" y="838201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/>
              <a:t>Sulfonamide are prepared by reaction of </a:t>
            </a:r>
            <a:r>
              <a:rPr lang="en-US" sz="1800" dirty="0" err="1"/>
              <a:t>sulfonyl</a:t>
            </a:r>
            <a:r>
              <a:rPr lang="en-US" sz="1800" dirty="0"/>
              <a:t> chloride with ammonia or an amine.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9371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5- sulfanilamide. Sulfa drug</a:t>
            </a:r>
            <a:endParaRPr lang="en-US" sz="2800" dirty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768444"/>
              </p:ext>
            </p:extLst>
          </p:nvPr>
        </p:nvGraphicFramePr>
        <p:xfrm>
          <a:off x="1575467" y="2098766"/>
          <a:ext cx="9722940" cy="3265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hemSketch" r:id="rId3" imgW="4003920" imgH="1344960" progId="ACD.ChemSketch.20">
                  <p:embed/>
                </p:oleObj>
              </mc:Choice>
              <mc:Fallback>
                <p:oleObj name="ChemSketch" r:id="rId3" imgW="4003920" imgH="13449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5467" y="2098766"/>
                        <a:ext cx="9722940" cy="32653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862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094" t="23774" r="42123" b="41635"/>
          <a:stretch/>
        </p:blipFill>
        <p:spPr>
          <a:xfrm>
            <a:off x="776377" y="768558"/>
            <a:ext cx="10455215" cy="538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3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448" t="25534" r="51887" b="41761"/>
          <a:stretch/>
        </p:blipFill>
        <p:spPr>
          <a:xfrm>
            <a:off x="586596" y="483454"/>
            <a:ext cx="8151962" cy="542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35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367" t="26038" r="41486" b="46667"/>
          <a:stretch/>
        </p:blipFill>
        <p:spPr>
          <a:xfrm>
            <a:off x="559880" y="940279"/>
            <a:ext cx="10956939" cy="45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74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297" t="24024" r="41910" b="30064"/>
          <a:stretch/>
        </p:blipFill>
        <p:spPr>
          <a:xfrm>
            <a:off x="914400" y="466904"/>
            <a:ext cx="8626415" cy="605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63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660" t="24654" r="41769" b="42515"/>
          <a:stretch/>
        </p:blipFill>
        <p:spPr>
          <a:xfrm>
            <a:off x="681487" y="787635"/>
            <a:ext cx="10717867" cy="526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58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609601"/>
            <a:ext cx="8229600" cy="5397691"/>
          </a:xfrm>
        </p:spPr>
        <p:txBody>
          <a:bodyPr>
            <a:normAutofit/>
          </a:bodyPr>
          <a:lstStyle/>
          <a:p>
            <a:r>
              <a:rPr lang="en-US" sz="1600" dirty="0"/>
              <a:t>Ammonia or amine react with acid chloride of carboxylic acid to yield amide.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US" sz="1600" dirty="0"/>
          </a:p>
          <a:p>
            <a:r>
              <a:rPr lang="en-US" sz="1600" dirty="0"/>
              <a:t>Acid chloride of </a:t>
            </a:r>
            <a:r>
              <a:rPr lang="en-US" sz="1600" dirty="0" err="1"/>
              <a:t>sulfonic</a:t>
            </a:r>
            <a:r>
              <a:rPr lang="en-US" sz="1600" dirty="0"/>
              <a:t> acid react similarly.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In similar way primary and secondary amines can react to yield substituted amides.  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>
              <a:buNone/>
            </a:pP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Tertiary amine fail to yield amide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15962"/>
          </a:xfrm>
        </p:spPr>
        <p:txBody>
          <a:bodyPr>
            <a:normAutofit/>
          </a:bodyPr>
          <a:lstStyle/>
          <a:p>
            <a:r>
              <a:rPr lang="en-US" sz="2400" dirty="0"/>
              <a:t>4- Conversion into amide</a:t>
            </a:r>
            <a:endParaRPr lang="en-US" sz="2400" dirty="0"/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4267200" y="990601"/>
          <a:ext cx="321310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hemSketch" r:id="rId3" imgW="3212640" imgH="286560" progId="ACD.ChemSketch.20">
                  <p:embed/>
                </p:oleObj>
              </mc:Choice>
              <mc:Fallback>
                <p:oleObj name="ChemSketch" r:id="rId3" imgW="3212640" imgH="2865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990601"/>
                        <a:ext cx="3213100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3505200" y="2667000"/>
          <a:ext cx="6424612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hemSketch" r:id="rId5" imgW="6425280" imgH="3090600" progId="ACD.ChemSketch.20">
                  <p:embed/>
                </p:oleObj>
              </mc:Choice>
              <mc:Fallback>
                <p:oleObj name="ChemSketch" r:id="rId5" imgW="6425280" imgH="30906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667000"/>
                        <a:ext cx="6424612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4724400" y="5181601"/>
          <a:ext cx="6096000" cy="185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ChemSketch" r:id="rId7" imgW="6095880" imgH="1859400" progId="ACD.ChemSketch.20">
                  <p:embed/>
                </p:oleObj>
              </mc:Choice>
              <mc:Fallback>
                <p:oleObj name="ChemSketch" r:id="rId7" imgW="6095880" imgH="18594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181601"/>
                        <a:ext cx="6096000" cy="185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4114801" y="1905000"/>
          <a:ext cx="33258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hemSketch" r:id="rId9" imgW="3325320" imgH="457200" progId="ACD.ChemSketch.20">
                  <p:embed/>
                </p:oleObj>
              </mc:Choice>
              <mc:Fallback>
                <p:oleObj name="ChemSketch" r:id="rId9" imgW="3325320" imgH="4572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1" y="1905000"/>
                        <a:ext cx="33258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245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236" t="23899" r="41344" b="27925"/>
          <a:stretch/>
        </p:blipFill>
        <p:spPr>
          <a:xfrm>
            <a:off x="690113" y="385599"/>
            <a:ext cx="8954219" cy="631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66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626630"/>
            <a:ext cx="8229600" cy="5638800"/>
          </a:xfrm>
        </p:spPr>
        <p:txBody>
          <a:bodyPr>
            <a:normAutofit/>
          </a:bodyPr>
          <a:lstStyle/>
          <a:p>
            <a:r>
              <a:rPr lang="en-US" sz="1600" dirty="0"/>
              <a:t>Each class of amine yields a different kind of product in its reaction with nitrous acid HONO.</a:t>
            </a:r>
          </a:p>
          <a:p>
            <a:r>
              <a:rPr lang="en-US" sz="1600" dirty="0"/>
              <a:t>Primary aromatic amine react to yield </a:t>
            </a:r>
            <a:r>
              <a:rPr lang="en-US" sz="1600" dirty="0" err="1"/>
              <a:t>diazonium</a:t>
            </a:r>
            <a:r>
              <a:rPr lang="en-US" sz="1600" dirty="0"/>
              <a:t> salt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Primary aliphatic amine react to yield </a:t>
            </a:r>
            <a:r>
              <a:rPr lang="en-US" sz="1600" dirty="0" err="1"/>
              <a:t>diazonium</a:t>
            </a:r>
            <a:r>
              <a:rPr lang="en-US" sz="1600" dirty="0"/>
              <a:t> salt (unstable) and break down to yield mixture of compounds.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Secondary aromatic or aliphatic amines react with </a:t>
            </a:r>
            <a:r>
              <a:rPr lang="en-US" sz="1600" dirty="0" err="1"/>
              <a:t>nitous</a:t>
            </a:r>
            <a:r>
              <a:rPr lang="en-US" sz="1600" dirty="0"/>
              <a:t> acid to yield</a:t>
            </a:r>
          </a:p>
          <a:p>
            <a:pPr>
              <a:buNone/>
            </a:pPr>
            <a:r>
              <a:rPr lang="en-US" sz="1600" dirty="0"/>
              <a:t>     N- </a:t>
            </a:r>
            <a:r>
              <a:rPr lang="en-US" sz="1600" dirty="0" err="1"/>
              <a:t>nitrosoamides</a:t>
            </a:r>
            <a:r>
              <a:rPr lang="en-US" sz="1600" dirty="0"/>
              <a:t>.</a:t>
            </a:r>
          </a:p>
          <a:p>
            <a:pPr>
              <a:buNone/>
            </a:pPr>
            <a:endParaRPr lang="en-US" sz="1600" dirty="0"/>
          </a:p>
          <a:p>
            <a:pPr>
              <a:buNone/>
            </a:pPr>
            <a:endParaRPr lang="en-US" sz="1600" dirty="0"/>
          </a:p>
          <a:p>
            <a:r>
              <a:rPr lang="en-US" sz="1600" dirty="0"/>
              <a:t>Tertiary aromatic amine undergo ring substitution (</a:t>
            </a:r>
            <a:r>
              <a:rPr lang="en-US" sz="1600" dirty="0" err="1"/>
              <a:t>nitosation</a:t>
            </a:r>
            <a:r>
              <a:rPr lang="en-US" sz="1600" dirty="0"/>
              <a:t>)</a:t>
            </a:r>
          </a:p>
          <a:p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338137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7- Reaction with nitrous acid</a:t>
            </a:r>
            <a:endParaRPr lang="en-US" sz="2400" dirty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775075" y="1350819"/>
          <a:ext cx="3727450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hemSketch" r:id="rId3" imgW="3727800" imgH="1249560" progId="ACD.ChemSketch.20">
                  <p:embed/>
                </p:oleObj>
              </mc:Choice>
              <mc:Fallback>
                <p:oleObj name="ChemSketch" r:id="rId3" imgW="3727800" imgH="12495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075" y="1350819"/>
                        <a:ext cx="3727450" cy="124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3352800" y="3109625"/>
          <a:ext cx="59436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hemSketch" r:id="rId5" imgW="5943600" imgH="612720" progId="ACD.ChemSketch.20">
                  <p:embed/>
                </p:oleObj>
              </mc:Choice>
              <mc:Fallback>
                <p:oleObj name="ChemSketch" r:id="rId5" imgW="5943600" imgH="6127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109625"/>
                        <a:ext cx="594360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3276601" y="4114801"/>
          <a:ext cx="584993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ChemSketch" r:id="rId7" imgW="5849280" imgH="746640" progId="ACD.ChemSketch.20">
                  <p:embed/>
                </p:oleObj>
              </mc:Choice>
              <mc:Fallback>
                <p:oleObj name="ChemSketch" r:id="rId7" imgW="5849280" imgH="7466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1" y="4114801"/>
                        <a:ext cx="584993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4648200" y="5399290"/>
          <a:ext cx="25209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hemSketch" r:id="rId9" imgW="2520720" imgH="850320" progId="ACD.ChemSketch.20">
                  <p:embed/>
                </p:oleObj>
              </mc:Choice>
              <mc:Fallback>
                <p:oleObj name="ChemSketch" r:id="rId9" imgW="2520720" imgH="8503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399290"/>
                        <a:ext cx="252095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9548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802" t="24780" r="41415" b="30566"/>
          <a:stretch/>
        </p:blipFill>
        <p:spPr>
          <a:xfrm>
            <a:off x="838200" y="570608"/>
            <a:ext cx="8849264" cy="588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0616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146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Calibri</vt:lpstr>
      <vt:lpstr>Calibri Light</vt:lpstr>
      <vt:lpstr>Lucida Sans Unicode</vt:lpstr>
      <vt:lpstr>Verdana</vt:lpstr>
      <vt:lpstr>Wingdings 2</vt:lpstr>
      <vt:lpstr>Wingdings 3</vt:lpstr>
      <vt:lpstr>Office Theme</vt:lpstr>
      <vt:lpstr>Concourse</vt:lpstr>
      <vt:lpstr>1_Concourse</vt:lpstr>
      <vt:lpstr>2_Concourse</vt:lpstr>
      <vt:lpstr>ChemSketch</vt:lpstr>
      <vt:lpstr>ACD/ChemSketch</vt:lpstr>
      <vt:lpstr>Reactions of amines</vt:lpstr>
      <vt:lpstr>PowerPoint Presentation</vt:lpstr>
      <vt:lpstr>PowerPoint Presentation</vt:lpstr>
      <vt:lpstr>PowerPoint Presentation</vt:lpstr>
      <vt:lpstr>PowerPoint Presentation</vt:lpstr>
      <vt:lpstr>4- Conversion into amide</vt:lpstr>
      <vt:lpstr>PowerPoint Presentation</vt:lpstr>
      <vt:lpstr>7- Reaction with nitrous acid</vt:lpstr>
      <vt:lpstr>PowerPoint Presentation</vt:lpstr>
      <vt:lpstr>5- sulfanilamide. Sulfa drug</vt:lpstr>
      <vt:lpstr>PowerPoint Presentation</vt:lpstr>
    </vt:vector>
  </TitlesOfParts>
  <Company>SACC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7</cp:revision>
  <dcterms:created xsi:type="dcterms:W3CDTF">2021-12-18T06:49:10Z</dcterms:created>
  <dcterms:modified xsi:type="dcterms:W3CDTF">2021-12-21T02:56:26Z</dcterms:modified>
</cp:coreProperties>
</file>