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71" r:id="rId8"/>
    <p:sldId id="272" r:id="rId9"/>
    <p:sldId id="273" r:id="rId10"/>
    <p:sldId id="297" r:id="rId11"/>
    <p:sldId id="260" r:id="rId12"/>
    <p:sldId id="261" r:id="rId13"/>
    <p:sldId id="262" r:id="rId14"/>
    <p:sldId id="269" r:id="rId15"/>
    <p:sldId id="268" r:id="rId16"/>
    <p:sldId id="267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98" r:id="rId30"/>
    <p:sldId id="284" r:id="rId31"/>
    <p:sldId id="286" r:id="rId32"/>
    <p:sldId id="287" r:id="rId33"/>
    <p:sldId id="288" r:id="rId34"/>
    <p:sldId id="289" r:id="rId35"/>
    <p:sldId id="291" r:id="rId36"/>
    <p:sldId id="292" r:id="rId37"/>
    <p:sldId id="290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mdpi.com/img/journals/antibiotics-logo.png?c24202b8b77e1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20089" cy="3505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62400" y="4267200"/>
            <a:ext cx="2895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i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 I</a:t>
            </a:r>
            <a:endParaRPr lang="ar-IQ" sz="6000" b="1" i="1" dirty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s://www.crescentpharma.com/wp-content/uploads/2016/01/Co-Fluampicil-250mg-28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0"/>
            <a:ext cx="6705599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pharmanabolics.net/images/products/amox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015" y="0"/>
            <a:ext cx="74793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eif-online.com/image/cache/3332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724400" cy="5113636"/>
          </a:xfrm>
          <a:prstGeom prst="rect">
            <a:avLst/>
          </a:prstGeom>
          <a:noFill/>
        </p:spPr>
      </p:pic>
      <p:pic>
        <p:nvPicPr>
          <p:cNvPr id="3" name="Picture 2" descr="http://seif-online.com/image/cache/3393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"/>
            <a:ext cx="4419600" cy="4808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teyuanpharm.com/uploadfile/2011/0216/20110216103344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7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.bp.blogspot.com/-A2GeC9EH_7E/Ui2MUU6TK_I/AAAAAAAABQI/OhUHCMgwigU/s1600/2013-09-08+22.28.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consumer.org.hk/website/images/recalls_and_alerts/2011061001/P201106100341_photo_10278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7620000" cy="5715000"/>
          </a:xfrm>
          <a:prstGeom prst="rect">
            <a:avLst/>
          </a:prstGeom>
          <a:noFill/>
        </p:spPr>
      </p:pic>
      <p:pic>
        <p:nvPicPr>
          <p:cNvPr id="4" name="Picture 2" descr="http://www.hkapi.hk/images/drugs_images/Augmentin%20Powder%20for%20Syrup%20(156mg)%2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2340"/>
            <a:ext cx="3276600" cy="6124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mims.com/resources/drugs/Singapore/pic/Augmentin%20600%20mg%20powd%20for%20inj89acf78e-dfb3-4e60-94bb-9faa013fee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2819400" cy="5638800"/>
          </a:xfrm>
          <a:prstGeom prst="rect">
            <a:avLst/>
          </a:prstGeom>
          <a:noFill/>
        </p:spPr>
      </p:pic>
      <p:pic>
        <p:nvPicPr>
          <p:cNvPr id="24582" name="Picture 6" descr="http://www.mims.com/resources/drugs/Hongkong/pic/Augmentin%201.2%20g%20IV%20powd%20for%20inj72fb374f-ac7c-40ca-b0bf-9fab010a397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762000"/>
            <a:ext cx="27813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stragenuk.com/icono/piptaz_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71600"/>
            <a:ext cx="9144000" cy="5486400"/>
          </a:xfrm>
          <a:prstGeom prst="rect">
            <a:avLst/>
          </a:prstGeom>
          <a:noFill/>
        </p:spPr>
      </p:pic>
      <p:pic>
        <p:nvPicPr>
          <p:cNvPr id="27654" name="Picture 6" descr="http://cache.medicines2u.com/media/manufacturers/files/t/a/140X100/tazoc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2819400" cy="2013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alegriphotos.com/images/Medicine-vials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0" y="152400"/>
            <a:ext cx="533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Mistral" pitchFamily="66" charset="0"/>
              </a:rPr>
              <a:t>Cephalosporines</a:t>
            </a:r>
            <a:endParaRPr lang="ar-IQ" sz="8000" dirty="0">
              <a:solidFill>
                <a:schemeClr val="tx1"/>
              </a:solidFill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www.mexicanpharmacy.com.mx/images/products/secondary/cephalexin-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9743"/>
            <a:ext cx="6477000" cy="6662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dc2.healthtap.com/ht-staging/user_answer/reference_image/18176/large/Principen.jpeg?1386672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915400" cy="5181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0" y="228600"/>
            <a:ext cx="5791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0" dirty="0" smtClean="0">
                <a:latin typeface="Mistral" pitchFamily="66" charset="0"/>
              </a:rPr>
              <a:t>PENICILLINS</a:t>
            </a:r>
            <a:endParaRPr lang="ar-IQ" sz="10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medicinesmexico.com/images/Ceftin_500mg10ta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723" y="638700"/>
            <a:ext cx="6923477" cy="54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iamondpharma.com/image.php?t=page_item11012542723&amp;s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645159"/>
            <a:ext cx="4604138" cy="3384041"/>
          </a:xfrm>
          <a:prstGeom prst="rect">
            <a:avLst/>
          </a:prstGeom>
          <a:noFill/>
        </p:spPr>
      </p:pic>
      <p:pic>
        <p:nvPicPr>
          <p:cNvPr id="3" name="Picture 6" descr="http://diamondpharma.com/image.php?t=page_item11012542705&amp;s=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46431"/>
            <a:ext cx="2590800" cy="5571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http://www.omahope.com/uploadfile/2012/1114/20121114040049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91350" cy="6887994"/>
          </a:xfrm>
          <a:prstGeom prst="rect">
            <a:avLst/>
          </a:prstGeom>
          <a:noFill/>
        </p:spPr>
      </p:pic>
      <p:pic>
        <p:nvPicPr>
          <p:cNvPr id="34826" name="Picture 10" descr="http://www.gsk.com.hk/files/products/prescription/images/zinacef_in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97152"/>
            <a:ext cx="2133600" cy="3584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mexicanpharmacy.com.mx/images/products/secondary/suprax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4128654" cy="2595155"/>
          </a:xfrm>
          <a:prstGeom prst="rect">
            <a:avLst/>
          </a:prstGeom>
          <a:noFill/>
        </p:spPr>
      </p:pic>
      <p:pic>
        <p:nvPicPr>
          <p:cNvPr id="36868" name="Picture 4" descr="http://www.hikma.com/~/media/Images/H/Hikma/Images/content/products/product-images/Suprax%20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765724"/>
            <a:ext cx="2895600" cy="3915436"/>
          </a:xfrm>
          <a:prstGeom prst="rect">
            <a:avLst/>
          </a:prstGeom>
          <a:noFill/>
        </p:spPr>
      </p:pic>
      <p:pic>
        <p:nvPicPr>
          <p:cNvPr id="36870" name="Picture 6" descr="http://www.hikma.com/~/media/Images/H/Hikma/Images/content/products/product-images/Suprax%2060%20ml%20a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799" y="2441222"/>
            <a:ext cx="3681699" cy="4188178"/>
          </a:xfrm>
          <a:prstGeom prst="rect">
            <a:avLst/>
          </a:prstGeom>
          <a:noFill/>
        </p:spPr>
      </p:pic>
      <p:pic>
        <p:nvPicPr>
          <p:cNvPr id="36872" name="Picture 8" descr="http://www.thedrugcompany.com/i/product/supra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0"/>
            <a:ext cx="35052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eif-online.com/image/cache/641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400"/>
            <a:ext cx="5400541" cy="6172200"/>
          </a:xfrm>
          <a:prstGeom prst="rect">
            <a:avLst/>
          </a:prstGeom>
          <a:noFill/>
        </p:spPr>
      </p:pic>
      <p:pic>
        <p:nvPicPr>
          <p:cNvPr id="37894" name="Picture 6" descr="http://2.bp.blogspot.com/-pNuqfQTRBcE/UxO4Zfen3lI/AAAAAAAAA6Q/h2kl65rs9Vo/s1600/%D9%83%D9%84%D8%A7%D9%81%D9%88%D8%B1%D8%A7%D9%86+500+%D9%85%D8%AC%D9%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16402"/>
            <a:ext cx="4419600" cy="5320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fouda.com/sites/default/files/styles/product_detail/public/field/product/5581_7457e03364f92c18-fd_0.jpg?itok=Xal3BTP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76600"/>
            <a:ext cx="3276600" cy="3276600"/>
          </a:xfrm>
          <a:prstGeom prst="rect">
            <a:avLst/>
          </a:prstGeom>
          <a:noFill/>
        </p:spPr>
      </p:pic>
      <p:pic>
        <p:nvPicPr>
          <p:cNvPr id="38918" name="Picture 6" descr="http://www.agp.com.pk/products/images/Brand/4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7442"/>
            <a:ext cx="3581400" cy="3416106"/>
          </a:xfrm>
          <a:prstGeom prst="rect">
            <a:avLst/>
          </a:prstGeom>
          <a:noFill/>
        </p:spPr>
      </p:pic>
      <p:pic>
        <p:nvPicPr>
          <p:cNvPr id="38920" name="Picture 8" descr="http://www.procto.ro/wp-content/uploads/Kefadi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33400"/>
            <a:ext cx="2971800" cy="5914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ng.all.biz/img/ng/catalog/49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5052162" cy="5029200"/>
          </a:xfrm>
          <a:prstGeom prst="rect">
            <a:avLst/>
          </a:prstGeom>
          <a:noFill/>
        </p:spPr>
      </p:pic>
      <p:pic>
        <p:nvPicPr>
          <p:cNvPr id="39940" name="Picture 4" descr="http://www.apotheekvandenbrouckegeluwe.be/UserFiles/Uploads/images/Products/0073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8071" y="3505200"/>
            <a:ext cx="3776283" cy="3200400"/>
          </a:xfrm>
          <a:prstGeom prst="rect">
            <a:avLst/>
          </a:prstGeom>
          <a:noFill/>
        </p:spPr>
      </p:pic>
      <p:pic>
        <p:nvPicPr>
          <p:cNvPr id="39942" name="Picture 6" descr="https://www.mims.com/resources/drugs/Philippines/pic/Rocephin%20powd%20for%20inj%20500%20mg3901166f-f707-459a-9dee-a11d009b40b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80387"/>
            <a:ext cx="2590800" cy="3359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luckypharmacy-liberia.com/media/catalog/product/cache/1/image/9df78eab33525d08d6e5fb8d27136e95/o/r/orelox_22-8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62" y="1600200"/>
            <a:ext cx="4294174" cy="2438400"/>
          </a:xfrm>
          <a:prstGeom prst="rect">
            <a:avLst/>
          </a:prstGeom>
          <a:noFill/>
        </p:spPr>
      </p:pic>
      <p:pic>
        <p:nvPicPr>
          <p:cNvPr id="41988" name="Picture 4" descr="http://seif-online.com/image/cache/14058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990600"/>
            <a:ext cx="46101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muathuoc.vn/data/products/vtw13299896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65" y="457200"/>
            <a:ext cx="8153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pic-jo.com/Images/12952012436973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20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lacprospektusu.com/grafik/firma/140/3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5862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mims.com/resources/drugs/Malaysia/pic/Meronem%20inj%20500%20mg1d03d0e4-1b27-4bf3-9ce8-9faa000936b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44510"/>
            <a:ext cx="2667000" cy="5909972"/>
          </a:xfrm>
          <a:prstGeom prst="rect">
            <a:avLst/>
          </a:prstGeom>
          <a:noFill/>
        </p:spPr>
      </p:pic>
      <p:pic>
        <p:nvPicPr>
          <p:cNvPr id="40964" name="Picture 4" descr="https://www.mims.com/resources/drugs/Singapore/packshot/Meronem%20powd%20for%20inj%201%20g6002PP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5972175" cy="6377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medwind.ru/images/Aztreon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535827" cy="5194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dansensor.com/~/media/Images/Solutions/Vials.ashx?bc=ffffff&amp;mw=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850742" cy="5791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228600"/>
            <a:ext cx="7315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000" dirty="0" smtClean="0">
                <a:solidFill>
                  <a:schemeClr val="tx1"/>
                </a:solidFill>
                <a:latin typeface="Mistral" pitchFamily="66" charset="0"/>
              </a:rPr>
              <a:t>Aminoglycoside</a:t>
            </a:r>
            <a:endParaRPr lang="ar-IQ" sz="9000" dirty="0">
              <a:solidFill>
                <a:schemeClr val="tx1"/>
              </a:solidFill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ages-its.chemistdirect.co.uk/Genticin-Injection-Ampoule-2ml-14596.jpg?o=mHbxp2kK206OXA6C4qxw3Eo2nMwj&amp;V=8lX1&amp;w=297&amp;h=297&amp;q=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3657600" cy="3657600"/>
          </a:xfrm>
          <a:prstGeom prst="rect">
            <a:avLst/>
          </a:prstGeom>
          <a:noFill/>
        </p:spPr>
      </p:pic>
      <p:pic>
        <p:nvPicPr>
          <p:cNvPr id="45060" name="Picture 4" descr="http://img.hisupplier.com/var/userImages/2011-05/24/182209231_Gentamicin_Sulfate_Injection_20mg_120mg_Antibiotic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307405"/>
            <a:ext cx="5562600" cy="3550595"/>
          </a:xfrm>
          <a:prstGeom prst="rect">
            <a:avLst/>
          </a:prstGeom>
          <a:noFill/>
        </p:spPr>
      </p:pic>
      <p:pic>
        <p:nvPicPr>
          <p:cNvPr id="45062" name="Picture 6" descr="http://www.clinicalpharmacology.com/apps/images/photo_us_h/027/gent004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8600"/>
            <a:ext cx="4419600" cy="3086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drug3k.com/img4/amikin_11875_10_(big)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3429000" cy="5746927"/>
          </a:xfrm>
          <a:prstGeom prst="rect">
            <a:avLst/>
          </a:prstGeom>
          <a:noFill/>
        </p:spPr>
      </p:pic>
      <p:pic>
        <p:nvPicPr>
          <p:cNvPr id="47108" name="Picture 4" descr="http://www.fouda.com/sites/default/files/styles/product_detail/public/field/product/5060_28221b912c38db14-fd_0.jpg?itok=ODD4Q3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7620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waterjel.com/assets/images/products/large_265px/creams-ointments/ointments/neomycin/neomycin-144-p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4572000" cy="5779700"/>
          </a:xfrm>
          <a:prstGeom prst="rect">
            <a:avLst/>
          </a:prstGeom>
          <a:noFill/>
        </p:spPr>
      </p:pic>
      <p:pic>
        <p:nvPicPr>
          <p:cNvPr id="48132" name="Picture 4" descr="http://www.ccmberhad.com/GUI/images/products_pharma/ethical/dermatological/neomyc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200400" cy="2653183"/>
          </a:xfrm>
          <a:prstGeom prst="rect">
            <a:avLst/>
          </a:prstGeom>
          <a:noFill/>
        </p:spPr>
      </p:pic>
      <p:pic>
        <p:nvPicPr>
          <p:cNvPr id="48134" name="Picture 6" descr="http://2.imimg.com/data2/QW/RO/MY-3601498/neomycin-250x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362200"/>
            <a:ext cx="3638550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www.shopmedvet.com/images/uploads/5754_2986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dailymed.nlm.nih.gov/dailymed/archives/image.cfm?archiveid=13035&amp;type=img&amp;name=tobi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2406"/>
            <a:ext cx="6019800" cy="6526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uthorstream.s3.amazonaws.com/content/2092388_63529737943400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69400" cy="6877050"/>
          </a:xfrm>
          <a:prstGeom prst="rect">
            <a:avLst/>
          </a:prstGeom>
          <a:noFill/>
        </p:spPr>
      </p:pic>
      <p:pic>
        <p:nvPicPr>
          <p:cNvPr id="3078" name="Picture 6" descr="http://pavilioncompounding.com/blog/wp-content/uploads/2012/07/2008-03-06-at-05-49-43-e1341678498457-300x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495800"/>
            <a:ext cx="5715000" cy="189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product-image.tradeindia.com/00745040/b/1/Tetracycline-Capsules-BP-250-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actavis.ch/images/praeparate/de_ch/large/3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30258" cy="3429000"/>
          </a:xfrm>
          <a:prstGeom prst="rect">
            <a:avLst/>
          </a:prstGeom>
          <a:noFill/>
        </p:spPr>
      </p:pic>
      <p:pic>
        <p:nvPicPr>
          <p:cNvPr id="4" name="Picture 2" descr="http://www.actavis.ie/NR/rdonlyres/BFAF20F0-1B05-482F-95C1-394E89871066/11840/FloxapenSyru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609786"/>
            <a:ext cx="4624772" cy="4248213"/>
          </a:xfrm>
          <a:prstGeom prst="rect">
            <a:avLst/>
          </a:prstGeom>
          <a:noFill/>
        </p:spPr>
      </p:pic>
      <p:pic>
        <p:nvPicPr>
          <p:cNvPr id="16390" name="Picture 6" descr="http://www.farmaplus.com.ve/images/product/product_1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124200"/>
            <a:ext cx="2286000" cy="3325093"/>
          </a:xfrm>
          <a:prstGeom prst="rect">
            <a:avLst/>
          </a:prstGeom>
          <a:noFill/>
        </p:spPr>
      </p:pic>
      <p:pic>
        <p:nvPicPr>
          <p:cNvPr id="16392" name="Picture 8" descr="http://www.farmaplus.com.ve/images/product/product_1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4626" y="593408"/>
            <a:ext cx="3290773" cy="1768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rugline.info/img/drug/vibramycin-100-mg-kapseln-3390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422320" cy="2971800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RGamabpx4mPRf3bAsUP0cdyzxrEKmaldeMsO4EpgDzXcEGuu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4114800" cy="3308299"/>
          </a:xfrm>
          <a:prstGeom prst="rect">
            <a:avLst/>
          </a:prstGeom>
          <a:noFill/>
        </p:spPr>
      </p:pic>
      <p:pic>
        <p:nvPicPr>
          <p:cNvPr id="1030" name="Picture 6" descr="http://2.bp.blogspot.com/-3ALkxf9ejKA/UB7ebj9vX7I/AAAAAAAAAv0/IVMaEWg4KJQ/s1600/Vibramyc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575" y="1178412"/>
            <a:ext cx="4529425" cy="4003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global-b2b-network.com/direct/dbimage/50280944/Ampicillin_Caps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5105400" cy="4953000"/>
          </a:xfrm>
          <a:prstGeom prst="rect">
            <a:avLst/>
          </a:prstGeom>
          <a:noFill/>
        </p:spPr>
      </p:pic>
      <p:pic>
        <p:nvPicPr>
          <p:cNvPr id="6" name="Picture 2" descr="http://www.athlone-laboratories.com/images/ampicillin500mgcapsu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267199" cy="4038600"/>
          </a:xfrm>
          <a:prstGeom prst="rect">
            <a:avLst/>
          </a:prstGeom>
          <a:noFill/>
        </p:spPr>
      </p:pic>
      <p:pic>
        <p:nvPicPr>
          <p:cNvPr id="8" name="Picture 2" descr="http://www.alexcopharma.net/Products/Ampicillin-500mg%20Capsul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6480"/>
            <a:ext cx="4038600" cy="3271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beeb.com/ph/files/110/TOZOMA/AmpicillinForInj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47" y="589598"/>
            <a:ext cx="8254938" cy="5430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eif-online.com/image/cache/3321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7056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albopharmacy.com/92-home_default/ampiclox-250mg-syrup-100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0998"/>
            <a:ext cx="6324600" cy="6324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.ecplaza.com/offer/s/steyuanpharm/7522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</Words>
  <Application>Microsoft Office PowerPoint</Application>
  <PresentationFormat>On-screen Show (4:3)</PresentationFormat>
  <Paragraphs>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matrix</cp:lastModifiedBy>
  <cp:revision>27</cp:revision>
  <dcterms:created xsi:type="dcterms:W3CDTF">2006-08-16T00:00:00Z</dcterms:created>
  <dcterms:modified xsi:type="dcterms:W3CDTF">2016-03-11T14:56:00Z</dcterms:modified>
</cp:coreProperties>
</file>