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307" r:id="rId3"/>
    <p:sldId id="277" r:id="rId4"/>
    <p:sldId id="267" r:id="rId5"/>
    <p:sldId id="272" r:id="rId6"/>
    <p:sldId id="319" r:id="rId7"/>
    <p:sldId id="353" r:id="rId8"/>
    <p:sldId id="310" r:id="rId9"/>
    <p:sldId id="312" r:id="rId10"/>
    <p:sldId id="314" r:id="rId11"/>
    <p:sldId id="316" r:id="rId12"/>
    <p:sldId id="318" r:id="rId13"/>
    <p:sldId id="329" r:id="rId14"/>
    <p:sldId id="361" r:id="rId15"/>
    <p:sldId id="258" r:id="rId16"/>
    <p:sldId id="327" r:id="rId17"/>
    <p:sldId id="330" r:id="rId18"/>
    <p:sldId id="285" r:id="rId19"/>
    <p:sldId id="336" r:id="rId20"/>
    <p:sldId id="328" r:id="rId21"/>
    <p:sldId id="260" r:id="rId22"/>
    <p:sldId id="306" r:id="rId23"/>
    <p:sldId id="331" r:id="rId24"/>
    <p:sldId id="295" r:id="rId25"/>
    <p:sldId id="261" r:id="rId26"/>
    <p:sldId id="332" r:id="rId27"/>
    <p:sldId id="270" r:id="rId28"/>
    <p:sldId id="280" r:id="rId29"/>
    <p:sldId id="281" r:id="rId30"/>
    <p:sldId id="282" r:id="rId31"/>
    <p:sldId id="342" r:id="rId32"/>
    <p:sldId id="340" r:id="rId33"/>
    <p:sldId id="333" r:id="rId34"/>
    <p:sldId id="321" r:id="rId35"/>
    <p:sldId id="299" r:id="rId36"/>
    <p:sldId id="323" r:id="rId37"/>
    <p:sldId id="334" r:id="rId38"/>
    <p:sldId id="338" r:id="rId39"/>
    <p:sldId id="298" r:id="rId40"/>
    <p:sldId id="362" r:id="rId41"/>
    <p:sldId id="363" r:id="rId42"/>
    <p:sldId id="276" r:id="rId43"/>
    <p:sldId id="278" r:id="rId44"/>
    <p:sldId id="359" r:id="rId4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A3973-AD10-4FD8-8BE4-630ED84629E5}" type="datetimeFigureOut">
              <a:rPr lang="ar-IQ" smtClean="0"/>
              <a:pPr/>
              <a:t>24/11/1443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78E-1160-4558-AD88-7465AD39C19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8925"/>
            <a:ext cx="8534399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50" y="609599"/>
            <a:ext cx="8597550" cy="55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281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959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4241"/>
            <a:ext cx="2667000" cy="622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325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</a:rPr>
              <a:t>Cytokine-Production Inhibitors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</a:rPr>
              <a:t>(</a:t>
            </a:r>
            <a:r>
              <a:rPr lang="en-US" sz="4400" b="1" dirty="0" err="1">
                <a:solidFill>
                  <a:srgbClr val="0070C0"/>
                </a:solidFill>
              </a:rPr>
              <a:t>Calcineurin</a:t>
            </a:r>
            <a:r>
              <a:rPr lang="en-US" sz="4400" b="1" dirty="0">
                <a:solidFill>
                  <a:srgbClr val="0070C0"/>
                </a:solidFill>
              </a:rPr>
              <a:t> Inhibitors)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</a:rPr>
              <a:t>Signal 1-blockers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5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198882"/>
            <a:ext cx="4241475" cy="66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066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541084"/>
            <a:ext cx="8393152" cy="578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5928"/>
            <a:ext cx="5685064" cy="63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237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</a:rPr>
              <a:t>Co-stimulation Blockers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(CD28-blockers)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Signal 2-blockers</a:t>
            </a:r>
          </a:p>
        </p:txBody>
      </p:sp>
    </p:spTree>
    <p:extLst>
      <p:ext uri="{BB962C8B-B14F-4D97-AF65-F5344CB8AC3E}">
        <p14:creationId xmlns:p14="http://schemas.microsoft.com/office/powerpoint/2010/main" val="12836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1219200"/>
            <a:ext cx="80504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5872"/>
            <a:ext cx="7526161" cy="71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055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</a:rPr>
              <a:t>Immune Response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</a:rPr>
              <a:t>Cellular and Humoral Immunity</a:t>
            </a:r>
          </a:p>
        </p:txBody>
      </p:sp>
    </p:spTree>
    <p:extLst>
      <p:ext uri="{BB962C8B-B14F-4D97-AF65-F5344CB8AC3E}">
        <p14:creationId xmlns:p14="http://schemas.microsoft.com/office/powerpoint/2010/main" val="99189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Cytokine-Function Inhibitors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(</a:t>
            </a:r>
            <a:r>
              <a:rPr lang="en-US" sz="4800" b="1" dirty="0" err="1">
                <a:solidFill>
                  <a:srgbClr val="0070C0"/>
                </a:solidFill>
              </a:rPr>
              <a:t>mTOR</a:t>
            </a:r>
            <a:r>
              <a:rPr lang="en-US" sz="4800" b="1" dirty="0">
                <a:solidFill>
                  <a:srgbClr val="0070C0"/>
                </a:solidFill>
              </a:rPr>
              <a:t> inhibitors)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Signal 3-blockers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6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0312"/>
            <a:ext cx="3462338" cy="66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838200"/>
            <a:ext cx="9105899" cy="520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892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Antimetabolities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5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Image result for azathioprine mechanism of 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136"/>
            <a:ext cx="910844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0070C0"/>
                </a:solidFill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605665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46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71" y="838200"/>
            <a:ext cx="6151629" cy="54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http://lh5.ggpht.com/-U-flfKAstBo/URvSuny3RjI/AAAAAAAABDM/uXMuRU0k0Jc/image_thumb%25255B8%25255D.pn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94198"/>
            <a:ext cx="6053959" cy="6106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02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22" y="609600"/>
            <a:ext cx="7510551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18110"/>
            <a:ext cx="5118903" cy="67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7342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5058" name="AutoShape 2" descr="Image result for basiliximab mechanism of action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024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9201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70C0"/>
                </a:solidFill>
              </a:rPr>
              <a:t>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2071283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95250"/>
            <a:ext cx="71818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7580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598" y="98756"/>
            <a:ext cx="9193598" cy="62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174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70C0"/>
                </a:solidFill>
              </a:rPr>
              <a:t>Sites of Action of </a:t>
            </a:r>
            <a:r>
              <a:rPr lang="en-US" sz="6000" b="1" dirty="0" err="1">
                <a:solidFill>
                  <a:srgbClr val="0070C0"/>
                </a:solidFill>
              </a:rPr>
              <a:t>Immunosuppressants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57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230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44076"/>
            <a:ext cx="8410072" cy="67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0"/>
            <a:ext cx="831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F724-897A-4E2C-A453-4B56741B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157F-2166-4B9F-903C-59C2F7A55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A1CAA-D6F0-4B38-9204-D6B74547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2" y="274638"/>
            <a:ext cx="8774528" cy="62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6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3F0D-D6A1-49ED-9B28-D5C23959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9EC4-38C9-44CE-9D8C-10AC2962A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68AD6-2F20-4D4C-A48B-E07AE3B9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5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Checklist:</a:t>
            </a:r>
          </a:p>
          <a:p>
            <a:pPr algn="l" rtl="0">
              <a:lnSpc>
                <a:spcPct val="170000"/>
              </a:lnSpc>
            </a:pPr>
            <a:r>
              <a:rPr lang="en-US" sz="2000" dirty="0"/>
              <a:t>Describe the primary features of cell-mediated and humoral immunity.</a:t>
            </a:r>
          </a:p>
          <a:p>
            <a:pPr algn="l" rtl="0">
              <a:lnSpc>
                <a:spcPct val="170000"/>
              </a:lnSpc>
            </a:pPr>
            <a:r>
              <a:rPr lang="en-US" sz="2000" dirty="0"/>
              <a:t>Name 7 </a:t>
            </a:r>
            <a:r>
              <a:rPr lang="en-US" sz="2000" dirty="0" err="1"/>
              <a:t>immunosuppressants</a:t>
            </a:r>
            <a:r>
              <a:rPr lang="en-US" sz="2000" dirty="0"/>
              <a:t> and, for each, describe the mechanism of action, clinical uses, and toxicities.</a:t>
            </a:r>
          </a:p>
          <a:p>
            <a:pPr algn="l" rtl="0">
              <a:lnSpc>
                <a:spcPct val="170000"/>
              </a:lnSpc>
            </a:pPr>
            <a:r>
              <a:rPr lang="en-US" sz="2000" dirty="0"/>
              <a:t>Describe the mechanisms of action, clinical uses, and toxicities of antibodies used as </a:t>
            </a:r>
            <a:r>
              <a:rPr lang="en-US" sz="2000" dirty="0" err="1"/>
              <a:t>immunosuppressants</a:t>
            </a:r>
            <a:r>
              <a:rPr lang="en-US" sz="2000" dirty="0"/>
              <a:t>.</a:t>
            </a:r>
          </a:p>
          <a:p>
            <a:pPr algn="l" rtl="0">
              <a:lnSpc>
                <a:spcPct val="170000"/>
              </a:lnSpc>
            </a:pPr>
            <a:r>
              <a:rPr lang="en-US" sz="2000" dirty="0"/>
              <a:t>Identify the major cytokines and other </a:t>
            </a:r>
            <a:r>
              <a:rPr lang="en-US" sz="2000" dirty="0" err="1"/>
              <a:t>immunomodulating</a:t>
            </a:r>
            <a:r>
              <a:rPr lang="en-US" sz="2000" dirty="0"/>
              <a:t> agents and know their clinical applications.</a:t>
            </a:r>
          </a:p>
          <a:p>
            <a:pPr algn="l" rtl="0">
              <a:lnSpc>
                <a:spcPct val="170000"/>
              </a:lnSpc>
            </a:pPr>
            <a:r>
              <a:rPr lang="en-US" sz="2000" dirty="0"/>
              <a:t>Describe the different types of allergic reactions to drugs.</a:t>
            </a:r>
          </a:p>
          <a:p>
            <a:pPr algn="l" rtl="0">
              <a:lnSpc>
                <a:spcPct val="170000"/>
              </a:lnSpc>
            </a:pPr>
            <a:endParaRPr lang="ar-IQ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762000" y="609600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Which of the following drugs specifically inhibit </a:t>
            </a:r>
            <a:r>
              <a:rPr lang="en-US" sz="3200" dirty="0" err="1"/>
              <a:t>calcineurin</a:t>
            </a:r>
            <a:r>
              <a:rPr lang="en-US" sz="3200" dirty="0"/>
              <a:t> in the activated </a:t>
            </a:r>
          </a:p>
          <a:p>
            <a:pPr algn="l"/>
            <a:r>
              <a:rPr lang="en-US" sz="3200" dirty="0"/>
              <a:t>T -lymphocytes?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A</a:t>
            </a:r>
            <a:r>
              <a:rPr lang="en-US" sz="3200" dirty="0"/>
              <a:t>. </a:t>
            </a:r>
            <a:r>
              <a:rPr lang="en-US" sz="3200" dirty="0" err="1"/>
              <a:t>Daclizumab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dirty="0"/>
              <a:t>. </a:t>
            </a:r>
            <a:r>
              <a:rPr lang="en-US" sz="3200" dirty="0" err="1"/>
              <a:t>Tacrolimus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C</a:t>
            </a:r>
            <a:r>
              <a:rPr lang="en-US" sz="3200" dirty="0"/>
              <a:t>. Prednisone.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D</a:t>
            </a:r>
            <a:r>
              <a:rPr lang="en-US" sz="3200" dirty="0"/>
              <a:t>. </a:t>
            </a:r>
            <a:r>
              <a:rPr lang="en-US" sz="3200" dirty="0" err="1"/>
              <a:t>Sirolimus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E</a:t>
            </a:r>
            <a:r>
              <a:rPr lang="en-US" sz="3200" dirty="0"/>
              <a:t>. </a:t>
            </a:r>
            <a:r>
              <a:rPr lang="en-US" sz="3200" dirty="0" err="1"/>
              <a:t>Mycophenolate</a:t>
            </a:r>
            <a:r>
              <a:rPr lang="en-US" sz="3200" dirty="0"/>
              <a:t> </a:t>
            </a:r>
            <a:r>
              <a:rPr lang="en-US" sz="3200" dirty="0" err="1"/>
              <a:t>mofetil</a:t>
            </a:r>
            <a:r>
              <a:rPr lang="en-US" sz="3200" dirty="0"/>
              <a:t>.</a:t>
            </a:r>
            <a:endParaRPr lang="ar-IQ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cuments\lippincotts powerpoint\قسم المهن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1400"/>
            <a:ext cx="9144000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46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050" name="AutoShape 2" descr="Click to view full size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8669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23938"/>
            <a:ext cx="7620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Complications of Immune Response Over Stimulation</a:t>
            </a:r>
          </a:p>
        </p:txBody>
      </p:sp>
    </p:spTree>
    <p:extLst>
      <p:ext uri="{BB962C8B-B14F-4D97-AF65-F5344CB8AC3E}">
        <p14:creationId xmlns:p14="http://schemas.microsoft.com/office/powerpoint/2010/main" val="131414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38" y="1524000"/>
            <a:ext cx="69990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2633"/>
            <a:ext cx="7696199" cy="679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097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03" y="457200"/>
            <a:ext cx="847279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287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152</Words>
  <Application>Microsoft Office PowerPoint</Application>
  <PresentationFormat>On-screen Show (4:3)</PresentationFormat>
  <Paragraphs>29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57</cp:revision>
  <dcterms:created xsi:type="dcterms:W3CDTF">2013-02-03T11:40:10Z</dcterms:created>
  <dcterms:modified xsi:type="dcterms:W3CDTF">2022-06-23T20:13:00Z</dcterms:modified>
</cp:coreProperties>
</file>