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9" r:id="rId2"/>
    <p:sldId id="292" r:id="rId3"/>
    <p:sldId id="294" r:id="rId4"/>
    <p:sldId id="291" r:id="rId5"/>
    <p:sldId id="293" r:id="rId6"/>
    <p:sldId id="316" r:id="rId7"/>
    <p:sldId id="314" r:id="rId8"/>
    <p:sldId id="281" r:id="rId9"/>
    <p:sldId id="272" r:id="rId10"/>
    <p:sldId id="257" r:id="rId11"/>
    <p:sldId id="278" r:id="rId12"/>
    <p:sldId id="276" r:id="rId13"/>
    <p:sldId id="273" r:id="rId14"/>
    <p:sldId id="275" r:id="rId15"/>
    <p:sldId id="258" r:id="rId16"/>
    <p:sldId id="259" r:id="rId17"/>
    <p:sldId id="260" r:id="rId18"/>
    <p:sldId id="261" r:id="rId19"/>
    <p:sldId id="262" r:id="rId20"/>
    <p:sldId id="342" r:id="rId21"/>
    <p:sldId id="263" r:id="rId22"/>
    <p:sldId id="264" r:id="rId23"/>
    <p:sldId id="343" r:id="rId24"/>
    <p:sldId id="341" r:id="rId25"/>
    <p:sldId id="266" r:id="rId26"/>
    <p:sldId id="328" r:id="rId27"/>
    <p:sldId id="267" r:id="rId28"/>
    <p:sldId id="329" r:id="rId29"/>
    <p:sldId id="322" r:id="rId30"/>
    <p:sldId id="319" r:id="rId31"/>
    <p:sldId id="330" r:id="rId32"/>
    <p:sldId id="268" r:id="rId33"/>
    <p:sldId id="320" r:id="rId34"/>
    <p:sldId id="269" r:id="rId35"/>
    <p:sldId id="325" r:id="rId36"/>
    <p:sldId id="280" r:id="rId37"/>
    <p:sldId id="326" r:id="rId38"/>
    <p:sldId id="327" r:id="rId39"/>
    <p:sldId id="277" r:id="rId40"/>
    <p:sldId id="323" r:id="rId41"/>
    <p:sldId id="288" r:id="rId42"/>
    <p:sldId id="286" r:id="rId43"/>
    <p:sldId id="287" r:id="rId44"/>
    <p:sldId id="290" r:id="rId45"/>
    <p:sldId id="289" r:id="rId46"/>
    <p:sldId id="274" r:id="rId47"/>
    <p:sldId id="270" r:id="rId48"/>
    <p:sldId id="331" r:id="rId49"/>
    <p:sldId id="271" r:id="rId50"/>
    <p:sldId id="334" r:id="rId51"/>
    <p:sldId id="333" r:id="rId52"/>
    <p:sldId id="296" r:id="rId53"/>
    <p:sldId id="335" r:id="rId54"/>
    <p:sldId id="336" r:id="rId55"/>
    <p:sldId id="299" r:id="rId56"/>
    <p:sldId id="303" r:id="rId57"/>
    <p:sldId id="317" r:id="rId58"/>
    <p:sldId id="337" r:id="rId59"/>
    <p:sldId id="307" r:id="rId60"/>
    <p:sldId id="338" r:id="rId61"/>
    <p:sldId id="340" r:id="rId62"/>
    <p:sldId id="339" r:id="rId63"/>
    <p:sldId id="309" r:id="rId64"/>
    <p:sldId id="282" r:id="rId65"/>
    <p:sldId id="283" r:id="rId66"/>
    <p:sldId id="311" r:id="rId67"/>
    <p:sldId id="297" r:id="rId68"/>
    <p:sldId id="312" r:id="rId6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F51F-1344-4F63-B883-247AE742CC91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F60F-845D-4875-8328-A4578E25CE8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820"/>
            <a:ext cx="3832952" cy="681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925"/>
            <a:ext cx="7620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3794" name="AutoShape 2" descr="mk:@MSITStore:C:\Users\hp\Documents\pharmacology%20textbooks\A_101223_MedEn_KTPEaBR.CHM::/IV.%20Drugs%20with%20Important%20Actions%20on%20Smooth%20Muscles/18.%20Prostaglandins%20and%20Other%20Eicosanoids_files/loadBinary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66" y="2057400"/>
            <a:ext cx="859945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8434" name="AutoShape 2" descr="mk:@MSITStore:C:\Users\hp\Documents\pharmacology%20textbooks\A_101223_MedEn_KTPEaBR.CHM::/VI.%20Drugs%20with%20Important%20Actions%20on%20Blood,%20Inflammation,%20and%20Gout/36.%20NSAIDs,%20Acetaminophen,%20and%20Drugs%20Used%20in%20Rheumatoid%20Arthritis%20and%20Gout_files/loadBinary_003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"/>
            <a:ext cx="817245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028700"/>
            <a:ext cx="6419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2638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57175"/>
            <a:ext cx="28575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80772"/>
            <a:ext cx="4010193" cy="677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14" y="1295400"/>
            <a:ext cx="82481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952" y="285294"/>
            <a:ext cx="2867673" cy="65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262" y="1219200"/>
            <a:ext cx="6297949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992B-1BC2-44F0-911A-3FA82364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854DB-6C13-48D7-91B1-2F292E2B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2642B-28C8-4203-9BB0-4DE5667E3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6237"/>
            <a:ext cx="6629400" cy="64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9" y="918464"/>
            <a:ext cx="4270653" cy="50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0"/>
            <a:ext cx="266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971B-6765-4896-9549-26BAAC8B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D07B-125F-4A24-9F3B-0B5AEF78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8836E-C9B3-459B-804B-62FC93578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-5080"/>
            <a:ext cx="3573735" cy="67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95A0-31D9-4C77-A2C0-402718BB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CE055-DDD1-4F9F-955C-A480E496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afety of Cyclooxygenase-2 Inhibitors in Osteoarthritis: Outcomes of a  Systematic Review and Meta-Analysis | SpringerLink">
            <a:extLst>
              <a:ext uri="{FF2B5EF4-FFF2-40B4-BE49-F238E27FC236}">
                <a16:creationId xmlns:a16="http://schemas.microsoft.com/office/drawing/2014/main" id="{972157E2-2EDA-47A5-8298-4F76B45A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0" y="457201"/>
            <a:ext cx="7836340" cy="62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8" y="838200"/>
            <a:ext cx="9053962" cy="534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70A-FC6A-4406-B4B5-2AA84301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4DA6A-10C1-4D66-B642-33B91D972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4DA2B-8D4E-4124-A927-EEC6F239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37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2187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026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9AD5-3B94-4255-9538-D978BEE6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1E99-7C03-4CA9-AA16-88772D846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D60B1-68CF-4196-BB26-E60EE6E71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40030"/>
            <a:ext cx="8184945" cy="63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0"/>
            <a:ext cx="64389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11C1-AEA8-440D-9FBD-70F859C7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14337-9999-4F52-ACFC-2AF1117C9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Drugs used for arthritis. Conventional Disease Modifying Anti-Rheumatic...  | Download Scientific Diagram">
            <a:extLst>
              <a:ext uri="{FF2B5EF4-FFF2-40B4-BE49-F238E27FC236}">
                <a16:creationId xmlns:a16="http://schemas.microsoft.com/office/drawing/2014/main" id="{FC222DBC-D405-42D3-B9F7-4F78766F83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75135-CACA-40F9-83DC-3BE7FB91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581150"/>
            <a:ext cx="80962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9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4B6D-4D0A-43A1-9AEA-C75C8CD8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A874-EABD-40AF-92D6-7F7EB51A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EAF26-DA45-498A-BA84-1B02D9497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4" y="609599"/>
            <a:ext cx="8179435" cy="56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8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F374-241C-4AEA-8A59-EE9DF791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97B7-29CD-4CE8-8030-3CE140116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5F211-F584-4EE3-BEDC-9DC7BD019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9" y="457200"/>
            <a:ext cx="8168534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75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2776"/>
            <a:ext cx="4959724" cy="67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03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46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571" y="838200"/>
            <a:ext cx="6151629" cy="54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http://lh5.ggpht.com/-U-flfKAstBo/URvSuny3RjI/AAAAAAAABDM/uXMuRU0k0Jc/image_thumb%25255B8%25255D.pn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94198"/>
            <a:ext cx="6053959" cy="6106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22" y="609600"/>
            <a:ext cx="7510551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95250"/>
            <a:ext cx="53244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362" y="1752600"/>
            <a:ext cx="6295838" cy="41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DBC4-4A5D-4FEB-827F-D3049F8C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4422-356F-4D83-A570-C9F6E795E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urrent immunotherapy in rheumatoid arthritis | Immunotherapy">
            <a:extLst>
              <a:ext uri="{FF2B5EF4-FFF2-40B4-BE49-F238E27FC236}">
                <a16:creationId xmlns:a16="http://schemas.microsoft.com/office/drawing/2014/main" id="{EA6DD494-6A8E-4AAD-95D9-A9CF2E08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9" y="731836"/>
            <a:ext cx="8566091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40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823913"/>
            <a:ext cx="73247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1986" name="Picture 2" descr="http://topnews.net.nz/images/NZ-Drug-Gou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45296"/>
            <a:ext cx="5419725" cy="4331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3010" name="Picture 2" descr="https://encrypted-tbn2.gstatic.com/images?q=tbn:ANd9GcRSTB6cIHi_lZSVD8ZlPeULxl89ENAyBCB59eA8-dJ5VQlCE2I6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249" y="1752600"/>
            <a:ext cx="4853151" cy="3518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447800"/>
            <a:ext cx="673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06" y="1524000"/>
            <a:ext cx="8079193" cy="40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214438"/>
            <a:ext cx="7753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275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4D33-BF01-440D-94EF-84D84639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36D9-B1CE-4FF0-883F-64A12BD6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Microtubule Pharmacology | Mitchison Lab">
            <a:extLst>
              <a:ext uri="{FF2B5EF4-FFF2-40B4-BE49-F238E27FC236}">
                <a16:creationId xmlns:a16="http://schemas.microsoft.com/office/drawing/2014/main" id="{01BB7901-72B2-4117-9F7C-129204FD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811"/>
            <a:ext cx="8229599" cy="65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02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45948"/>
            <a:ext cx="2133600" cy="616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6305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D7F8-0FE6-4E9C-9997-2DE22DC6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3E578-FB5B-4075-8211-6B93FA9C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2274F-E4ED-4D5B-9EB7-1BEBD48D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9778"/>
            <a:ext cx="5867400" cy="62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0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68CC-3056-4418-BEE9-F9EB39AA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18E05-8F47-46DD-ABB8-806A92B6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76171-5DE1-4CBC-96E5-0EF507235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3987"/>
            <a:ext cx="5029199" cy="66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33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https://encrypted-tbn3.gstatic.com/images?q=tbn:ANd9GcSOwh1P82NaqvWHoGvjwLy8me_XzmV4W2P3avWGLmWuL4dZa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197595" cy="3718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0713-8901-49EA-AC23-C6753C3D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A857-1F9A-4539-BF63-620E474F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Tumor Lysis Syndrome – Core EM">
            <a:extLst>
              <a:ext uri="{FF2B5EF4-FFF2-40B4-BE49-F238E27FC236}">
                <a16:creationId xmlns:a16="http://schemas.microsoft.com/office/drawing/2014/main" id="{6B5A555C-B549-4B92-9069-3D747F53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44000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06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919F-9945-423B-B891-A4846DF4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810E-41A9-4E0D-9ED9-DF83B3C7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0E6DF-C1AA-4E9D-9CC1-548BFDF9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963"/>
            <a:ext cx="9144000" cy="44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33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44" y="1216472"/>
            <a:ext cx="8120655" cy="33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9" y="266539"/>
            <a:ext cx="8020051" cy="641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E:\Chrome Downloads\Screenshot_2017-11-06-21-29-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1143000"/>
            <a:ext cx="5553075" cy="8884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04FA-FC4D-4F48-A255-0E48019D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B8C4-4E7F-4F8B-8B8F-3529A2EBC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90B93-2707-49A0-AF07-F1041E71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6106"/>
            <a:ext cx="3810000" cy="67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8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293018"/>
            <a:ext cx="7497436" cy="656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9676"/>
            <a:ext cx="8305800" cy="62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BE95-2FD9-48CD-8751-7B1B5577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B66D-1672-4D47-8151-25637D599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B5DF3-8D9F-43B2-9332-057CCFF6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1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5C4B-B959-48FD-A2D8-4E54592A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7FB48-F53A-4FE9-8B21-B09E9962E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948BB-D4CB-41D4-885C-1852C593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269816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214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CFF0-ACD4-4A2C-A88A-70E3B5BD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8E09-4C54-4A47-B44F-318F04549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24103-1ED8-443B-A547-FA52490D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95250"/>
            <a:ext cx="72199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7162800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dirty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i="1" dirty="0"/>
              <a:t>When you complete this chapter, you should be able to:</a:t>
            </a:r>
            <a:r>
              <a:rPr lang="en-US" dirty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dirty="0"/>
              <a:t>List the major effects of PGE</a:t>
            </a:r>
            <a:r>
              <a:rPr lang="en-US" baseline="-25000" dirty="0"/>
              <a:t>2</a:t>
            </a:r>
            <a:r>
              <a:rPr lang="en-US" dirty="0"/>
              <a:t>, PGF</a:t>
            </a:r>
            <a:r>
              <a:rPr lang="en-US" baseline="-25000" dirty="0"/>
              <a:t>2</a:t>
            </a:r>
            <a:r>
              <a:rPr lang="en-US" dirty="0"/>
              <a:t>, PGI</a:t>
            </a:r>
            <a:r>
              <a:rPr lang="en-US" baseline="-25000" dirty="0"/>
              <a:t>2</a:t>
            </a:r>
            <a:r>
              <a:rPr lang="en-US" dirty="0"/>
              <a:t>, LTB</a:t>
            </a:r>
            <a:r>
              <a:rPr lang="en-US" baseline="-25000" dirty="0"/>
              <a:t>4</a:t>
            </a:r>
            <a:r>
              <a:rPr lang="en-US" dirty="0"/>
              <a:t>, LTC</a:t>
            </a:r>
            <a:r>
              <a:rPr lang="en-US" baseline="-25000" dirty="0"/>
              <a:t>4</a:t>
            </a:r>
            <a:r>
              <a:rPr lang="en-US" dirty="0"/>
              <a:t>, and LTD</a:t>
            </a:r>
            <a:r>
              <a:rPr lang="en-US" baseline="-25000" dirty="0"/>
              <a:t>4</a:t>
            </a:r>
            <a:r>
              <a:rPr lang="en-US" dirty="0"/>
              <a:t>.</a:t>
            </a:r>
          </a:p>
          <a:p>
            <a:pPr algn="l" rtl="0">
              <a:lnSpc>
                <a:spcPct val="170000"/>
              </a:lnSpc>
            </a:pPr>
            <a:r>
              <a:rPr lang="en-US" dirty="0"/>
              <a:t>List the cellular sites of synthesis and the effects of </a:t>
            </a:r>
            <a:r>
              <a:rPr lang="en-US" dirty="0" err="1"/>
              <a:t>thromboxane</a:t>
            </a:r>
            <a:r>
              <a:rPr lang="en-US" dirty="0"/>
              <a:t> and </a:t>
            </a:r>
            <a:r>
              <a:rPr lang="en-US" dirty="0" err="1"/>
              <a:t>prostacyclin</a:t>
            </a:r>
            <a:r>
              <a:rPr lang="en-US" dirty="0"/>
              <a:t> in the vascular system.</a:t>
            </a:r>
          </a:p>
          <a:p>
            <a:pPr algn="l" rtl="0">
              <a:lnSpc>
                <a:spcPct val="170000"/>
              </a:lnSpc>
            </a:pPr>
            <a:r>
              <a:rPr lang="en-US" dirty="0"/>
              <a:t>List the currently available therapeutic antagonists of </a:t>
            </a:r>
            <a:r>
              <a:rPr lang="en-US" dirty="0" err="1"/>
              <a:t>leukotrienes</a:t>
            </a:r>
            <a:r>
              <a:rPr lang="en-US" dirty="0"/>
              <a:t> and prostaglandins and their targets (receptors or enzymes).</a:t>
            </a:r>
          </a:p>
          <a:p>
            <a:pPr algn="l" rtl="0">
              <a:lnSpc>
                <a:spcPct val="170000"/>
              </a:lnSpc>
            </a:pPr>
            <a:r>
              <a:rPr lang="en-US" dirty="0"/>
              <a:t>Explain the different effects of aspirin on prostaglandin synthesis and on </a:t>
            </a:r>
            <a:r>
              <a:rPr lang="en-US" dirty="0" err="1"/>
              <a:t>leukotriene</a:t>
            </a:r>
            <a:r>
              <a:rPr lang="en-US" dirty="0"/>
              <a:t> synthesis.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6477000"/>
          </a:xfrm>
        </p:spPr>
        <p:txBody>
          <a:bodyPr>
            <a:normAutofit fontScale="62500" lnSpcReduction="20000"/>
          </a:bodyPr>
          <a:lstStyle/>
          <a:p>
            <a:pPr algn="l" rtl="0">
              <a:lnSpc>
                <a:spcPct val="160000"/>
              </a:lnSpc>
            </a:pPr>
            <a:r>
              <a:rPr lang="en-US" sz="2900" i="1" dirty="0"/>
              <a:t>When you complete this chapter, you should be able to:</a:t>
            </a:r>
            <a:r>
              <a:rPr lang="en-US" sz="2900" dirty="0"/>
              <a:t> </a:t>
            </a:r>
          </a:p>
          <a:p>
            <a:pPr algn="l" rtl="0">
              <a:lnSpc>
                <a:spcPct val="160000"/>
              </a:lnSpc>
            </a:pPr>
            <a:endParaRPr lang="en-US" sz="2900" dirty="0"/>
          </a:p>
          <a:p>
            <a:pPr algn="l" rtl="0">
              <a:lnSpc>
                <a:spcPct val="160000"/>
              </a:lnSpc>
            </a:pPr>
            <a:r>
              <a:rPr lang="en-US" sz="2900" dirty="0"/>
              <a:t>Describe the effects of NSAIDs on prostaglandin synthesis.</a:t>
            </a:r>
          </a:p>
          <a:p>
            <a:pPr algn="l" rtl="0">
              <a:lnSpc>
                <a:spcPct val="160000"/>
              </a:lnSpc>
            </a:pPr>
            <a:r>
              <a:rPr lang="en-US" sz="2900" dirty="0"/>
              <a:t>Contrast the functions of COX-1 and COX-2.</a:t>
            </a:r>
          </a:p>
          <a:p>
            <a:pPr algn="l" rtl="0">
              <a:lnSpc>
                <a:spcPct val="160000"/>
              </a:lnSpc>
            </a:pPr>
            <a:r>
              <a:rPr lang="en-US" sz="2900" dirty="0"/>
              <a:t>Compare the actions and toxicity of aspirin, the older nonselective NSAIDs, and the COX-2-selective drugs.</a:t>
            </a:r>
          </a:p>
          <a:p>
            <a:pPr algn="l" rtl="0">
              <a:lnSpc>
                <a:spcPct val="160000"/>
              </a:lnSpc>
            </a:pPr>
            <a:r>
              <a:rPr lang="en-US" sz="2900" dirty="0"/>
              <a:t>Explain why several of the highly selective COX-2 inhibitors have been withdrawn from the market.</a:t>
            </a:r>
          </a:p>
          <a:p>
            <a:pPr algn="l" rtl="0">
              <a:lnSpc>
                <a:spcPct val="160000"/>
              </a:lnSpc>
            </a:pPr>
            <a:r>
              <a:rPr lang="en-US" sz="2900" dirty="0"/>
              <a:t>Describe the toxic effects of aspirin.</a:t>
            </a:r>
          </a:p>
          <a:p>
            <a:pPr algn="l" rtl="0">
              <a:lnSpc>
                <a:spcPct val="160000"/>
              </a:lnSpc>
            </a:pPr>
            <a:r>
              <a:rPr lang="en-US" sz="2900" dirty="0"/>
              <a:t>Describe the effects and the major toxicity of acetaminophen.</a:t>
            </a:r>
          </a:p>
          <a:p>
            <a:pPr algn="l" rtl="0">
              <a:lnSpc>
                <a:spcPct val="160000"/>
              </a:lnSpc>
            </a:pPr>
            <a:r>
              <a:rPr lang="en-US" sz="2900" dirty="0"/>
              <a:t>Name 5 disease-modifying </a:t>
            </a:r>
            <a:r>
              <a:rPr lang="en-US" sz="2900" dirty="0" err="1"/>
              <a:t>antirheumatic</a:t>
            </a:r>
            <a:r>
              <a:rPr lang="en-US" sz="2900" dirty="0"/>
              <a:t> drugs (DMARDs) and describe their toxicity.</a:t>
            </a:r>
          </a:p>
          <a:p>
            <a:pPr algn="l" rtl="0">
              <a:lnSpc>
                <a:spcPct val="160000"/>
              </a:lnSpc>
            </a:pPr>
            <a:r>
              <a:rPr lang="en-US" sz="2900" dirty="0"/>
              <a:t>Contrast the pharmacologic treatment of acute and chronic gout.</a:t>
            </a:r>
          </a:p>
          <a:p>
            <a:pPr algn="l" rtl="0">
              <a:lnSpc>
                <a:spcPct val="160000"/>
              </a:lnSpc>
            </a:pPr>
            <a:r>
              <a:rPr lang="en-US" sz="2900" dirty="0"/>
              <a:t>Describe the mechanisms of action and toxicity of 3 different drug groups used in gout.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6172200"/>
          </a:xfrm>
        </p:spPr>
        <p:txBody>
          <a:bodyPr>
            <a:normAutofit fontScale="47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4200" dirty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4200" i="1" dirty="0"/>
              <a:t>When you complete this chapter, you should be able to:</a:t>
            </a:r>
            <a:r>
              <a:rPr lang="en-US" sz="4200" dirty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4200" dirty="0"/>
              <a:t>List the major organ system effects of histamine and serotonin.</a:t>
            </a:r>
          </a:p>
          <a:p>
            <a:pPr algn="l" rtl="0">
              <a:lnSpc>
                <a:spcPct val="170000"/>
              </a:lnSpc>
            </a:pPr>
            <a:r>
              <a:rPr lang="en-US" sz="4200" dirty="0"/>
              <a:t>Describe the pharmacology of the 2 generations and 3 subgroups of H</a:t>
            </a:r>
            <a:r>
              <a:rPr lang="en-US" sz="4200" baseline="-25000" dirty="0"/>
              <a:t>1</a:t>
            </a:r>
            <a:r>
              <a:rPr lang="en-US" sz="4200" dirty="0"/>
              <a:t> antihistamines; list prototypical agents for each subgroup.</a:t>
            </a:r>
          </a:p>
          <a:p>
            <a:pPr algn="l" rtl="0">
              <a:lnSpc>
                <a:spcPct val="170000"/>
              </a:lnSpc>
            </a:pPr>
            <a:r>
              <a:rPr lang="en-US" sz="4200" dirty="0"/>
              <a:t>Describe the pharmacology of the H</a:t>
            </a:r>
            <a:r>
              <a:rPr lang="en-US" sz="4200" baseline="-25000" dirty="0"/>
              <a:t>2</a:t>
            </a:r>
            <a:r>
              <a:rPr lang="en-US" sz="4200" dirty="0"/>
              <a:t> antihistamines; name 2 members of this group.</a:t>
            </a:r>
          </a:p>
          <a:p>
            <a:pPr algn="l" rtl="0">
              <a:lnSpc>
                <a:spcPct val="170000"/>
              </a:lnSpc>
            </a:pPr>
            <a:r>
              <a:rPr lang="en-US" sz="4200" dirty="0"/>
              <a:t>Describe the action and indication for the use of </a:t>
            </a:r>
            <a:r>
              <a:rPr lang="en-US" sz="4200" dirty="0" err="1"/>
              <a:t>sumatriptan</a:t>
            </a:r>
            <a:r>
              <a:rPr lang="en-US" sz="4200" dirty="0"/>
              <a:t>.</a:t>
            </a:r>
          </a:p>
          <a:p>
            <a:pPr algn="l" rtl="0">
              <a:lnSpc>
                <a:spcPct val="170000"/>
              </a:lnSpc>
            </a:pPr>
            <a:r>
              <a:rPr lang="en-US" sz="4200" dirty="0"/>
              <a:t>Describe one 5-HT</a:t>
            </a:r>
            <a:r>
              <a:rPr lang="en-US" sz="4200" baseline="-25000" dirty="0"/>
              <a:t>2</a:t>
            </a:r>
            <a:r>
              <a:rPr lang="en-US" sz="4200" dirty="0"/>
              <a:t> and one 5-HT</a:t>
            </a:r>
            <a:r>
              <a:rPr lang="en-US" sz="4200" baseline="-25000" dirty="0"/>
              <a:t>3</a:t>
            </a:r>
            <a:r>
              <a:rPr lang="en-US" sz="4200" dirty="0"/>
              <a:t> antagonist and their major applications.</a:t>
            </a:r>
          </a:p>
          <a:p>
            <a:pPr algn="l" rtl="0">
              <a:lnSpc>
                <a:spcPct val="170000"/>
              </a:lnSpc>
            </a:pPr>
            <a:r>
              <a:rPr lang="en-US" sz="4200" dirty="0"/>
              <a:t>List the major organ system effects of the ergot alkaloids.</a:t>
            </a:r>
          </a:p>
          <a:p>
            <a:pPr algn="l" rtl="0">
              <a:lnSpc>
                <a:spcPct val="170000"/>
              </a:lnSpc>
            </a:pPr>
            <a:r>
              <a:rPr lang="en-US" sz="4200" dirty="0"/>
              <a:t>Describe the major clinical applications and toxicities of the ergot drugs.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2286000" y="1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Which one of the following statements concerning</a:t>
            </a:r>
          </a:p>
          <a:p>
            <a:pPr algn="l"/>
            <a:r>
              <a:rPr lang="en-US" sz="2400" dirty="0"/>
              <a:t>COX-2 inhibitors is correct?</a:t>
            </a:r>
          </a:p>
          <a:p>
            <a:pPr algn="l"/>
            <a:r>
              <a:rPr lang="en-US" sz="2400" dirty="0"/>
              <a:t>A. The COX-2 inhibitors show greater analgesic</a:t>
            </a:r>
          </a:p>
          <a:p>
            <a:pPr algn="l"/>
            <a:r>
              <a:rPr lang="en-US" sz="2400" dirty="0"/>
              <a:t>activity than traditional NSAIDs.</a:t>
            </a:r>
          </a:p>
          <a:p>
            <a:pPr algn="l"/>
            <a:r>
              <a:rPr lang="en-US" sz="2400" dirty="0"/>
              <a:t>B. The COX-2 inhibitors decrease platelet function.</a:t>
            </a:r>
          </a:p>
          <a:p>
            <a:pPr algn="l"/>
            <a:r>
              <a:rPr lang="en-US" sz="2400" dirty="0"/>
              <a:t>C. The COX-2 inhibitors do not affect the kidney.</a:t>
            </a:r>
          </a:p>
          <a:p>
            <a:pPr algn="l"/>
            <a:r>
              <a:rPr lang="en-US" sz="2400" dirty="0"/>
              <a:t>D. The COX-2 inhibitors show anti-inflammatory</a:t>
            </a:r>
          </a:p>
          <a:p>
            <a:pPr algn="l"/>
            <a:r>
              <a:rPr lang="en-US" sz="2400" dirty="0"/>
              <a:t>activity similar to that of the traditional NSAIDs.</a:t>
            </a:r>
          </a:p>
          <a:p>
            <a:pPr algn="l"/>
            <a:r>
              <a:rPr lang="en-US" sz="2400" dirty="0"/>
              <a:t>E. The COX-2 inhibitors are </a:t>
            </a:r>
            <a:r>
              <a:rPr lang="en-US" sz="2400" dirty="0" err="1"/>
              <a:t>cardioprotective</a:t>
            </a:r>
            <a:endParaRPr lang="ar-IQ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67" y="228600"/>
            <a:ext cx="8843433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23907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59" y="1447800"/>
            <a:ext cx="8620541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374</Words>
  <Application>Microsoft Office PowerPoint</Application>
  <PresentationFormat>On-screen Show (4:3)</PresentationFormat>
  <Paragraphs>35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35</cp:revision>
  <dcterms:created xsi:type="dcterms:W3CDTF">2013-02-03T08:13:24Z</dcterms:created>
  <dcterms:modified xsi:type="dcterms:W3CDTF">2022-06-23T19:58:21Z</dcterms:modified>
</cp:coreProperties>
</file>