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60" r:id="rId5"/>
    <p:sldId id="261" r:id="rId6"/>
    <p:sldId id="259" r:id="rId7"/>
    <p:sldId id="262" r:id="rId8"/>
    <p:sldId id="263" r:id="rId9"/>
    <p:sldId id="265" r:id="rId10"/>
    <p:sldId id="266" r:id="rId11"/>
    <p:sldId id="268" r:id="rId12"/>
    <p:sldId id="269" r:id="rId13"/>
    <p:sldId id="270" r:id="rId14"/>
    <p:sldId id="271" r:id="rId15"/>
    <p:sldId id="276" r:id="rId16"/>
    <p:sldId id="275" r:id="rId17"/>
    <p:sldId id="282" r:id="rId18"/>
    <p:sldId id="272" r:id="rId19"/>
    <p:sldId id="273" r:id="rId20"/>
    <p:sldId id="274" r:id="rId21"/>
    <p:sldId id="283" r:id="rId22"/>
    <p:sldId id="284" r:id="rId23"/>
    <p:sldId id="285" r:id="rId24"/>
    <p:sldId id="286" r:id="rId25"/>
    <p:sldId id="287" r:id="rId26"/>
    <p:sldId id="288" r:id="rId27"/>
    <p:sldId id="289" r:id="rId28"/>
    <p:sldId id="290" r:id="rId29"/>
    <p:sldId id="292" r:id="rId30"/>
    <p:sldId id="291" r:id="rId31"/>
    <p:sldId id="278" r:id="rId32"/>
    <p:sldId id="293" r:id="rId33"/>
    <p:sldId id="279" r:id="rId34"/>
    <p:sldId id="280" r:id="rId35"/>
    <p:sldId id="281" r:id="rId36"/>
    <p:sldId id="29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3" autoAdjust="0"/>
    <p:restoredTop sz="94660"/>
  </p:normalViewPr>
  <p:slideViewPr>
    <p:cSldViewPr showGuides="1">
      <p:cViewPr varScale="1">
        <p:scale>
          <a:sx n="77" d="100"/>
          <a:sy n="77" d="100"/>
        </p:scale>
        <p:origin x="1627"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B1AD91B-2DB3-4346-A16D-82F0094B4493}" type="datetimeFigureOut">
              <a:rPr lang="ar-IQ" smtClean="0"/>
              <a:pPr/>
              <a:t>12/10/1443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84F4EF0-6D42-4642-AD7A-1449CA4C3449}" type="slidenum">
              <a:rPr lang="ar-IQ" smtClean="0"/>
              <a:pPr/>
              <a:t>‹#›</a:t>
            </a:fld>
            <a:endParaRPr lang="ar-IQ"/>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06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AD91B-2DB3-4346-A16D-82F0094B4493}" type="datetimeFigureOut">
              <a:rPr lang="ar-IQ" smtClean="0"/>
              <a:pPr/>
              <a:t>12/10/1443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84F4EF0-6D42-4642-AD7A-1449CA4C3449}" type="slidenum">
              <a:rPr lang="ar-IQ" smtClean="0"/>
              <a:pPr/>
              <a:t>‹#›</a:t>
            </a:fld>
            <a:endParaRPr lang="ar-IQ"/>
          </a:p>
        </p:txBody>
      </p:sp>
    </p:spTree>
    <p:extLst>
      <p:ext uri="{BB962C8B-B14F-4D97-AF65-F5344CB8AC3E}">
        <p14:creationId xmlns:p14="http://schemas.microsoft.com/office/powerpoint/2010/main" val="198420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AD91B-2DB3-4346-A16D-82F0094B4493}" type="datetimeFigureOut">
              <a:rPr lang="ar-IQ" smtClean="0"/>
              <a:pPr/>
              <a:t>12/10/1443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84F4EF0-6D42-4642-AD7A-1449CA4C3449}" type="slidenum">
              <a:rPr lang="ar-IQ" smtClean="0"/>
              <a:pPr/>
              <a:t>‹#›</a:t>
            </a:fld>
            <a:endParaRPr lang="ar-IQ"/>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65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AD91B-2DB3-4346-A16D-82F0094B4493}" type="datetimeFigureOut">
              <a:rPr lang="ar-IQ" smtClean="0"/>
              <a:pPr/>
              <a:t>12/10/1443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84F4EF0-6D42-4642-AD7A-1449CA4C3449}" type="slidenum">
              <a:rPr lang="ar-IQ" smtClean="0"/>
              <a:pPr/>
              <a:t>‹#›</a:t>
            </a:fld>
            <a:endParaRPr lang="ar-IQ"/>
          </a:p>
        </p:txBody>
      </p:sp>
    </p:spTree>
    <p:extLst>
      <p:ext uri="{BB962C8B-B14F-4D97-AF65-F5344CB8AC3E}">
        <p14:creationId xmlns:p14="http://schemas.microsoft.com/office/powerpoint/2010/main" val="304570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AD91B-2DB3-4346-A16D-82F0094B4493}" type="datetimeFigureOut">
              <a:rPr lang="ar-IQ" smtClean="0"/>
              <a:pPr/>
              <a:t>12/10/1443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84F4EF0-6D42-4642-AD7A-1449CA4C3449}" type="slidenum">
              <a:rPr lang="ar-IQ" smtClean="0"/>
              <a:pPr/>
              <a:t>‹#›</a:t>
            </a:fld>
            <a:endParaRPr lang="ar-IQ"/>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62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1AD91B-2DB3-4346-A16D-82F0094B4493}" type="datetimeFigureOut">
              <a:rPr lang="ar-IQ" smtClean="0"/>
              <a:pPr/>
              <a:t>12/10/1443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84F4EF0-6D42-4642-AD7A-1449CA4C3449}" type="slidenum">
              <a:rPr lang="ar-IQ" smtClean="0"/>
              <a:pPr/>
              <a:t>‹#›</a:t>
            </a:fld>
            <a:endParaRPr lang="ar-IQ"/>
          </a:p>
        </p:txBody>
      </p:sp>
    </p:spTree>
    <p:extLst>
      <p:ext uri="{BB962C8B-B14F-4D97-AF65-F5344CB8AC3E}">
        <p14:creationId xmlns:p14="http://schemas.microsoft.com/office/powerpoint/2010/main" val="344256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1AD91B-2DB3-4346-A16D-82F0094B4493}" type="datetimeFigureOut">
              <a:rPr lang="ar-IQ" smtClean="0"/>
              <a:pPr/>
              <a:t>12/10/1443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84F4EF0-6D42-4642-AD7A-1449CA4C3449}" type="slidenum">
              <a:rPr lang="ar-IQ" smtClean="0"/>
              <a:pPr/>
              <a:t>‹#›</a:t>
            </a:fld>
            <a:endParaRPr lang="ar-IQ"/>
          </a:p>
        </p:txBody>
      </p:sp>
    </p:spTree>
    <p:extLst>
      <p:ext uri="{BB962C8B-B14F-4D97-AF65-F5344CB8AC3E}">
        <p14:creationId xmlns:p14="http://schemas.microsoft.com/office/powerpoint/2010/main" val="189828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1AD91B-2DB3-4346-A16D-82F0094B4493}" type="datetimeFigureOut">
              <a:rPr lang="ar-IQ" smtClean="0"/>
              <a:pPr/>
              <a:t>12/10/1443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84F4EF0-6D42-4642-AD7A-1449CA4C3449}" type="slidenum">
              <a:rPr lang="ar-IQ" smtClean="0"/>
              <a:pPr/>
              <a:t>‹#›</a:t>
            </a:fld>
            <a:endParaRPr lang="ar-IQ"/>
          </a:p>
        </p:txBody>
      </p:sp>
    </p:spTree>
    <p:extLst>
      <p:ext uri="{BB962C8B-B14F-4D97-AF65-F5344CB8AC3E}">
        <p14:creationId xmlns:p14="http://schemas.microsoft.com/office/powerpoint/2010/main" val="102035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AD91B-2DB3-4346-A16D-82F0094B4493}" type="datetimeFigureOut">
              <a:rPr lang="ar-IQ" smtClean="0"/>
              <a:pPr/>
              <a:t>12/10/1443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84F4EF0-6D42-4642-AD7A-1449CA4C3449}" type="slidenum">
              <a:rPr lang="ar-IQ" smtClean="0"/>
              <a:pPr/>
              <a:t>‹#›</a:t>
            </a:fld>
            <a:endParaRPr lang="ar-IQ"/>
          </a:p>
        </p:txBody>
      </p:sp>
    </p:spTree>
    <p:extLst>
      <p:ext uri="{BB962C8B-B14F-4D97-AF65-F5344CB8AC3E}">
        <p14:creationId xmlns:p14="http://schemas.microsoft.com/office/powerpoint/2010/main" val="296091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1AD91B-2DB3-4346-A16D-82F0094B4493}" type="datetimeFigureOut">
              <a:rPr lang="ar-IQ" smtClean="0"/>
              <a:pPr/>
              <a:t>12/10/1443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84F4EF0-6D42-4642-AD7A-1449CA4C3449}" type="slidenum">
              <a:rPr lang="ar-IQ" smtClean="0"/>
              <a:pPr/>
              <a:t>‹#›</a:t>
            </a:fld>
            <a:endParaRPr lang="ar-IQ"/>
          </a:p>
        </p:txBody>
      </p:sp>
    </p:spTree>
    <p:extLst>
      <p:ext uri="{BB962C8B-B14F-4D97-AF65-F5344CB8AC3E}">
        <p14:creationId xmlns:p14="http://schemas.microsoft.com/office/powerpoint/2010/main" val="147205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B1AD91B-2DB3-4346-A16D-82F0094B4493}" type="datetimeFigureOut">
              <a:rPr lang="ar-IQ" smtClean="0"/>
              <a:pPr/>
              <a:t>12/10/1443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84F4EF0-6D42-4642-AD7A-1449CA4C3449}" type="slidenum">
              <a:rPr lang="ar-IQ" smtClean="0"/>
              <a:pPr/>
              <a:t>‹#›</a:t>
            </a:fld>
            <a:endParaRPr lang="ar-IQ"/>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859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B1AD91B-2DB3-4346-A16D-82F0094B4493}" type="datetimeFigureOut">
              <a:rPr lang="ar-IQ" smtClean="0"/>
              <a:pPr/>
              <a:t>12/10/1443</a:t>
            </a:fld>
            <a:endParaRPr lang="ar-IQ"/>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ar-IQ"/>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84F4EF0-6D42-4642-AD7A-1449CA4C3449}" type="slidenum">
              <a:rPr lang="ar-IQ" smtClean="0"/>
              <a:pPr/>
              <a:t>‹#›</a:t>
            </a:fld>
            <a:endParaRPr lang="ar-IQ"/>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38896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1"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733009"/>
            <a:ext cx="4680520" cy="1600327"/>
          </a:xfrm>
        </p:spPr>
        <p:txBody>
          <a:bodyPr anchor="ctr">
            <a:noAutofit/>
          </a:bodyPr>
          <a:lstStyle/>
          <a:p>
            <a:pPr algn="ctr" rtl="0"/>
            <a:r>
              <a:rPr lang="en-GB" sz="4000" dirty="0">
                <a:latin typeface="Algerian" pitchFamily="82" charset="0"/>
              </a:rPr>
              <a:t>Lecture </a:t>
            </a:r>
            <a:r>
              <a:rPr lang="en-US" sz="4000" dirty="0">
                <a:latin typeface="Algerian" pitchFamily="82" charset="0"/>
              </a:rPr>
              <a:t>7</a:t>
            </a:r>
            <a:br>
              <a:rPr lang="en-US" sz="4000" dirty="0">
                <a:latin typeface="Algerian" pitchFamily="82" charset="0"/>
              </a:rPr>
            </a:br>
            <a:r>
              <a:rPr lang="en-US" sz="2800" dirty="0" err="1">
                <a:latin typeface="Algerian" pitchFamily="82" charset="0"/>
              </a:rPr>
              <a:t>Lect</a:t>
            </a:r>
            <a:r>
              <a:rPr lang="en-US" sz="2800" dirty="0">
                <a:latin typeface="Algerian" pitchFamily="82" charset="0"/>
              </a:rPr>
              <a:t> </a:t>
            </a:r>
            <a:r>
              <a:rPr lang="en-US" sz="2800" dirty="0" err="1">
                <a:latin typeface="Algerian" pitchFamily="82" charset="0"/>
              </a:rPr>
              <a:t>zahraa</a:t>
            </a:r>
            <a:r>
              <a:rPr lang="en-US" sz="2800" dirty="0">
                <a:latin typeface="Algerian" pitchFamily="82" charset="0"/>
              </a:rPr>
              <a:t> </a:t>
            </a:r>
            <a:r>
              <a:rPr lang="en-US" sz="2800" dirty="0" err="1">
                <a:latin typeface="Algerian" pitchFamily="82" charset="0"/>
              </a:rPr>
              <a:t>amer</a:t>
            </a:r>
            <a:r>
              <a:rPr lang="en-US" sz="2800" dirty="0">
                <a:latin typeface="Algerian" pitchFamily="82" charset="0"/>
              </a:rPr>
              <a:t> </a:t>
            </a:r>
            <a:r>
              <a:rPr lang="en-GB" sz="2800" dirty="0">
                <a:latin typeface="Algerian" pitchFamily="82" charset="0"/>
              </a:rPr>
              <a:t> </a:t>
            </a:r>
            <a:endParaRPr lang="ar-IQ" sz="4000" dirty="0">
              <a:latin typeface="Algerian" pitchFamily="82" charset="0"/>
            </a:endParaRPr>
          </a:p>
        </p:txBody>
      </p:sp>
      <p:sp>
        <p:nvSpPr>
          <p:cNvPr id="3" name="Subtitle 2"/>
          <p:cNvSpPr>
            <a:spLocks noGrp="1"/>
          </p:cNvSpPr>
          <p:nvPr>
            <p:ph type="subTitle" idx="1"/>
          </p:nvPr>
        </p:nvSpPr>
        <p:spPr>
          <a:xfrm>
            <a:off x="5148064" y="908720"/>
            <a:ext cx="3744416" cy="54006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GB" sz="4400" dirty="0">
                <a:cs typeface="Aharoni" pitchFamily="2" charset="-79"/>
              </a:rPr>
              <a:t>Delivery of proteins</a:t>
            </a:r>
          </a:p>
          <a:p>
            <a:endParaRPr lang="en-GB" sz="3200" dirty="0"/>
          </a:p>
          <a:p>
            <a:endParaRPr lang="en-GB" sz="3200" dirty="0"/>
          </a:p>
          <a:p>
            <a:pPr algn="ctr"/>
            <a:r>
              <a:rPr lang="en-GB" sz="4000" b="1" dirty="0">
                <a:cs typeface="Aharoni" pitchFamily="2" charset="-79"/>
              </a:rPr>
              <a:t>Alternative routes of administration</a:t>
            </a:r>
            <a:endParaRPr lang="ar-IQ"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836712"/>
            <a:ext cx="8229600" cy="1143000"/>
          </a:xfrm>
        </p:spPr>
        <p:style>
          <a:lnRef idx="1">
            <a:schemeClr val="accent2"/>
          </a:lnRef>
          <a:fillRef idx="2">
            <a:schemeClr val="accent2"/>
          </a:fillRef>
          <a:effectRef idx="1">
            <a:schemeClr val="accent2"/>
          </a:effectRef>
          <a:fontRef idx="minor">
            <a:schemeClr val="dk1"/>
          </a:fontRef>
        </p:style>
        <p:txBody>
          <a:bodyPr anchor="ctr"/>
          <a:lstStyle/>
          <a:p>
            <a:pPr algn="ctr"/>
            <a:r>
              <a:rPr lang="en-GB" dirty="0"/>
              <a:t>Conclusion </a:t>
            </a:r>
            <a:endParaRPr lang="ar-IQ" dirty="0"/>
          </a:p>
        </p:txBody>
      </p:sp>
      <p:sp>
        <p:nvSpPr>
          <p:cNvPr id="2" name="Content Placeholder 1"/>
          <p:cNvSpPr>
            <a:spLocks noGrp="1"/>
          </p:cNvSpPr>
          <p:nvPr>
            <p:ph idx="1"/>
          </p:nvPr>
        </p:nvSpPr>
        <p:spPr>
          <a:xfrm>
            <a:off x="467544" y="2348880"/>
            <a:ext cx="8229600" cy="4104456"/>
          </a:xfrm>
        </p:spPr>
        <p:txBody>
          <a:bodyPr>
            <a:normAutofit/>
          </a:bodyPr>
          <a:lstStyle/>
          <a:p>
            <a:pPr algn="just" rtl="0"/>
            <a:r>
              <a:rPr lang="en-GB" dirty="0"/>
              <a:t>The nasal, buccal, rectal, and transdermal routes all have been shown to be of little clinical relevance if systemic action is required, and if simple protein formulations without an absorption enhancing technology are used.</a:t>
            </a:r>
          </a:p>
          <a:p>
            <a:pPr algn="just" rtl="0"/>
            <a:endParaRPr lang="en-GB" dirty="0"/>
          </a:p>
          <a:p>
            <a:pPr algn="just" rtl="0"/>
            <a:r>
              <a:rPr lang="en-GB" dirty="0"/>
              <a:t>In general, bioavailability is too low and varies too much! The pulmonary route may be the exception to this rule </a:t>
            </a:r>
            <a:r>
              <a:rPr lang="en-GB" dirty="0">
                <a:solidFill>
                  <a:srgbClr val="FFC000"/>
                </a:solidFill>
              </a:rPr>
              <a:t>(because in pulmonary the absorption was strongly protein dependent, with no clear relationship with it’s molecular weight).</a:t>
            </a:r>
            <a:r>
              <a:rPr lang="en-GB" dirty="0"/>
              <a:t> </a:t>
            </a:r>
          </a:p>
          <a:p>
            <a:pPr algn="just" rtl="0"/>
            <a:endParaRPr lang="en-GB" dirty="0"/>
          </a:p>
          <a:p>
            <a:pPr algn="just" rtl="0"/>
            <a:endParaRPr lang="ar-IQ" dirty="0">
              <a:solidFill>
                <a:srgbClr val="00B0F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76672"/>
            <a:ext cx="8229600" cy="1143000"/>
          </a:xfrm>
        </p:spPr>
        <p:style>
          <a:lnRef idx="1">
            <a:schemeClr val="accent5"/>
          </a:lnRef>
          <a:fillRef idx="2">
            <a:schemeClr val="accent5"/>
          </a:fillRef>
          <a:effectRef idx="1">
            <a:schemeClr val="accent5"/>
          </a:effectRef>
          <a:fontRef idx="minor">
            <a:schemeClr val="dk1"/>
          </a:fontRef>
        </p:style>
        <p:txBody>
          <a:bodyPr>
            <a:noAutofit/>
          </a:bodyPr>
          <a:lstStyle/>
          <a:p>
            <a:pPr algn="just" rtl="0"/>
            <a:r>
              <a:rPr lang="en-GB" sz="3200" dirty="0"/>
              <a:t>Absolute bioavailability of a number of proteins (</a:t>
            </a:r>
            <a:r>
              <a:rPr lang="en-GB" sz="3200" dirty="0" err="1"/>
              <a:t>intratracheal</a:t>
            </a:r>
            <a:r>
              <a:rPr lang="en-GB" sz="3200" dirty="0"/>
              <a:t> vs. IV) in rats</a:t>
            </a:r>
            <a:endParaRPr lang="ar-IQ"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350868"/>
              </p:ext>
            </p:extLst>
          </p:nvPr>
        </p:nvGraphicFramePr>
        <p:xfrm>
          <a:off x="467544" y="2276872"/>
          <a:ext cx="8229600" cy="3235960"/>
        </p:xfrm>
        <a:graphic>
          <a:graphicData uri="http://schemas.openxmlformats.org/drawingml/2006/table">
            <a:tbl>
              <a:tblPr rtl="1"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rtl="0"/>
                      <a:r>
                        <a:rPr lang="en-GB" dirty="0"/>
                        <a:t>Absolute </a:t>
                      </a:r>
                      <a:r>
                        <a:rPr lang="en-GB" dirty="0" err="1"/>
                        <a:t>bioavaliability</a:t>
                      </a:r>
                      <a:r>
                        <a:rPr lang="en-GB" dirty="0"/>
                        <a:t> (%)</a:t>
                      </a:r>
                      <a:endParaRPr lang="ar-IQ" dirty="0"/>
                    </a:p>
                  </a:txBody>
                  <a:tcPr/>
                </a:tc>
                <a:tc>
                  <a:txBody>
                    <a:bodyPr/>
                    <a:lstStyle/>
                    <a:p>
                      <a:pPr algn="ctr" rtl="0"/>
                      <a:r>
                        <a:rPr lang="en-GB" dirty="0"/>
                        <a:t>No. of </a:t>
                      </a:r>
                    </a:p>
                    <a:p>
                      <a:pPr algn="ctr" rtl="0"/>
                      <a:r>
                        <a:rPr lang="en-GB" dirty="0"/>
                        <a:t>AA</a:t>
                      </a:r>
                      <a:endParaRPr lang="ar-IQ" dirty="0"/>
                    </a:p>
                  </a:txBody>
                  <a:tcPr/>
                </a:tc>
                <a:tc>
                  <a:txBody>
                    <a:bodyPr/>
                    <a:lstStyle/>
                    <a:p>
                      <a:pPr algn="ctr" rtl="0"/>
                      <a:r>
                        <a:rPr lang="en-GB" dirty="0" err="1"/>
                        <a:t>Mwt</a:t>
                      </a:r>
                      <a:r>
                        <a:rPr lang="en-GB" dirty="0"/>
                        <a:t> </a:t>
                      </a:r>
                    </a:p>
                    <a:p>
                      <a:pPr algn="ctr" rtl="0"/>
                      <a:r>
                        <a:rPr lang="en-GB" dirty="0" err="1"/>
                        <a:t>kDa</a:t>
                      </a:r>
                      <a:endParaRPr lang="ar-IQ" dirty="0"/>
                    </a:p>
                  </a:txBody>
                  <a:tcPr/>
                </a:tc>
                <a:tc>
                  <a:txBody>
                    <a:bodyPr/>
                    <a:lstStyle/>
                    <a:p>
                      <a:pPr algn="l" rtl="0"/>
                      <a:r>
                        <a:rPr lang="en-GB" dirty="0"/>
                        <a:t>Molecule </a:t>
                      </a:r>
                      <a:endParaRPr lang="ar-IQ" dirty="0"/>
                    </a:p>
                  </a:txBody>
                  <a:tcPr/>
                </a:tc>
                <a:extLst>
                  <a:ext uri="{0D108BD9-81ED-4DB2-BD59-A6C34878D82A}">
                    <a16:rowId xmlns:a16="http://schemas.microsoft.com/office/drawing/2014/main" val="10000"/>
                  </a:ext>
                </a:extLst>
              </a:tr>
              <a:tr h="370840">
                <a:tc>
                  <a:txBody>
                    <a:bodyPr/>
                    <a:lstStyle/>
                    <a:p>
                      <a:pPr algn="ctr" rtl="0"/>
                      <a:r>
                        <a:rPr lang="en-GB" dirty="0"/>
                        <a:t>&gt;</a:t>
                      </a:r>
                      <a:r>
                        <a:rPr lang="en-GB" baseline="0" dirty="0"/>
                        <a:t> 56</a:t>
                      </a:r>
                      <a:endParaRPr lang="ar-IQ" dirty="0"/>
                    </a:p>
                  </a:txBody>
                  <a:tcPr/>
                </a:tc>
                <a:tc>
                  <a:txBody>
                    <a:bodyPr/>
                    <a:lstStyle/>
                    <a:p>
                      <a:pPr algn="ctr" rtl="0"/>
                      <a:r>
                        <a:rPr lang="en-GB" dirty="0"/>
                        <a:t>165</a:t>
                      </a:r>
                      <a:endParaRPr lang="ar-IQ" dirty="0"/>
                    </a:p>
                  </a:txBody>
                  <a:tcPr/>
                </a:tc>
                <a:tc>
                  <a:txBody>
                    <a:bodyPr/>
                    <a:lstStyle/>
                    <a:p>
                      <a:pPr algn="ctr" rtl="0"/>
                      <a:r>
                        <a:rPr lang="en-GB" dirty="0"/>
                        <a:t>20</a:t>
                      </a:r>
                      <a:endParaRPr lang="ar-IQ" dirty="0"/>
                    </a:p>
                  </a:txBody>
                  <a:tcPr/>
                </a:tc>
                <a:tc>
                  <a:txBody>
                    <a:bodyPr/>
                    <a:lstStyle/>
                    <a:p>
                      <a:pPr algn="l" rtl="0"/>
                      <a:r>
                        <a:rPr lang="el-GR" dirty="0"/>
                        <a:t>Α</a:t>
                      </a:r>
                      <a:r>
                        <a:rPr lang="en-GB" dirty="0"/>
                        <a:t>-interferon</a:t>
                      </a:r>
                      <a:endParaRPr lang="ar-IQ" dirty="0"/>
                    </a:p>
                  </a:txBody>
                  <a:tcPr/>
                </a:tc>
                <a:extLst>
                  <a:ext uri="{0D108BD9-81ED-4DB2-BD59-A6C34878D82A}">
                    <a16:rowId xmlns:a16="http://schemas.microsoft.com/office/drawing/2014/main" val="10001"/>
                  </a:ext>
                </a:extLst>
              </a:tr>
              <a:tr h="370840">
                <a:tc>
                  <a:txBody>
                    <a:bodyPr/>
                    <a:lstStyle/>
                    <a:p>
                      <a:pPr algn="ctr" rtl="0"/>
                      <a:r>
                        <a:rPr lang="en-GB" dirty="0"/>
                        <a:t>&gt; 20</a:t>
                      </a:r>
                      <a:endParaRPr lang="ar-IQ" dirty="0"/>
                    </a:p>
                  </a:txBody>
                  <a:tcPr/>
                </a:tc>
                <a:tc>
                  <a:txBody>
                    <a:bodyPr/>
                    <a:lstStyle/>
                    <a:p>
                      <a:pPr algn="ctr" rtl="0"/>
                      <a:r>
                        <a:rPr lang="en-GB" dirty="0"/>
                        <a:t>84</a:t>
                      </a:r>
                      <a:endParaRPr lang="ar-IQ" dirty="0"/>
                    </a:p>
                  </a:txBody>
                  <a:tcPr/>
                </a:tc>
                <a:tc>
                  <a:txBody>
                    <a:bodyPr/>
                    <a:lstStyle/>
                    <a:p>
                      <a:pPr algn="ctr" rtl="0"/>
                      <a:r>
                        <a:rPr lang="en-GB" dirty="0"/>
                        <a:t>9</a:t>
                      </a:r>
                      <a:endParaRPr lang="ar-IQ" dirty="0"/>
                    </a:p>
                  </a:txBody>
                  <a:tcPr/>
                </a:tc>
                <a:tc>
                  <a:txBody>
                    <a:bodyPr/>
                    <a:lstStyle/>
                    <a:p>
                      <a:pPr algn="l" rtl="0"/>
                      <a:r>
                        <a:rPr lang="en-GB" dirty="0"/>
                        <a:t>PTH-84</a:t>
                      </a:r>
                      <a:endParaRPr lang="ar-IQ" dirty="0"/>
                    </a:p>
                  </a:txBody>
                  <a:tcPr/>
                </a:tc>
                <a:extLst>
                  <a:ext uri="{0D108BD9-81ED-4DB2-BD59-A6C34878D82A}">
                    <a16:rowId xmlns:a16="http://schemas.microsoft.com/office/drawing/2014/main" val="10002"/>
                  </a:ext>
                </a:extLst>
              </a:tr>
              <a:tr h="370840">
                <a:tc>
                  <a:txBody>
                    <a:bodyPr/>
                    <a:lstStyle/>
                    <a:p>
                      <a:pPr algn="ctr" rtl="0"/>
                      <a:r>
                        <a:rPr lang="en-GB" dirty="0"/>
                        <a:t>40</a:t>
                      </a:r>
                      <a:endParaRPr lang="ar-IQ" dirty="0"/>
                    </a:p>
                  </a:txBody>
                  <a:tcPr/>
                </a:tc>
                <a:tc>
                  <a:txBody>
                    <a:bodyPr/>
                    <a:lstStyle/>
                    <a:p>
                      <a:pPr algn="ctr" rtl="0"/>
                      <a:r>
                        <a:rPr lang="en-GB" dirty="0"/>
                        <a:t>34</a:t>
                      </a:r>
                      <a:endParaRPr lang="ar-IQ" dirty="0"/>
                    </a:p>
                  </a:txBody>
                  <a:tcPr/>
                </a:tc>
                <a:tc>
                  <a:txBody>
                    <a:bodyPr/>
                    <a:lstStyle/>
                    <a:p>
                      <a:pPr algn="ctr" rtl="0"/>
                      <a:r>
                        <a:rPr lang="en-GB" dirty="0"/>
                        <a:t>4.2</a:t>
                      </a:r>
                      <a:endParaRPr lang="ar-IQ" dirty="0"/>
                    </a:p>
                  </a:txBody>
                  <a:tcPr/>
                </a:tc>
                <a:tc>
                  <a:txBody>
                    <a:bodyPr/>
                    <a:lstStyle/>
                    <a:p>
                      <a:pPr algn="l" rtl="0"/>
                      <a:r>
                        <a:rPr lang="en-GB" dirty="0"/>
                        <a:t>PTH-34</a:t>
                      </a:r>
                      <a:endParaRPr lang="ar-IQ" dirty="0"/>
                    </a:p>
                  </a:txBody>
                  <a:tcPr/>
                </a:tc>
                <a:extLst>
                  <a:ext uri="{0D108BD9-81ED-4DB2-BD59-A6C34878D82A}">
                    <a16:rowId xmlns:a16="http://schemas.microsoft.com/office/drawing/2014/main" val="10003"/>
                  </a:ext>
                </a:extLst>
              </a:tr>
              <a:tr h="370840">
                <a:tc>
                  <a:txBody>
                    <a:bodyPr/>
                    <a:lstStyle/>
                    <a:p>
                      <a:pPr algn="ctr" rtl="0"/>
                      <a:r>
                        <a:rPr lang="en-GB" dirty="0"/>
                        <a:t>17</a:t>
                      </a:r>
                      <a:endParaRPr lang="ar-IQ" dirty="0"/>
                    </a:p>
                  </a:txBody>
                  <a:tcPr/>
                </a:tc>
                <a:tc>
                  <a:txBody>
                    <a:bodyPr/>
                    <a:lstStyle/>
                    <a:p>
                      <a:pPr algn="ctr" rtl="0"/>
                      <a:r>
                        <a:rPr lang="en-GB" dirty="0"/>
                        <a:t>32</a:t>
                      </a:r>
                      <a:endParaRPr lang="ar-IQ" dirty="0"/>
                    </a:p>
                  </a:txBody>
                  <a:tcPr/>
                </a:tc>
                <a:tc>
                  <a:txBody>
                    <a:bodyPr/>
                    <a:lstStyle/>
                    <a:p>
                      <a:pPr algn="ctr" rtl="0"/>
                      <a:r>
                        <a:rPr lang="en-GB" dirty="0"/>
                        <a:t>3.4</a:t>
                      </a:r>
                      <a:endParaRPr lang="ar-IQ" dirty="0"/>
                    </a:p>
                  </a:txBody>
                  <a:tcPr/>
                </a:tc>
                <a:tc>
                  <a:txBody>
                    <a:bodyPr/>
                    <a:lstStyle/>
                    <a:p>
                      <a:pPr algn="l" rtl="0"/>
                      <a:r>
                        <a:rPr lang="en-GB" dirty="0" err="1"/>
                        <a:t>Calcitonin</a:t>
                      </a:r>
                      <a:r>
                        <a:rPr lang="en-GB" dirty="0"/>
                        <a:t> (human)</a:t>
                      </a:r>
                      <a:endParaRPr lang="ar-IQ" dirty="0"/>
                    </a:p>
                  </a:txBody>
                  <a:tcPr/>
                </a:tc>
                <a:extLst>
                  <a:ext uri="{0D108BD9-81ED-4DB2-BD59-A6C34878D82A}">
                    <a16:rowId xmlns:a16="http://schemas.microsoft.com/office/drawing/2014/main" val="10004"/>
                  </a:ext>
                </a:extLst>
              </a:tr>
              <a:tr h="370840">
                <a:tc>
                  <a:txBody>
                    <a:bodyPr/>
                    <a:lstStyle/>
                    <a:p>
                      <a:pPr algn="ctr" rtl="0"/>
                      <a:r>
                        <a:rPr lang="en-GB" dirty="0"/>
                        <a:t>17</a:t>
                      </a:r>
                      <a:endParaRPr lang="ar-IQ" dirty="0"/>
                    </a:p>
                  </a:txBody>
                  <a:tcPr/>
                </a:tc>
                <a:tc>
                  <a:txBody>
                    <a:bodyPr/>
                    <a:lstStyle/>
                    <a:p>
                      <a:pPr algn="ctr" rtl="0"/>
                      <a:r>
                        <a:rPr lang="en-GB" dirty="0"/>
                        <a:t>32</a:t>
                      </a:r>
                      <a:endParaRPr lang="ar-IQ" dirty="0"/>
                    </a:p>
                  </a:txBody>
                  <a:tcPr/>
                </a:tc>
                <a:tc>
                  <a:txBody>
                    <a:bodyPr/>
                    <a:lstStyle/>
                    <a:p>
                      <a:pPr algn="ctr" rtl="0"/>
                      <a:r>
                        <a:rPr lang="en-GB" dirty="0"/>
                        <a:t>3.4</a:t>
                      </a:r>
                      <a:endParaRPr lang="ar-IQ" dirty="0"/>
                    </a:p>
                  </a:txBody>
                  <a:tcPr/>
                </a:tc>
                <a:tc>
                  <a:txBody>
                    <a:bodyPr/>
                    <a:lstStyle/>
                    <a:p>
                      <a:pPr algn="l" rtl="0"/>
                      <a:r>
                        <a:rPr lang="en-GB" dirty="0" err="1"/>
                        <a:t>Calcitonin</a:t>
                      </a:r>
                      <a:r>
                        <a:rPr lang="en-GB" baseline="0" dirty="0"/>
                        <a:t> (salmon)</a:t>
                      </a:r>
                      <a:endParaRPr lang="ar-IQ" dirty="0"/>
                    </a:p>
                  </a:txBody>
                  <a:tcPr/>
                </a:tc>
                <a:extLst>
                  <a:ext uri="{0D108BD9-81ED-4DB2-BD59-A6C34878D82A}">
                    <a16:rowId xmlns:a16="http://schemas.microsoft.com/office/drawing/2014/main" val="10005"/>
                  </a:ext>
                </a:extLst>
              </a:tr>
              <a:tr h="370840">
                <a:tc>
                  <a:txBody>
                    <a:bodyPr/>
                    <a:lstStyle/>
                    <a:p>
                      <a:pPr algn="ctr" rtl="0"/>
                      <a:r>
                        <a:rPr lang="en-GB" dirty="0"/>
                        <a:t>&lt;</a:t>
                      </a:r>
                      <a:r>
                        <a:rPr lang="en-GB" baseline="0" dirty="0"/>
                        <a:t> 1</a:t>
                      </a:r>
                      <a:endParaRPr lang="ar-IQ" dirty="0"/>
                    </a:p>
                  </a:txBody>
                  <a:tcPr/>
                </a:tc>
                <a:tc>
                  <a:txBody>
                    <a:bodyPr/>
                    <a:lstStyle/>
                    <a:p>
                      <a:pPr algn="ctr" rtl="0"/>
                      <a:r>
                        <a:rPr lang="en-GB" dirty="0"/>
                        <a:t>29</a:t>
                      </a:r>
                      <a:endParaRPr lang="ar-IQ" dirty="0"/>
                    </a:p>
                  </a:txBody>
                  <a:tcPr/>
                </a:tc>
                <a:tc>
                  <a:txBody>
                    <a:bodyPr/>
                    <a:lstStyle/>
                    <a:p>
                      <a:pPr algn="ctr" rtl="0"/>
                      <a:r>
                        <a:rPr lang="en-GB" dirty="0"/>
                        <a:t>3.4 </a:t>
                      </a:r>
                      <a:endParaRPr lang="ar-IQ" dirty="0"/>
                    </a:p>
                  </a:txBody>
                  <a:tcPr/>
                </a:tc>
                <a:tc>
                  <a:txBody>
                    <a:bodyPr/>
                    <a:lstStyle/>
                    <a:p>
                      <a:pPr algn="l" rtl="0"/>
                      <a:r>
                        <a:rPr lang="en-GB" dirty="0" err="1"/>
                        <a:t>Glucagons</a:t>
                      </a:r>
                      <a:r>
                        <a:rPr lang="en-GB" dirty="0"/>
                        <a:t> </a:t>
                      </a:r>
                      <a:endParaRPr lang="ar-IQ" dirty="0"/>
                    </a:p>
                  </a:txBody>
                  <a:tcPr/>
                </a:tc>
                <a:extLst>
                  <a:ext uri="{0D108BD9-81ED-4DB2-BD59-A6C34878D82A}">
                    <a16:rowId xmlns:a16="http://schemas.microsoft.com/office/drawing/2014/main" val="10006"/>
                  </a:ext>
                </a:extLst>
              </a:tr>
              <a:tr h="370840">
                <a:tc>
                  <a:txBody>
                    <a:bodyPr/>
                    <a:lstStyle/>
                    <a:p>
                      <a:pPr algn="ctr" rtl="0"/>
                      <a:r>
                        <a:rPr lang="en-GB" dirty="0"/>
                        <a:t>&lt; 1</a:t>
                      </a:r>
                      <a:endParaRPr lang="ar-IQ" dirty="0"/>
                    </a:p>
                  </a:txBody>
                  <a:tcPr/>
                </a:tc>
                <a:tc>
                  <a:txBody>
                    <a:bodyPr/>
                    <a:lstStyle/>
                    <a:p>
                      <a:pPr algn="ctr" rtl="0"/>
                      <a:r>
                        <a:rPr lang="en-GB" dirty="0"/>
                        <a:t>28 </a:t>
                      </a:r>
                      <a:endParaRPr lang="ar-IQ" dirty="0"/>
                    </a:p>
                  </a:txBody>
                  <a:tcPr/>
                </a:tc>
                <a:tc>
                  <a:txBody>
                    <a:bodyPr/>
                    <a:lstStyle/>
                    <a:p>
                      <a:pPr algn="ctr" rtl="0"/>
                      <a:r>
                        <a:rPr lang="en-GB" dirty="0"/>
                        <a:t>3.1</a:t>
                      </a:r>
                      <a:endParaRPr lang="ar-IQ" dirty="0"/>
                    </a:p>
                  </a:txBody>
                  <a:tcPr/>
                </a:tc>
                <a:tc>
                  <a:txBody>
                    <a:bodyPr/>
                    <a:lstStyle/>
                    <a:p>
                      <a:pPr algn="l" rtl="0"/>
                      <a:r>
                        <a:rPr lang="en-GB" dirty="0" err="1"/>
                        <a:t>Somatostatin</a:t>
                      </a:r>
                      <a:r>
                        <a:rPr lang="en-GB" dirty="0"/>
                        <a:t> </a:t>
                      </a:r>
                      <a:endParaRPr lang="ar-IQ" dirty="0"/>
                    </a:p>
                  </a:txBody>
                  <a:tcPr/>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9F8B6012-73F3-4F2D-A503-42524B879E2B}"/>
              </a:ext>
            </a:extLst>
          </p:cNvPr>
          <p:cNvSpPr txBox="1"/>
          <p:nvPr/>
        </p:nvSpPr>
        <p:spPr>
          <a:xfrm>
            <a:off x="503144" y="5757445"/>
            <a:ext cx="8229600" cy="646331"/>
          </a:xfrm>
          <a:prstGeom prst="rect">
            <a:avLst/>
          </a:prstGeom>
          <a:noFill/>
        </p:spPr>
        <p:txBody>
          <a:bodyPr wrap="square">
            <a:spAutoFit/>
          </a:bodyPr>
          <a:lstStyle/>
          <a:p>
            <a:pPr marL="0" indent="0" algn="just" rtl="0">
              <a:buNone/>
            </a:pPr>
            <a:r>
              <a:rPr lang="en-GB" dirty="0">
                <a:solidFill>
                  <a:srgbClr val="00B0F0"/>
                </a:solidFill>
              </a:rPr>
              <a:t>As shown in the Table that presents the bioavailability in rats of intratracheally administered protein solutions with a wide range of molecular weights: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836712"/>
            <a:ext cx="8229600" cy="4813995"/>
          </a:xfrm>
        </p:spPr>
        <p:txBody>
          <a:bodyPr>
            <a:noAutofit/>
          </a:bodyPr>
          <a:lstStyle/>
          <a:p>
            <a:pPr algn="just" rtl="0"/>
            <a:r>
              <a:rPr lang="en-GB" sz="2800" dirty="0"/>
              <a:t>In human the drug should be inhaled instead of </a:t>
            </a:r>
            <a:r>
              <a:rPr lang="en-GB" sz="2800" dirty="0" err="1"/>
              <a:t>intratracheally</a:t>
            </a:r>
            <a:r>
              <a:rPr lang="en-GB" sz="2800" dirty="0"/>
              <a:t> administered. </a:t>
            </a:r>
          </a:p>
          <a:p>
            <a:pPr algn="just" rtl="0"/>
            <a:endParaRPr lang="en-GB" sz="2800" dirty="0">
              <a:solidFill>
                <a:srgbClr val="92D050"/>
              </a:solidFill>
            </a:endParaRPr>
          </a:p>
          <a:p>
            <a:pPr algn="just" rtl="0"/>
            <a:r>
              <a:rPr lang="en-GB" sz="2800" dirty="0"/>
              <a:t>The delivery of insulin to Type I (juvenile onset) and Type II (adult onset) diabetics has been extensively studied and clinical phase III trials evaluating efficacy and safety have been performed or are ongoing. </a:t>
            </a:r>
          </a:p>
          <a:p>
            <a:pPr algn="just" rtl="0"/>
            <a:endParaRPr lang="en-GB" sz="2800" dirty="0"/>
          </a:p>
          <a:p>
            <a:pPr algn="just" rtl="0"/>
            <a:r>
              <a:rPr lang="en-GB" sz="2800" dirty="0"/>
              <a:t>The first pulmonary insulin formulation was approved by FDA in January 2006 (</a:t>
            </a:r>
            <a:r>
              <a:rPr lang="en-GB" sz="2800" dirty="0" err="1"/>
              <a:t>Exubera</a:t>
            </a:r>
            <a:r>
              <a:rPr lang="en-GB" sz="2800" dirty="0"/>
              <a:t>®). </a:t>
            </a:r>
            <a:endParaRPr lang="ar-IQ"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052736"/>
            <a:ext cx="8229600" cy="4525963"/>
          </a:xfrm>
        </p:spPr>
        <p:txBody>
          <a:bodyPr>
            <a:normAutofit/>
          </a:bodyPr>
          <a:lstStyle/>
          <a:p>
            <a:pPr algn="just" rtl="0"/>
            <a:r>
              <a:rPr lang="en-GB" sz="2800" dirty="0"/>
              <a:t>Pulmonary inhalation of insulin is specifically tested for meal time glucose control. </a:t>
            </a:r>
          </a:p>
          <a:p>
            <a:pPr algn="just" rtl="0"/>
            <a:endParaRPr lang="en-GB" sz="2800" dirty="0"/>
          </a:p>
          <a:p>
            <a:pPr algn="just" rtl="0"/>
            <a:r>
              <a:rPr lang="en-GB" sz="2800" dirty="0">
                <a:solidFill>
                  <a:srgbClr val="0070C0"/>
                </a:solidFill>
              </a:rPr>
              <a:t>Uptake of insulin is faster than after a regular SC insulin injection (5-60 minutes versus 60-180 minutes).</a:t>
            </a:r>
          </a:p>
          <a:p>
            <a:pPr algn="just" rtl="0"/>
            <a:r>
              <a:rPr lang="en-GB" sz="2800" dirty="0">
                <a:solidFill>
                  <a:srgbClr val="FFC000"/>
                </a:solidFill>
              </a:rPr>
              <a:t> </a:t>
            </a:r>
          </a:p>
          <a:p>
            <a:pPr algn="l" rtl="0"/>
            <a:r>
              <a:rPr lang="en-GB" sz="2800" dirty="0"/>
              <a:t>The </a:t>
            </a:r>
            <a:r>
              <a:rPr lang="en-GB" sz="2800" dirty="0">
                <a:solidFill>
                  <a:srgbClr val="92D050"/>
                </a:solidFill>
              </a:rPr>
              <a:t>reproducibility of the blood glucose response to inhaled insulin was equivalent to SC injected insulin</a:t>
            </a:r>
            <a:r>
              <a:rPr lang="en-GB" sz="2800" dirty="0"/>
              <a:t>, but patients preferred SC injection over inhalation.</a:t>
            </a:r>
            <a:endParaRPr lang="ar-IQ"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052736"/>
            <a:ext cx="8229600" cy="4525963"/>
          </a:xfrm>
        </p:spPr>
        <p:txBody>
          <a:bodyPr anchor="ctr">
            <a:normAutofit/>
          </a:bodyPr>
          <a:lstStyle/>
          <a:p>
            <a:pPr algn="just" rtl="0"/>
            <a:r>
              <a:rPr lang="en-GB" sz="2800" dirty="0">
                <a:solidFill>
                  <a:srgbClr val="00B0F0"/>
                </a:solidFill>
              </a:rPr>
              <a:t>Inhalation technology </a:t>
            </a:r>
            <a:r>
              <a:rPr lang="en-GB" sz="2800" dirty="0">
                <a:solidFill>
                  <a:srgbClr val="92D050"/>
                </a:solidFill>
              </a:rPr>
              <a:t>plays a critical role </a:t>
            </a:r>
            <a:r>
              <a:rPr lang="en-GB" sz="2800" dirty="0"/>
              <a:t>when considering the prospect </a:t>
            </a:r>
            <a:r>
              <a:rPr lang="en-GB" sz="2800" dirty="0">
                <a:solidFill>
                  <a:srgbClr val="92D050"/>
                </a:solidFill>
              </a:rPr>
              <a:t>of the pulmonary route for the systemic delivery of therapeutic proteins.</a:t>
            </a:r>
          </a:p>
          <a:p>
            <a:pPr marL="0" indent="0" algn="just" rtl="0">
              <a:buNone/>
            </a:pPr>
            <a:r>
              <a:rPr lang="en-GB" sz="2800" dirty="0">
                <a:solidFill>
                  <a:srgbClr val="92D050"/>
                </a:solidFill>
              </a:rPr>
              <a:t> </a:t>
            </a:r>
          </a:p>
          <a:p>
            <a:pPr algn="just" rtl="0"/>
            <a:r>
              <a:rPr lang="en-GB" sz="2800" dirty="0">
                <a:solidFill>
                  <a:srgbClr val="0070C0"/>
                </a:solidFill>
              </a:rPr>
              <a:t>Dry powder inhalers and nebulizers (</a:t>
            </a:r>
            <a:r>
              <a:rPr lang="en-US" sz="2800" dirty="0">
                <a:solidFill>
                  <a:schemeClr val="accent3"/>
                </a:solidFill>
              </a:rPr>
              <a:t>Nebulizers are machines that transform liquid medication into a mist for inhalation) </a:t>
            </a:r>
            <a:r>
              <a:rPr lang="en-GB" sz="2800" dirty="0">
                <a:solidFill>
                  <a:srgbClr val="0070C0"/>
                </a:solidFill>
              </a:rPr>
              <a:t>are being tested.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a:t>Nebulizers </a:t>
            </a:r>
            <a:endParaRPr lang="ar-IQ" dirty="0"/>
          </a:p>
        </p:txBody>
      </p:sp>
      <p:pic>
        <p:nvPicPr>
          <p:cNvPr id="4" name="Content Placeholder 3" descr="nebulizer.jpg"/>
          <p:cNvPicPr>
            <a:picLocks noGrp="1" noChangeAspect="1"/>
          </p:cNvPicPr>
          <p:nvPr>
            <p:ph idx="1"/>
          </p:nvPr>
        </p:nvPicPr>
        <p:blipFill>
          <a:blip r:embed="rId2" cstate="print"/>
          <a:stretch>
            <a:fillRect/>
          </a:stretch>
        </p:blipFill>
        <p:spPr>
          <a:xfrm>
            <a:off x="1388645" y="2286000"/>
            <a:ext cx="6049210" cy="40227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a:t>Nebulizers </a:t>
            </a:r>
            <a:endParaRPr lang="ar-IQ" dirty="0"/>
          </a:p>
        </p:txBody>
      </p:sp>
      <p:pic>
        <p:nvPicPr>
          <p:cNvPr id="4" name="Content Placeholder 3" descr="bubblesGirlMed.jpg"/>
          <p:cNvPicPr>
            <a:picLocks noGrp="1" noChangeAspect="1"/>
          </p:cNvPicPr>
          <p:nvPr>
            <p:ph idx="1"/>
          </p:nvPr>
        </p:nvPicPr>
        <p:blipFill>
          <a:blip r:embed="rId2" cstate="print"/>
          <a:stretch>
            <a:fillRect/>
          </a:stretch>
        </p:blipFill>
        <p:spPr>
          <a:xfrm>
            <a:off x="2843808" y="1700808"/>
            <a:ext cx="3456384" cy="413383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7293"/>
            <a:ext cx="8229600" cy="4525963"/>
          </a:xfrm>
        </p:spPr>
        <p:txBody>
          <a:bodyPr>
            <a:normAutofit/>
          </a:bodyPr>
          <a:lstStyle/>
          <a:p>
            <a:pPr algn="just" rtl="0"/>
            <a:r>
              <a:rPr lang="en-GB" sz="2800" dirty="0">
                <a:latin typeface="Adobe Devanagari" pitchFamily="18" charset="0"/>
                <a:cs typeface="Adobe Devanagari" pitchFamily="18" charset="0"/>
              </a:rPr>
              <a:t>The fraction of insulin that is ultimately absorbed depends on:</a:t>
            </a:r>
          </a:p>
          <a:p>
            <a:pPr marL="0" indent="0" algn="just" rtl="0">
              <a:buNone/>
            </a:pPr>
            <a:r>
              <a:rPr lang="en-GB" sz="2800" dirty="0">
                <a:latin typeface="Adobe Devanagari" pitchFamily="18" charset="0"/>
                <a:cs typeface="Adobe Devanagari" pitchFamily="18" charset="0"/>
              </a:rPr>
              <a:t> </a:t>
            </a:r>
          </a:p>
          <a:p>
            <a:pPr marL="624078" indent="-514350" algn="just" rtl="0">
              <a:buFont typeface="+mj-lt"/>
              <a:buAutoNum type="arabicParenR"/>
            </a:pPr>
            <a:r>
              <a:rPr lang="en-GB" sz="2800" dirty="0">
                <a:latin typeface="Adobe Devanagari" pitchFamily="18" charset="0"/>
                <a:cs typeface="Adobe Devanagari" pitchFamily="18" charset="0"/>
              </a:rPr>
              <a:t>The </a:t>
            </a:r>
            <a:r>
              <a:rPr lang="en-GB" sz="2800" dirty="0">
                <a:solidFill>
                  <a:schemeClr val="accent3"/>
                </a:solidFill>
                <a:latin typeface="Adobe Devanagari" pitchFamily="18" charset="0"/>
                <a:cs typeface="Adobe Devanagari" pitchFamily="18" charset="0"/>
              </a:rPr>
              <a:t>fraction of the inhaled/ nebulised dose </a:t>
            </a:r>
            <a:r>
              <a:rPr lang="en-GB" sz="2800" dirty="0">
                <a:latin typeface="Adobe Devanagari" pitchFamily="18" charset="0"/>
                <a:cs typeface="Adobe Devanagari" pitchFamily="18" charset="0"/>
              </a:rPr>
              <a:t>that is actually leaving the device.</a:t>
            </a:r>
          </a:p>
          <a:p>
            <a:pPr marL="624078" indent="-514350" algn="just" rtl="0">
              <a:buFont typeface="+mj-lt"/>
              <a:buAutoNum type="arabicParenR"/>
            </a:pPr>
            <a:r>
              <a:rPr lang="en-GB" sz="2800" dirty="0">
                <a:latin typeface="Adobe Devanagari" pitchFamily="18" charset="0"/>
                <a:cs typeface="Adobe Devanagari" pitchFamily="18" charset="0"/>
              </a:rPr>
              <a:t>The </a:t>
            </a:r>
            <a:r>
              <a:rPr lang="en-GB" sz="2800" dirty="0">
                <a:solidFill>
                  <a:schemeClr val="accent3"/>
                </a:solidFill>
                <a:latin typeface="Adobe Devanagari" pitchFamily="18" charset="0"/>
                <a:cs typeface="Adobe Devanagari" pitchFamily="18" charset="0"/>
              </a:rPr>
              <a:t>fraction</a:t>
            </a:r>
            <a:r>
              <a:rPr lang="en-GB" sz="2800" dirty="0">
                <a:solidFill>
                  <a:srgbClr val="FFFF00"/>
                </a:solidFill>
                <a:latin typeface="Adobe Devanagari" pitchFamily="18" charset="0"/>
                <a:cs typeface="Adobe Devanagari" pitchFamily="18" charset="0"/>
              </a:rPr>
              <a:t> </a:t>
            </a:r>
            <a:r>
              <a:rPr lang="en-GB" sz="2800" dirty="0">
                <a:latin typeface="Adobe Devanagari" pitchFamily="18" charset="0"/>
                <a:cs typeface="Adobe Devanagari" pitchFamily="18" charset="0"/>
              </a:rPr>
              <a:t>that is actually </a:t>
            </a:r>
            <a:r>
              <a:rPr lang="en-GB" sz="2800" dirty="0">
                <a:solidFill>
                  <a:schemeClr val="accent3"/>
                </a:solidFill>
                <a:latin typeface="Adobe Devanagari" pitchFamily="18" charset="0"/>
                <a:cs typeface="Adobe Devanagari" pitchFamily="18" charset="0"/>
              </a:rPr>
              <a:t>deposited in the lung.</a:t>
            </a:r>
          </a:p>
          <a:p>
            <a:pPr marL="624078" indent="-514350" algn="just" rtl="0">
              <a:buFont typeface="+mj-lt"/>
              <a:buAutoNum type="arabicParenR"/>
            </a:pPr>
            <a:r>
              <a:rPr lang="en-GB" sz="2800" dirty="0">
                <a:latin typeface="Adobe Devanagari" pitchFamily="18" charset="0"/>
                <a:cs typeface="Adobe Devanagari" pitchFamily="18" charset="0"/>
              </a:rPr>
              <a:t>The </a:t>
            </a:r>
            <a:r>
              <a:rPr lang="en-GB" sz="2800" dirty="0">
                <a:solidFill>
                  <a:schemeClr val="accent3"/>
                </a:solidFill>
                <a:latin typeface="Adobe Devanagari" pitchFamily="18" charset="0"/>
                <a:cs typeface="Adobe Devanagari" pitchFamily="18" charset="0"/>
              </a:rPr>
              <a:t>fraction </a:t>
            </a:r>
            <a:r>
              <a:rPr lang="en-GB" sz="2800" dirty="0">
                <a:latin typeface="Adobe Devanagari" pitchFamily="18" charset="0"/>
                <a:cs typeface="Adobe Devanagari" pitchFamily="18" charset="0"/>
              </a:rPr>
              <a:t>that is being </a:t>
            </a:r>
            <a:r>
              <a:rPr lang="en-GB" sz="2800" dirty="0">
                <a:solidFill>
                  <a:schemeClr val="accent3"/>
                </a:solidFill>
                <a:latin typeface="Adobe Devanagari" pitchFamily="18" charset="0"/>
                <a:cs typeface="Adobe Devanagari" pitchFamily="18" charset="0"/>
              </a:rPr>
              <a:t>absorbed</a:t>
            </a:r>
            <a:r>
              <a:rPr lang="en-GB" sz="2800" dirty="0">
                <a:latin typeface="Adobe Devanagari" pitchFamily="18" charset="0"/>
                <a:cs typeface="Adobe Devanagari" pitchFamily="18" charset="0"/>
              </a:rPr>
              <a:t>, i.e., total relative uptake (TO%) </a:t>
            </a:r>
            <a:endParaRPr lang="ar-IQ" sz="2800" dirty="0">
              <a:latin typeface="Adobe Devanagari" pitchFamily="18" charset="0"/>
            </a:endParaRPr>
          </a:p>
          <a:p>
            <a:pPr algn="just"/>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2936"/>
            <a:ext cx="8229600" cy="3273227"/>
          </a:xfrm>
        </p:spPr>
        <p:txBody>
          <a:bodyPr>
            <a:normAutofit fontScale="92500" lnSpcReduction="10000"/>
          </a:bodyPr>
          <a:lstStyle/>
          <a:p>
            <a:pPr algn="just" rtl="0">
              <a:buFont typeface="Wingdings" pitchFamily="2" charset="2"/>
              <a:buChar char="Ø"/>
            </a:pPr>
            <a:r>
              <a:rPr lang="en-GB" sz="2800" dirty="0">
                <a:solidFill>
                  <a:srgbClr val="00B0F0"/>
                </a:solidFill>
              </a:rPr>
              <a:t>TO % for estimated to be about 10%.</a:t>
            </a:r>
          </a:p>
          <a:p>
            <a:pPr algn="just" rtl="0">
              <a:buFont typeface="Wingdings" pitchFamily="2" charset="2"/>
              <a:buChar char="Ø"/>
            </a:pPr>
            <a:endParaRPr lang="en-GB" sz="2800" dirty="0"/>
          </a:p>
          <a:p>
            <a:pPr algn="just" rtl="0">
              <a:buFont typeface="Wingdings" pitchFamily="2" charset="2"/>
              <a:buChar char="Ø"/>
            </a:pPr>
            <a:r>
              <a:rPr lang="en-GB" sz="2800" dirty="0">
                <a:latin typeface="Adobe Devanagari" pitchFamily="18" charset="0"/>
                <a:cs typeface="Adobe Devanagari" pitchFamily="18" charset="0"/>
              </a:rPr>
              <a:t>The </a:t>
            </a:r>
            <a:r>
              <a:rPr lang="en-GB" sz="2800" dirty="0">
                <a:solidFill>
                  <a:schemeClr val="accent3"/>
                </a:solidFill>
                <a:latin typeface="Adobe Devanagari" pitchFamily="18" charset="0"/>
                <a:cs typeface="Adobe Devanagari" pitchFamily="18" charset="0"/>
              </a:rPr>
              <a:t>fraction of insulin </a:t>
            </a:r>
            <a:r>
              <a:rPr lang="en-GB" sz="2800" dirty="0">
                <a:latin typeface="Adobe Devanagari" pitchFamily="18" charset="0"/>
                <a:cs typeface="Adobe Devanagari" pitchFamily="18" charset="0"/>
              </a:rPr>
              <a:t>that is </a:t>
            </a:r>
            <a:r>
              <a:rPr lang="en-GB" sz="2800" dirty="0">
                <a:solidFill>
                  <a:schemeClr val="accent3"/>
                </a:solidFill>
                <a:latin typeface="Adobe Devanagari" pitchFamily="18" charset="0"/>
                <a:cs typeface="Adobe Devanagari" pitchFamily="18" charset="0"/>
              </a:rPr>
              <a:t>absorbed from the lung</a:t>
            </a:r>
            <a:r>
              <a:rPr lang="en-GB" sz="2800" dirty="0">
                <a:latin typeface="Adobe Devanagari" pitchFamily="18" charset="0"/>
                <a:cs typeface="Adobe Devanagari" pitchFamily="18" charset="0"/>
              </a:rPr>
              <a:t> is estimated to be around </a:t>
            </a:r>
            <a:r>
              <a:rPr lang="en-GB" sz="2800" dirty="0">
                <a:solidFill>
                  <a:schemeClr val="accent3"/>
                </a:solidFill>
                <a:latin typeface="Adobe Devanagari" pitchFamily="18" charset="0"/>
                <a:cs typeface="Adobe Devanagari" pitchFamily="18" charset="0"/>
              </a:rPr>
              <a:t>20%</a:t>
            </a:r>
            <a:r>
              <a:rPr lang="en-GB" sz="2800" dirty="0">
                <a:latin typeface="Adobe Devanagari" pitchFamily="18" charset="0"/>
                <a:cs typeface="Adobe Devanagari" pitchFamily="18" charset="0"/>
              </a:rPr>
              <a:t>. </a:t>
            </a:r>
          </a:p>
          <a:p>
            <a:pPr algn="just" rtl="0">
              <a:buFont typeface="Wingdings" pitchFamily="2" charset="2"/>
              <a:buChar char="Ø"/>
            </a:pPr>
            <a:endParaRPr lang="en-GB" sz="2800" dirty="0">
              <a:latin typeface="Adobe Devanagari" pitchFamily="18" charset="0"/>
              <a:cs typeface="Adobe Devanagari" pitchFamily="18" charset="0"/>
            </a:endParaRPr>
          </a:p>
          <a:p>
            <a:pPr algn="just" rtl="0">
              <a:buFont typeface="Wingdings" pitchFamily="2" charset="2"/>
              <a:buChar char="Ø"/>
            </a:pPr>
            <a:r>
              <a:rPr lang="en-GB" sz="2800" dirty="0">
                <a:latin typeface="Adobe Devanagari" pitchFamily="18" charset="0"/>
                <a:cs typeface="Adobe Devanagari" pitchFamily="18" charset="0"/>
              </a:rPr>
              <a:t>Insulin absorption via the lung may be a promising route; but the fraction absorbed is small. </a:t>
            </a:r>
          </a:p>
          <a:p>
            <a:pPr algn="just" rtl="0">
              <a:buNone/>
            </a:pPr>
            <a:endParaRPr lang="ar-IQ" dirty="0"/>
          </a:p>
        </p:txBody>
      </p:sp>
      <p:sp>
        <p:nvSpPr>
          <p:cNvPr id="3" name="Rectangle 2"/>
          <p:cNvSpPr/>
          <p:nvPr/>
        </p:nvSpPr>
        <p:spPr>
          <a:xfrm>
            <a:off x="683568" y="836712"/>
            <a:ext cx="7776864" cy="1384995"/>
          </a:xfrm>
          <a:prstGeom prst="rect">
            <a:avLst/>
          </a:prstGeom>
        </p:spPr>
        <p:txBody>
          <a:bodyPr wrap="square">
            <a:spAutoFit/>
          </a:bodyPr>
          <a:lstStyle/>
          <a:p>
            <a:pPr algn="l" rtl="0"/>
            <a:r>
              <a:rPr lang="en-GB" sz="2800" dirty="0">
                <a:solidFill>
                  <a:srgbClr val="00B0F0"/>
                </a:solidFill>
                <a:latin typeface="Aharoni" pitchFamily="2" charset="-79"/>
                <a:cs typeface="Aharoni" pitchFamily="2" charset="-79"/>
              </a:rPr>
              <a:t>TO </a:t>
            </a:r>
            <a:r>
              <a:rPr lang="en-GB" sz="2800" dirty="0">
                <a:solidFill>
                  <a:srgbClr val="00B0F0"/>
                </a:solidFill>
                <a:latin typeface="Adobe Devanagari" pitchFamily="18" charset="0"/>
                <a:cs typeface="Adobe Devanagari" pitchFamily="18" charset="0"/>
              </a:rPr>
              <a:t>% </a:t>
            </a:r>
            <a:r>
              <a:rPr lang="en-GB" sz="2800" dirty="0">
                <a:latin typeface="Adobe Devanagari" pitchFamily="18" charset="0"/>
                <a:cs typeface="Adobe Devanagari" pitchFamily="18" charset="0"/>
              </a:rPr>
              <a:t>= %  uptake from device x % deposited in the lungs x % actually absorbed from the lungs. </a:t>
            </a:r>
          </a:p>
          <a:p>
            <a:pPr algn="l" rtl="0">
              <a:buFont typeface="Wingdings" pitchFamily="2" charset="2"/>
              <a:buChar char="Ø"/>
            </a:pPr>
            <a:endParaRPr lang="en-GB" sz="2800" dirty="0">
              <a:latin typeface="Adobe Devanagari" pitchFamily="18" charset="0"/>
              <a:cs typeface="Adobe Devanagari"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29816"/>
            <a:ext cx="8229600" cy="1143000"/>
          </a:xfrm>
        </p:spPr>
        <p:style>
          <a:lnRef idx="1">
            <a:schemeClr val="accent4"/>
          </a:lnRef>
          <a:fillRef idx="2">
            <a:schemeClr val="accent4"/>
          </a:fillRef>
          <a:effectRef idx="1">
            <a:schemeClr val="accent4"/>
          </a:effectRef>
          <a:fontRef idx="minor">
            <a:schemeClr val="dk1"/>
          </a:fontRef>
        </p:style>
        <p:txBody>
          <a:bodyPr anchor="ctr"/>
          <a:lstStyle/>
          <a:p>
            <a:pPr algn="ctr"/>
            <a:r>
              <a:rPr lang="en-US" dirty="0"/>
              <a:t>Goal</a:t>
            </a:r>
            <a:endParaRPr lang="ar-IQ" dirty="0"/>
          </a:p>
        </p:txBody>
      </p:sp>
      <p:sp>
        <p:nvSpPr>
          <p:cNvPr id="2" name="Content Placeholder 1"/>
          <p:cNvSpPr>
            <a:spLocks noGrp="1"/>
          </p:cNvSpPr>
          <p:nvPr>
            <p:ph idx="1"/>
          </p:nvPr>
        </p:nvSpPr>
        <p:spPr>
          <a:xfrm>
            <a:off x="457200" y="2204864"/>
            <a:ext cx="8229600" cy="3672408"/>
          </a:xfrm>
        </p:spPr>
        <p:txBody>
          <a:bodyPr>
            <a:normAutofit/>
          </a:bodyPr>
          <a:lstStyle/>
          <a:p>
            <a:pPr marL="0" indent="0" algn="just" rtl="0">
              <a:buNone/>
            </a:pPr>
            <a:r>
              <a:rPr lang="en-GB" sz="2800" dirty="0"/>
              <a:t>1- Develop a system that temporarily </a:t>
            </a:r>
            <a:r>
              <a:rPr lang="en-GB" sz="2800" dirty="0">
                <a:solidFill>
                  <a:srgbClr val="00B0F0"/>
                </a:solidFill>
              </a:rPr>
              <a:t>decreases the absorption barrier resistance</a:t>
            </a:r>
            <a:r>
              <a:rPr lang="en-GB" sz="2800" dirty="0"/>
              <a:t> with minimum and acceptable safety concerns.</a:t>
            </a:r>
          </a:p>
          <a:p>
            <a:pPr algn="l" rtl="0"/>
            <a:endParaRPr lang="en-GB" sz="2800" dirty="0"/>
          </a:p>
          <a:p>
            <a:pPr marL="0" indent="0" algn="just" rtl="0">
              <a:buNone/>
            </a:pPr>
            <a:r>
              <a:rPr lang="en-GB" sz="2800" dirty="0"/>
              <a:t>2- Different approaches evaluated to </a:t>
            </a:r>
            <a:r>
              <a:rPr lang="en-GB" sz="2800" dirty="0">
                <a:solidFill>
                  <a:srgbClr val="00B0F0"/>
                </a:solidFill>
              </a:rPr>
              <a:t>increase bioavailability of the pulmonary and other non-parenteral routes of administration .</a:t>
            </a:r>
          </a:p>
          <a:p>
            <a:pPr algn="l" rtl="0"/>
            <a:endParaRPr lang="en-GB" dirty="0"/>
          </a:p>
          <a:p>
            <a:pPr algn="l" rtl="0"/>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864" y="404664"/>
            <a:ext cx="8229600" cy="850106"/>
          </a:xfrm>
        </p:spPr>
        <p:style>
          <a:lnRef idx="1">
            <a:schemeClr val="accent4"/>
          </a:lnRef>
          <a:fillRef idx="2">
            <a:schemeClr val="accent4"/>
          </a:fillRef>
          <a:effectRef idx="1">
            <a:schemeClr val="accent4"/>
          </a:effectRef>
          <a:fontRef idx="minor">
            <a:schemeClr val="dk1"/>
          </a:fontRef>
        </p:style>
        <p:txBody>
          <a:bodyPr anchor="ctr">
            <a:normAutofit fontScale="90000"/>
          </a:bodyPr>
          <a:lstStyle/>
          <a:p>
            <a:pPr algn="ctr"/>
            <a:r>
              <a:rPr lang="en-GB" sz="3600" dirty="0"/>
              <a:t>Alternative Route of Administration</a:t>
            </a:r>
            <a:endParaRPr lang="ar-IQ" sz="3600" dirty="0"/>
          </a:p>
        </p:txBody>
      </p:sp>
      <p:sp>
        <p:nvSpPr>
          <p:cNvPr id="2" name="Content Placeholder 1"/>
          <p:cNvSpPr>
            <a:spLocks noGrp="1"/>
          </p:cNvSpPr>
          <p:nvPr>
            <p:ph idx="1"/>
          </p:nvPr>
        </p:nvSpPr>
        <p:spPr>
          <a:xfrm>
            <a:off x="693305" y="1484784"/>
            <a:ext cx="8229600" cy="5112568"/>
          </a:xfrm>
        </p:spPr>
        <p:txBody>
          <a:bodyPr>
            <a:normAutofit fontScale="92500"/>
          </a:bodyPr>
          <a:lstStyle/>
          <a:p>
            <a:pPr algn="just" rtl="0">
              <a:buFont typeface="Wingdings" pitchFamily="2" charset="2"/>
              <a:buChar char="Ø"/>
            </a:pPr>
            <a:r>
              <a:rPr lang="en-GB" dirty="0"/>
              <a:t> </a:t>
            </a:r>
            <a:r>
              <a:rPr lang="en-GB" sz="3000" b="1" dirty="0">
                <a:solidFill>
                  <a:srgbClr val="00B0F0"/>
                </a:solidFill>
              </a:rPr>
              <a:t>Parenteral administration</a:t>
            </a:r>
            <a:r>
              <a:rPr lang="en-GB" sz="3000" dirty="0">
                <a:solidFill>
                  <a:srgbClr val="00B0F0"/>
                </a:solidFill>
              </a:rPr>
              <a:t> </a:t>
            </a:r>
            <a:r>
              <a:rPr lang="en-GB" sz="3000" dirty="0"/>
              <a:t>has disadvantages (needles, sterility, injection skill) compared to other possible routes.</a:t>
            </a:r>
          </a:p>
          <a:p>
            <a:pPr algn="just" rtl="0">
              <a:buFont typeface="Wingdings" pitchFamily="2" charset="2"/>
              <a:buChar char="Ø"/>
            </a:pPr>
            <a:endParaRPr lang="en-GB" sz="3000" dirty="0"/>
          </a:p>
          <a:p>
            <a:pPr algn="just" rtl="0">
              <a:buFont typeface="Wingdings" pitchFamily="2" charset="2"/>
              <a:buChar char="v"/>
            </a:pPr>
            <a:r>
              <a:rPr lang="en-GB" sz="3000" dirty="0"/>
              <a:t> Therefore, </a:t>
            </a:r>
            <a:r>
              <a:rPr lang="en-GB" sz="3000" b="1" dirty="0">
                <a:solidFill>
                  <a:schemeClr val="accent2">
                    <a:lumMod val="60000"/>
                    <a:lumOff val="40000"/>
                  </a:schemeClr>
                </a:solidFill>
              </a:rPr>
              <a:t>systemic</a:t>
            </a:r>
            <a:r>
              <a:rPr lang="en-GB" sz="3000" dirty="0"/>
              <a:t> </a:t>
            </a:r>
            <a:r>
              <a:rPr lang="en-GB" sz="3000" b="1" dirty="0">
                <a:solidFill>
                  <a:schemeClr val="accent2">
                    <a:lumMod val="60000"/>
                    <a:lumOff val="40000"/>
                  </a:schemeClr>
                </a:solidFill>
              </a:rPr>
              <a:t>delivery of recombinant proteins by alternative routes of administration </a:t>
            </a:r>
            <a:r>
              <a:rPr lang="en-GB" sz="3000" dirty="0"/>
              <a:t>(apart from the GI tract) has been studied extensively. </a:t>
            </a:r>
          </a:p>
          <a:p>
            <a:pPr algn="just" rtl="0">
              <a:buFont typeface="Wingdings" pitchFamily="2" charset="2"/>
              <a:buChar char="v"/>
            </a:pPr>
            <a:endParaRPr lang="en-GB" sz="3000" dirty="0"/>
          </a:p>
          <a:p>
            <a:pPr marL="0" indent="0" algn="ctr" rtl="0">
              <a:buNone/>
            </a:pPr>
            <a:r>
              <a:rPr lang="en-GB" sz="3000" dirty="0">
                <a:solidFill>
                  <a:srgbClr val="00B0F0"/>
                </a:solidFill>
              </a:rPr>
              <a:t>Delivery through nose, lungs, rectum, oral cavity, and skin </a:t>
            </a:r>
            <a:r>
              <a:rPr lang="en-GB" sz="3000" dirty="0"/>
              <a:t>have been selected as potential sites of application.</a:t>
            </a:r>
            <a:endParaRPr lang="ar-IQ" sz="3000" dirty="0"/>
          </a:p>
        </p:txBody>
      </p:sp>
      <p:sp>
        <p:nvSpPr>
          <p:cNvPr id="4" name="Down Arrow 3"/>
          <p:cNvSpPr/>
          <p:nvPr/>
        </p:nvSpPr>
        <p:spPr>
          <a:xfrm>
            <a:off x="4385329" y="4293096"/>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648072"/>
          </a:xfrm>
        </p:spPr>
        <p:style>
          <a:lnRef idx="1">
            <a:schemeClr val="accent3"/>
          </a:lnRef>
          <a:fillRef idx="2">
            <a:schemeClr val="accent3"/>
          </a:fillRef>
          <a:effectRef idx="1">
            <a:schemeClr val="accent3"/>
          </a:effectRef>
          <a:fontRef idx="minor">
            <a:schemeClr val="dk1"/>
          </a:fontRef>
        </p:style>
        <p:txBody>
          <a:bodyPr>
            <a:noAutofit/>
          </a:bodyPr>
          <a:lstStyle/>
          <a:p>
            <a:pPr algn="ctr" rtl="0"/>
            <a:r>
              <a:rPr lang="en-GB" sz="2800" dirty="0"/>
              <a:t>Approaches to enhance bioavailability of proteins</a:t>
            </a:r>
            <a:endParaRPr lang="ar-IQ"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1231408"/>
              </p:ext>
            </p:extLst>
          </p:nvPr>
        </p:nvGraphicFramePr>
        <p:xfrm>
          <a:off x="467544" y="1196752"/>
          <a:ext cx="8229600" cy="5358276"/>
        </p:xfrm>
        <a:graphic>
          <a:graphicData uri="http://schemas.openxmlformats.org/drawingml/2006/table">
            <a:tbl>
              <a:tblPr rtl="1" firstRow="1" bandRow="1">
                <a:tableStyleId>{5C22544A-7EE6-4342-B048-85BDC9FD1C3A}</a:tableStyleId>
              </a:tblPr>
              <a:tblGrid>
                <a:gridCol w="8229600">
                  <a:extLst>
                    <a:ext uri="{9D8B030D-6E8A-4147-A177-3AD203B41FA5}">
                      <a16:colId xmlns:a16="http://schemas.microsoft.com/office/drawing/2014/main" val="20000"/>
                    </a:ext>
                  </a:extLst>
                </a:gridCol>
              </a:tblGrid>
              <a:tr h="420516">
                <a:tc>
                  <a:txBody>
                    <a:bodyPr/>
                    <a:lstStyle/>
                    <a:p>
                      <a:pPr algn="l" rtl="0"/>
                      <a:r>
                        <a:rPr lang="en-GB" dirty="0"/>
                        <a:t>Classified</a:t>
                      </a:r>
                      <a:r>
                        <a:rPr lang="en-GB" baseline="0" dirty="0"/>
                        <a:t>  according to proposed mechanism of action</a:t>
                      </a:r>
                      <a:endParaRPr lang="ar-IQ" dirty="0"/>
                    </a:p>
                  </a:txBody>
                  <a:tcPr/>
                </a:tc>
                <a:extLst>
                  <a:ext uri="{0D108BD9-81ED-4DB2-BD59-A6C34878D82A}">
                    <a16:rowId xmlns:a16="http://schemas.microsoft.com/office/drawing/2014/main" val="10000"/>
                  </a:ext>
                </a:extLst>
              </a:tr>
              <a:tr h="4836068">
                <a:tc>
                  <a:txBody>
                    <a:bodyPr/>
                    <a:lstStyle/>
                    <a:p>
                      <a:pPr marL="342900" indent="-342900" algn="just" rtl="0">
                        <a:buFont typeface="+mj-lt"/>
                        <a:buAutoNum type="arabicPeriod"/>
                      </a:pPr>
                      <a:r>
                        <a:rPr lang="en-GB" sz="2000" baseline="0" dirty="0"/>
                        <a:t> </a:t>
                      </a:r>
                      <a:r>
                        <a:rPr lang="en-GB" sz="2000" baseline="0" dirty="0">
                          <a:solidFill>
                            <a:srgbClr val="00B050"/>
                          </a:solidFill>
                        </a:rPr>
                        <a:t>I</a:t>
                      </a:r>
                      <a:r>
                        <a:rPr lang="en-GB" sz="2000" dirty="0">
                          <a:solidFill>
                            <a:srgbClr val="00B050"/>
                          </a:solidFill>
                        </a:rPr>
                        <a:t>ncrease the permeability of the absorption barrier:</a:t>
                      </a:r>
                    </a:p>
                    <a:p>
                      <a:pPr algn="just" rtl="0">
                        <a:buFont typeface="Wingdings" pitchFamily="2" charset="2"/>
                        <a:buChar char="§"/>
                      </a:pPr>
                      <a:r>
                        <a:rPr lang="en-GB" sz="2000" dirty="0"/>
                        <a:t> Addition of fatty acids/phospholipids, bile salts, </a:t>
                      </a:r>
                      <a:r>
                        <a:rPr lang="en-GB" sz="2000" dirty="0" err="1"/>
                        <a:t>enamine</a:t>
                      </a:r>
                      <a:r>
                        <a:rPr lang="en-GB" sz="2000" dirty="0"/>
                        <a:t> derivatives of </a:t>
                      </a:r>
                      <a:r>
                        <a:rPr lang="en-GB" sz="2000" dirty="0" err="1"/>
                        <a:t>phyenylglycine</a:t>
                      </a:r>
                      <a:r>
                        <a:rPr lang="en-GB" sz="2000" dirty="0"/>
                        <a:t>, ester and ether type (non)-ionic detergents, </a:t>
                      </a:r>
                      <a:r>
                        <a:rPr lang="en-GB" sz="2000" dirty="0" err="1"/>
                        <a:t>saponins</a:t>
                      </a:r>
                      <a:r>
                        <a:rPr lang="en-GB" sz="2000" dirty="0"/>
                        <a:t>, salicylate derivatives of </a:t>
                      </a:r>
                      <a:r>
                        <a:rPr lang="en-GB" sz="2000" dirty="0" err="1"/>
                        <a:t>fusidic</a:t>
                      </a:r>
                      <a:r>
                        <a:rPr lang="en-GB" sz="2000" dirty="0"/>
                        <a:t> acid or </a:t>
                      </a:r>
                      <a:r>
                        <a:rPr lang="en-GB" sz="2000" dirty="0" err="1"/>
                        <a:t>glycyrrhizinic</a:t>
                      </a:r>
                      <a:r>
                        <a:rPr lang="en-GB" sz="2000" dirty="0"/>
                        <a:t>  acid, or </a:t>
                      </a:r>
                      <a:r>
                        <a:rPr lang="en-GB" sz="2000" dirty="0" err="1"/>
                        <a:t>methylated</a:t>
                      </a:r>
                      <a:r>
                        <a:rPr lang="en-GB" sz="2000" dirty="0"/>
                        <a:t> </a:t>
                      </a:r>
                      <a:r>
                        <a:rPr lang="el-GR" sz="2000" dirty="0"/>
                        <a:t>β</a:t>
                      </a:r>
                      <a:r>
                        <a:rPr lang="en-GB" sz="2000" dirty="0"/>
                        <a:t> </a:t>
                      </a:r>
                      <a:r>
                        <a:rPr lang="en-GB" sz="2000" dirty="0" err="1"/>
                        <a:t>cyclodextrins</a:t>
                      </a:r>
                      <a:endParaRPr lang="en-GB" sz="2000" dirty="0"/>
                    </a:p>
                    <a:p>
                      <a:pPr algn="just" rtl="0">
                        <a:buFont typeface="Wingdings" pitchFamily="2" charset="2"/>
                        <a:buChar char="§"/>
                      </a:pPr>
                      <a:r>
                        <a:rPr lang="en-GB" sz="2000" dirty="0"/>
                        <a:t> Through iontophoresis</a:t>
                      </a:r>
                    </a:p>
                    <a:p>
                      <a:pPr algn="just" rtl="0">
                        <a:buFont typeface="Wingdings" pitchFamily="2" charset="2"/>
                        <a:buChar char="§"/>
                      </a:pPr>
                      <a:r>
                        <a:rPr lang="en-GB" sz="2000" baseline="0" dirty="0"/>
                        <a:t> By using liposomes.</a:t>
                      </a:r>
                    </a:p>
                    <a:p>
                      <a:pPr algn="just" rtl="0">
                        <a:buFont typeface="Wingdings" pitchFamily="2" charset="2"/>
                        <a:buChar char="§"/>
                      </a:pPr>
                      <a:endParaRPr lang="en-GB" sz="2000" baseline="0" dirty="0"/>
                    </a:p>
                    <a:p>
                      <a:pPr marL="342900" indent="-342900" algn="just" rtl="0">
                        <a:buFont typeface="+mj-lt"/>
                        <a:buAutoNum type="arabicPeriod" startAt="2"/>
                      </a:pPr>
                      <a:r>
                        <a:rPr lang="en-GB" sz="2000" baseline="0" dirty="0">
                          <a:solidFill>
                            <a:srgbClr val="00B050"/>
                          </a:solidFill>
                        </a:rPr>
                        <a:t>Decrease peptidase activity at the site of absorption and along the “absorption route”: </a:t>
                      </a:r>
                      <a:r>
                        <a:rPr lang="en-GB" sz="2000" baseline="0" dirty="0" err="1"/>
                        <a:t>aportinin</a:t>
                      </a:r>
                      <a:r>
                        <a:rPr lang="en-GB" sz="2000" baseline="0" dirty="0"/>
                        <a:t>, bacitracin, soybean tyrosine inhibitor, </a:t>
                      </a:r>
                      <a:r>
                        <a:rPr lang="en-GB" sz="2000" baseline="0" dirty="0" err="1"/>
                        <a:t>boroleucin</a:t>
                      </a:r>
                      <a:r>
                        <a:rPr lang="en-GB" sz="2000" baseline="0" dirty="0"/>
                        <a:t>, </a:t>
                      </a:r>
                      <a:r>
                        <a:rPr lang="en-GB" sz="2000" baseline="0" dirty="0" err="1"/>
                        <a:t>borovaline</a:t>
                      </a:r>
                      <a:r>
                        <a:rPr lang="en-GB" sz="2000" baseline="0" dirty="0"/>
                        <a:t>.</a:t>
                      </a:r>
                    </a:p>
                    <a:p>
                      <a:pPr marL="342900" indent="-342900" algn="just" rtl="0">
                        <a:buFont typeface="+mj-lt"/>
                        <a:buAutoNum type="arabicPeriod" startAt="2"/>
                      </a:pPr>
                      <a:endParaRPr lang="en-GB" sz="2000" baseline="0" dirty="0"/>
                    </a:p>
                    <a:p>
                      <a:pPr marL="342900" indent="-342900" algn="just" rtl="0">
                        <a:buFont typeface="+mj-lt"/>
                        <a:buAutoNum type="arabicPeriod" startAt="2"/>
                      </a:pPr>
                      <a:r>
                        <a:rPr lang="en-GB" sz="2000" baseline="0" dirty="0">
                          <a:solidFill>
                            <a:srgbClr val="00B050"/>
                          </a:solidFill>
                        </a:rPr>
                        <a:t>Enhance resistance against degradation </a:t>
                      </a:r>
                      <a:r>
                        <a:rPr lang="en-GB" sz="2000" baseline="0" dirty="0"/>
                        <a:t>by modification of the molecular structure.</a:t>
                      </a:r>
                    </a:p>
                    <a:p>
                      <a:pPr marL="342900" indent="-342900" algn="just" rtl="0">
                        <a:buFont typeface="+mj-lt"/>
                        <a:buAutoNum type="arabicPeriod" startAt="2"/>
                      </a:pPr>
                      <a:endParaRPr lang="en-GB" sz="2000" baseline="0" dirty="0"/>
                    </a:p>
                    <a:p>
                      <a:pPr marL="342900" indent="-342900" algn="just" rtl="0">
                        <a:buFont typeface="+mj-lt"/>
                        <a:buAutoNum type="arabicPeriod" startAt="2"/>
                      </a:pPr>
                      <a:r>
                        <a:rPr lang="en-GB" sz="2000" baseline="0" dirty="0">
                          <a:solidFill>
                            <a:srgbClr val="00B050"/>
                          </a:solidFill>
                        </a:rPr>
                        <a:t>Prolongation of exposure time</a:t>
                      </a:r>
                      <a:r>
                        <a:rPr lang="en-GB" sz="2000" baseline="0" dirty="0"/>
                        <a:t> (e.g., bio-adhesion technologies). </a:t>
                      </a:r>
                      <a:endParaRPr lang="en-GB" sz="2000" dirty="0"/>
                    </a:p>
                    <a:p>
                      <a:pPr algn="just" rtl="0">
                        <a:buFont typeface="Wingdings" pitchFamily="2" charset="2"/>
                        <a:buChar char="§"/>
                      </a:pPr>
                      <a:endParaRPr lang="ar-IQ"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608" y="332656"/>
            <a:ext cx="7725544" cy="1368152"/>
          </a:xfrm>
        </p:spPr>
        <p:txBody>
          <a:bodyPr>
            <a:noAutofit/>
          </a:bodyPr>
          <a:lstStyle/>
          <a:p>
            <a:pPr algn="just" rtl="0"/>
            <a:r>
              <a:rPr lang="en-GB" sz="2800" dirty="0">
                <a:solidFill>
                  <a:srgbClr val="FF0000"/>
                </a:solidFill>
                <a:effectLst>
                  <a:outerShdw blurRad="38100" dist="38100" dir="2700000" algn="tl">
                    <a:srgbClr val="000000">
                      <a:alpha val="43137"/>
                    </a:srgbClr>
                  </a:outerShdw>
                </a:effectLst>
                <a:latin typeface="Aharoni" pitchFamily="2" charset="-79"/>
                <a:cs typeface="Aharoni" pitchFamily="2" charset="-79"/>
              </a:rPr>
              <a:t>Examples of Absorption Enhancing Effects</a:t>
            </a:r>
            <a:br>
              <a:rPr lang="en-GB" sz="2800" dirty="0">
                <a:solidFill>
                  <a:srgbClr val="FFFF00"/>
                </a:solidFill>
                <a:latin typeface="Aharoni" pitchFamily="2" charset="-79"/>
                <a:cs typeface="Aharoni" pitchFamily="2" charset="-79"/>
              </a:rPr>
            </a:br>
            <a:r>
              <a:rPr lang="en-GB" sz="2400" b="0" dirty="0">
                <a:effectLst/>
              </a:rPr>
              <a:t>Effect of </a:t>
            </a:r>
            <a:r>
              <a:rPr lang="en-GB" sz="2400" b="0" dirty="0" err="1">
                <a:effectLst/>
              </a:rPr>
              <a:t>glycocholate</a:t>
            </a:r>
            <a:r>
              <a:rPr lang="en-GB" sz="2400" b="0" dirty="0">
                <a:effectLst/>
              </a:rPr>
              <a:t> (absorption enhancer) on nasal bioavailability of some proteins and peptides.</a:t>
            </a:r>
            <a:endParaRPr lang="ar-IQ"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9164459"/>
              </p:ext>
            </p:extLst>
          </p:nvPr>
        </p:nvGraphicFramePr>
        <p:xfrm>
          <a:off x="1115616" y="1988840"/>
          <a:ext cx="7848871" cy="4392489"/>
        </p:xfrm>
        <a:graphic>
          <a:graphicData uri="http://schemas.openxmlformats.org/drawingml/2006/table">
            <a:tbl>
              <a:tblPr rtl="1" firstRow="1" bandRow="1">
                <a:tableStyleId>{5C22544A-7EE6-4342-B048-85BDC9FD1C3A}</a:tableStyleId>
              </a:tblPr>
              <a:tblGrid>
                <a:gridCol w="2007083">
                  <a:extLst>
                    <a:ext uri="{9D8B030D-6E8A-4147-A177-3AD203B41FA5}">
                      <a16:colId xmlns:a16="http://schemas.microsoft.com/office/drawing/2014/main" val="20000"/>
                    </a:ext>
                  </a:extLst>
                </a:gridCol>
                <a:gridCol w="2445856">
                  <a:extLst>
                    <a:ext uri="{9D8B030D-6E8A-4147-A177-3AD203B41FA5}">
                      <a16:colId xmlns:a16="http://schemas.microsoft.com/office/drawing/2014/main" val="20001"/>
                    </a:ext>
                  </a:extLst>
                </a:gridCol>
                <a:gridCol w="1620554">
                  <a:extLst>
                    <a:ext uri="{9D8B030D-6E8A-4147-A177-3AD203B41FA5}">
                      <a16:colId xmlns:a16="http://schemas.microsoft.com/office/drawing/2014/main" val="20002"/>
                    </a:ext>
                  </a:extLst>
                </a:gridCol>
                <a:gridCol w="1775378">
                  <a:extLst>
                    <a:ext uri="{9D8B030D-6E8A-4147-A177-3AD203B41FA5}">
                      <a16:colId xmlns:a16="http://schemas.microsoft.com/office/drawing/2014/main" val="20003"/>
                    </a:ext>
                  </a:extLst>
                </a:gridCol>
              </a:tblGrid>
              <a:tr h="934605">
                <a:tc gridSpan="2">
                  <a:txBody>
                    <a:bodyPr/>
                    <a:lstStyle/>
                    <a:p>
                      <a:pPr algn="ctr" rtl="0"/>
                      <a:r>
                        <a:rPr lang="en-GB" dirty="0"/>
                        <a:t>Bioavailability (%)</a:t>
                      </a:r>
                      <a:endParaRPr lang="ar-IQ" dirty="0"/>
                    </a:p>
                  </a:txBody>
                  <a:tcPr/>
                </a:tc>
                <a:tc hMerge="1">
                  <a:txBody>
                    <a:bodyPr/>
                    <a:lstStyle/>
                    <a:p>
                      <a:pPr rtl="1"/>
                      <a:endParaRPr lang="ar-IQ"/>
                    </a:p>
                  </a:txBody>
                  <a:tcPr/>
                </a:tc>
                <a:tc>
                  <a:txBody>
                    <a:bodyPr/>
                    <a:lstStyle/>
                    <a:p>
                      <a:pPr algn="l" rtl="0"/>
                      <a:r>
                        <a:rPr lang="en-GB" dirty="0"/>
                        <a:t>No. Of AA</a:t>
                      </a:r>
                      <a:endParaRPr lang="ar-IQ" dirty="0"/>
                    </a:p>
                  </a:txBody>
                  <a:tcPr/>
                </a:tc>
                <a:tc>
                  <a:txBody>
                    <a:bodyPr/>
                    <a:lstStyle/>
                    <a:p>
                      <a:pPr algn="ctr" rtl="0"/>
                      <a:r>
                        <a:rPr lang="en-GB" dirty="0"/>
                        <a:t>Molecule</a:t>
                      </a:r>
                      <a:endParaRPr lang="ar-IQ" dirty="0"/>
                    </a:p>
                  </a:txBody>
                  <a:tcPr/>
                </a:tc>
                <a:extLst>
                  <a:ext uri="{0D108BD9-81ED-4DB2-BD59-A6C34878D82A}">
                    <a16:rowId xmlns:a16="http://schemas.microsoft.com/office/drawing/2014/main" val="10000"/>
                  </a:ext>
                </a:extLst>
              </a:tr>
              <a:tr h="1318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With </a:t>
                      </a:r>
                      <a:r>
                        <a:rPr lang="en-GB" dirty="0" err="1"/>
                        <a:t>glycocholate</a:t>
                      </a:r>
                      <a:endParaRPr lang="ar-IQ" dirty="0"/>
                    </a:p>
                    <a:p>
                      <a:pPr algn="l" rtl="0"/>
                      <a:endParaRPr lang="ar-IQ" dirty="0"/>
                    </a:p>
                  </a:txBody>
                  <a:tcPr/>
                </a:tc>
                <a:tc>
                  <a:txBody>
                    <a:bodyPr/>
                    <a:lstStyle/>
                    <a:p>
                      <a:pPr algn="ctr" rtl="0"/>
                      <a:r>
                        <a:rPr lang="en-GB" dirty="0"/>
                        <a:t>Without </a:t>
                      </a:r>
                      <a:r>
                        <a:rPr lang="en-GB" dirty="0" err="1"/>
                        <a:t>glycocholate</a:t>
                      </a:r>
                      <a:endParaRPr lang="ar-IQ" dirty="0"/>
                    </a:p>
                  </a:txBody>
                  <a:tcPr/>
                </a:tc>
                <a:tc>
                  <a:txBody>
                    <a:bodyPr/>
                    <a:lstStyle/>
                    <a:p>
                      <a:pPr algn="l" rtl="0"/>
                      <a:endParaRPr lang="ar-IQ" dirty="0"/>
                    </a:p>
                  </a:txBody>
                  <a:tcPr/>
                </a:tc>
                <a:tc>
                  <a:txBody>
                    <a:bodyPr/>
                    <a:lstStyle/>
                    <a:p>
                      <a:pPr algn="l" rtl="0"/>
                      <a:endParaRPr lang="ar-IQ" dirty="0"/>
                    </a:p>
                  </a:txBody>
                  <a:tcPr/>
                </a:tc>
                <a:extLst>
                  <a:ext uri="{0D108BD9-81ED-4DB2-BD59-A6C34878D82A}">
                    <a16:rowId xmlns:a16="http://schemas.microsoft.com/office/drawing/2014/main" val="10001"/>
                  </a:ext>
                </a:extLst>
              </a:tr>
              <a:tr h="534800">
                <a:tc>
                  <a:txBody>
                    <a:bodyPr/>
                    <a:lstStyle/>
                    <a:p>
                      <a:pPr algn="ctr" rtl="0"/>
                      <a:r>
                        <a:rPr lang="en-GB" dirty="0"/>
                        <a:t>70-90</a:t>
                      </a:r>
                      <a:endParaRPr lang="ar-IQ" dirty="0"/>
                    </a:p>
                  </a:txBody>
                  <a:tcPr/>
                </a:tc>
                <a:tc>
                  <a:txBody>
                    <a:bodyPr/>
                    <a:lstStyle/>
                    <a:p>
                      <a:pPr algn="ctr" rtl="0"/>
                      <a:r>
                        <a:rPr lang="en-GB" dirty="0"/>
                        <a:t>&lt; 1</a:t>
                      </a:r>
                      <a:endParaRPr lang="ar-IQ" dirty="0"/>
                    </a:p>
                  </a:txBody>
                  <a:tcPr/>
                </a:tc>
                <a:tc>
                  <a:txBody>
                    <a:bodyPr/>
                    <a:lstStyle/>
                    <a:p>
                      <a:pPr algn="ctr" rtl="0"/>
                      <a:r>
                        <a:rPr lang="en-GB" dirty="0"/>
                        <a:t>29</a:t>
                      </a:r>
                      <a:endParaRPr lang="ar-IQ" dirty="0"/>
                    </a:p>
                  </a:txBody>
                  <a:tcPr/>
                </a:tc>
                <a:tc>
                  <a:txBody>
                    <a:bodyPr/>
                    <a:lstStyle/>
                    <a:p>
                      <a:pPr algn="l" rtl="0"/>
                      <a:r>
                        <a:rPr lang="en-GB" dirty="0"/>
                        <a:t>Glucagon </a:t>
                      </a:r>
                      <a:endParaRPr lang="ar-IQ" dirty="0"/>
                    </a:p>
                  </a:txBody>
                  <a:tcPr/>
                </a:tc>
                <a:extLst>
                  <a:ext uri="{0D108BD9-81ED-4DB2-BD59-A6C34878D82A}">
                    <a16:rowId xmlns:a16="http://schemas.microsoft.com/office/drawing/2014/main" val="10002"/>
                  </a:ext>
                </a:extLst>
              </a:tr>
              <a:tr h="534800">
                <a:tc>
                  <a:txBody>
                    <a:bodyPr/>
                    <a:lstStyle/>
                    <a:p>
                      <a:pPr algn="ctr" rtl="0"/>
                      <a:r>
                        <a:rPr lang="en-GB" dirty="0"/>
                        <a:t>15-20</a:t>
                      </a:r>
                      <a:endParaRPr lang="ar-IQ" dirty="0"/>
                    </a:p>
                  </a:txBody>
                  <a:tcPr/>
                </a:tc>
                <a:tc>
                  <a:txBody>
                    <a:bodyPr/>
                    <a:lstStyle/>
                    <a:p>
                      <a:pPr algn="ctr" rtl="1"/>
                      <a:r>
                        <a:rPr lang="en-GB" dirty="0"/>
                        <a:t>&lt; 1</a:t>
                      </a:r>
                      <a:endParaRPr lang="ar-IQ" dirty="0"/>
                    </a:p>
                  </a:txBody>
                  <a:tcPr/>
                </a:tc>
                <a:tc>
                  <a:txBody>
                    <a:bodyPr/>
                    <a:lstStyle/>
                    <a:p>
                      <a:pPr algn="ctr" rtl="0"/>
                      <a:r>
                        <a:rPr lang="en-GB" dirty="0"/>
                        <a:t>32</a:t>
                      </a:r>
                      <a:endParaRPr lang="ar-IQ" dirty="0"/>
                    </a:p>
                  </a:txBody>
                  <a:tcPr/>
                </a:tc>
                <a:tc>
                  <a:txBody>
                    <a:bodyPr/>
                    <a:lstStyle/>
                    <a:p>
                      <a:pPr algn="l" rtl="0"/>
                      <a:r>
                        <a:rPr lang="en-GB" dirty="0" err="1"/>
                        <a:t>Calcitonin</a:t>
                      </a:r>
                      <a:r>
                        <a:rPr lang="en-GB" dirty="0"/>
                        <a:t> </a:t>
                      </a:r>
                      <a:endParaRPr lang="ar-IQ" dirty="0"/>
                    </a:p>
                  </a:txBody>
                  <a:tcPr/>
                </a:tc>
                <a:extLst>
                  <a:ext uri="{0D108BD9-81ED-4DB2-BD59-A6C34878D82A}">
                    <a16:rowId xmlns:a16="http://schemas.microsoft.com/office/drawing/2014/main" val="10003"/>
                  </a:ext>
                </a:extLst>
              </a:tr>
              <a:tr h="534800">
                <a:tc>
                  <a:txBody>
                    <a:bodyPr/>
                    <a:lstStyle/>
                    <a:p>
                      <a:pPr algn="ctr" rtl="0"/>
                      <a:r>
                        <a:rPr lang="en-GB" dirty="0"/>
                        <a:t>10-30</a:t>
                      </a:r>
                      <a:endParaRPr lang="ar-IQ" dirty="0"/>
                    </a:p>
                  </a:txBody>
                  <a:tcPr/>
                </a:tc>
                <a:tc>
                  <a:txBody>
                    <a:bodyPr/>
                    <a:lstStyle/>
                    <a:p>
                      <a:pPr algn="ctr" rtl="1"/>
                      <a:r>
                        <a:rPr lang="en-GB" dirty="0"/>
                        <a:t>&lt; 1</a:t>
                      </a:r>
                      <a:endParaRPr lang="ar-IQ" dirty="0"/>
                    </a:p>
                  </a:txBody>
                  <a:tcPr/>
                </a:tc>
                <a:tc>
                  <a:txBody>
                    <a:bodyPr/>
                    <a:lstStyle/>
                    <a:p>
                      <a:pPr algn="ctr" rtl="0"/>
                      <a:r>
                        <a:rPr lang="en-GB" dirty="0"/>
                        <a:t>51</a:t>
                      </a:r>
                      <a:endParaRPr lang="ar-IQ" dirty="0"/>
                    </a:p>
                  </a:txBody>
                  <a:tcPr/>
                </a:tc>
                <a:tc>
                  <a:txBody>
                    <a:bodyPr/>
                    <a:lstStyle/>
                    <a:p>
                      <a:pPr algn="l" rtl="0"/>
                      <a:r>
                        <a:rPr lang="en-GB" dirty="0"/>
                        <a:t>Insulin </a:t>
                      </a:r>
                      <a:endParaRPr lang="ar-IQ" dirty="0"/>
                    </a:p>
                  </a:txBody>
                  <a:tcPr/>
                </a:tc>
                <a:extLst>
                  <a:ext uri="{0D108BD9-81ED-4DB2-BD59-A6C34878D82A}">
                    <a16:rowId xmlns:a16="http://schemas.microsoft.com/office/drawing/2014/main" val="10004"/>
                  </a:ext>
                </a:extLst>
              </a:tr>
              <a:tr h="534800">
                <a:tc>
                  <a:txBody>
                    <a:bodyPr/>
                    <a:lstStyle/>
                    <a:p>
                      <a:pPr algn="ctr" rtl="0"/>
                      <a:r>
                        <a:rPr lang="en-GB" dirty="0"/>
                        <a:t>7-8</a:t>
                      </a:r>
                      <a:endParaRPr lang="ar-IQ" dirty="0"/>
                    </a:p>
                  </a:txBody>
                  <a:tcPr/>
                </a:tc>
                <a:tc>
                  <a:txBody>
                    <a:bodyPr/>
                    <a:lstStyle/>
                    <a:p>
                      <a:pPr algn="ctr" rtl="1"/>
                      <a:r>
                        <a:rPr lang="en-GB" dirty="0"/>
                        <a:t>&lt; 1</a:t>
                      </a:r>
                      <a:endParaRPr lang="ar-IQ" dirty="0"/>
                    </a:p>
                  </a:txBody>
                  <a:tcPr/>
                </a:tc>
                <a:tc>
                  <a:txBody>
                    <a:bodyPr/>
                    <a:lstStyle/>
                    <a:p>
                      <a:pPr algn="ctr" rtl="0"/>
                      <a:r>
                        <a:rPr lang="en-GB" dirty="0"/>
                        <a:t>191</a:t>
                      </a:r>
                      <a:endParaRPr lang="ar-IQ" dirty="0"/>
                    </a:p>
                  </a:txBody>
                  <a:tcPr/>
                </a:tc>
                <a:tc>
                  <a:txBody>
                    <a:bodyPr/>
                    <a:lstStyle/>
                    <a:p>
                      <a:pPr algn="l" rtl="0"/>
                      <a:r>
                        <a:rPr lang="en-GB" dirty="0"/>
                        <a:t>Met-</a:t>
                      </a:r>
                      <a:r>
                        <a:rPr lang="en-GB" dirty="0" err="1"/>
                        <a:t>hgH</a:t>
                      </a:r>
                      <a:r>
                        <a:rPr lang="en-GB" dirty="0"/>
                        <a:t> </a:t>
                      </a:r>
                      <a:endParaRPr lang="ar-IQ"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9105" y="158718"/>
            <a:ext cx="7290054" cy="1499616"/>
          </a:xfrm>
        </p:spPr>
        <p:style>
          <a:lnRef idx="1">
            <a:schemeClr val="accent3"/>
          </a:lnRef>
          <a:fillRef idx="2">
            <a:schemeClr val="accent3"/>
          </a:fillRef>
          <a:effectRef idx="1">
            <a:schemeClr val="accent3"/>
          </a:effectRef>
          <a:fontRef idx="minor">
            <a:schemeClr val="dk1"/>
          </a:fontRef>
        </p:style>
        <p:txBody>
          <a:bodyPr anchor="ctr">
            <a:normAutofit/>
          </a:bodyPr>
          <a:lstStyle/>
          <a:p>
            <a:pPr algn="just" rtl="0"/>
            <a:r>
              <a:rPr lang="en-GB" sz="2400" b="0" dirty="0">
                <a:effectLst/>
              </a:rPr>
              <a:t>Change in blood glucose in rats after intranasal </a:t>
            </a:r>
            <a:r>
              <a:rPr lang="ar-IQ" sz="2400" b="0" dirty="0">
                <a:effectLst/>
              </a:rPr>
              <a:t> </a:t>
            </a:r>
            <a:r>
              <a:rPr lang="en-GB" sz="2400" b="0" dirty="0">
                <a:effectLst/>
              </a:rPr>
              <a:t>administration of insulin. Using degradable starch microspheres loaded with insulin </a:t>
            </a:r>
            <a:endParaRPr lang="ar-IQ" sz="2400" b="0" dirty="0">
              <a:effectLst/>
            </a:endParaRPr>
          </a:p>
        </p:txBody>
      </p:sp>
      <p:sp>
        <p:nvSpPr>
          <p:cNvPr id="19" name="Freeform 18"/>
          <p:cNvSpPr/>
          <p:nvPr/>
        </p:nvSpPr>
        <p:spPr>
          <a:xfrm>
            <a:off x="1528549" y="1937613"/>
            <a:ext cx="4981433" cy="341563"/>
          </a:xfrm>
          <a:custGeom>
            <a:avLst/>
            <a:gdLst>
              <a:gd name="connsiteX0" fmla="*/ 0 w 4981433"/>
              <a:gd name="connsiteY0" fmla="*/ 109551 h 341563"/>
              <a:gd name="connsiteX1" fmla="*/ 40944 w 4981433"/>
              <a:gd name="connsiteY1" fmla="*/ 123199 h 341563"/>
              <a:gd name="connsiteX2" fmla="*/ 191069 w 4981433"/>
              <a:gd name="connsiteY2" fmla="*/ 150494 h 341563"/>
              <a:gd name="connsiteX3" fmla="*/ 272955 w 4981433"/>
              <a:gd name="connsiteY3" fmla="*/ 177790 h 341563"/>
              <a:gd name="connsiteX4" fmla="*/ 395785 w 4981433"/>
              <a:gd name="connsiteY4" fmla="*/ 246029 h 341563"/>
              <a:gd name="connsiteX5" fmla="*/ 491320 w 4981433"/>
              <a:gd name="connsiteY5" fmla="*/ 259677 h 341563"/>
              <a:gd name="connsiteX6" fmla="*/ 750627 w 4981433"/>
              <a:gd name="connsiteY6" fmla="*/ 286972 h 341563"/>
              <a:gd name="connsiteX7" fmla="*/ 832514 w 4981433"/>
              <a:gd name="connsiteY7" fmla="*/ 314268 h 341563"/>
              <a:gd name="connsiteX8" fmla="*/ 941696 w 4981433"/>
              <a:gd name="connsiteY8" fmla="*/ 341563 h 341563"/>
              <a:gd name="connsiteX9" fmla="*/ 1828800 w 4981433"/>
              <a:gd name="connsiteY9" fmla="*/ 314268 h 341563"/>
              <a:gd name="connsiteX10" fmla="*/ 1869744 w 4981433"/>
              <a:gd name="connsiteY10" fmla="*/ 300620 h 341563"/>
              <a:gd name="connsiteX11" fmla="*/ 1978926 w 4981433"/>
              <a:gd name="connsiteY11" fmla="*/ 286972 h 341563"/>
              <a:gd name="connsiteX12" fmla="*/ 2156347 w 4981433"/>
              <a:gd name="connsiteY12" fmla="*/ 259677 h 341563"/>
              <a:gd name="connsiteX13" fmla="*/ 2279176 w 4981433"/>
              <a:gd name="connsiteY13" fmla="*/ 218733 h 341563"/>
              <a:gd name="connsiteX14" fmla="*/ 2388358 w 4981433"/>
              <a:gd name="connsiteY14" fmla="*/ 191438 h 341563"/>
              <a:gd name="connsiteX15" fmla="*/ 2893326 w 4981433"/>
              <a:gd name="connsiteY15" fmla="*/ 164142 h 341563"/>
              <a:gd name="connsiteX16" fmla="*/ 3179929 w 4981433"/>
              <a:gd name="connsiteY16" fmla="*/ 136847 h 341563"/>
              <a:gd name="connsiteX17" fmla="*/ 3289111 w 4981433"/>
              <a:gd name="connsiteY17" fmla="*/ 123199 h 341563"/>
              <a:gd name="connsiteX18" fmla="*/ 3589361 w 4981433"/>
              <a:gd name="connsiteY18" fmla="*/ 109551 h 341563"/>
              <a:gd name="connsiteX19" fmla="*/ 3971499 w 4981433"/>
              <a:gd name="connsiteY19" fmla="*/ 54960 h 341563"/>
              <a:gd name="connsiteX20" fmla="*/ 4135272 w 4981433"/>
              <a:gd name="connsiteY20" fmla="*/ 41312 h 341563"/>
              <a:gd name="connsiteX21" fmla="*/ 4435523 w 4981433"/>
              <a:gd name="connsiteY21" fmla="*/ 14017 h 341563"/>
              <a:gd name="connsiteX22" fmla="*/ 4981433 w 4981433"/>
              <a:gd name="connsiteY22" fmla="*/ 369 h 34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81433" h="341563">
                <a:moveTo>
                  <a:pt x="0" y="109551"/>
                </a:moveTo>
                <a:cubicBezTo>
                  <a:pt x="13648" y="114100"/>
                  <a:pt x="26837" y="120378"/>
                  <a:pt x="40944" y="123199"/>
                </a:cubicBezTo>
                <a:cubicBezTo>
                  <a:pt x="146657" y="144342"/>
                  <a:pt x="110162" y="126222"/>
                  <a:pt x="191069" y="150494"/>
                </a:cubicBezTo>
                <a:cubicBezTo>
                  <a:pt x="218627" y="158762"/>
                  <a:pt x="249015" y="161830"/>
                  <a:pt x="272955" y="177790"/>
                </a:cubicBezTo>
                <a:cubicBezTo>
                  <a:pt x="319857" y="209058"/>
                  <a:pt x="344311" y="235734"/>
                  <a:pt x="395785" y="246029"/>
                </a:cubicBezTo>
                <a:cubicBezTo>
                  <a:pt x="427329" y="252338"/>
                  <a:pt x="459526" y="254786"/>
                  <a:pt x="491320" y="259677"/>
                </a:cubicBezTo>
                <a:cubicBezTo>
                  <a:pt x="655105" y="284874"/>
                  <a:pt x="495477" y="267345"/>
                  <a:pt x="750627" y="286972"/>
                </a:cubicBezTo>
                <a:cubicBezTo>
                  <a:pt x="777923" y="296071"/>
                  <a:pt x="804300" y="308626"/>
                  <a:pt x="832514" y="314268"/>
                </a:cubicBezTo>
                <a:cubicBezTo>
                  <a:pt x="914859" y="330736"/>
                  <a:pt x="878746" y="320580"/>
                  <a:pt x="941696" y="341563"/>
                </a:cubicBezTo>
                <a:lnTo>
                  <a:pt x="1828800" y="314268"/>
                </a:lnTo>
                <a:cubicBezTo>
                  <a:pt x="1843154" y="313311"/>
                  <a:pt x="1855590" y="303194"/>
                  <a:pt x="1869744" y="300620"/>
                </a:cubicBezTo>
                <a:cubicBezTo>
                  <a:pt x="1905830" y="294059"/>
                  <a:pt x="1942571" y="291819"/>
                  <a:pt x="1978926" y="286972"/>
                </a:cubicBezTo>
                <a:cubicBezTo>
                  <a:pt x="2066717" y="275266"/>
                  <a:pt x="2072956" y="273575"/>
                  <a:pt x="2156347" y="259677"/>
                </a:cubicBezTo>
                <a:lnTo>
                  <a:pt x="2279176" y="218733"/>
                </a:lnTo>
                <a:cubicBezTo>
                  <a:pt x="2320233" y="205048"/>
                  <a:pt x="2341314" y="196142"/>
                  <a:pt x="2388358" y="191438"/>
                </a:cubicBezTo>
                <a:cubicBezTo>
                  <a:pt x="2506844" y="179589"/>
                  <a:pt x="2797518" y="168497"/>
                  <a:pt x="2893326" y="164142"/>
                </a:cubicBezTo>
                <a:cubicBezTo>
                  <a:pt x="3030637" y="129814"/>
                  <a:pt x="2897957" y="159404"/>
                  <a:pt x="3179929" y="136847"/>
                </a:cubicBezTo>
                <a:cubicBezTo>
                  <a:pt x="3216489" y="133922"/>
                  <a:pt x="3252515" y="125639"/>
                  <a:pt x="3289111" y="123199"/>
                </a:cubicBezTo>
                <a:cubicBezTo>
                  <a:pt x="3389076" y="116535"/>
                  <a:pt x="3489278" y="114100"/>
                  <a:pt x="3589361" y="109551"/>
                </a:cubicBezTo>
                <a:cubicBezTo>
                  <a:pt x="3765560" y="50819"/>
                  <a:pt x="3646182" y="83665"/>
                  <a:pt x="3971499" y="54960"/>
                </a:cubicBezTo>
                <a:lnTo>
                  <a:pt x="4135272" y="41312"/>
                </a:lnTo>
                <a:cubicBezTo>
                  <a:pt x="4255744" y="1157"/>
                  <a:pt x="4177406" y="23236"/>
                  <a:pt x="4435523" y="14017"/>
                </a:cubicBezTo>
                <a:cubicBezTo>
                  <a:pt x="4827985" y="0"/>
                  <a:pt x="4782331" y="369"/>
                  <a:pt x="4981433" y="369"/>
                </a:cubicBezTo>
              </a:path>
            </a:pathLst>
          </a:custGeom>
          <a:ln>
            <a:solidFill>
              <a:srgbClr val="00206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22" name="Freeform 21"/>
          <p:cNvSpPr/>
          <p:nvPr/>
        </p:nvSpPr>
        <p:spPr>
          <a:xfrm>
            <a:off x="1555845" y="1855174"/>
            <a:ext cx="4940489" cy="444282"/>
          </a:xfrm>
          <a:custGeom>
            <a:avLst/>
            <a:gdLst>
              <a:gd name="connsiteX0" fmla="*/ 0 w 4940489"/>
              <a:gd name="connsiteY0" fmla="*/ 219286 h 444282"/>
              <a:gd name="connsiteX1" fmla="*/ 68239 w 4940489"/>
              <a:gd name="connsiteY1" fmla="*/ 260229 h 444282"/>
              <a:gd name="connsiteX2" fmla="*/ 191068 w 4940489"/>
              <a:gd name="connsiteY2" fmla="*/ 301172 h 444282"/>
              <a:gd name="connsiteX3" fmla="*/ 218364 w 4940489"/>
              <a:gd name="connsiteY3" fmla="*/ 342116 h 444282"/>
              <a:gd name="connsiteX4" fmla="*/ 313898 w 4940489"/>
              <a:gd name="connsiteY4" fmla="*/ 369411 h 444282"/>
              <a:gd name="connsiteX5" fmla="*/ 627797 w 4940489"/>
              <a:gd name="connsiteY5" fmla="*/ 383059 h 444282"/>
              <a:gd name="connsiteX6" fmla="*/ 1910686 w 4940489"/>
              <a:gd name="connsiteY6" fmla="*/ 383059 h 444282"/>
              <a:gd name="connsiteX7" fmla="*/ 2060812 w 4940489"/>
              <a:gd name="connsiteY7" fmla="*/ 355763 h 444282"/>
              <a:gd name="connsiteX8" fmla="*/ 2129051 w 4940489"/>
              <a:gd name="connsiteY8" fmla="*/ 342116 h 444282"/>
              <a:gd name="connsiteX9" fmla="*/ 2524836 w 4940489"/>
              <a:gd name="connsiteY9" fmla="*/ 314820 h 444282"/>
              <a:gd name="connsiteX10" fmla="*/ 2702256 w 4940489"/>
              <a:gd name="connsiteY10" fmla="*/ 287525 h 444282"/>
              <a:gd name="connsiteX11" fmla="*/ 2756848 w 4940489"/>
              <a:gd name="connsiteY11" fmla="*/ 273877 h 444282"/>
              <a:gd name="connsiteX12" fmla="*/ 2825086 w 4940489"/>
              <a:gd name="connsiteY12" fmla="*/ 260229 h 444282"/>
              <a:gd name="connsiteX13" fmla="*/ 2988859 w 4940489"/>
              <a:gd name="connsiteY13" fmla="*/ 232933 h 444282"/>
              <a:gd name="connsiteX14" fmla="*/ 3098042 w 4940489"/>
              <a:gd name="connsiteY14" fmla="*/ 164695 h 444282"/>
              <a:gd name="connsiteX15" fmla="*/ 3234519 w 4940489"/>
              <a:gd name="connsiteY15" fmla="*/ 137399 h 444282"/>
              <a:gd name="connsiteX16" fmla="*/ 3289110 w 4940489"/>
              <a:gd name="connsiteY16" fmla="*/ 123751 h 444282"/>
              <a:gd name="connsiteX17" fmla="*/ 3603009 w 4940489"/>
              <a:gd name="connsiteY17" fmla="*/ 82808 h 444282"/>
              <a:gd name="connsiteX18" fmla="*/ 3739486 w 4940489"/>
              <a:gd name="connsiteY18" fmla="*/ 96456 h 444282"/>
              <a:gd name="connsiteX19" fmla="*/ 3821373 w 4940489"/>
              <a:gd name="connsiteY19" fmla="*/ 110104 h 444282"/>
              <a:gd name="connsiteX20" fmla="*/ 3985146 w 4940489"/>
              <a:gd name="connsiteY20" fmla="*/ 96456 h 444282"/>
              <a:gd name="connsiteX21" fmla="*/ 4189862 w 4940489"/>
              <a:gd name="connsiteY21" fmla="*/ 69160 h 444282"/>
              <a:gd name="connsiteX22" fmla="*/ 4230806 w 4940489"/>
              <a:gd name="connsiteY22" fmla="*/ 55513 h 444282"/>
              <a:gd name="connsiteX23" fmla="*/ 4380931 w 4940489"/>
              <a:gd name="connsiteY23" fmla="*/ 41865 h 444282"/>
              <a:gd name="connsiteX24" fmla="*/ 4421874 w 4940489"/>
              <a:gd name="connsiteY24" fmla="*/ 28217 h 444282"/>
              <a:gd name="connsiteX25" fmla="*/ 4940489 w 4940489"/>
              <a:gd name="connsiteY25" fmla="*/ 14569 h 44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40489" h="444282">
                <a:moveTo>
                  <a:pt x="0" y="219286"/>
                </a:moveTo>
                <a:cubicBezTo>
                  <a:pt x="22746" y="232934"/>
                  <a:pt x="43310" y="251164"/>
                  <a:pt x="68239" y="260229"/>
                </a:cubicBezTo>
                <a:cubicBezTo>
                  <a:pt x="230047" y="319068"/>
                  <a:pt x="89317" y="233339"/>
                  <a:pt x="191068" y="301172"/>
                </a:cubicBezTo>
                <a:cubicBezTo>
                  <a:pt x="200167" y="314820"/>
                  <a:pt x="205556" y="331869"/>
                  <a:pt x="218364" y="342116"/>
                </a:cubicBezTo>
                <a:cubicBezTo>
                  <a:pt x="226599" y="348704"/>
                  <a:pt x="311198" y="369211"/>
                  <a:pt x="313898" y="369411"/>
                </a:cubicBezTo>
                <a:cubicBezTo>
                  <a:pt x="418344" y="377148"/>
                  <a:pt x="523164" y="378510"/>
                  <a:pt x="627797" y="383059"/>
                </a:cubicBezTo>
                <a:cubicBezTo>
                  <a:pt x="1117570" y="444282"/>
                  <a:pt x="781909" y="407334"/>
                  <a:pt x="1910686" y="383059"/>
                </a:cubicBezTo>
                <a:cubicBezTo>
                  <a:pt x="1976172" y="381651"/>
                  <a:pt x="2003362" y="368530"/>
                  <a:pt x="2060812" y="355763"/>
                </a:cubicBezTo>
                <a:cubicBezTo>
                  <a:pt x="2083456" y="350731"/>
                  <a:pt x="2106013" y="344826"/>
                  <a:pt x="2129051" y="342116"/>
                </a:cubicBezTo>
                <a:cubicBezTo>
                  <a:pt x="2229466" y="330303"/>
                  <a:pt x="2436923" y="319991"/>
                  <a:pt x="2524836" y="314820"/>
                </a:cubicBezTo>
                <a:cubicBezTo>
                  <a:pt x="2619828" y="283155"/>
                  <a:pt x="2517537" y="313913"/>
                  <a:pt x="2702256" y="287525"/>
                </a:cubicBezTo>
                <a:cubicBezTo>
                  <a:pt x="2720825" y="284872"/>
                  <a:pt x="2738537" y="277946"/>
                  <a:pt x="2756848" y="273877"/>
                </a:cubicBezTo>
                <a:cubicBezTo>
                  <a:pt x="2779492" y="268845"/>
                  <a:pt x="2802242" y="264260"/>
                  <a:pt x="2825086" y="260229"/>
                </a:cubicBezTo>
                <a:lnTo>
                  <a:pt x="2988859" y="232933"/>
                </a:lnTo>
                <a:cubicBezTo>
                  <a:pt x="3025253" y="210187"/>
                  <a:pt x="3055958" y="173112"/>
                  <a:pt x="3098042" y="164695"/>
                </a:cubicBezTo>
                <a:cubicBezTo>
                  <a:pt x="3143534" y="155596"/>
                  <a:pt x="3189511" y="148651"/>
                  <a:pt x="3234519" y="137399"/>
                </a:cubicBezTo>
                <a:cubicBezTo>
                  <a:pt x="3252716" y="132850"/>
                  <a:pt x="3270555" y="126500"/>
                  <a:pt x="3289110" y="123751"/>
                </a:cubicBezTo>
                <a:cubicBezTo>
                  <a:pt x="3393490" y="108287"/>
                  <a:pt x="3603009" y="82808"/>
                  <a:pt x="3603009" y="82808"/>
                </a:cubicBezTo>
                <a:cubicBezTo>
                  <a:pt x="3648501" y="87357"/>
                  <a:pt x="3694120" y="90785"/>
                  <a:pt x="3739486" y="96456"/>
                </a:cubicBezTo>
                <a:cubicBezTo>
                  <a:pt x="3766944" y="99888"/>
                  <a:pt x="3793701" y="110104"/>
                  <a:pt x="3821373" y="110104"/>
                </a:cubicBezTo>
                <a:cubicBezTo>
                  <a:pt x="3876153" y="110104"/>
                  <a:pt x="3930555" y="101005"/>
                  <a:pt x="3985146" y="96456"/>
                </a:cubicBezTo>
                <a:cubicBezTo>
                  <a:pt x="4089750" y="61587"/>
                  <a:pt x="3967232" y="98843"/>
                  <a:pt x="4189862" y="69160"/>
                </a:cubicBezTo>
                <a:cubicBezTo>
                  <a:pt x="4204122" y="67259"/>
                  <a:pt x="4216564" y="57547"/>
                  <a:pt x="4230806" y="55513"/>
                </a:cubicBezTo>
                <a:cubicBezTo>
                  <a:pt x="4280549" y="48407"/>
                  <a:pt x="4330889" y="46414"/>
                  <a:pt x="4380931" y="41865"/>
                </a:cubicBezTo>
                <a:cubicBezTo>
                  <a:pt x="4394579" y="37316"/>
                  <a:pt x="4407684" y="30582"/>
                  <a:pt x="4421874" y="28217"/>
                </a:cubicBezTo>
                <a:cubicBezTo>
                  <a:pt x="4591175" y="0"/>
                  <a:pt x="4774604" y="14569"/>
                  <a:pt x="4940489" y="14569"/>
                </a:cubicBezTo>
              </a:path>
            </a:pathLst>
          </a:custGeom>
          <a:ln>
            <a:solidFill>
              <a:srgbClr val="C00000"/>
            </a:solidFill>
          </a:ln>
        </p:spPr>
        <p:style>
          <a:lnRef idx="1">
            <a:schemeClr val="dk1"/>
          </a:lnRef>
          <a:fillRef idx="0">
            <a:schemeClr val="dk1"/>
          </a:fillRef>
          <a:effectRef idx="0">
            <a:schemeClr val="dk1"/>
          </a:effectRef>
          <a:fontRef idx="minor">
            <a:schemeClr val="tx1"/>
          </a:fontRef>
        </p:style>
        <p:txBody>
          <a:bodyPr rtlCol="1" anchor="ctr"/>
          <a:lstStyle/>
          <a:p>
            <a:pPr algn="ctr"/>
            <a:endParaRPr lang="ar-IQ"/>
          </a:p>
        </p:txBody>
      </p:sp>
      <p:sp>
        <p:nvSpPr>
          <p:cNvPr id="30" name="Freeform 29"/>
          <p:cNvSpPr/>
          <p:nvPr/>
        </p:nvSpPr>
        <p:spPr>
          <a:xfrm>
            <a:off x="1514901" y="2019869"/>
            <a:ext cx="4967786" cy="1620127"/>
          </a:xfrm>
          <a:custGeom>
            <a:avLst/>
            <a:gdLst>
              <a:gd name="connsiteX0" fmla="*/ 0 w 4967786"/>
              <a:gd name="connsiteY0" fmla="*/ 95534 h 1620127"/>
              <a:gd name="connsiteX1" fmla="*/ 40944 w 4967786"/>
              <a:gd name="connsiteY1" fmla="*/ 191068 h 1620127"/>
              <a:gd name="connsiteX2" fmla="*/ 81887 w 4967786"/>
              <a:gd name="connsiteY2" fmla="*/ 218364 h 1620127"/>
              <a:gd name="connsiteX3" fmla="*/ 136478 w 4967786"/>
              <a:gd name="connsiteY3" fmla="*/ 300250 h 1620127"/>
              <a:gd name="connsiteX4" fmla="*/ 177421 w 4967786"/>
              <a:gd name="connsiteY4" fmla="*/ 382137 h 1620127"/>
              <a:gd name="connsiteX5" fmla="*/ 204717 w 4967786"/>
              <a:gd name="connsiteY5" fmla="*/ 518615 h 1620127"/>
              <a:gd name="connsiteX6" fmla="*/ 245660 w 4967786"/>
              <a:gd name="connsiteY6" fmla="*/ 600501 h 1620127"/>
              <a:gd name="connsiteX7" fmla="*/ 272956 w 4967786"/>
              <a:gd name="connsiteY7" fmla="*/ 641444 h 1620127"/>
              <a:gd name="connsiteX8" fmla="*/ 300251 w 4967786"/>
              <a:gd name="connsiteY8" fmla="*/ 805218 h 1620127"/>
              <a:gd name="connsiteX9" fmla="*/ 354842 w 4967786"/>
              <a:gd name="connsiteY9" fmla="*/ 887104 h 1620127"/>
              <a:gd name="connsiteX10" fmla="*/ 395786 w 4967786"/>
              <a:gd name="connsiteY10" fmla="*/ 1023582 h 1620127"/>
              <a:gd name="connsiteX11" fmla="*/ 436729 w 4967786"/>
              <a:gd name="connsiteY11" fmla="*/ 1064525 h 1620127"/>
              <a:gd name="connsiteX12" fmla="*/ 518615 w 4967786"/>
              <a:gd name="connsiteY12" fmla="*/ 1119116 h 1620127"/>
              <a:gd name="connsiteX13" fmla="*/ 559559 w 4967786"/>
              <a:gd name="connsiteY13" fmla="*/ 1146412 h 1620127"/>
              <a:gd name="connsiteX14" fmla="*/ 614150 w 4967786"/>
              <a:gd name="connsiteY14" fmla="*/ 1228298 h 1620127"/>
              <a:gd name="connsiteX15" fmla="*/ 655093 w 4967786"/>
              <a:gd name="connsiteY15" fmla="*/ 1282889 h 1620127"/>
              <a:gd name="connsiteX16" fmla="*/ 764275 w 4967786"/>
              <a:gd name="connsiteY16" fmla="*/ 1337480 h 1620127"/>
              <a:gd name="connsiteX17" fmla="*/ 818866 w 4967786"/>
              <a:gd name="connsiteY17" fmla="*/ 1364776 h 1620127"/>
              <a:gd name="connsiteX18" fmla="*/ 873457 w 4967786"/>
              <a:gd name="connsiteY18" fmla="*/ 1392071 h 1620127"/>
              <a:gd name="connsiteX19" fmla="*/ 887105 w 4967786"/>
              <a:gd name="connsiteY19" fmla="*/ 1433015 h 1620127"/>
              <a:gd name="connsiteX20" fmla="*/ 914400 w 4967786"/>
              <a:gd name="connsiteY20" fmla="*/ 1473958 h 1620127"/>
              <a:gd name="connsiteX21" fmla="*/ 968992 w 4967786"/>
              <a:gd name="connsiteY21" fmla="*/ 1596788 h 1620127"/>
              <a:gd name="connsiteX22" fmla="*/ 1132765 w 4967786"/>
              <a:gd name="connsiteY22" fmla="*/ 1569492 h 1620127"/>
              <a:gd name="connsiteX23" fmla="*/ 1201003 w 4967786"/>
              <a:gd name="connsiteY23" fmla="*/ 1473958 h 1620127"/>
              <a:gd name="connsiteX24" fmla="*/ 1269242 w 4967786"/>
              <a:gd name="connsiteY24" fmla="*/ 1392071 h 1620127"/>
              <a:gd name="connsiteX25" fmla="*/ 1310186 w 4967786"/>
              <a:gd name="connsiteY25" fmla="*/ 1378424 h 1620127"/>
              <a:gd name="connsiteX26" fmla="*/ 1433015 w 4967786"/>
              <a:gd name="connsiteY26" fmla="*/ 1351128 h 1620127"/>
              <a:gd name="connsiteX27" fmla="*/ 1487606 w 4967786"/>
              <a:gd name="connsiteY27" fmla="*/ 1337480 h 1620127"/>
              <a:gd name="connsiteX28" fmla="*/ 1610436 w 4967786"/>
              <a:gd name="connsiteY28" fmla="*/ 1296537 h 1620127"/>
              <a:gd name="connsiteX29" fmla="*/ 1692323 w 4967786"/>
              <a:gd name="connsiteY29" fmla="*/ 1269241 h 1620127"/>
              <a:gd name="connsiteX30" fmla="*/ 1733266 w 4967786"/>
              <a:gd name="connsiteY30" fmla="*/ 1241946 h 1620127"/>
              <a:gd name="connsiteX31" fmla="*/ 1883392 w 4967786"/>
              <a:gd name="connsiteY31" fmla="*/ 1119116 h 1620127"/>
              <a:gd name="connsiteX32" fmla="*/ 1992574 w 4967786"/>
              <a:gd name="connsiteY32" fmla="*/ 1091821 h 1620127"/>
              <a:gd name="connsiteX33" fmla="*/ 2047165 w 4967786"/>
              <a:gd name="connsiteY33" fmla="*/ 1078173 h 1620127"/>
              <a:gd name="connsiteX34" fmla="*/ 2101756 w 4967786"/>
              <a:gd name="connsiteY34" fmla="*/ 1050877 h 1620127"/>
              <a:gd name="connsiteX35" fmla="*/ 2183642 w 4967786"/>
              <a:gd name="connsiteY35" fmla="*/ 996286 h 1620127"/>
              <a:gd name="connsiteX36" fmla="*/ 2224586 w 4967786"/>
              <a:gd name="connsiteY36" fmla="*/ 968991 h 1620127"/>
              <a:gd name="connsiteX37" fmla="*/ 2292824 w 4967786"/>
              <a:gd name="connsiteY37" fmla="*/ 914400 h 1620127"/>
              <a:gd name="connsiteX38" fmla="*/ 2347415 w 4967786"/>
              <a:gd name="connsiteY38" fmla="*/ 887104 h 1620127"/>
              <a:gd name="connsiteX39" fmla="*/ 2388359 w 4967786"/>
              <a:gd name="connsiteY39" fmla="*/ 859809 h 1620127"/>
              <a:gd name="connsiteX40" fmla="*/ 2483893 w 4967786"/>
              <a:gd name="connsiteY40" fmla="*/ 818865 h 1620127"/>
              <a:gd name="connsiteX41" fmla="*/ 2565780 w 4967786"/>
              <a:gd name="connsiteY41" fmla="*/ 764274 h 1620127"/>
              <a:gd name="connsiteX42" fmla="*/ 2606723 w 4967786"/>
              <a:gd name="connsiteY42" fmla="*/ 723331 h 1620127"/>
              <a:gd name="connsiteX43" fmla="*/ 2743200 w 4967786"/>
              <a:gd name="connsiteY43" fmla="*/ 682388 h 1620127"/>
              <a:gd name="connsiteX44" fmla="*/ 2866030 w 4967786"/>
              <a:gd name="connsiteY44" fmla="*/ 655092 h 1620127"/>
              <a:gd name="connsiteX45" fmla="*/ 3029803 w 4967786"/>
              <a:gd name="connsiteY45" fmla="*/ 586853 h 1620127"/>
              <a:gd name="connsiteX46" fmla="*/ 3070747 w 4967786"/>
              <a:gd name="connsiteY46" fmla="*/ 573206 h 1620127"/>
              <a:gd name="connsiteX47" fmla="*/ 3152633 w 4967786"/>
              <a:gd name="connsiteY47" fmla="*/ 491319 h 1620127"/>
              <a:gd name="connsiteX48" fmla="*/ 3193577 w 4967786"/>
              <a:gd name="connsiteY48" fmla="*/ 436728 h 1620127"/>
              <a:gd name="connsiteX49" fmla="*/ 3220872 w 4967786"/>
              <a:gd name="connsiteY49" fmla="*/ 395785 h 1620127"/>
              <a:gd name="connsiteX50" fmla="*/ 3302759 w 4967786"/>
              <a:gd name="connsiteY50" fmla="*/ 341194 h 1620127"/>
              <a:gd name="connsiteX51" fmla="*/ 3343702 w 4967786"/>
              <a:gd name="connsiteY51" fmla="*/ 313898 h 1620127"/>
              <a:gd name="connsiteX52" fmla="*/ 3384645 w 4967786"/>
              <a:gd name="connsiteY52" fmla="*/ 272955 h 1620127"/>
              <a:gd name="connsiteX53" fmla="*/ 3425589 w 4967786"/>
              <a:gd name="connsiteY53" fmla="*/ 259307 h 1620127"/>
              <a:gd name="connsiteX54" fmla="*/ 3643953 w 4967786"/>
              <a:gd name="connsiteY54" fmla="*/ 245659 h 1620127"/>
              <a:gd name="connsiteX55" fmla="*/ 3903260 w 4967786"/>
              <a:gd name="connsiteY55" fmla="*/ 218364 h 1620127"/>
              <a:gd name="connsiteX56" fmla="*/ 4026090 w 4967786"/>
              <a:gd name="connsiteY56" fmla="*/ 191068 h 1620127"/>
              <a:gd name="connsiteX57" fmla="*/ 4367284 w 4967786"/>
              <a:gd name="connsiteY57" fmla="*/ 163773 h 1620127"/>
              <a:gd name="connsiteX58" fmla="*/ 4667535 w 4967786"/>
              <a:gd name="connsiteY58" fmla="*/ 136477 h 1620127"/>
              <a:gd name="connsiteX59" fmla="*/ 4776717 w 4967786"/>
              <a:gd name="connsiteY59" fmla="*/ 109182 h 1620127"/>
              <a:gd name="connsiteX60" fmla="*/ 4872251 w 4967786"/>
              <a:gd name="connsiteY60" fmla="*/ 40943 h 1620127"/>
              <a:gd name="connsiteX61" fmla="*/ 4926842 w 4967786"/>
              <a:gd name="connsiteY61" fmla="*/ 13647 h 1620127"/>
              <a:gd name="connsiteX62" fmla="*/ 4967786 w 4967786"/>
              <a:gd name="connsiteY62" fmla="*/ 0 h 16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967786" h="1620127">
                <a:moveTo>
                  <a:pt x="0" y="95534"/>
                </a:moveTo>
                <a:cubicBezTo>
                  <a:pt x="10441" y="137298"/>
                  <a:pt x="9526" y="159650"/>
                  <a:pt x="40944" y="191068"/>
                </a:cubicBezTo>
                <a:cubicBezTo>
                  <a:pt x="52542" y="202666"/>
                  <a:pt x="68239" y="209265"/>
                  <a:pt x="81887" y="218364"/>
                </a:cubicBezTo>
                <a:cubicBezTo>
                  <a:pt x="100084" y="245659"/>
                  <a:pt x="126104" y="269128"/>
                  <a:pt x="136478" y="300250"/>
                </a:cubicBezTo>
                <a:cubicBezTo>
                  <a:pt x="155313" y="356755"/>
                  <a:pt x="142146" y="329224"/>
                  <a:pt x="177421" y="382137"/>
                </a:cubicBezTo>
                <a:cubicBezTo>
                  <a:pt x="186520" y="427630"/>
                  <a:pt x="178983" y="480013"/>
                  <a:pt x="204717" y="518615"/>
                </a:cubicBezTo>
                <a:cubicBezTo>
                  <a:pt x="282947" y="635961"/>
                  <a:pt x="189151" y="487485"/>
                  <a:pt x="245660" y="600501"/>
                </a:cubicBezTo>
                <a:cubicBezTo>
                  <a:pt x="252996" y="615172"/>
                  <a:pt x="263857" y="627796"/>
                  <a:pt x="272956" y="641444"/>
                </a:cubicBezTo>
                <a:cubicBezTo>
                  <a:pt x="274237" y="651693"/>
                  <a:pt x="285221" y="775158"/>
                  <a:pt x="300251" y="805218"/>
                </a:cubicBezTo>
                <a:cubicBezTo>
                  <a:pt x="314922" y="834560"/>
                  <a:pt x="354842" y="887104"/>
                  <a:pt x="354842" y="887104"/>
                </a:cubicBezTo>
                <a:cubicBezTo>
                  <a:pt x="361027" y="911845"/>
                  <a:pt x="384710" y="1012506"/>
                  <a:pt x="395786" y="1023582"/>
                </a:cubicBezTo>
                <a:cubicBezTo>
                  <a:pt x="409434" y="1037230"/>
                  <a:pt x="421494" y="1052675"/>
                  <a:pt x="436729" y="1064525"/>
                </a:cubicBezTo>
                <a:cubicBezTo>
                  <a:pt x="462624" y="1084665"/>
                  <a:pt x="491320" y="1100919"/>
                  <a:pt x="518615" y="1119116"/>
                </a:cubicBezTo>
                <a:lnTo>
                  <a:pt x="559559" y="1146412"/>
                </a:lnTo>
                <a:cubicBezTo>
                  <a:pt x="577756" y="1173707"/>
                  <a:pt x="594467" y="1202054"/>
                  <a:pt x="614150" y="1228298"/>
                </a:cubicBezTo>
                <a:cubicBezTo>
                  <a:pt x="627798" y="1246495"/>
                  <a:pt x="636697" y="1269510"/>
                  <a:pt x="655093" y="1282889"/>
                </a:cubicBezTo>
                <a:cubicBezTo>
                  <a:pt x="688000" y="1306822"/>
                  <a:pt x="727881" y="1319283"/>
                  <a:pt x="764275" y="1337480"/>
                </a:cubicBezTo>
                <a:lnTo>
                  <a:pt x="818866" y="1364776"/>
                </a:lnTo>
                <a:lnTo>
                  <a:pt x="873457" y="1392071"/>
                </a:lnTo>
                <a:cubicBezTo>
                  <a:pt x="878006" y="1405719"/>
                  <a:pt x="880671" y="1420148"/>
                  <a:pt x="887105" y="1433015"/>
                </a:cubicBezTo>
                <a:cubicBezTo>
                  <a:pt x="894440" y="1447686"/>
                  <a:pt x="907738" y="1458969"/>
                  <a:pt x="914400" y="1473958"/>
                </a:cubicBezTo>
                <a:cubicBezTo>
                  <a:pt x="979364" y="1620127"/>
                  <a:pt x="907219" y="1504128"/>
                  <a:pt x="968992" y="1596788"/>
                </a:cubicBezTo>
                <a:cubicBezTo>
                  <a:pt x="1023583" y="1587689"/>
                  <a:pt x="1080261" y="1586993"/>
                  <a:pt x="1132765" y="1569492"/>
                </a:cubicBezTo>
                <a:cubicBezTo>
                  <a:pt x="1168072" y="1557723"/>
                  <a:pt x="1186181" y="1499896"/>
                  <a:pt x="1201003" y="1473958"/>
                </a:cubicBezTo>
                <a:cubicBezTo>
                  <a:pt x="1216494" y="1446848"/>
                  <a:pt x="1243189" y="1409439"/>
                  <a:pt x="1269242" y="1392071"/>
                </a:cubicBezTo>
                <a:cubicBezTo>
                  <a:pt x="1281212" y="1384091"/>
                  <a:pt x="1296353" y="1382376"/>
                  <a:pt x="1310186" y="1378424"/>
                </a:cubicBezTo>
                <a:cubicBezTo>
                  <a:pt x="1368443" y="1361780"/>
                  <a:pt x="1369680" y="1365203"/>
                  <a:pt x="1433015" y="1351128"/>
                </a:cubicBezTo>
                <a:cubicBezTo>
                  <a:pt x="1451325" y="1347059"/>
                  <a:pt x="1469640" y="1342870"/>
                  <a:pt x="1487606" y="1337480"/>
                </a:cubicBezTo>
                <a:cubicBezTo>
                  <a:pt x="1487658" y="1337465"/>
                  <a:pt x="1589939" y="1303370"/>
                  <a:pt x="1610436" y="1296537"/>
                </a:cubicBezTo>
                <a:cubicBezTo>
                  <a:pt x="1610437" y="1296537"/>
                  <a:pt x="1692322" y="1269242"/>
                  <a:pt x="1692323" y="1269241"/>
                </a:cubicBezTo>
                <a:cubicBezTo>
                  <a:pt x="1705971" y="1260143"/>
                  <a:pt x="1721074" y="1252919"/>
                  <a:pt x="1733266" y="1241946"/>
                </a:cubicBezTo>
                <a:cubicBezTo>
                  <a:pt x="1800817" y="1181150"/>
                  <a:pt x="1807660" y="1144360"/>
                  <a:pt x="1883392" y="1119116"/>
                </a:cubicBezTo>
                <a:cubicBezTo>
                  <a:pt x="1918981" y="1107253"/>
                  <a:pt x="1956180" y="1100919"/>
                  <a:pt x="1992574" y="1091821"/>
                </a:cubicBezTo>
                <a:cubicBezTo>
                  <a:pt x="2010771" y="1087272"/>
                  <a:pt x="2030388" y="1086562"/>
                  <a:pt x="2047165" y="1078173"/>
                </a:cubicBezTo>
                <a:cubicBezTo>
                  <a:pt x="2065362" y="1069074"/>
                  <a:pt x="2084310" y="1061344"/>
                  <a:pt x="2101756" y="1050877"/>
                </a:cubicBezTo>
                <a:cubicBezTo>
                  <a:pt x="2129886" y="1033999"/>
                  <a:pt x="2156347" y="1014483"/>
                  <a:pt x="2183642" y="996286"/>
                </a:cubicBezTo>
                <a:cubicBezTo>
                  <a:pt x="2197290" y="987187"/>
                  <a:pt x="2211778" y="979238"/>
                  <a:pt x="2224586" y="968991"/>
                </a:cubicBezTo>
                <a:cubicBezTo>
                  <a:pt x="2247332" y="950794"/>
                  <a:pt x="2268587" y="930558"/>
                  <a:pt x="2292824" y="914400"/>
                </a:cubicBezTo>
                <a:cubicBezTo>
                  <a:pt x="2309752" y="903115"/>
                  <a:pt x="2329751" y="897198"/>
                  <a:pt x="2347415" y="887104"/>
                </a:cubicBezTo>
                <a:cubicBezTo>
                  <a:pt x="2361657" y="878966"/>
                  <a:pt x="2373688" y="867144"/>
                  <a:pt x="2388359" y="859809"/>
                </a:cubicBezTo>
                <a:cubicBezTo>
                  <a:pt x="2447757" y="830111"/>
                  <a:pt x="2417632" y="866195"/>
                  <a:pt x="2483893" y="818865"/>
                </a:cubicBezTo>
                <a:cubicBezTo>
                  <a:pt x="2573344" y="754971"/>
                  <a:pt x="2477951" y="793550"/>
                  <a:pt x="2565780" y="764274"/>
                </a:cubicBezTo>
                <a:cubicBezTo>
                  <a:pt x="2579428" y="750626"/>
                  <a:pt x="2590356" y="733560"/>
                  <a:pt x="2606723" y="723331"/>
                </a:cubicBezTo>
                <a:cubicBezTo>
                  <a:pt x="2650710" y="695839"/>
                  <a:pt x="2694295" y="692868"/>
                  <a:pt x="2743200" y="682388"/>
                </a:cubicBezTo>
                <a:cubicBezTo>
                  <a:pt x="2784211" y="673600"/>
                  <a:pt x="2826240" y="668355"/>
                  <a:pt x="2866030" y="655092"/>
                </a:cubicBezTo>
                <a:cubicBezTo>
                  <a:pt x="2922135" y="636390"/>
                  <a:pt x="2973697" y="605554"/>
                  <a:pt x="3029803" y="586853"/>
                </a:cubicBezTo>
                <a:lnTo>
                  <a:pt x="3070747" y="573206"/>
                </a:lnTo>
                <a:cubicBezTo>
                  <a:pt x="3098042" y="545910"/>
                  <a:pt x="3129472" y="522200"/>
                  <a:pt x="3152633" y="491319"/>
                </a:cubicBezTo>
                <a:cubicBezTo>
                  <a:pt x="3166281" y="473122"/>
                  <a:pt x="3180356" y="455237"/>
                  <a:pt x="3193577" y="436728"/>
                </a:cubicBezTo>
                <a:cubicBezTo>
                  <a:pt x="3203111" y="423381"/>
                  <a:pt x="3208528" y="406586"/>
                  <a:pt x="3220872" y="395785"/>
                </a:cubicBezTo>
                <a:cubicBezTo>
                  <a:pt x="3245560" y="374183"/>
                  <a:pt x="3275463" y="359391"/>
                  <a:pt x="3302759" y="341194"/>
                </a:cubicBezTo>
                <a:cubicBezTo>
                  <a:pt x="3316407" y="332095"/>
                  <a:pt x="3332104" y="325496"/>
                  <a:pt x="3343702" y="313898"/>
                </a:cubicBezTo>
                <a:cubicBezTo>
                  <a:pt x="3357350" y="300250"/>
                  <a:pt x="3368586" y="283661"/>
                  <a:pt x="3384645" y="272955"/>
                </a:cubicBezTo>
                <a:cubicBezTo>
                  <a:pt x="3396615" y="264975"/>
                  <a:pt x="3411282" y="260813"/>
                  <a:pt x="3425589" y="259307"/>
                </a:cubicBezTo>
                <a:cubicBezTo>
                  <a:pt x="3498118" y="251672"/>
                  <a:pt x="3571208" y="250855"/>
                  <a:pt x="3643953" y="245659"/>
                </a:cubicBezTo>
                <a:cubicBezTo>
                  <a:pt x="3807155" y="234002"/>
                  <a:pt x="3772656" y="237022"/>
                  <a:pt x="3903260" y="218364"/>
                </a:cubicBezTo>
                <a:cubicBezTo>
                  <a:pt x="3966886" y="197155"/>
                  <a:pt x="3936878" y="204793"/>
                  <a:pt x="4026090" y="191068"/>
                </a:cubicBezTo>
                <a:cubicBezTo>
                  <a:pt x="4189827" y="165878"/>
                  <a:pt x="4122614" y="179065"/>
                  <a:pt x="4367284" y="163773"/>
                </a:cubicBezTo>
                <a:cubicBezTo>
                  <a:pt x="4477841" y="156863"/>
                  <a:pt x="4562255" y="152674"/>
                  <a:pt x="4667535" y="136477"/>
                </a:cubicBezTo>
                <a:cubicBezTo>
                  <a:pt x="4690033" y="133016"/>
                  <a:pt x="4750884" y="122099"/>
                  <a:pt x="4776717" y="109182"/>
                </a:cubicBezTo>
                <a:cubicBezTo>
                  <a:pt x="4805582" y="94749"/>
                  <a:pt x="4847532" y="56393"/>
                  <a:pt x="4872251" y="40943"/>
                </a:cubicBezTo>
                <a:cubicBezTo>
                  <a:pt x="4889503" y="30160"/>
                  <a:pt x="4908142" y="21661"/>
                  <a:pt x="4926842" y="13647"/>
                </a:cubicBezTo>
                <a:cubicBezTo>
                  <a:pt x="4940065" y="7980"/>
                  <a:pt x="4967786" y="0"/>
                  <a:pt x="4967786" y="0"/>
                </a:cubicBez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31" name="Freeform 30"/>
          <p:cNvSpPr/>
          <p:nvPr/>
        </p:nvSpPr>
        <p:spPr>
          <a:xfrm>
            <a:off x="1514901" y="2154907"/>
            <a:ext cx="5213445" cy="1325272"/>
          </a:xfrm>
          <a:custGeom>
            <a:avLst/>
            <a:gdLst>
              <a:gd name="connsiteX0" fmla="*/ 0 w 5213445"/>
              <a:gd name="connsiteY0" fmla="*/ 28735 h 1325272"/>
              <a:gd name="connsiteX1" fmla="*/ 13648 w 5213445"/>
              <a:gd name="connsiteY1" fmla="*/ 83326 h 1325272"/>
              <a:gd name="connsiteX2" fmla="*/ 81887 w 5213445"/>
              <a:gd name="connsiteY2" fmla="*/ 178860 h 1325272"/>
              <a:gd name="connsiteX3" fmla="*/ 109183 w 5213445"/>
              <a:gd name="connsiteY3" fmla="*/ 260747 h 1325272"/>
              <a:gd name="connsiteX4" fmla="*/ 150126 w 5213445"/>
              <a:gd name="connsiteY4" fmla="*/ 301690 h 1325272"/>
              <a:gd name="connsiteX5" fmla="*/ 177421 w 5213445"/>
              <a:gd name="connsiteY5" fmla="*/ 342633 h 1325272"/>
              <a:gd name="connsiteX6" fmla="*/ 232012 w 5213445"/>
              <a:gd name="connsiteY6" fmla="*/ 383577 h 1325272"/>
              <a:gd name="connsiteX7" fmla="*/ 272956 w 5213445"/>
              <a:gd name="connsiteY7" fmla="*/ 424520 h 1325272"/>
              <a:gd name="connsiteX8" fmla="*/ 341195 w 5213445"/>
              <a:gd name="connsiteY8" fmla="*/ 438168 h 1325272"/>
              <a:gd name="connsiteX9" fmla="*/ 477672 w 5213445"/>
              <a:gd name="connsiteY9" fmla="*/ 560997 h 1325272"/>
              <a:gd name="connsiteX10" fmla="*/ 504968 w 5213445"/>
              <a:gd name="connsiteY10" fmla="*/ 615589 h 1325272"/>
              <a:gd name="connsiteX11" fmla="*/ 518615 w 5213445"/>
              <a:gd name="connsiteY11" fmla="*/ 697475 h 1325272"/>
              <a:gd name="connsiteX12" fmla="*/ 545911 w 5213445"/>
              <a:gd name="connsiteY12" fmla="*/ 765714 h 1325272"/>
              <a:gd name="connsiteX13" fmla="*/ 573206 w 5213445"/>
              <a:gd name="connsiteY13" fmla="*/ 847600 h 1325272"/>
              <a:gd name="connsiteX14" fmla="*/ 600502 w 5213445"/>
              <a:gd name="connsiteY14" fmla="*/ 902192 h 1325272"/>
              <a:gd name="connsiteX15" fmla="*/ 641445 w 5213445"/>
              <a:gd name="connsiteY15" fmla="*/ 984078 h 1325272"/>
              <a:gd name="connsiteX16" fmla="*/ 723332 w 5213445"/>
              <a:gd name="connsiteY16" fmla="*/ 1025021 h 1325272"/>
              <a:gd name="connsiteX17" fmla="*/ 764275 w 5213445"/>
              <a:gd name="connsiteY17" fmla="*/ 1052317 h 1325272"/>
              <a:gd name="connsiteX18" fmla="*/ 832514 w 5213445"/>
              <a:gd name="connsiteY18" fmla="*/ 1065965 h 1325272"/>
              <a:gd name="connsiteX19" fmla="*/ 873457 w 5213445"/>
              <a:gd name="connsiteY19" fmla="*/ 1079612 h 1325272"/>
              <a:gd name="connsiteX20" fmla="*/ 955344 w 5213445"/>
              <a:gd name="connsiteY20" fmla="*/ 1134203 h 1325272"/>
              <a:gd name="connsiteX21" fmla="*/ 1064526 w 5213445"/>
              <a:gd name="connsiteY21" fmla="*/ 1175147 h 1325272"/>
              <a:gd name="connsiteX22" fmla="*/ 1091821 w 5213445"/>
              <a:gd name="connsiteY22" fmla="*/ 1284329 h 1325272"/>
              <a:gd name="connsiteX23" fmla="*/ 1132765 w 5213445"/>
              <a:gd name="connsiteY23" fmla="*/ 1311624 h 1325272"/>
              <a:gd name="connsiteX24" fmla="*/ 1187356 w 5213445"/>
              <a:gd name="connsiteY24" fmla="*/ 1325272 h 1325272"/>
              <a:gd name="connsiteX25" fmla="*/ 1460311 w 5213445"/>
              <a:gd name="connsiteY25" fmla="*/ 1311624 h 1325272"/>
              <a:gd name="connsiteX26" fmla="*/ 1501254 w 5213445"/>
              <a:gd name="connsiteY26" fmla="*/ 1284329 h 1325272"/>
              <a:gd name="connsiteX27" fmla="*/ 1569493 w 5213445"/>
              <a:gd name="connsiteY27" fmla="*/ 1202442 h 1325272"/>
              <a:gd name="connsiteX28" fmla="*/ 1610436 w 5213445"/>
              <a:gd name="connsiteY28" fmla="*/ 1175147 h 1325272"/>
              <a:gd name="connsiteX29" fmla="*/ 1733266 w 5213445"/>
              <a:gd name="connsiteY29" fmla="*/ 1147851 h 1325272"/>
              <a:gd name="connsiteX30" fmla="*/ 1774209 w 5213445"/>
              <a:gd name="connsiteY30" fmla="*/ 1134203 h 1325272"/>
              <a:gd name="connsiteX31" fmla="*/ 1842448 w 5213445"/>
              <a:gd name="connsiteY31" fmla="*/ 1120556 h 1325272"/>
              <a:gd name="connsiteX32" fmla="*/ 2006221 w 5213445"/>
              <a:gd name="connsiteY32" fmla="*/ 1079612 h 1325272"/>
              <a:gd name="connsiteX33" fmla="*/ 2169995 w 5213445"/>
              <a:gd name="connsiteY33" fmla="*/ 1052317 h 1325272"/>
              <a:gd name="connsiteX34" fmla="*/ 2361063 w 5213445"/>
              <a:gd name="connsiteY34" fmla="*/ 1011374 h 1325272"/>
              <a:gd name="connsiteX35" fmla="*/ 2524836 w 5213445"/>
              <a:gd name="connsiteY35" fmla="*/ 956783 h 1325272"/>
              <a:gd name="connsiteX36" fmla="*/ 2634018 w 5213445"/>
              <a:gd name="connsiteY36" fmla="*/ 929487 h 1325272"/>
              <a:gd name="connsiteX37" fmla="*/ 2770496 w 5213445"/>
              <a:gd name="connsiteY37" fmla="*/ 861248 h 1325272"/>
              <a:gd name="connsiteX38" fmla="*/ 2838735 w 5213445"/>
              <a:gd name="connsiteY38" fmla="*/ 833953 h 1325272"/>
              <a:gd name="connsiteX39" fmla="*/ 2879678 w 5213445"/>
              <a:gd name="connsiteY39" fmla="*/ 820305 h 1325272"/>
              <a:gd name="connsiteX40" fmla="*/ 2961565 w 5213445"/>
              <a:gd name="connsiteY40" fmla="*/ 765714 h 1325272"/>
              <a:gd name="connsiteX41" fmla="*/ 3016156 w 5213445"/>
              <a:gd name="connsiteY41" fmla="*/ 752066 h 1325272"/>
              <a:gd name="connsiteX42" fmla="*/ 3111690 w 5213445"/>
              <a:gd name="connsiteY42" fmla="*/ 724771 h 1325272"/>
              <a:gd name="connsiteX43" fmla="*/ 3220872 w 5213445"/>
              <a:gd name="connsiteY43" fmla="*/ 711123 h 1325272"/>
              <a:gd name="connsiteX44" fmla="*/ 3316406 w 5213445"/>
              <a:gd name="connsiteY44" fmla="*/ 683827 h 1325272"/>
              <a:gd name="connsiteX45" fmla="*/ 3439236 w 5213445"/>
              <a:gd name="connsiteY45" fmla="*/ 642884 h 1325272"/>
              <a:gd name="connsiteX46" fmla="*/ 3480180 w 5213445"/>
              <a:gd name="connsiteY46" fmla="*/ 615589 h 1325272"/>
              <a:gd name="connsiteX47" fmla="*/ 3657600 w 5213445"/>
              <a:gd name="connsiteY47" fmla="*/ 547350 h 1325272"/>
              <a:gd name="connsiteX48" fmla="*/ 3848669 w 5213445"/>
              <a:gd name="connsiteY48" fmla="*/ 492759 h 1325272"/>
              <a:gd name="connsiteX49" fmla="*/ 3930556 w 5213445"/>
              <a:gd name="connsiteY49" fmla="*/ 438168 h 1325272"/>
              <a:gd name="connsiteX50" fmla="*/ 4026090 w 5213445"/>
              <a:gd name="connsiteY50" fmla="*/ 410872 h 1325272"/>
              <a:gd name="connsiteX51" fmla="*/ 4148920 w 5213445"/>
              <a:gd name="connsiteY51" fmla="*/ 383577 h 1325272"/>
              <a:gd name="connsiteX52" fmla="*/ 4326341 w 5213445"/>
              <a:gd name="connsiteY52" fmla="*/ 274394 h 1325272"/>
              <a:gd name="connsiteX53" fmla="*/ 4421875 w 5213445"/>
              <a:gd name="connsiteY53" fmla="*/ 206156 h 1325272"/>
              <a:gd name="connsiteX54" fmla="*/ 4490114 w 5213445"/>
              <a:gd name="connsiteY54" fmla="*/ 165212 h 1325272"/>
              <a:gd name="connsiteX55" fmla="*/ 4681183 w 5213445"/>
              <a:gd name="connsiteY55" fmla="*/ 124269 h 1325272"/>
              <a:gd name="connsiteX56" fmla="*/ 4954138 w 5213445"/>
              <a:gd name="connsiteY56" fmla="*/ 83326 h 1325272"/>
              <a:gd name="connsiteX57" fmla="*/ 5049672 w 5213445"/>
              <a:gd name="connsiteY57" fmla="*/ 56030 h 1325272"/>
              <a:gd name="connsiteX58" fmla="*/ 5117911 w 5213445"/>
              <a:gd name="connsiteY58" fmla="*/ 28735 h 1325272"/>
              <a:gd name="connsiteX59" fmla="*/ 5213445 w 5213445"/>
              <a:gd name="connsiteY59" fmla="*/ 1439 h 132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213445" h="1325272">
                <a:moveTo>
                  <a:pt x="0" y="28735"/>
                </a:moveTo>
                <a:cubicBezTo>
                  <a:pt x="4549" y="46932"/>
                  <a:pt x="6259" y="66086"/>
                  <a:pt x="13648" y="83326"/>
                </a:cubicBezTo>
                <a:cubicBezTo>
                  <a:pt x="20299" y="98844"/>
                  <a:pt x="77229" y="172650"/>
                  <a:pt x="81887" y="178860"/>
                </a:cubicBezTo>
                <a:cubicBezTo>
                  <a:pt x="90986" y="206156"/>
                  <a:pt x="88838" y="240402"/>
                  <a:pt x="109183" y="260747"/>
                </a:cubicBezTo>
                <a:cubicBezTo>
                  <a:pt x="122831" y="274395"/>
                  <a:pt x="137770" y="286863"/>
                  <a:pt x="150126" y="301690"/>
                </a:cubicBezTo>
                <a:cubicBezTo>
                  <a:pt x="160627" y="314291"/>
                  <a:pt x="165823" y="331035"/>
                  <a:pt x="177421" y="342633"/>
                </a:cubicBezTo>
                <a:cubicBezTo>
                  <a:pt x="193505" y="358717"/>
                  <a:pt x="214742" y="368774"/>
                  <a:pt x="232012" y="383577"/>
                </a:cubicBezTo>
                <a:cubicBezTo>
                  <a:pt x="246666" y="396138"/>
                  <a:pt x="255693" y="415888"/>
                  <a:pt x="272956" y="424520"/>
                </a:cubicBezTo>
                <a:cubicBezTo>
                  <a:pt x="293704" y="434894"/>
                  <a:pt x="318449" y="433619"/>
                  <a:pt x="341195" y="438168"/>
                </a:cubicBezTo>
                <a:cubicBezTo>
                  <a:pt x="380484" y="467634"/>
                  <a:pt x="458078" y="521808"/>
                  <a:pt x="477672" y="560997"/>
                </a:cubicBezTo>
                <a:lnTo>
                  <a:pt x="504968" y="615589"/>
                </a:lnTo>
                <a:cubicBezTo>
                  <a:pt x="509517" y="642884"/>
                  <a:pt x="511334" y="670778"/>
                  <a:pt x="518615" y="697475"/>
                </a:cubicBezTo>
                <a:cubicBezTo>
                  <a:pt x="525061" y="721110"/>
                  <a:pt x="537539" y="742690"/>
                  <a:pt x="545911" y="765714"/>
                </a:cubicBezTo>
                <a:cubicBezTo>
                  <a:pt x="555744" y="792754"/>
                  <a:pt x="562520" y="820886"/>
                  <a:pt x="573206" y="847600"/>
                </a:cubicBezTo>
                <a:cubicBezTo>
                  <a:pt x="580762" y="866490"/>
                  <a:pt x="592488" y="883492"/>
                  <a:pt x="600502" y="902192"/>
                </a:cubicBezTo>
                <a:cubicBezTo>
                  <a:pt x="617152" y="941040"/>
                  <a:pt x="608662" y="951295"/>
                  <a:pt x="641445" y="984078"/>
                </a:cubicBezTo>
                <a:cubicBezTo>
                  <a:pt x="667903" y="1010536"/>
                  <a:pt x="690031" y="1013921"/>
                  <a:pt x="723332" y="1025021"/>
                </a:cubicBezTo>
                <a:cubicBezTo>
                  <a:pt x="736980" y="1034120"/>
                  <a:pt x="748917" y="1046558"/>
                  <a:pt x="764275" y="1052317"/>
                </a:cubicBezTo>
                <a:cubicBezTo>
                  <a:pt x="785995" y="1060462"/>
                  <a:pt x="810010" y="1060339"/>
                  <a:pt x="832514" y="1065965"/>
                </a:cubicBezTo>
                <a:cubicBezTo>
                  <a:pt x="846470" y="1069454"/>
                  <a:pt x="859809" y="1075063"/>
                  <a:pt x="873457" y="1079612"/>
                </a:cubicBezTo>
                <a:cubicBezTo>
                  <a:pt x="900753" y="1097809"/>
                  <a:pt x="923518" y="1126246"/>
                  <a:pt x="955344" y="1134203"/>
                </a:cubicBezTo>
                <a:cubicBezTo>
                  <a:pt x="1029672" y="1152785"/>
                  <a:pt x="993158" y="1139462"/>
                  <a:pt x="1064526" y="1175147"/>
                </a:cubicBezTo>
                <a:cubicBezTo>
                  <a:pt x="1065205" y="1178541"/>
                  <a:pt x="1080632" y="1270342"/>
                  <a:pt x="1091821" y="1284329"/>
                </a:cubicBezTo>
                <a:cubicBezTo>
                  <a:pt x="1102068" y="1297137"/>
                  <a:pt x="1117689" y="1305163"/>
                  <a:pt x="1132765" y="1311624"/>
                </a:cubicBezTo>
                <a:cubicBezTo>
                  <a:pt x="1150005" y="1319013"/>
                  <a:pt x="1169159" y="1320723"/>
                  <a:pt x="1187356" y="1325272"/>
                </a:cubicBezTo>
                <a:cubicBezTo>
                  <a:pt x="1278341" y="1320723"/>
                  <a:pt x="1369978" y="1323407"/>
                  <a:pt x="1460311" y="1311624"/>
                </a:cubicBezTo>
                <a:cubicBezTo>
                  <a:pt x="1476576" y="1309503"/>
                  <a:pt x="1488653" y="1294829"/>
                  <a:pt x="1501254" y="1284329"/>
                </a:cubicBezTo>
                <a:cubicBezTo>
                  <a:pt x="1635401" y="1172542"/>
                  <a:pt x="1462142" y="1309795"/>
                  <a:pt x="1569493" y="1202442"/>
                </a:cubicBezTo>
                <a:cubicBezTo>
                  <a:pt x="1581091" y="1190844"/>
                  <a:pt x="1595765" y="1182482"/>
                  <a:pt x="1610436" y="1175147"/>
                </a:cubicBezTo>
                <a:cubicBezTo>
                  <a:pt x="1647305" y="1156713"/>
                  <a:pt x="1695524" y="1156238"/>
                  <a:pt x="1733266" y="1147851"/>
                </a:cubicBezTo>
                <a:cubicBezTo>
                  <a:pt x="1747309" y="1144730"/>
                  <a:pt x="1760253" y="1137692"/>
                  <a:pt x="1774209" y="1134203"/>
                </a:cubicBezTo>
                <a:cubicBezTo>
                  <a:pt x="1796713" y="1128577"/>
                  <a:pt x="1819702" y="1125105"/>
                  <a:pt x="1842448" y="1120556"/>
                </a:cubicBezTo>
                <a:cubicBezTo>
                  <a:pt x="1921025" y="1068171"/>
                  <a:pt x="1858658" y="1100692"/>
                  <a:pt x="2006221" y="1079612"/>
                </a:cubicBezTo>
                <a:cubicBezTo>
                  <a:pt x="2061009" y="1071785"/>
                  <a:pt x="2116303" y="1065740"/>
                  <a:pt x="2169995" y="1052317"/>
                </a:cubicBezTo>
                <a:cubicBezTo>
                  <a:pt x="2306023" y="1018309"/>
                  <a:pt x="2242173" y="1031188"/>
                  <a:pt x="2361063" y="1011374"/>
                </a:cubicBezTo>
                <a:cubicBezTo>
                  <a:pt x="2447471" y="976810"/>
                  <a:pt x="2422754" y="984005"/>
                  <a:pt x="2524836" y="956783"/>
                </a:cubicBezTo>
                <a:cubicBezTo>
                  <a:pt x="2561083" y="947117"/>
                  <a:pt x="2599055" y="943084"/>
                  <a:pt x="2634018" y="929487"/>
                </a:cubicBezTo>
                <a:cubicBezTo>
                  <a:pt x="2681422" y="911052"/>
                  <a:pt x="2723271" y="880137"/>
                  <a:pt x="2770496" y="861248"/>
                </a:cubicBezTo>
                <a:cubicBezTo>
                  <a:pt x="2793242" y="852150"/>
                  <a:pt x="2815796" y="842555"/>
                  <a:pt x="2838735" y="833953"/>
                </a:cubicBezTo>
                <a:cubicBezTo>
                  <a:pt x="2852205" y="828902"/>
                  <a:pt x="2867102" y="827291"/>
                  <a:pt x="2879678" y="820305"/>
                </a:cubicBezTo>
                <a:cubicBezTo>
                  <a:pt x="2908355" y="804373"/>
                  <a:pt x="2929739" y="773671"/>
                  <a:pt x="2961565" y="765714"/>
                </a:cubicBezTo>
                <a:cubicBezTo>
                  <a:pt x="2979762" y="761165"/>
                  <a:pt x="2998060" y="757001"/>
                  <a:pt x="3016156" y="752066"/>
                </a:cubicBezTo>
                <a:cubicBezTo>
                  <a:pt x="3048108" y="743352"/>
                  <a:pt x="3079214" y="731266"/>
                  <a:pt x="3111690" y="724771"/>
                </a:cubicBezTo>
                <a:cubicBezTo>
                  <a:pt x="3147655" y="717578"/>
                  <a:pt x="3184478" y="715672"/>
                  <a:pt x="3220872" y="711123"/>
                </a:cubicBezTo>
                <a:lnTo>
                  <a:pt x="3316406" y="683827"/>
                </a:lnTo>
                <a:cubicBezTo>
                  <a:pt x="3373754" y="668187"/>
                  <a:pt x="3381024" y="671990"/>
                  <a:pt x="3439236" y="642884"/>
                </a:cubicBezTo>
                <a:cubicBezTo>
                  <a:pt x="3453907" y="635549"/>
                  <a:pt x="3465938" y="623727"/>
                  <a:pt x="3480180" y="615589"/>
                </a:cubicBezTo>
                <a:cubicBezTo>
                  <a:pt x="3538911" y="582029"/>
                  <a:pt x="3588572" y="567072"/>
                  <a:pt x="3657600" y="547350"/>
                </a:cubicBezTo>
                <a:lnTo>
                  <a:pt x="3848669" y="492759"/>
                </a:lnTo>
                <a:cubicBezTo>
                  <a:pt x="3875965" y="474562"/>
                  <a:pt x="3900770" y="451915"/>
                  <a:pt x="3930556" y="438168"/>
                </a:cubicBezTo>
                <a:cubicBezTo>
                  <a:pt x="3960627" y="424289"/>
                  <a:pt x="3994138" y="419586"/>
                  <a:pt x="4026090" y="410872"/>
                </a:cubicBezTo>
                <a:cubicBezTo>
                  <a:pt x="4079098" y="396415"/>
                  <a:pt x="4092077" y="394945"/>
                  <a:pt x="4148920" y="383577"/>
                </a:cubicBezTo>
                <a:cubicBezTo>
                  <a:pt x="4177659" y="366334"/>
                  <a:pt x="4318113" y="282622"/>
                  <a:pt x="4326341" y="274394"/>
                </a:cubicBezTo>
                <a:cubicBezTo>
                  <a:pt x="4390192" y="210543"/>
                  <a:pt x="4341037" y="251066"/>
                  <a:pt x="4421875" y="206156"/>
                </a:cubicBezTo>
                <a:cubicBezTo>
                  <a:pt x="4445063" y="193274"/>
                  <a:pt x="4465628" y="175415"/>
                  <a:pt x="4490114" y="165212"/>
                </a:cubicBezTo>
                <a:cubicBezTo>
                  <a:pt x="4553685" y="138724"/>
                  <a:pt x="4613950" y="133234"/>
                  <a:pt x="4681183" y="124269"/>
                </a:cubicBezTo>
                <a:cubicBezTo>
                  <a:pt x="4762345" y="113447"/>
                  <a:pt x="4879333" y="102028"/>
                  <a:pt x="4954138" y="83326"/>
                </a:cubicBezTo>
                <a:cubicBezTo>
                  <a:pt x="4997162" y="72570"/>
                  <a:pt x="5010510" y="70716"/>
                  <a:pt x="5049672" y="56030"/>
                </a:cubicBezTo>
                <a:cubicBezTo>
                  <a:pt x="5072611" y="47428"/>
                  <a:pt x="5094887" y="37107"/>
                  <a:pt x="5117911" y="28735"/>
                </a:cubicBezTo>
                <a:cubicBezTo>
                  <a:pt x="5196931" y="0"/>
                  <a:pt x="5172161" y="1439"/>
                  <a:pt x="5213445" y="143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cxnSp>
        <p:nvCxnSpPr>
          <p:cNvPr id="36" name="Straight Connector 35"/>
          <p:cNvCxnSpPr/>
          <p:nvPr/>
        </p:nvCxnSpPr>
        <p:spPr>
          <a:xfrm>
            <a:off x="1691680" y="566124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259632" y="1988840"/>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59632" y="3789040"/>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259632" y="5589240"/>
            <a:ext cx="720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755576" y="1844824"/>
            <a:ext cx="6819528" cy="4484241"/>
            <a:chOff x="755576" y="1844824"/>
            <a:chExt cx="6819528" cy="4484241"/>
          </a:xfrm>
        </p:grpSpPr>
        <p:grpSp>
          <p:nvGrpSpPr>
            <p:cNvPr id="73" name="Group 72"/>
            <p:cNvGrpSpPr/>
            <p:nvPr/>
          </p:nvGrpSpPr>
          <p:grpSpPr>
            <a:xfrm>
              <a:off x="755576" y="1844824"/>
              <a:ext cx="6624737" cy="4484241"/>
              <a:chOff x="755575" y="1844824"/>
              <a:chExt cx="6624737" cy="4484241"/>
            </a:xfrm>
          </p:grpSpPr>
          <p:grpSp>
            <p:nvGrpSpPr>
              <p:cNvPr id="56" name="Group 55"/>
              <p:cNvGrpSpPr/>
              <p:nvPr/>
            </p:nvGrpSpPr>
            <p:grpSpPr>
              <a:xfrm>
                <a:off x="755577" y="1916832"/>
                <a:ext cx="6624735" cy="4412233"/>
                <a:chOff x="755577" y="1916832"/>
                <a:chExt cx="6624735" cy="4412233"/>
              </a:xfrm>
            </p:grpSpPr>
            <p:sp>
              <p:nvSpPr>
                <p:cNvPr id="32" name="Freeform 31"/>
                <p:cNvSpPr/>
                <p:nvPr/>
              </p:nvSpPr>
              <p:spPr>
                <a:xfrm>
                  <a:off x="1514901" y="2320119"/>
                  <a:ext cx="5663821" cy="1910687"/>
                </a:xfrm>
                <a:custGeom>
                  <a:avLst/>
                  <a:gdLst>
                    <a:gd name="connsiteX0" fmla="*/ 0 w 5663821"/>
                    <a:gd name="connsiteY0" fmla="*/ 0 h 1910687"/>
                    <a:gd name="connsiteX1" fmla="*/ 13648 w 5663821"/>
                    <a:gd name="connsiteY1" fmla="*/ 40944 h 1910687"/>
                    <a:gd name="connsiteX2" fmla="*/ 27296 w 5663821"/>
                    <a:gd name="connsiteY2" fmla="*/ 109182 h 1910687"/>
                    <a:gd name="connsiteX3" fmla="*/ 54592 w 5663821"/>
                    <a:gd name="connsiteY3" fmla="*/ 177421 h 1910687"/>
                    <a:gd name="connsiteX4" fmla="*/ 122830 w 5663821"/>
                    <a:gd name="connsiteY4" fmla="*/ 286603 h 1910687"/>
                    <a:gd name="connsiteX5" fmla="*/ 163774 w 5663821"/>
                    <a:gd name="connsiteY5" fmla="*/ 313899 h 1910687"/>
                    <a:gd name="connsiteX6" fmla="*/ 245660 w 5663821"/>
                    <a:gd name="connsiteY6" fmla="*/ 395785 h 1910687"/>
                    <a:gd name="connsiteX7" fmla="*/ 272956 w 5663821"/>
                    <a:gd name="connsiteY7" fmla="*/ 464024 h 1910687"/>
                    <a:gd name="connsiteX8" fmla="*/ 300251 w 5663821"/>
                    <a:gd name="connsiteY8" fmla="*/ 518615 h 1910687"/>
                    <a:gd name="connsiteX9" fmla="*/ 327547 w 5663821"/>
                    <a:gd name="connsiteY9" fmla="*/ 614150 h 1910687"/>
                    <a:gd name="connsiteX10" fmla="*/ 382138 w 5663821"/>
                    <a:gd name="connsiteY10" fmla="*/ 696036 h 1910687"/>
                    <a:gd name="connsiteX11" fmla="*/ 395786 w 5663821"/>
                    <a:gd name="connsiteY11" fmla="*/ 736980 h 1910687"/>
                    <a:gd name="connsiteX12" fmla="*/ 423081 w 5663821"/>
                    <a:gd name="connsiteY12" fmla="*/ 777923 h 1910687"/>
                    <a:gd name="connsiteX13" fmla="*/ 436729 w 5663821"/>
                    <a:gd name="connsiteY13" fmla="*/ 832514 h 1910687"/>
                    <a:gd name="connsiteX14" fmla="*/ 450377 w 5663821"/>
                    <a:gd name="connsiteY14" fmla="*/ 873457 h 1910687"/>
                    <a:gd name="connsiteX15" fmla="*/ 477672 w 5663821"/>
                    <a:gd name="connsiteY15" fmla="*/ 982639 h 1910687"/>
                    <a:gd name="connsiteX16" fmla="*/ 504968 w 5663821"/>
                    <a:gd name="connsiteY16" fmla="*/ 1023582 h 1910687"/>
                    <a:gd name="connsiteX17" fmla="*/ 586854 w 5663821"/>
                    <a:gd name="connsiteY17" fmla="*/ 1078174 h 1910687"/>
                    <a:gd name="connsiteX18" fmla="*/ 668741 w 5663821"/>
                    <a:gd name="connsiteY18" fmla="*/ 1146412 h 1910687"/>
                    <a:gd name="connsiteX19" fmla="*/ 696036 w 5663821"/>
                    <a:gd name="connsiteY19" fmla="*/ 1228299 h 1910687"/>
                    <a:gd name="connsiteX20" fmla="*/ 736980 w 5663821"/>
                    <a:gd name="connsiteY20" fmla="*/ 1323833 h 1910687"/>
                    <a:gd name="connsiteX21" fmla="*/ 777923 w 5663821"/>
                    <a:gd name="connsiteY21" fmla="*/ 1351129 h 1910687"/>
                    <a:gd name="connsiteX22" fmla="*/ 805218 w 5663821"/>
                    <a:gd name="connsiteY22" fmla="*/ 1392072 h 1910687"/>
                    <a:gd name="connsiteX23" fmla="*/ 887105 w 5663821"/>
                    <a:gd name="connsiteY23" fmla="*/ 1460311 h 1910687"/>
                    <a:gd name="connsiteX24" fmla="*/ 941696 w 5663821"/>
                    <a:gd name="connsiteY24" fmla="*/ 1542197 h 1910687"/>
                    <a:gd name="connsiteX25" fmla="*/ 968992 w 5663821"/>
                    <a:gd name="connsiteY25" fmla="*/ 1624084 h 1910687"/>
                    <a:gd name="connsiteX26" fmla="*/ 1023583 w 5663821"/>
                    <a:gd name="connsiteY26" fmla="*/ 1705971 h 1910687"/>
                    <a:gd name="connsiteX27" fmla="*/ 1146412 w 5663821"/>
                    <a:gd name="connsiteY27" fmla="*/ 1774209 h 1910687"/>
                    <a:gd name="connsiteX28" fmla="*/ 1187356 w 5663821"/>
                    <a:gd name="connsiteY28" fmla="*/ 1815153 h 1910687"/>
                    <a:gd name="connsiteX29" fmla="*/ 1269242 w 5663821"/>
                    <a:gd name="connsiteY29" fmla="*/ 1842448 h 1910687"/>
                    <a:gd name="connsiteX30" fmla="*/ 1433015 w 5663821"/>
                    <a:gd name="connsiteY30" fmla="*/ 1869744 h 1910687"/>
                    <a:gd name="connsiteX31" fmla="*/ 1610436 w 5663821"/>
                    <a:gd name="connsiteY31" fmla="*/ 1897039 h 1910687"/>
                    <a:gd name="connsiteX32" fmla="*/ 1665027 w 5663821"/>
                    <a:gd name="connsiteY32" fmla="*/ 1910687 h 1910687"/>
                    <a:gd name="connsiteX33" fmla="*/ 1746914 w 5663821"/>
                    <a:gd name="connsiteY33" fmla="*/ 1897039 h 1910687"/>
                    <a:gd name="connsiteX34" fmla="*/ 1801505 w 5663821"/>
                    <a:gd name="connsiteY34" fmla="*/ 1869744 h 1910687"/>
                    <a:gd name="connsiteX35" fmla="*/ 1842448 w 5663821"/>
                    <a:gd name="connsiteY35" fmla="*/ 1856096 h 1910687"/>
                    <a:gd name="connsiteX36" fmla="*/ 1951630 w 5663821"/>
                    <a:gd name="connsiteY36" fmla="*/ 1815153 h 1910687"/>
                    <a:gd name="connsiteX37" fmla="*/ 2019869 w 5663821"/>
                    <a:gd name="connsiteY37" fmla="*/ 1801505 h 1910687"/>
                    <a:gd name="connsiteX38" fmla="*/ 2074460 w 5663821"/>
                    <a:gd name="connsiteY38" fmla="*/ 1760562 h 1910687"/>
                    <a:gd name="connsiteX39" fmla="*/ 2115403 w 5663821"/>
                    <a:gd name="connsiteY39" fmla="*/ 1746914 h 1910687"/>
                    <a:gd name="connsiteX40" fmla="*/ 2142699 w 5663821"/>
                    <a:gd name="connsiteY40" fmla="*/ 1705971 h 1910687"/>
                    <a:gd name="connsiteX41" fmla="*/ 2224586 w 5663821"/>
                    <a:gd name="connsiteY41" fmla="*/ 1651380 h 1910687"/>
                    <a:gd name="connsiteX42" fmla="*/ 2292824 w 5663821"/>
                    <a:gd name="connsiteY42" fmla="*/ 1596788 h 1910687"/>
                    <a:gd name="connsiteX43" fmla="*/ 2415654 w 5663821"/>
                    <a:gd name="connsiteY43" fmla="*/ 1542197 h 1910687"/>
                    <a:gd name="connsiteX44" fmla="*/ 2524836 w 5663821"/>
                    <a:gd name="connsiteY44" fmla="*/ 1460311 h 1910687"/>
                    <a:gd name="connsiteX45" fmla="*/ 2579427 w 5663821"/>
                    <a:gd name="connsiteY45" fmla="*/ 1433015 h 1910687"/>
                    <a:gd name="connsiteX46" fmla="*/ 2620371 w 5663821"/>
                    <a:gd name="connsiteY46" fmla="*/ 1405720 h 1910687"/>
                    <a:gd name="connsiteX47" fmla="*/ 2661314 w 5663821"/>
                    <a:gd name="connsiteY47" fmla="*/ 1392072 h 1910687"/>
                    <a:gd name="connsiteX48" fmla="*/ 2852383 w 5663821"/>
                    <a:gd name="connsiteY48" fmla="*/ 1351129 h 1910687"/>
                    <a:gd name="connsiteX49" fmla="*/ 3016156 w 5663821"/>
                    <a:gd name="connsiteY49" fmla="*/ 1296538 h 1910687"/>
                    <a:gd name="connsiteX50" fmla="*/ 3125338 w 5663821"/>
                    <a:gd name="connsiteY50" fmla="*/ 1269242 h 1910687"/>
                    <a:gd name="connsiteX51" fmla="*/ 3179929 w 5663821"/>
                    <a:gd name="connsiteY51" fmla="*/ 1228299 h 1910687"/>
                    <a:gd name="connsiteX52" fmla="*/ 3234520 w 5663821"/>
                    <a:gd name="connsiteY52" fmla="*/ 1132765 h 1910687"/>
                    <a:gd name="connsiteX53" fmla="*/ 3289111 w 5663821"/>
                    <a:gd name="connsiteY53" fmla="*/ 1050878 h 1910687"/>
                    <a:gd name="connsiteX54" fmla="*/ 3316406 w 5663821"/>
                    <a:gd name="connsiteY54" fmla="*/ 1009935 h 1910687"/>
                    <a:gd name="connsiteX55" fmla="*/ 3384645 w 5663821"/>
                    <a:gd name="connsiteY55" fmla="*/ 941696 h 1910687"/>
                    <a:gd name="connsiteX56" fmla="*/ 3521123 w 5663821"/>
                    <a:gd name="connsiteY56" fmla="*/ 928048 h 1910687"/>
                    <a:gd name="connsiteX57" fmla="*/ 3684896 w 5663821"/>
                    <a:gd name="connsiteY57" fmla="*/ 900753 h 1910687"/>
                    <a:gd name="connsiteX58" fmla="*/ 3725839 w 5663821"/>
                    <a:gd name="connsiteY58" fmla="*/ 887105 h 1910687"/>
                    <a:gd name="connsiteX59" fmla="*/ 3780430 w 5663821"/>
                    <a:gd name="connsiteY59" fmla="*/ 873457 h 1910687"/>
                    <a:gd name="connsiteX60" fmla="*/ 3903260 w 5663821"/>
                    <a:gd name="connsiteY60" fmla="*/ 791571 h 1910687"/>
                    <a:gd name="connsiteX61" fmla="*/ 3957851 w 5663821"/>
                    <a:gd name="connsiteY61" fmla="*/ 750627 h 1910687"/>
                    <a:gd name="connsiteX62" fmla="*/ 4176215 w 5663821"/>
                    <a:gd name="connsiteY62" fmla="*/ 668741 h 1910687"/>
                    <a:gd name="connsiteX63" fmla="*/ 4285398 w 5663821"/>
                    <a:gd name="connsiteY63" fmla="*/ 627797 h 1910687"/>
                    <a:gd name="connsiteX64" fmla="*/ 4408227 w 5663821"/>
                    <a:gd name="connsiteY64" fmla="*/ 559559 h 1910687"/>
                    <a:gd name="connsiteX65" fmla="*/ 4462818 w 5663821"/>
                    <a:gd name="connsiteY65" fmla="*/ 518615 h 1910687"/>
                    <a:gd name="connsiteX66" fmla="*/ 4585648 w 5663821"/>
                    <a:gd name="connsiteY66" fmla="*/ 464024 h 1910687"/>
                    <a:gd name="connsiteX67" fmla="*/ 4667535 w 5663821"/>
                    <a:gd name="connsiteY67" fmla="*/ 436729 h 1910687"/>
                    <a:gd name="connsiteX68" fmla="*/ 4763069 w 5663821"/>
                    <a:gd name="connsiteY68" fmla="*/ 395785 h 1910687"/>
                    <a:gd name="connsiteX69" fmla="*/ 4858603 w 5663821"/>
                    <a:gd name="connsiteY69" fmla="*/ 368490 h 1910687"/>
                    <a:gd name="connsiteX70" fmla="*/ 5008729 w 5663821"/>
                    <a:gd name="connsiteY70" fmla="*/ 327547 h 1910687"/>
                    <a:gd name="connsiteX71" fmla="*/ 5131559 w 5663821"/>
                    <a:gd name="connsiteY71" fmla="*/ 259308 h 1910687"/>
                    <a:gd name="connsiteX72" fmla="*/ 5254389 w 5663821"/>
                    <a:gd name="connsiteY72" fmla="*/ 204717 h 1910687"/>
                    <a:gd name="connsiteX73" fmla="*/ 5336275 w 5663821"/>
                    <a:gd name="connsiteY73" fmla="*/ 177421 h 1910687"/>
                    <a:gd name="connsiteX74" fmla="*/ 5431809 w 5663821"/>
                    <a:gd name="connsiteY74" fmla="*/ 150126 h 1910687"/>
                    <a:gd name="connsiteX75" fmla="*/ 5540992 w 5663821"/>
                    <a:gd name="connsiteY75" fmla="*/ 122830 h 1910687"/>
                    <a:gd name="connsiteX76" fmla="*/ 5622878 w 5663821"/>
                    <a:gd name="connsiteY76" fmla="*/ 68239 h 1910687"/>
                    <a:gd name="connsiteX77" fmla="*/ 5663821 w 5663821"/>
                    <a:gd name="connsiteY77" fmla="*/ 40944 h 1910687"/>
                    <a:gd name="connsiteX78" fmla="*/ 5663821 w 5663821"/>
                    <a:gd name="connsiteY78" fmla="*/ 27296 h 191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663821" h="1910687">
                      <a:moveTo>
                        <a:pt x="0" y="0"/>
                      </a:moveTo>
                      <a:cubicBezTo>
                        <a:pt x="4549" y="13648"/>
                        <a:pt x="10159" y="26987"/>
                        <a:pt x="13648" y="40944"/>
                      </a:cubicBezTo>
                      <a:cubicBezTo>
                        <a:pt x="19274" y="63448"/>
                        <a:pt x="20630" y="86964"/>
                        <a:pt x="27296" y="109182"/>
                      </a:cubicBezTo>
                      <a:cubicBezTo>
                        <a:pt x="34336" y="132647"/>
                        <a:pt x="44642" y="155034"/>
                        <a:pt x="54592" y="177421"/>
                      </a:cubicBezTo>
                      <a:cubicBezTo>
                        <a:pt x="71890" y="216341"/>
                        <a:pt x="92231" y="256004"/>
                        <a:pt x="122830" y="286603"/>
                      </a:cubicBezTo>
                      <a:cubicBezTo>
                        <a:pt x="134429" y="298202"/>
                        <a:pt x="151514" y="303002"/>
                        <a:pt x="163774" y="313899"/>
                      </a:cubicBezTo>
                      <a:cubicBezTo>
                        <a:pt x="192625" y="339544"/>
                        <a:pt x="245660" y="395785"/>
                        <a:pt x="245660" y="395785"/>
                      </a:cubicBezTo>
                      <a:cubicBezTo>
                        <a:pt x="254759" y="418531"/>
                        <a:pt x="263006" y="441637"/>
                        <a:pt x="272956" y="464024"/>
                      </a:cubicBezTo>
                      <a:cubicBezTo>
                        <a:pt x="281219" y="482615"/>
                        <a:pt x="293108" y="499566"/>
                        <a:pt x="300251" y="518615"/>
                      </a:cubicBezTo>
                      <a:cubicBezTo>
                        <a:pt x="308405" y="540359"/>
                        <a:pt x="314857" y="591309"/>
                        <a:pt x="327547" y="614150"/>
                      </a:cubicBezTo>
                      <a:cubicBezTo>
                        <a:pt x="343479" y="642827"/>
                        <a:pt x="382138" y="696036"/>
                        <a:pt x="382138" y="696036"/>
                      </a:cubicBezTo>
                      <a:cubicBezTo>
                        <a:pt x="386687" y="709684"/>
                        <a:pt x="389352" y="724113"/>
                        <a:pt x="395786" y="736980"/>
                      </a:cubicBezTo>
                      <a:cubicBezTo>
                        <a:pt x="403121" y="751651"/>
                        <a:pt x="416620" y="762847"/>
                        <a:pt x="423081" y="777923"/>
                      </a:cubicBezTo>
                      <a:cubicBezTo>
                        <a:pt x="430470" y="795163"/>
                        <a:pt x="431576" y="814479"/>
                        <a:pt x="436729" y="832514"/>
                      </a:cubicBezTo>
                      <a:cubicBezTo>
                        <a:pt x="440681" y="846346"/>
                        <a:pt x="446888" y="859501"/>
                        <a:pt x="450377" y="873457"/>
                      </a:cubicBezTo>
                      <a:cubicBezTo>
                        <a:pt x="458164" y="904607"/>
                        <a:pt x="462072" y="951440"/>
                        <a:pt x="477672" y="982639"/>
                      </a:cubicBezTo>
                      <a:cubicBezTo>
                        <a:pt x="485008" y="997310"/>
                        <a:pt x="494467" y="1010981"/>
                        <a:pt x="504968" y="1023582"/>
                      </a:cubicBezTo>
                      <a:cubicBezTo>
                        <a:pt x="560407" y="1090109"/>
                        <a:pt x="524378" y="1046936"/>
                        <a:pt x="586854" y="1078174"/>
                      </a:cubicBezTo>
                      <a:cubicBezTo>
                        <a:pt x="624859" y="1097176"/>
                        <a:pt x="638555" y="1116226"/>
                        <a:pt x="668741" y="1146412"/>
                      </a:cubicBezTo>
                      <a:cubicBezTo>
                        <a:pt x="677839" y="1173708"/>
                        <a:pt x="689058" y="1200386"/>
                        <a:pt x="696036" y="1228299"/>
                      </a:cubicBezTo>
                      <a:cubicBezTo>
                        <a:pt x="706477" y="1270063"/>
                        <a:pt x="705562" y="1292415"/>
                        <a:pt x="736980" y="1323833"/>
                      </a:cubicBezTo>
                      <a:cubicBezTo>
                        <a:pt x="748578" y="1335431"/>
                        <a:pt x="764275" y="1342030"/>
                        <a:pt x="777923" y="1351129"/>
                      </a:cubicBezTo>
                      <a:cubicBezTo>
                        <a:pt x="787021" y="1364777"/>
                        <a:pt x="793620" y="1380474"/>
                        <a:pt x="805218" y="1392072"/>
                      </a:cubicBezTo>
                      <a:cubicBezTo>
                        <a:pt x="884073" y="1470927"/>
                        <a:pt x="808851" y="1359699"/>
                        <a:pt x="887105" y="1460311"/>
                      </a:cubicBezTo>
                      <a:cubicBezTo>
                        <a:pt x="907245" y="1486206"/>
                        <a:pt x="941696" y="1542197"/>
                        <a:pt x="941696" y="1542197"/>
                      </a:cubicBezTo>
                      <a:cubicBezTo>
                        <a:pt x="950795" y="1569493"/>
                        <a:pt x="953032" y="1600144"/>
                        <a:pt x="968992" y="1624084"/>
                      </a:cubicBezTo>
                      <a:cubicBezTo>
                        <a:pt x="987189" y="1651380"/>
                        <a:pt x="996287" y="1687774"/>
                        <a:pt x="1023583" y="1705971"/>
                      </a:cubicBezTo>
                      <a:cubicBezTo>
                        <a:pt x="1117439" y="1768542"/>
                        <a:pt x="1074347" y="1750189"/>
                        <a:pt x="1146412" y="1774209"/>
                      </a:cubicBezTo>
                      <a:cubicBezTo>
                        <a:pt x="1160060" y="1787857"/>
                        <a:pt x="1170484" y="1805780"/>
                        <a:pt x="1187356" y="1815153"/>
                      </a:cubicBezTo>
                      <a:cubicBezTo>
                        <a:pt x="1212507" y="1829126"/>
                        <a:pt x="1241329" y="1835470"/>
                        <a:pt x="1269242" y="1842448"/>
                      </a:cubicBezTo>
                      <a:cubicBezTo>
                        <a:pt x="1359415" y="1864992"/>
                        <a:pt x="1305221" y="1853769"/>
                        <a:pt x="1433015" y="1869744"/>
                      </a:cubicBezTo>
                      <a:cubicBezTo>
                        <a:pt x="1528010" y="1901407"/>
                        <a:pt x="1425711" y="1870649"/>
                        <a:pt x="1610436" y="1897039"/>
                      </a:cubicBezTo>
                      <a:cubicBezTo>
                        <a:pt x="1629005" y="1899692"/>
                        <a:pt x="1646830" y="1906138"/>
                        <a:pt x="1665027" y="1910687"/>
                      </a:cubicBezTo>
                      <a:cubicBezTo>
                        <a:pt x="1692323" y="1906138"/>
                        <a:pt x="1720409" y="1904990"/>
                        <a:pt x="1746914" y="1897039"/>
                      </a:cubicBezTo>
                      <a:cubicBezTo>
                        <a:pt x="1766401" y="1891193"/>
                        <a:pt x="1782805" y="1877758"/>
                        <a:pt x="1801505" y="1869744"/>
                      </a:cubicBezTo>
                      <a:cubicBezTo>
                        <a:pt x="1814728" y="1864077"/>
                        <a:pt x="1828978" y="1861147"/>
                        <a:pt x="1842448" y="1856096"/>
                      </a:cubicBezTo>
                      <a:cubicBezTo>
                        <a:pt x="1867508" y="1846698"/>
                        <a:pt x="1920644" y="1822899"/>
                        <a:pt x="1951630" y="1815153"/>
                      </a:cubicBezTo>
                      <a:cubicBezTo>
                        <a:pt x="1974134" y="1809527"/>
                        <a:pt x="1997123" y="1806054"/>
                        <a:pt x="2019869" y="1801505"/>
                      </a:cubicBezTo>
                      <a:cubicBezTo>
                        <a:pt x="2038066" y="1787857"/>
                        <a:pt x="2054711" y="1771847"/>
                        <a:pt x="2074460" y="1760562"/>
                      </a:cubicBezTo>
                      <a:cubicBezTo>
                        <a:pt x="2086950" y="1753425"/>
                        <a:pt x="2104169" y="1755901"/>
                        <a:pt x="2115403" y="1746914"/>
                      </a:cubicBezTo>
                      <a:cubicBezTo>
                        <a:pt x="2128211" y="1736667"/>
                        <a:pt x="2130355" y="1716772"/>
                        <a:pt x="2142699" y="1705971"/>
                      </a:cubicBezTo>
                      <a:cubicBezTo>
                        <a:pt x="2167388" y="1684369"/>
                        <a:pt x="2198055" y="1670675"/>
                        <a:pt x="2224586" y="1651380"/>
                      </a:cubicBezTo>
                      <a:cubicBezTo>
                        <a:pt x="2248144" y="1634247"/>
                        <a:pt x="2268587" y="1612946"/>
                        <a:pt x="2292824" y="1596788"/>
                      </a:cubicBezTo>
                      <a:cubicBezTo>
                        <a:pt x="2424541" y="1508976"/>
                        <a:pt x="2262039" y="1636729"/>
                        <a:pt x="2415654" y="1542197"/>
                      </a:cubicBezTo>
                      <a:cubicBezTo>
                        <a:pt x="2454398" y="1518355"/>
                        <a:pt x="2484147" y="1480656"/>
                        <a:pt x="2524836" y="1460311"/>
                      </a:cubicBezTo>
                      <a:cubicBezTo>
                        <a:pt x="2543033" y="1451212"/>
                        <a:pt x="2561763" y="1443109"/>
                        <a:pt x="2579427" y="1433015"/>
                      </a:cubicBezTo>
                      <a:cubicBezTo>
                        <a:pt x="2593669" y="1424877"/>
                        <a:pt x="2605700" y="1413055"/>
                        <a:pt x="2620371" y="1405720"/>
                      </a:cubicBezTo>
                      <a:cubicBezTo>
                        <a:pt x="2633238" y="1399286"/>
                        <a:pt x="2647535" y="1396206"/>
                        <a:pt x="2661314" y="1392072"/>
                      </a:cubicBezTo>
                      <a:cubicBezTo>
                        <a:pt x="2776279" y="1357583"/>
                        <a:pt x="2735232" y="1367865"/>
                        <a:pt x="2852383" y="1351129"/>
                      </a:cubicBezTo>
                      <a:cubicBezTo>
                        <a:pt x="2906974" y="1332932"/>
                        <a:pt x="2960330" y="1310495"/>
                        <a:pt x="3016156" y="1296538"/>
                      </a:cubicBezTo>
                      <a:lnTo>
                        <a:pt x="3125338" y="1269242"/>
                      </a:lnTo>
                      <a:cubicBezTo>
                        <a:pt x="3143535" y="1255594"/>
                        <a:pt x="3163845" y="1244383"/>
                        <a:pt x="3179929" y="1228299"/>
                      </a:cubicBezTo>
                      <a:cubicBezTo>
                        <a:pt x="3203532" y="1204696"/>
                        <a:pt x="3218466" y="1159521"/>
                        <a:pt x="3234520" y="1132765"/>
                      </a:cubicBezTo>
                      <a:cubicBezTo>
                        <a:pt x="3251398" y="1104635"/>
                        <a:pt x="3270914" y="1078174"/>
                        <a:pt x="3289111" y="1050878"/>
                      </a:cubicBezTo>
                      <a:lnTo>
                        <a:pt x="3316406" y="1009935"/>
                      </a:lnTo>
                      <a:cubicBezTo>
                        <a:pt x="3334052" y="983466"/>
                        <a:pt x="3348802" y="949967"/>
                        <a:pt x="3384645" y="941696"/>
                      </a:cubicBezTo>
                      <a:cubicBezTo>
                        <a:pt x="3429194" y="931416"/>
                        <a:pt x="3475823" y="934225"/>
                        <a:pt x="3521123" y="928048"/>
                      </a:cubicBezTo>
                      <a:cubicBezTo>
                        <a:pt x="3575960" y="920570"/>
                        <a:pt x="3684896" y="900753"/>
                        <a:pt x="3684896" y="900753"/>
                      </a:cubicBezTo>
                      <a:cubicBezTo>
                        <a:pt x="3698544" y="896204"/>
                        <a:pt x="3712007" y="891057"/>
                        <a:pt x="3725839" y="887105"/>
                      </a:cubicBezTo>
                      <a:cubicBezTo>
                        <a:pt x="3743874" y="881952"/>
                        <a:pt x="3763915" y="882350"/>
                        <a:pt x="3780430" y="873457"/>
                      </a:cubicBezTo>
                      <a:cubicBezTo>
                        <a:pt x="3823756" y="850128"/>
                        <a:pt x="3863894" y="821096"/>
                        <a:pt x="3903260" y="791571"/>
                      </a:cubicBezTo>
                      <a:cubicBezTo>
                        <a:pt x="3921457" y="777923"/>
                        <a:pt x="3937108" y="759961"/>
                        <a:pt x="3957851" y="750627"/>
                      </a:cubicBezTo>
                      <a:cubicBezTo>
                        <a:pt x="4028742" y="718726"/>
                        <a:pt x="4103427" y="696036"/>
                        <a:pt x="4176215" y="668741"/>
                      </a:cubicBezTo>
                      <a:cubicBezTo>
                        <a:pt x="4212609" y="655093"/>
                        <a:pt x="4254303" y="651118"/>
                        <a:pt x="4285398" y="627797"/>
                      </a:cubicBezTo>
                      <a:cubicBezTo>
                        <a:pt x="4425968" y="522370"/>
                        <a:pt x="4247376" y="648921"/>
                        <a:pt x="4408227" y="559559"/>
                      </a:cubicBezTo>
                      <a:cubicBezTo>
                        <a:pt x="4428111" y="548512"/>
                        <a:pt x="4443529" y="530671"/>
                        <a:pt x="4462818" y="518615"/>
                      </a:cubicBezTo>
                      <a:cubicBezTo>
                        <a:pt x="4492661" y="499963"/>
                        <a:pt x="4554706" y="475276"/>
                        <a:pt x="4585648" y="464024"/>
                      </a:cubicBezTo>
                      <a:cubicBezTo>
                        <a:pt x="4612688" y="454191"/>
                        <a:pt x="4640681" y="447058"/>
                        <a:pt x="4667535" y="436729"/>
                      </a:cubicBezTo>
                      <a:cubicBezTo>
                        <a:pt x="4699872" y="424292"/>
                        <a:pt x="4730441" y="407438"/>
                        <a:pt x="4763069" y="395785"/>
                      </a:cubicBezTo>
                      <a:cubicBezTo>
                        <a:pt x="4794258" y="384646"/>
                        <a:pt x="4826949" y="378230"/>
                        <a:pt x="4858603" y="368490"/>
                      </a:cubicBezTo>
                      <a:cubicBezTo>
                        <a:pt x="4987235" y="328911"/>
                        <a:pt x="4892332" y="350825"/>
                        <a:pt x="5008729" y="327547"/>
                      </a:cubicBezTo>
                      <a:cubicBezTo>
                        <a:pt x="5102585" y="264976"/>
                        <a:pt x="5059493" y="283330"/>
                        <a:pt x="5131559" y="259308"/>
                      </a:cubicBezTo>
                      <a:cubicBezTo>
                        <a:pt x="5199891" y="190976"/>
                        <a:pt x="5142250" y="232752"/>
                        <a:pt x="5254389" y="204717"/>
                      </a:cubicBezTo>
                      <a:cubicBezTo>
                        <a:pt x="5282302" y="197739"/>
                        <a:pt x="5308775" y="185882"/>
                        <a:pt x="5336275" y="177421"/>
                      </a:cubicBezTo>
                      <a:cubicBezTo>
                        <a:pt x="5367929" y="167681"/>
                        <a:pt x="5399679" y="158158"/>
                        <a:pt x="5431809" y="150126"/>
                      </a:cubicBezTo>
                      <a:cubicBezTo>
                        <a:pt x="5453808" y="144626"/>
                        <a:pt x="5515468" y="137010"/>
                        <a:pt x="5540992" y="122830"/>
                      </a:cubicBezTo>
                      <a:cubicBezTo>
                        <a:pt x="5569669" y="106898"/>
                        <a:pt x="5595583" y="86436"/>
                        <a:pt x="5622878" y="68239"/>
                      </a:cubicBezTo>
                      <a:cubicBezTo>
                        <a:pt x="5636526" y="59141"/>
                        <a:pt x="5663821" y="57346"/>
                        <a:pt x="5663821" y="40944"/>
                      </a:cubicBezTo>
                      <a:lnTo>
                        <a:pt x="5663821" y="27296"/>
                      </a:ln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sz="1400"/>
                </a:p>
              </p:txBody>
            </p:sp>
            <p:grpSp>
              <p:nvGrpSpPr>
                <p:cNvPr id="55" name="Group 54"/>
                <p:cNvGrpSpPr/>
                <p:nvPr/>
              </p:nvGrpSpPr>
              <p:grpSpPr>
                <a:xfrm>
                  <a:off x="755577" y="1916832"/>
                  <a:ext cx="6624735" cy="4412233"/>
                  <a:chOff x="755577" y="1916832"/>
                  <a:chExt cx="6624735" cy="4412233"/>
                </a:xfrm>
              </p:grpSpPr>
              <p:sp>
                <p:nvSpPr>
                  <p:cNvPr id="33" name="TextBox 32"/>
                  <p:cNvSpPr txBox="1"/>
                  <p:nvPr/>
                </p:nvSpPr>
                <p:spPr>
                  <a:xfrm rot="16200000">
                    <a:off x="-406760" y="3511218"/>
                    <a:ext cx="2632452" cy="307777"/>
                  </a:xfrm>
                  <a:prstGeom prst="rect">
                    <a:avLst/>
                  </a:prstGeom>
                  <a:noFill/>
                  <a:ln>
                    <a:noFill/>
                  </a:ln>
                </p:spPr>
                <p:txBody>
                  <a:bodyPr wrap="none" rtlCol="1">
                    <a:spAutoFit/>
                  </a:bodyPr>
                  <a:lstStyle/>
                  <a:p>
                    <a:r>
                      <a:rPr lang="en-GB" sz="1400" dirty="0"/>
                      <a:t>Change in blood glucose (%)</a:t>
                    </a:r>
                    <a:endParaRPr lang="ar-IQ" sz="1400" dirty="0"/>
                  </a:p>
                </p:txBody>
              </p:sp>
              <p:grpSp>
                <p:nvGrpSpPr>
                  <p:cNvPr id="54" name="Group 53"/>
                  <p:cNvGrpSpPr/>
                  <p:nvPr/>
                </p:nvGrpSpPr>
                <p:grpSpPr>
                  <a:xfrm>
                    <a:off x="1331640" y="1916832"/>
                    <a:ext cx="6048672" cy="4412233"/>
                    <a:chOff x="1331640" y="1916832"/>
                    <a:chExt cx="6048672" cy="4412233"/>
                  </a:xfrm>
                </p:grpSpPr>
                <p:sp>
                  <p:nvSpPr>
                    <p:cNvPr id="34" name="TextBox 33"/>
                    <p:cNvSpPr txBox="1"/>
                    <p:nvPr/>
                  </p:nvSpPr>
                  <p:spPr>
                    <a:xfrm>
                      <a:off x="4067943" y="6021288"/>
                      <a:ext cx="1120820" cy="307777"/>
                    </a:xfrm>
                    <a:prstGeom prst="rect">
                      <a:avLst/>
                    </a:prstGeom>
                    <a:noFill/>
                    <a:ln>
                      <a:noFill/>
                    </a:ln>
                  </p:spPr>
                  <p:txBody>
                    <a:bodyPr wrap="none" rtlCol="1">
                      <a:spAutoFit/>
                    </a:bodyPr>
                    <a:lstStyle/>
                    <a:p>
                      <a:r>
                        <a:rPr lang="en-GB" sz="1400" dirty="0"/>
                        <a:t>Time (min)</a:t>
                      </a:r>
                      <a:endParaRPr lang="ar-IQ" sz="1400" dirty="0"/>
                    </a:p>
                  </p:txBody>
                </p:sp>
                <p:grpSp>
                  <p:nvGrpSpPr>
                    <p:cNvPr id="53" name="Group 52"/>
                    <p:cNvGrpSpPr/>
                    <p:nvPr/>
                  </p:nvGrpSpPr>
                  <p:grpSpPr>
                    <a:xfrm>
                      <a:off x="1331640" y="1916832"/>
                      <a:ext cx="6048672" cy="3816424"/>
                      <a:chOff x="1331640" y="1916832"/>
                      <a:chExt cx="6048672" cy="3816424"/>
                    </a:xfrm>
                  </p:grpSpPr>
                  <p:cxnSp>
                    <p:nvCxnSpPr>
                      <p:cNvPr id="5" name="Straight Connector 4"/>
                      <p:cNvCxnSpPr/>
                      <p:nvPr/>
                    </p:nvCxnSpPr>
                    <p:spPr>
                      <a:xfrm>
                        <a:off x="1331640" y="1916832"/>
                        <a:ext cx="0" cy="3672408"/>
                      </a:xfrm>
                      <a:prstGeom prst="line">
                        <a:avLst/>
                      </a:prstGeom>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691680" y="5661248"/>
                        <a:ext cx="568863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411760" y="5661248"/>
                        <a:ext cx="0" cy="7200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275856" y="5661248"/>
                        <a:ext cx="0" cy="7200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788024" y="5661248"/>
                        <a:ext cx="0" cy="7200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156176" y="5661248"/>
                        <a:ext cx="0" cy="7200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236296" y="5661248"/>
                        <a:ext cx="0" cy="7200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grpSp>
          </p:grpSp>
          <p:sp>
            <p:nvSpPr>
              <p:cNvPr id="70" name="TextBox 69"/>
              <p:cNvSpPr txBox="1"/>
              <p:nvPr/>
            </p:nvSpPr>
            <p:spPr>
              <a:xfrm>
                <a:off x="1043608" y="1844824"/>
                <a:ext cx="216024" cy="307777"/>
              </a:xfrm>
              <a:prstGeom prst="rect">
                <a:avLst/>
              </a:prstGeom>
              <a:noFill/>
              <a:ln>
                <a:noFill/>
              </a:ln>
            </p:spPr>
            <p:txBody>
              <a:bodyPr wrap="square" rtlCol="1">
                <a:spAutoFit/>
              </a:bodyPr>
              <a:lstStyle/>
              <a:p>
                <a:r>
                  <a:rPr lang="en-GB" sz="1400" dirty="0"/>
                  <a:t>0</a:t>
                </a:r>
                <a:endParaRPr lang="ar-IQ" sz="1400" dirty="0"/>
              </a:p>
            </p:txBody>
          </p:sp>
          <p:sp>
            <p:nvSpPr>
              <p:cNvPr id="71" name="TextBox 70"/>
              <p:cNvSpPr txBox="1"/>
              <p:nvPr/>
            </p:nvSpPr>
            <p:spPr>
              <a:xfrm>
                <a:off x="899592" y="3645024"/>
                <a:ext cx="412292" cy="307777"/>
              </a:xfrm>
              <a:prstGeom prst="rect">
                <a:avLst/>
              </a:prstGeom>
              <a:noFill/>
              <a:ln>
                <a:noFill/>
              </a:ln>
            </p:spPr>
            <p:txBody>
              <a:bodyPr wrap="none" rtlCol="1">
                <a:spAutoFit/>
              </a:bodyPr>
              <a:lstStyle/>
              <a:p>
                <a:r>
                  <a:rPr lang="en-GB" sz="1400" dirty="0"/>
                  <a:t>50</a:t>
                </a:r>
                <a:endParaRPr lang="ar-IQ" sz="1400" dirty="0"/>
              </a:p>
            </p:txBody>
          </p:sp>
          <p:sp>
            <p:nvSpPr>
              <p:cNvPr id="72" name="TextBox 71"/>
              <p:cNvSpPr txBox="1"/>
              <p:nvPr/>
            </p:nvSpPr>
            <p:spPr>
              <a:xfrm>
                <a:off x="755575" y="5445224"/>
                <a:ext cx="526106" cy="307777"/>
              </a:xfrm>
              <a:prstGeom prst="rect">
                <a:avLst/>
              </a:prstGeom>
              <a:noFill/>
              <a:ln>
                <a:noFill/>
              </a:ln>
            </p:spPr>
            <p:txBody>
              <a:bodyPr wrap="none" rtlCol="1">
                <a:spAutoFit/>
              </a:bodyPr>
              <a:lstStyle/>
              <a:p>
                <a:r>
                  <a:rPr lang="en-GB" sz="1400" dirty="0"/>
                  <a:t>100</a:t>
                </a:r>
                <a:endParaRPr lang="ar-IQ" sz="1400" dirty="0"/>
              </a:p>
            </p:txBody>
          </p:sp>
        </p:grpSp>
        <p:sp>
          <p:nvSpPr>
            <p:cNvPr id="74" name="TextBox 73"/>
            <p:cNvSpPr txBox="1"/>
            <p:nvPr/>
          </p:nvSpPr>
          <p:spPr>
            <a:xfrm>
              <a:off x="1507716" y="5733256"/>
              <a:ext cx="298480" cy="307777"/>
            </a:xfrm>
            <a:prstGeom prst="rect">
              <a:avLst/>
            </a:prstGeom>
            <a:noFill/>
            <a:ln>
              <a:noFill/>
            </a:ln>
          </p:spPr>
          <p:txBody>
            <a:bodyPr wrap="none" rtlCol="1">
              <a:spAutoFit/>
            </a:bodyPr>
            <a:lstStyle/>
            <a:p>
              <a:r>
                <a:rPr lang="en-GB" sz="1400" dirty="0"/>
                <a:t>0</a:t>
              </a:r>
              <a:endParaRPr lang="ar-IQ" sz="1400" dirty="0"/>
            </a:p>
          </p:txBody>
        </p:sp>
        <p:sp>
          <p:nvSpPr>
            <p:cNvPr id="75" name="TextBox 74"/>
            <p:cNvSpPr txBox="1"/>
            <p:nvPr/>
          </p:nvSpPr>
          <p:spPr>
            <a:xfrm>
              <a:off x="2195736" y="5733256"/>
              <a:ext cx="383438" cy="307777"/>
            </a:xfrm>
            <a:prstGeom prst="rect">
              <a:avLst/>
            </a:prstGeom>
            <a:noFill/>
            <a:ln>
              <a:noFill/>
            </a:ln>
          </p:spPr>
          <p:txBody>
            <a:bodyPr wrap="none" rtlCol="1">
              <a:spAutoFit/>
            </a:bodyPr>
            <a:lstStyle/>
            <a:p>
              <a:r>
                <a:rPr lang="ar-IQ" sz="1400" dirty="0"/>
                <a:t>30</a:t>
              </a:r>
            </a:p>
          </p:txBody>
        </p:sp>
        <p:sp>
          <p:nvSpPr>
            <p:cNvPr id="76" name="TextBox 75"/>
            <p:cNvSpPr txBox="1"/>
            <p:nvPr/>
          </p:nvSpPr>
          <p:spPr>
            <a:xfrm>
              <a:off x="2987824" y="5733256"/>
              <a:ext cx="504056" cy="307777"/>
            </a:xfrm>
            <a:prstGeom prst="rect">
              <a:avLst/>
            </a:prstGeom>
            <a:noFill/>
            <a:ln>
              <a:noFill/>
            </a:ln>
          </p:spPr>
          <p:txBody>
            <a:bodyPr wrap="square" rtlCol="1">
              <a:spAutoFit/>
            </a:bodyPr>
            <a:lstStyle/>
            <a:p>
              <a:r>
                <a:rPr lang="ar-IQ" sz="1400" dirty="0"/>
                <a:t>60</a:t>
              </a:r>
              <a:endParaRPr lang="ar-IQ" dirty="0"/>
            </a:p>
          </p:txBody>
        </p:sp>
        <p:sp>
          <p:nvSpPr>
            <p:cNvPr id="77" name="TextBox 76"/>
            <p:cNvSpPr txBox="1"/>
            <p:nvPr/>
          </p:nvSpPr>
          <p:spPr>
            <a:xfrm>
              <a:off x="4499992" y="5733256"/>
              <a:ext cx="526105" cy="307777"/>
            </a:xfrm>
            <a:prstGeom prst="rect">
              <a:avLst/>
            </a:prstGeom>
            <a:noFill/>
            <a:ln>
              <a:noFill/>
            </a:ln>
          </p:spPr>
          <p:txBody>
            <a:bodyPr wrap="none" rtlCol="1">
              <a:spAutoFit/>
            </a:bodyPr>
            <a:lstStyle/>
            <a:p>
              <a:r>
                <a:rPr lang="en-GB" sz="1400" dirty="0"/>
                <a:t>120</a:t>
              </a:r>
              <a:endParaRPr lang="ar-IQ" sz="1400" dirty="0"/>
            </a:p>
          </p:txBody>
        </p:sp>
        <p:sp>
          <p:nvSpPr>
            <p:cNvPr id="79" name="TextBox 78"/>
            <p:cNvSpPr txBox="1"/>
            <p:nvPr/>
          </p:nvSpPr>
          <p:spPr>
            <a:xfrm>
              <a:off x="5868144" y="5733256"/>
              <a:ext cx="482824" cy="307777"/>
            </a:xfrm>
            <a:prstGeom prst="rect">
              <a:avLst/>
            </a:prstGeom>
            <a:noFill/>
            <a:ln>
              <a:noFill/>
            </a:ln>
          </p:spPr>
          <p:txBody>
            <a:bodyPr wrap="none" rtlCol="1">
              <a:spAutoFit/>
            </a:bodyPr>
            <a:lstStyle/>
            <a:p>
              <a:r>
                <a:rPr lang="ar-IQ" sz="1400" dirty="0"/>
                <a:t>180</a:t>
              </a:r>
            </a:p>
          </p:txBody>
        </p:sp>
        <p:sp>
          <p:nvSpPr>
            <p:cNvPr id="80" name="TextBox 79"/>
            <p:cNvSpPr txBox="1"/>
            <p:nvPr/>
          </p:nvSpPr>
          <p:spPr>
            <a:xfrm>
              <a:off x="7092280" y="5733256"/>
              <a:ext cx="482824" cy="307777"/>
            </a:xfrm>
            <a:prstGeom prst="rect">
              <a:avLst/>
            </a:prstGeom>
            <a:noFill/>
            <a:ln>
              <a:noFill/>
            </a:ln>
          </p:spPr>
          <p:txBody>
            <a:bodyPr wrap="none" rtlCol="1">
              <a:spAutoFit/>
            </a:bodyPr>
            <a:lstStyle/>
            <a:p>
              <a:r>
                <a:rPr lang="ar-IQ" sz="1400" dirty="0"/>
                <a:t>240</a:t>
              </a:r>
            </a:p>
          </p:txBody>
        </p:sp>
      </p:grpSp>
      <p:sp>
        <p:nvSpPr>
          <p:cNvPr id="38" name="TextBox 37"/>
          <p:cNvSpPr txBox="1"/>
          <p:nvPr/>
        </p:nvSpPr>
        <p:spPr>
          <a:xfrm>
            <a:off x="5940152" y="2924944"/>
            <a:ext cx="2323073" cy="276999"/>
          </a:xfrm>
          <a:prstGeom prst="rect">
            <a:avLst/>
          </a:prstGeom>
          <a:noFill/>
          <a:ln w="28575">
            <a:solidFill>
              <a:srgbClr val="002060"/>
            </a:solidFill>
          </a:ln>
        </p:spPr>
        <p:txBody>
          <a:bodyPr wrap="none" rtlCol="1">
            <a:spAutoFit/>
          </a:bodyPr>
          <a:lstStyle/>
          <a:p>
            <a:r>
              <a:rPr lang="en-GB" sz="1200" dirty="0"/>
              <a:t>Soluble insulin 2.0 IU/kg </a:t>
            </a:r>
            <a:r>
              <a:rPr lang="en-GB" sz="1200" dirty="0" err="1"/>
              <a:t>i.n</a:t>
            </a:r>
            <a:r>
              <a:rPr lang="en-GB" sz="1200" dirty="0"/>
              <a:t>.</a:t>
            </a:r>
            <a:endParaRPr lang="ar-IQ" sz="1200" dirty="0"/>
          </a:p>
        </p:txBody>
      </p:sp>
      <p:sp>
        <p:nvSpPr>
          <p:cNvPr id="40" name="TextBox 39"/>
          <p:cNvSpPr txBox="1"/>
          <p:nvPr/>
        </p:nvSpPr>
        <p:spPr>
          <a:xfrm>
            <a:off x="5724128" y="3717032"/>
            <a:ext cx="2329484" cy="276999"/>
          </a:xfrm>
          <a:prstGeom prst="rect">
            <a:avLst/>
          </a:prstGeom>
          <a:noFill/>
          <a:ln w="28575">
            <a:solidFill>
              <a:srgbClr val="FFC000"/>
            </a:solidFill>
          </a:ln>
        </p:spPr>
        <p:txBody>
          <a:bodyPr wrap="none" rtlCol="1">
            <a:spAutoFit/>
          </a:bodyPr>
          <a:lstStyle/>
          <a:p>
            <a:r>
              <a:rPr lang="en-GB" sz="1200" dirty="0"/>
              <a:t>Soluble insulin 0.25 IU/kg IV</a:t>
            </a:r>
            <a:endParaRPr lang="ar-IQ" sz="1200" dirty="0"/>
          </a:p>
        </p:txBody>
      </p:sp>
      <p:sp>
        <p:nvSpPr>
          <p:cNvPr id="41" name="TextBox 40"/>
          <p:cNvSpPr txBox="1"/>
          <p:nvPr/>
        </p:nvSpPr>
        <p:spPr>
          <a:xfrm>
            <a:off x="4572000" y="4149080"/>
            <a:ext cx="4281942" cy="276999"/>
          </a:xfrm>
          <a:prstGeom prst="rect">
            <a:avLst/>
          </a:prstGeom>
          <a:noFill/>
          <a:ln w="28575">
            <a:solidFill>
              <a:srgbClr val="FF0000"/>
            </a:solidFill>
          </a:ln>
        </p:spPr>
        <p:txBody>
          <a:bodyPr wrap="none" rtlCol="1">
            <a:spAutoFit/>
          </a:bodyPr>
          <a:lstStyle/>
          <a:p>
            <a:r>
              <a:rPr lang="en-GB" sz="1200" dirty="0"/>
              <a:t>Degradable starch microspheres-insulin 0.75IU/kg </a:t>
            </a:r>
            <a:r>
              <a:rPr lang="en-GB" sz="1200" dirty="0" err="1"/>
              <a:t>i.n</a:t>
            </a:r>
            <a:r>
              <a:rPr lang="en-GB" sz="1200" dirty="0"/>
              <a:t>.</a:t>
            </a:r>
            <a:endParaRPr lang="ar-IQ" sz="1200" dirty="0"/>
          </a:p>
        </p:txBody>
      </p:sp>
      <p:sp>
        <p:nvSpPr>
          <p:cNvPr id="43" name="TextBox 42"/>
          <p:cNvSpPr txBox="1"/>
          <p:nvPr/>
        </p:nvSpPr>
        <p:spPr>
          <a:xfrm>
            <a:off x="4572000" y="4653136"/>
            <a:ext cx="4330032" cy="276999"/>
          </a:xfrm>
          <a:prstGeom prst="rect">
            <a:avLst/>
          </a:prstGeom>
          <a:noFill/>
          <a:ln w="28575">
            <a:solidFill>
              <a:srgbClr val="00B0F0"/>
            </a:solidFill>
          </a:ln>
        </p:spPr>
        <p:txBody>
          <a:bodyPr wrap="none" rtlCol="1">
            <a:spAutoFit/>
          </a:bodyPr>
          <a:lstStyle/>
          <a:p>
            <a:r>
              <a:rPr lang="en-GB" sz="1200" dirty="0"/>
              <a:t>Degradable starch microspheres-insulin 1.70 IU/kg </a:t>
            </a:r>
            <a:r>
              <a:rPr lang="en-GB" sz="1200" dirty="0" err="1"/>
              <a:t>i.n</a:t>
            </a:r>
            <a:r>
              <a:rPr lang="en-GB" sz="1200" dirty="0"/>
              <a:t>.</a:t>
            </a:r>
            <a:endParaRPr lang="ar-IQ" sz="1200" dirty="0"/>
          </a:p>
        </p:txBody>
      </p:sp>
      <p:sp>
        <p:nvSpPr>
          <p:cNvPr id="44" name="TextBox 43"/>
          <p:cNvSpPr txBox="1"/>
          <p:nvPr/>
        </p:nvSpPr>
        <p:spPr>
          <a:xfrm>
            <a:off x="5004048" y="3290500"/>
            <a:ext cx="3760966" cy="276999"/>
          </a:xfrm>
          <a:prstGeom prst="rect">
            <a:avLst/>
          </a:prstGeom>
          <a:noFill/>
          <a:ln w="28575">
            <a:solidFill>
              <a:srgbClr val="C00000"/>
            </a:solidFill>
          </a:ln>
        </p:spPr>
        <p:txBody>
          <a:bodyPr wrap="none" rtlCol="1">
            <a:spAutoFit/>
          </a:bodyPr>
          <a:lstStyle/>
          <a:p>
            <a:r>
              <a:rPr lang="en-GB" sz="1200" dirty="0"/>
              <a:t>Empty degradable microspheres 0.5 mg/kg </a:t>
            </a:r>
            <a:r>
              <a:rPr lang="en-GB" sz="1200" dirty="0" err="1"/>
              <a:t>i.n</a:t>
            </a:r>
            <a:r>
              <a:rPr lang="en-GB" sz="1200" dirty="0"/>
              <a:t>. </a:t>
            </a:r>
            <a:endParaRPr lang="ar-IQ" sz="1200" dirty="0"/>
          </a:p>
        </p:txBody>
      </p:sp>
      <p:cxnSp>
        <p:nvCxnSpPr>
          <p:cNvPr id="46" name="Straight Arrow Connector 45"/>
          <p:cNvCxnSpPr>
            <a:endCxn id="43" idx="1"/>
          </p:cNvCxnSpPr>
          <p:nvPr/>
        </p:nvCxnSpPr>
        <p:spPr>
          <a:xfrm>
            <a:off x="3657600" y="4077072"/>
            <a:ext cx="914400" cy="7145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1" idx="33"/>
          </p:cNvCxnSpPr>
          <p:nvPr/>
        </p:nvCxnSpPr>
        <p:spPr>
          <a:xfrm>
            <a:off x="3684896" y="3207224"/>
            <a:ext cx="887104" cy="8698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0" idx="34"/>
            <a:endCxn id="40" idx="1"/>
          </p:cNvCxnSpPr>
          <p:nvPr/>
        </p:nvCxnSpPr>
        <p:spPr>
          <a:xfrm>
            <a:off x="3616658" y="3070746"/>
            <a:ext cx="2107470" cy="78478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2" idx="16"/>
          </p:cNvCxnSpPr>
          <p:nvPr/>
        </p:nvCxnSpPr>
        <p:spPr>
          <a:xfrm>
            <a:off x="4844955" y="1978925"/>
            <a:ext cx="735157" cy="130605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38" idx="0"/>
          </p:cNvCxnSpPr>
          <p:nvPr/>
        </p:nvCxnSpPr>
        <p:spPr>
          <a:xfrm>
            <a:off x="6228184" y="1916832"/>
            <a:ext cx="873505" cy="100811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980728"/>
            <a:ext cx="8229600" cy="4929411"/>
          </a:xfrm>
        </p:spPr>
        <p:txBody>
          <a:bodyPr anchor="ctr">
            <a:normAutofit/>
          </a:bodyPr>
          <a:lstStyle/>
          <a:p>
            <a:pPr algn="just" rtl="0"/>
            <a:r>
              <a:rPr lang="en-GB" sz="2800" dirty="0"/>
              <a:t>Major issues now being addressed are reproducibility, </a:t>
            </a:r>
            <a:r>
              <a:rPr lang="en-GB" sz="2800" dirty="0">
                <a:solidFill>
                  <a:srgbClr val="00B0F0"/>
                </a:solidFill>
              </a:rPr>
              <a:t>effect of pathological conditions (e.g., rhinitis) on absorption and safety aspects of chronic use. </a:t>
            </a:r>
          </a:p>
          <a:p>
            <a:pPr algn="just" rtl="0"/>
            <a:endParaRPr lang="en-GB" sz="2800" dirty="0"/>
          </a:p>
          <a:p>
            <a:pPr algn="just" rtl="0"/>
            <a:r>
              <a:rPr lang="en-GB" sz="2800" dirty="0"/>
              <a:t>Absorption enhancing effects were shown to be species dependent.</a:t>
            </a:r>
          </a:p>
          <a:p>
            <a:pPr algn="just" rtl="0"/>
            <a:endParaRPr lang="en-GB" sz="2800" dirty="0"/>
          </a:p>
          <a:p>
            <a:pPr algn="just" rtl="0"/>
            <a:r>
              <a:rPr lang="en-GB" sz="2800" dirty="0"/>
              <a:t>Pronounced differences in effect were observed between rats, rabbits, and humans.</a:t>
            </a:r>
            <a:endParaRPr lang="ar-IQ"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723" y="332656"/>
            <a:ext cx="8229600" cy="652934"/>
          </a:xfrm>
        </p:spPr>
        <p:style>
          <a:lnRef idx="1">
            <a:schemeClr val="accent4"/>
          </a:lnRef>
          <a:fillRef idx="3">
            <a:schemeClr val="accent4"/>
          </a:fillRef>
          <a:effectRef idx="2">
            <a:schemeClr val="accent4"/>
          </a:effectRef>
          <a:fontRef idx="minor">
            <a:schemeClr val="lt1"/>
          </a:fontRef>
        </p:style>
        <p:txBody>
          <a:bodyPr>
            <a:normAutofit/>
          </a:bodyPr>
          <a:lstStyle/>
          <a:p>
            <a:pPr algn="ctr"/>
            <a:r>
              <a:rPr lang="en-GB" dirty="0"/>
              <a:t>Iontophoresis </a:t>
            </a:r>
            <a:endParaRPr lang="ar-IQ" dirty="0"/>
          </a:p>
        </p:txBody>
      </p:sp>
      <p:sp>
        <p:nvSpPr>
          <p:cNvPr id="2" name="Content Placeholder 1"/>
          <p:cNvSpPr>
            <a:spLocks noGrp="1"/>
          </p:cNvSpPr>
          <p:nvPr>
            <p:ph idx="1"/>
          </p:nvPr>
        </p:nvSpPr>
        <p:spPr>
          <a:xfrm>
            <a:off x="485349" y="1052736"/>
            <a:ext cx="8229600" cy="4857403"/>
          </a:xfrm>
        </p:spPr>
        <p:txBody>
          <a:bodyPr/>
          <a:lstStyle/>
          <a:p>
            <a:pPr algn="l" rtl="0"/>
            <a:r>
              <a:rPr lang="en-GB" dirty="0"/>
              <a:t>With iontophoresis a </a:t>
            </a:r>
            <a:r>
              <a:rPr lang="en-GB" dirty="0" err="1">
                <a:solidFill>
                  <a:srgbClr val="00B0F0"/>
                </a:solidFill>
              </a:rPr>
              <a:t>transdermal</a:t>
            </a:r>
            <a:r>
              <a:rPr lang="en-GB" dirty="0">
                <a:solidFill>
                  <a:srgbClr val="00B0F0"/>
                </a:solidFill>
              </a:rPr>
              <a:t> electrical current is induced </a:t>
            </a:r>
            <a:r>
              <a:rPr lang="en-GB" dirty="0"/>
              <a:t>by positioning two electrodes on different places on the skin.  </a:t>
            </a:r>
            <a:endParaRPr lang="ar-IQ" dirty="0"/>
          </a:p>
        </p:txBody>
      </p:sp>
      <p:pic>
        <p:nvPicPr>
          <p:cNvPr id="1026" name="Picture 2" descr="C:\Users\hp pavilion\Pictures\للمحاضرات\imagesCAHYCDUA.jpg"/>
          <p:cNvPicPr>
            <a:picLocks noChangeAspect="1" noChangeArrowheads="1"/>
          </p:cNvPicPr>
          <p:nvPr/>
        </p:nvPicPr>
        <p:blipFill>
          <a:blip r:embed="rId2" cstate="print"/>
          <a:srcRect/>
          <a:stretch>
            <a:fillRect/>
          </a:stretch>
        </p:blipFill>
        <p:spPr bwMode="auto">
          <a:xfrm>
            <a:off x="1132644" y="2564904"/>
            <a:ext cx="7560840" cy="397146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476672"/>
            <a:ext cx="8229600" cy="5832648"/>
          </a:xfrm>
        </p:spPr>
        <p:txBody>
          <a:bodyPr>
            <a:normAutofit/>
          </a:bodyPr>
          <a:lstStyle/>
          <a:p>
            <a:pPr algn="l" rtl="0"/>
            <a:r>
              <a:rPr lang="en-GB" dirty="0"/>
              <a:t>This current induces a migration of </a:t>
            </a:r>
            <a:r>
              <a:rPr lang="en-GB" dirty="0">
                <a:solidFill>
                  <a:schemeClr val="accent3"/>
                </a:solidFill>
              </a:rPr>
              <a:t>(ionized) </a:t>
            </a:r>
            <a:r>
              <a:rPr lang="en-GB" dirty="0"/>
              <a:t>molecules through the skin.</a:t>
            </a:r>
          </a:p>
          <a:p>
            <a:pPr algn="l" rtl="0"/>
            <a:endParaRPr lang="en-GB" dirty="0"/>
          </a:p>
          <a:p>
            <a:pPr algn="l" rtl="0"/>
            <a:r>
              <a:rPr lang="en-GB" dirty="0">
                <a:solidFill>
                  <a:srgbClr val="00B0F0"/>
                </a:solidFill>
              </a:rPr>
              <a:t>Delivery depends:</a:t>
            </a:r>
          </a:p>
          <a:p>
            <a:pPr marL="0" indent="0" algn="l" rtl="0">
              <a:buNone/>
            </a:pPr>
            <a:r>
              <a:rPr lang="en-GB" dirty="0">
                <a:solidFill>
                  <a:srgbClr val="FFC000"/>
                </a:solidFill>
              </a:rPr>
              <a:t>1- on the current (on/off, pulsed/direct, wave shape)</a:t>
            </a:r>
          </a:p>
          <a:p>
            <a:pPr marL="0" indent="0" algn="l" rtl="0">
              <a:buNone/>
            </a:pPr>
            <a:r>
              <a:rPr lang="en-GB" dirty="0">
                <a:solidFill>
                  <a:srgbClr val="FFC000"/>
                </a:solidFill>
              </a:rPr>
              <a:t>2- pH </a:t>
            </a:r>
          </a:p>
          <a:p>
            <a:pPr marL="0" indent="0" algn="l" rtl="0">
              <a:buNone/>
            </a:pPr>
            <a:r>
              <a:rPr lang="en-GB" dirty="0">
                <a:solidFill>
                  <a:srgbClr val="FFC000"/>
                </a:solidFill>
              </a:rPr>
              <a:t>3- ionic strength</a:t>
            </a:r>
          </a:p>
          <a:p>
            <a:pPr marL="0" indent="0" algn="l" rtl="0">
              <a:buNone/>
            </a:pPr>
            <a:r>
              <a:rPr lang="en-GB" dirty="0">
                <a:solidFill>
                  <a:srgbClr val="FFC000"/>
                </a:solidFill>
              </a:rPr>
              <a:t>4- molecular weight</a:t>
            </a:r>
          </a:p>
          <a:p>
            <a:pPr marL="0" indent="0" algn="l" rtl="0">
              <a:buNone/>
            </a:pPr>
            <a:r>
              <a:rPr lang="en-GB" dirty="0">
                <a:solidFill>
                  <a:srgbClr val="FFC000"/>
                </a:solidFill>
              </a:rPr>
              <a:t>4- charge on the protein</a:t>
            </a:r>
          </a:p>
          <a:p>
            <a:pPr marL="0" indent="0" algn="l" rtl="0">
              <a:buNone/>
            </a:pPr>
            <a:r>
              <a:rPr lang="en-GB" dirty="0">
                <a:solidFill>
                  <a:srgbClr val="FFC000"/>
                </a:solidFill>
              </a:rPr>
              <a:t>5- temperature.</a:t>
            </a:r>
          </a:p>
          <a:p>
            <a:pPr algn="l" rtl="0"/>
            <a:endParaRPr lang="en-GB" dirty="0"/>
          </a:p>
          <a:p>
            <a:pPr algn="l" rtl="0"/>
            <a:r>
              <a:rPr lang="en-GB" dirty="0"/>
              <a:t>The protein should be charged over the full thickness of the skin (</a:t>
            </a:r>
            <a:r>
              <a:rPr lang="en-GB" dirty="0">
                <a:solidFill>
                  <a:schemeClr val="accent3"/>
                </a:solidFill>
              </a:rPr>
              <a:t>pH of hydrated skin depends on the depth and varies between pH 4 (surface) and pH 7.3</a:t>
            </a:r>
            <a:r>
              <a:rPr lang="en-GB" dirty="0"/>
              <a:t>), which makes proteins with </a:t>
            </a:r>
            <a:r>
              <a:rPr lang="en-GB" dirty="0" err="1"/>
              <a:t>pI</a:t>
            </a:r>
            <a:r>
              <a:rPr lang="en-GB" dirty="0"/>
              <a:t> values outside this range prime candidates for </a:t>
            </a:r>
            <a:r>
              <a:rPr lang="en-GB" dirty="0" err="1"/>
              <a:t>iontophoretic</a:t>
            </a:r>
            <a:r>
              <a:rPr lang="en-GB" dirty="0"/>
              <a:t> transport.  </a:t>
            </a:r>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052736"/>
            <a:ext cx="8229600" cy="4525963"/>
          </a:xfrm>
        </p:spPr>
        <p:txBody>
          <a:bodyPr anchor="ctr">
            <a:normAutofit/>
          </a:bodyPr>
          <a:lstStyle/>
          <a:p>
            <a:pPr algn="just" rtl="0"/>
            <a:r>
              <a:rPr lang="en-GB" sz="2800" dirty="0"/>
              <a:t>It is not clear whether there are size restrictions (protein MW) for </a:t>
            </a:r>
            <a:r>
              <a:rPr lang="en-GB" sz="2800" dirty="0" err="1"/>
              <a:t>iontophoretic</a:t>
            </a:r>
            <a:r>
              <a:rPr lang="en-GB" sz="2800" dirty="0"/>
              <a:t> transport. </a:t>
            </a:r>
          </a:p>
          <a:p>
            <a:pPr algn="just" rtl="0"/>
            <a:endParaRPr lang="en-GB" sz="2800" dirty="0"/>
          </a:p>
          <a:p>
            <a:pPr algn="just" rtl="0"/>
            <a:r>
              <a:rPr lang="en-GB" sz="2800" dirty="0"/>
              <a:t>Only potent proteins will be successful candidates.</a:t>
            </a:r>
          </a:p>
          <a:p>
            <a:pPr algn="just" rtl="0"/>
            <a:endParaRPr lang="en-GB" sz="2800" dirty="0"/>
          </a:p>
          <a:p>
            <a:pPr algn="just" rtl="0"/>
            <a:r>
              <a:rPr lang="en-GB" sz="2800" dirty="0"/>
              <a:t> With the present technology the </a:t>
            </a:r>
            <a:r>
              <a:rPr lang="en-GB" sz="2800" dirty="0">
                <a:solidFill>
                  <a:schemeClr val="accent3"/>
                </a:solidFill>
              </a:rPr>
              <a:t>protein flux through the skin is in the 10 µg/cm</a:t>
            </a:r>
            <a:r>
              <a:rPr lang="en-GB" sz="2800" baseline="30000" dirty="0">
                <a:solidFill>
                  <a:schemeClr val="accent3"/>
                </a:solidFill>
              </a:rPr>
              <a:t>2</a:t>
            </a:r>
            <a:r>
              <a:rPr lang="en-GB" sz="2800" dirty="0">
                <a:solidFill>
                  <a:schemeClr val="accent3"/>
                </a:solidFill>
              </a:rPr>
              <a:t>/hour range. </a:t>
            </a:r>
            <a:endParaRPr lang="ar-IQ" sz="2800" dirty="0">
              <a:solidFill>
                <a:schemeClr val="accent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57808"/>
            <a:ext cx="8229600" cy="1143000"/>
          </a:xfrm>
        </p:spPr>
        <p:style>
          <a:lnRef idx="1">
            <a:schemeClr val="accent5"/>
          </a:lnRef>
          <a:fillRef idx="2">
            <a:schemeClr val="accent5"/>
          </a:fillRef>
          <a:effectRef idx="1">
            <a:schemeClr val="accent5"/>
          </a:effectRef>
          <a:fontRef idx="minor">
            <a:schemeClr val="dk1"/>
          </a:fontRef>
        </p:style>
        <p:txBody>
          <a:bodyPr>
            <a:noAutofit/>
          </a:bodyPr>
          <a:lstStyle/>
          <a:p>
            <a:pPr algn="just" rtl="0"/>
            <a:r>
              <a:rPr lang="en-GB" sz="2400" b="0" dirty="0">
                <a:effectLst/>
              </a:rPr>
              <a:t>Plasma concentration versus time profiles after SC, IV and </a:t>
            </a:r>
            <a:r>
              <a:rPr lang="en-GB" sz="2400" b="0" dirty="0" err="1">
                <a:effectLst/>
              </a:rPr>
              <a:t>iontophoretic</a:t>
            </a:r>
            <a:r>
              <a:rPr lang="en-GB" sz="2400" b="0" dirty="0">
                <a:effectLst/>
              </a:rPr>
              <a:t> transdermal administration of </a:t>
            </a:r>
            <a:r>
              <a:rPr lang="en-GB" sz="2400" dirty="0"/>
              <a:t>growth hormone releasing factor (</a:t>
            </a:r>
            <a:r>
              <a:rPr lang="en-GB" sz="2400" b="0" dirty="0">
                <a:effectLst/>
              </a:rPr>
              <a:t>GRF) </a:t>
            </a:r>
            <a:endParaRPr lang="ar-IQ" sz="2400" b="0" dirty="0">
              <a:effectLst/>
            </a:endParaRPr>
          </a:p>
        </p:txBody>
      </p:sp>
      <p:grpSp>
        <p:nvGrpSpPr>
          <p:cNvPr id="25" name="Group 24"/>
          <p:cNvGrpSpPr/>
          <p:nvPr/>
        </p:nvGrpSpPr>
        <p:grpSpPr>
          <a:xfrm>
            <a:off x="1115616" y="2185119"/>
            <a:ext cx="7151018" cy="3980185"/>
            <a:chOff x="1115616" y="1844824"/>
            <a:chExt cx="7151018" cy="3980185"/>
          </a:xfrm>
        </p:grpSpPr>
        <p:grpSp>
          <p:nvGrpSpPr>
            <p:cNvPr id="20" name="Group 19"/>
            <p:cNvGrpSpPr/>
            <p:nvPr/>
          </p:nvGrpSpPr>
          <p:grpSpPr>
            <a:xfrm>
              <a:off x="1115616" y="1844824"/>
              <a:ext cx="6681354" cy="3980185"/>
              <a:chOff x="842974" y="1844824"/>
              <a:chExt cx="6681354" cy="3980185"/>
            </a:xfrm>
          </p:grpSpPr>
          <p:cxnSp>
            <p:nvCxnSpPr>
              <p:cNvPr id="5" name="Straight Connector 4"/>
              <p:cNvCxnSpPr/>
              <p:nvPr/>
            </p:nvCxnSpPr>
            <p:spPr>
              <a:xfrm>
                <a:off x="1259632" y="1844824"/>
                <a:ext cx="0" cy="3312368"/>
              </a:xfrm>
              <a:prstGeom prst="line">
                <a:avLst/>
              </a:prstGeom>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259632" y="5157192"/>
                <a:ext cx="6264696" cy="0"/>
              </a:xfrm>
              <a:prstGeom prst="line">
                <a:avLst/>
              </a:prstGeom>
              <a:ln/>
            </p:spPr>
            <p:style>
              <a:lnRef idx="1">
                <a:schemeClr val="dk1"/>
              </a:lnRef>
              <a:fillRef idx="0">
                <a:schemeClr val="dk1"/>
              </a:fillRef>
              <a:effectRef idx="0">
                <a:schemeClr val="dk1"/>
              </a:effectRef>
              <a:fontRef idx="minor">
                <a:schemeClr val="tx1"/>
              </a:fontRef>
            </p:style>
          </p:cxnSp>
          <p:sp>
            <p:nvSpPr>
              <p:cNvPr id="11" name="Freeform 10"/>
              <p:cNvSpPr/>
              <p:nvPr/>
            </p:nvSpPr>
            <p:spPr>
              <a:xfrm>
                <a:off x="1282890" y="3962400"/>
                <a:ext cx="6127844" cy="1196454"/>
              </a:xfrm>
              <a:custGeom>
                <a:avLst/>
                <a:gdLst>
                  <a:gd name="connsiteX0" fmla="*/ 0 w 6127844"/>
                  <a:gd name="connsiteY0" fmla="*/ 1196454 h 1196454"/>
                  <a:gd name="connsiteX1" fmla="*/ 300250 w 6127844"/>
                  <a:gd name="connsiteY1" fmla="*/ 636896 h 1196454"/>
                  <a:gd name="connsiteX2" fmla="*/ 1009934 w 6127844"/>
                  <a:gd name="connsiteY2" fmla="*/ 131928 h 1196454"/>
                  <a:gd name="connsiteX3" fmla="*/ 2156346 w 6127844"/>
                  <a:gd name="connsiteY3" fmla="*/ 131928 h 1196454"/>
                  <a:gd name="connsiteX4" fmla="*/ 3916907 w 6127844"/>
                  <a:gd name="connsiteY4" fmla="*/ 923499 h 1196454"/>
                  <a:gd name="connsiteX5" fmla="*/ 6018662 w 6127844"/>
                  <a:gd name="connsiteY5" fmla="*/ 1087272 h 1196454"/>
                  <a:gd name="connsiteX6" fmla="*/ 6018662 w 6127844"/>
                  <a:gd name="connsiteY6" fmla="*/ 1087272 h 1196454"/>
                  <a:gd name="connsiteX7" fmla="*/ 6127844 w 6127844"/>
                  <a:gd name="connsiteY7" fmla="*/ 1087272 h 119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7844" h="1196454">
                    <a:moveTo>
                      <a:pt x="0" y="1196454"/>
                    </a:moveTo>
                    <a:cubicBezTo>
                      <a:pt x="65964" y="1005385"/>
                      <a:pt x="131928" y="814317"/>
                      <a:pt x="300250" y="636896"/>
                    </a:cubicBezTo>
                    <a:cubicBezTo>
                      <a:pt x="468572" y="459475"/>
                      <a:pt x="700585" y="216089"/>
                      <a:pt x="1009934" y="131928"/>
                    </a:cubicBezTo>
                    <a:cubicBezTo>
                      <a:pt x="1319283" y="47767"/>
                      <a:pt x="1671851" y="0"/>
                      <a:pt x="2156346" y="131928"/>
                    </a:cubicBezTo>
                    <a:cubicBezTo>
                      <a:pt x="2640842" y="263857"/>
                      <a:pt x="3273188" y="764275"/>
                      <a:pt x="3916907" y="923499"/>
                    </a:cubicBezTo>
                    <a:cubicBezTo>
                      <a:pt x="4560626" y="1082723"/>
                      <a:pt x="6018662" y="1087272"/>
                      <a:pt x="6018662" y="1087272"/>
                    </a:cubicBezTo>
                    <a:lnTo>
                      <a:pt x="6018662" y="1087272"/>
                    </a:lnTo>
                    <a:lnTo>
                      <a:pt x="6127844" y="1087272"/>
                    </a:ln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3" name="Freeform 12"/>
              <p:cNvSpPr/>
              <p:nvPr/>
            </p:nvSpPr>
            <p:spPr>
              <a:xfrm>
                <a:off x="1269242" y="4117074"/>
                <a:ext cx="6100549" cy="1069075"/>
              </a:xfrm>
              <a:custGeom>
                <a:avLst/>
                <a:gdLst>
                  <a:gd name="connsiteX0" fmla="*/ 0 w 6100549"/>
                  <a:gd name="connsiteY0" fmla="*/ 1069075 h 1069075"/>
                  <a:gd name="connsiteX1" fmla="*/ 3057098 w 6100549"/>
                  <a:gd name="connsiteY1" fmla="*/ 154675 h 1069075"/>
                  <a:gd name="connsiteX2" fmla="*/ 6100549 w 6100549"/>
                  <a:gd name="connsiteY2" fmla="*/ 141027 h 1069075"/>
                </a:gdLst>
                <a:ahLst/>
                <a:cxnLst>
                  <a:cxn ang="0">
                    <a:pos x="connsiteX0" y="connsiteY0"/>
                  </a:cxn>
                  <a:cxn ang="0">
                    <a:pos x="connsiteX1" y="connsiteY1"/>
                  </a:cxn>
                  <a:cxn ang="0">
                    <a:pos x="connsiteX2" y="connsiteY2"/>
                  </a:cxn>
                </a:cxnLst>
                <a:rect l="l" t="t" r="r" b="b"/>
                <a:pathLst>
                  <a:path w="6100549" h="1069075">
                    <a:moveTo>
                      <a:pt x="0" y="1069075"/>
                    </a:moveTo>
                    <a:cubicBezTo>
                      <a:pt x="1020170" y="689212"/>
                      <a:pt x="2040340" y="309350"/>
                      <a:pt x="3057098" y="154675"/>
                    </a:cubicBezTo>
                    <a:cubicBezTo>
                      <a:pt x="4073856" y="0"/>
                      <a:pt x="5087202" y="70513"/>
                      <a:pt x="6100549" y="141027"/>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6" name="Freeform 15"/>
              <p:cNvSpPr/>
              <p:nvPr/>
            </p:nvSpPr>
            <p:spPr>
              <a:xfrm>
                <a:off x="1287438" y="1937982"/>
                <a:ext cx="3299952" cy="3003186"/>
              </a:xfrm>
              <a:custGeom>
                <a:avLst/>
                <a:gdLst>
                  <a:gd name="connsiteX0" fmla="*/ 50042 w 3229970"/>
                  <a:gd name="connsiteY0" fmla="*/ 0 h 3043451"/>
                  <a:gd name="connsiteX1" fmla="*/ 104633 w 3229970"/>
                  <a:gd name="connsiteY1" fmla="*/ 682388 h 3043451"/>
                  <a:gd name="connsiteX2" fmla="*/ 677839 w 3229970"/>
                  <a:gd name="connsiteY2" fmla="*/ 1583140 h 3043451"/>
                  <a:gd name="connsiteX3" fmla="*/ 3229970 w 3229970"/>
                  <a:gd name="connsiteY3" fmla="*/ 3043451 h 3043451"/>
                </a:gdLst>
                <a:ahLst/>
                <a:cxnLst>
                  <a:cxn ang="0">
                    <a:pos x="connsiteX0" y="connsiteY0"/>
                  </a:cxn>
                  <a:cxn ang="0">
                    <a:pos x="connsiteX1" y="connsiteY1"/>
                  </a:cxn>
                  <a:cxn ang="0">
                    <a:pos x="connsiteX2" y="connsiteY2"/>
                  </a:cxn>
                  <a:cxn ang="0">
                    <a:pos x="connsiteX3" y="connsiteY3"/>
                  </a:cxn>
                </a:cxnLst>
                <a:rect l="l" t="t" r="r" b="b"/>
                <a:pathLst>
                  <a:path w="3229970" h="3043451">
                    <a:moveTo>
                      <a:pt x="50042" y="0"/>
                    </a:moveTo>
                    <a:cubicBezTo>
                      <a:pt x="25021" y="209265"/>
                      <a:pt x="0" y="418531"/>
                      <a:pt x="104633" y="682388"/>
                    </a:cubicBezTo>
                    <a:cubicBezTo>
                      <a:pt x="209266" y="946245"/>
                      <a:pt x="156950" y="1189630"/>
                      <a:pt x="677839" y="1583140"/>
                    </a:cubicBezTo>
                    <a:cubicBezTo>
                      <a:pt x="1198728" y="1976650"/>
                      <a:pt x="2214349" y="2510050"/>
                      <a:pt x="3229970" y="3043451"/>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8" name="TextBox 17"/>
              <p:cNvSpPr txBox="1"/>
              <p:nvPr/>
            </p:nvSpPr>
            <p:spPr>
              <a:xfrm>
                <a:off x="3871807" y="5517232"/>
                <a:ext cx="740908" cy="307777"/>
              </a:xfrm>
              <a:prstGeom prst="rect">
                <a:avLst/>
              </a:prstGeom>
              <a:noFill/>
              <a:ln>
                <a:noFill/>
              </a:ln>
            </p:spPr>
            <p:txBody>
              <a:bodyPr wrap="none" rtlCol="1">
                <a:spAutoFit/>
              </a:bodyPr>
              <a:lstStyle/>
              <a:p>
                <a:r>
                  <a:rPr lang="en-GB" sz="1400" dirty="0"/>
                  <a:t>hours </a:t>
                </a:r>
                <a:endParaRPr lang="ar-IQ" dirty="0"/>
              </a:p>
            </p:txBody>
          </p:sp>
          <p:sp>
            <p:nvSpPr>
              <p:cNvPr id="19" name="TextBox 18"/>
              <p:cNvSpPr txBox="1"/>
              <p:nvPr/>
            </p:nvSpPr>
            <p:spPr>
              <a:xfrm rot="16200000">
                <a:off x="-553242" y="3423783"/>
                <a:ext cx="3130985" cy="338554"/>
              </a:xfrm>
              <a:prstGeom prst="rect">
                <a:avLst/>
              </a:prstGeom>
              <a:noFill/>
              <a:ln>
                <a:noFill/>
              </a:ln>
            </p:spPr>
            <p:txBody>
              <a:bodyPr wrap="none" rtlCol="1">
                <a:spAutoFit/>
              </a:bodyPr>
              <a:lstStyle/>
              <a:p>
                <a:r>
                  <a:rPr lang="en-GB" sz="1600" dirty="0"/>
                  <a:t>Plasma concentration (</a:t>
                </a:r>
                <a:r>
                  <a:rPr lang="en-GB" sz="1600" dirty="0" err="1"/>
                  <a:t>ng</a:t>
                </a:r>
                <a:r>
                  <a:rPr lang="en-GB" sz="1600" dirty="0"/>
                  <a:t>/ml)</a:t>
                </a:r>
                <a:endParaRPr lang="ar-IQ" sz="1600" dirty="0"/>
              </a:p>
            </p:txBody>
          </p:sp>
        </p:grpSp>
        <p:grpSp>
          <p:nvGrpSpPr>
            <p:cNvPr id="24" name="Group 23"/>
            <p:cNvGrpSpPr/>
            <p:nvPr/>
          </p:nvGrpSpPr>
          <p:grpSpPr>
            <a:xfrm>
              <a:off x="4860032" y="3861048"/>
              <a:ext cx="3406602" cy="1171873"/>
              <a:chOff x="4860032" y="3861048"/>
              <a:chExt cx="3406602" cy="1171873"/>
            </a:xfrm>
          </p:grpSpPr>
          <p:sp>
            <p:nvSpPr>
              <p:cNvPr id="17" name="Freeform 16"/>
              <p:cNvSpPr/>
              <p:nvPr/>
            </p:nvSpPr>
            <p:spPr>
              <a:xfrm>
                <a:off x="4860032" y="4941168"/>
                <a:ext cx="932728" cy="77439"/>
              </a:xfrm>
              <a:custGeom>
                <a:avLst/>
                <a:gdLst>
                  <a:gd name="connsiteX0" fmla="*/ 0 w 1296537"/>
                  <a:gd name="connsiteY0" fmla="*/ 0 h 81887"/>
                  <a:gd name="connsiteX1" fmla="*/ 1241946 w 1296537"/>
                  <a:gd name="connsiteY1" fmla="*/ 81887 h 81887"/>
                  <a:gd name="connsiteX2" fmla="*/ 1241946 w 1296537"/>
                  <a:gd name="connsiteY2" fmla="*/ 81887 h 81887"/>
                  <a:gd name="connsiteX3" fmla="*/ 1296537 w 1296537"/>
                  <a:gd name="connsiteY3" fmla="*/ 81887 h 81887"/>
                </a:gdLst>
                <a:ahLst/>
                <a:cxnLst>
                  <a:cxn ang="0">
                    <a:pos x="connsiteX0" y="connsiteY0"/>
                  </a:cxn>
                  <a:cxn ang="0">
                    <a:pos x="connsiteX1" y="connsiteY1"/>
                  </a:cxn>
                  <a:cxn ang="0">
                    <a:pos x="connsiteX2" y="connsiteY2"/>
                  </a:cxn>
                  <a:cxn ang="0">
                    <a:pos x="connsiteX3" y="connsiteY3"/>
                  </a:cxn>
                </a:cxnLst>
                <a:rect l="l" t="t" r="r" b="b"/>
                <a:pathLst>
                  <a:path w="1296537" h="81887">
                    <a:moveTo>
                      <a:pt x="0" y="0"/>
                    </a:moveTo>
                    <a:lnTo>
                      <a:pt x="1241946" y="81887"/>
                    </a:lnTo>
                    <a:lnTo>
                      <a:pt x="1241946" y="81887"/>
                    </a:lnTo>
                    <a:lnTo>
                      <a:pt x="1296537" y="81887"/>
                    </a:ln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21" name="TextBox 20"/>
              <p:cNvSpPr txBox="1"/>
              <p:nvPr/>
            </p:nvSpPr>
            <p:spPr>
              <a:xfrm>
                <a:off x="6732240" y="3861048"/>
                <a:ext cx="1534394" cy="307777"/>
              </a:xfrm>
              <a:prstGeom prst="rect">
                <a:avLst/>
              </a:prstGeom>
              <a:noFill/>
            </p:spPr>
            <p:txBody>
              <a:bodyPr wrap="none" rtlCol="1">
                <a:spAutoFit/>
              </a:bodyPr>
              <a:lstStyle/>
              <a:p>
                <a:pPr algn="l" rtl="0"/>
                <a:r>
                  <a:rPr lang="ar-IQ" sz="1400" dirty="0"/>
                  <a:t>  </a:t>
                </a:r>
                <a:r>
                  <a:rPr lang="en-GB" sz="1400" dirty="0"/>
                  <a:t>iontophoresis </a:t>
                </a:r>
                <a:endParaRPr lang="ar-IQ" sz="1400" dirty="0"/>
              </a:p>
            </p:txBody>
          </p:sp>
          <p:sp>
            <p:nvSpPr>
              <p:cNvPr id="22" name="TextBox 21"/>
              <p:cNvSpPr txBox="1"/>
              <p:nvPr/>
            </p:nvSpPr>
            <p:spPr>
              <a:xfrm>
                <a:off x="7596336" y="4725144"/>
                <a:ext cx="404277" cy="307777"/>
              </a:xfrm>
              <a:prstGeom prst="rect">
                <a:avLst/>
              </a:prstGeom>
              <a:noFill/>
            </p:spPr>
            <p:txBody>
              <a:bodyPr wrap="none" rtlCol="1">
                <a:spAutoFit/>
              </a:bodyPr>
              <a:lstStyle/>
              <a:p>
                <a:r>
                  <a:rPr lang="en-GB" sz="1400" dirty="0"/>
                  <a:t>SC</a:t>
                </a:r>
                <a:endParaRPr lang="ar-IQ" sz="1400" dirty="0"/>
              </a:p>
            </p:txBody>
          </p:sp>
        </p:grpSp>
      </p:grpSp>
      <p:sp>
        <p:nvSpPr>
          <p:cNvPr id="23" name="TextBox 22"/>
          <p:cNvSpPr txBox="1"/>
          <p:nvPr/>
        </p:nvSpPr>
        <p:spPr>
          <a:xfrm>
            <a:off x="5724128" y="4869160"/>
            <a:ext cx="352982" cy="307777"/>
          </a:xfrm>
          <a:prstGeom prst="rect">
            <a:avLst/>
          </a:prstGeom>
          <a:noFill/>
        </p:spPr>
        <p:txBody>
          <a:bodyPr wrap="none" rtlCol="1">
            <a:spAutoFit/>
          </a:bodyPr>
          <a:lstStyle/>
          <a:p>
            <a:r>
              <a:rPr lang="en-GB" sz="1400" dirty="0"/>
              <a:t>IV</a:t>
            </a:r>
            <a:endParaRPr lang="ar-IQ"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544616"/>
          </a:xfrm>
        </p:spPr>
        <p:txBody>
          <a:bodyPr anchor="ctr">
            <a:normAutofit/>
          </a:bodyPr>
          <a:lstStyle/>
          <a:p>
            <a:pPr algn="just" rtl="0"/>
            <a:r>
              <a:rPr lang="en-GB" dirty="0"/>
              <a:t>The figure presents the plasma profile of growth hormone releasing factor, GRF (44 amino acids, MW 5kDa after SC, IV, and </a:t>
            </a:r>
            <a:r>
              <a:rPr lang="en-GB" dirty="0" err="1"/>
              <a:t>iontophoretic</a:t>
            </a:r>
            <a:r>
              <a:rPr lang="en-GB" dirty="0"/>
              <a:t> transdermal delivery to hairless guinea pigs.</a:t>
            </a:r>
          </a:p>
          <a:p>
            <a:pPr algn="just" rtl="0"/>
            <a:endParaRPr lang="en-GB" dirty="0"/>
          </a:p>
          <a:p>
            <a:pPr algn="just" rtl="0">
              <a:buFont typeface="Wingdings" pitchFamily="2" charset="2"/>
              <a:buChar char="Ø"/>
            </a:pPr>
            <a:r>
              <a:rPr lang="en-GB" dirty="0"/>
              <a:t> A prolonged appearance of GRF in the plasma can be observed. </a:t>
            </a:r>
          </a:p>
          <a:p>
            <a:pPr algn="just" rtl="0">
              <a:buFont typeface="Wingdings" pitchFamily="2" charset="2"/>
              <a:buChar char="Ø"/>
            </a:pPr>
            <a:endParaRPr lang="en-GB" dirty="0"/>
          </a:p>
          <a:p>
            <a:pPr algn="just" rtl="0">
              <a:buFont typeface="Wingdings" pitchFamily="2" charset="2"/>
              <a:buChar char="Ø"/>
            </a:pPr>
            <a:r>
              <a:rPr lang="en-GB" dirty="0" err="1">
                <a:solidFill>
                  <a:schemeClr val="accent3"/>
                </a:solidFill>
              </a:rPr>
              <a:t>Iontophoretic</a:t>
            </a:r>
            <a:r>
              <a:rPr lang="en-GB" dirty="0">
                <a:solidFill>
                  <a:schemeClr val="accent3"/>
                </a:solidFill>
              </a:rPr>
              <a:t> delivery offers interesting opportunities if pulsed delivery of the protein is required. </a:t>
            </a:r>
          </a:p>
          <a:p>
            <a:pPr algn="just" rtl="0">
              <a:buFont typeface="Wingdings" pitchFamily="2" charset="2"/>
              <a:buChar char="Ø"/>
            </a:pPr>
            <a:endParaRPr lang="en-GB" dirty="0"/>
          </a:p>
          <a:p>
            <a:pPr algn="just" rtl="0"/>
            <a:r>
              <a:rPr lang="en-GB" dirty="0"/>
              <a:t>The device can be worn permanently and only switched on for the desired periods of time, </a:t>
            </a:r>
            <a:r>
              <a:rPr lang="en-GB" dirty="0">
                <a:solidFill>
                  <a:schemeClr val="accent3"/>
                </a:solidFill>
              </a:rPr>
              <a:t>simulating pulsatile secretion of endogenous hormones such as growth hormone and insulin.  </a:t>
            </a:r>
            <a:endParaRPr lang="ar-IQ" dirty="0">
              <a:solidFill>
                <a:schemeClr val="accent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692696"/>
            <a:ext cx="2602632" cy="634082"/>
          </a:xfrm>
        </p:spPr>
        <p:txBody>
          <a:bodyPr>
            <a:normAutofit/>
          </a:bodyPr>
          <a:lstStyle/>
          <a:p>
            <a:r>
              <a:rPr lang="en-GB" sz="4000" dirty="0" err="1"/>
              <a:t>Liposomes</a:t>
            </a:r>
            <a:endParaRPr lang="ar-IQ" dirty="0"/>
          </a:p>
        </p:txBody>
      </p:sp>
      <p:sp>
        <p:nvSpPr>
          <p:cNvPr id="2" name="Content Placeholder 1"/>
          <p:cNvSpPr>
            <a:spLocks noGrp="1"/>
          </p:cNvSpPr>
          <p:nvPr>
            <p:ph idx="1"/>
          </p:nvPr>
        </p:nvSpPr>
        <p:spPr>
          <a:xfrm>
            <a:off x="611560" y="1628800"/>
            <a:ext cx="8229600" cy="4896544"/>
          </a:xfrm>
        </p:spPr>
        <p:txBody>
          <a:bodyPr>
            <a:normAutofit/>
          </a:bodyPr>
          <a:lstStyle/>
          <a:p>
            <a:pPr algn="l" rtl="0">
              <a:buNone/>
            </a:pPr>
            <a:r>
              <a:rPr lang="en-US" dirty="0"/>
              <a:t> </a:t>
            </a:r>
          </a:p>
          <a:p>
            <a:pPr algn="just" rtl="0"/>
            <a:r>
              <a:rPr lang="en-US" dirty="0" err="1"/>
              <a:t>Liposomes</a:t>
            </a:r>
            <a:r>
              <a:rPr lang="en-US" dirty="0"/>
              <a:t> are microscopic vesicles that consist of an aqueous center with a </a:t>
            </a:r>
            <a:r>
              <a:rPr lang="en-US" dirty="0" err="1"/>
              <a:t>phospholipid</a:t>
            </a:r>
            <a:r>
              <a:rPr lang="en-US" dirty="0"/>
              <a:t> membrane;</a:t>
            </a:r>
          </a:p>
          <a:p>
            <a:pPr algn="just" rtl="0"/>
            <a:r>
              <a:rPr lang="en-US" dirty="0"/>
              <a:t> phospholipids contain a glycerol bonded to 2 fatty acids and a phosphate group with a polar head.</a:t>
            </a:r>
          </a:p>
          <a:p>
            <a:pPr algn="just" rtl="0"/>
            <a:r>
              <a:rPr lang="en-US" dirty="0"/>
              <a:t> The fatty acid portion of this </a:t>
            </a:r>
            <a:r>
              <a:rPr lang="en-US" dirty="0" err="1"/>
              <a:t>biomolecule</a:t>
            </a:r>
            <a:r>
              <a:rPr lang="en-US" dirty="0"/>
              <a:t> is hydrophobic and is located toward the outside of the lipid </a:t>
            </a:r>
            <a:r>
              <a:rPr lang="en-US" dirty="0" err="1"/>
              <a:t>bilayer</a:t>
            </a:r>
            <a:r>
              <a:rPr lang="en-US" dirty="0"/>
              <a:t> whereas the phosphate group is hydrophilic and faces the aqueous interior. </a:t>
            </a:r>
          </a:p>
          <a:p>
            <a:pPr algn="just" rtl="0"/>
            <a:r>
              <a:rPr lang="en-US" dirty="0">
                <a:solidFill>
                  <a:srgbClr val="00B0F0"/>
                </a:solidFill>
              </a:rPr>
              <a:t>These </a:t>
            </a:r>
            <a:r>
              <a:rPr lang="en-US" dirty="0" err="1">
                <a:solidFill>
                  <a:srgbClr val="00B0F0"/>
                </a:solidFill>
              </a:rPr>
              <a:t>phospholipid</a:t>
            </a:r>
            <a:r>
              <a:rPr lang="en-US" dirty="0">
                <a:solidFill>
                  <a:srgbClr val="00B0F0"/>
                </a:solidFill>
              </a:rPr>
              <a:t> walls are identical to those that comprise other human cell membranes.</a:t>
            </a:r>
          </a:p>
          <a:p>
            <a:pPr algn="just" rtl="0"/>
            <a:r>
              <a:rPr lang="en-US" dirty="0"/>
              <a:t> </a:t>
            </a:r>
            <a:r>
              <a:rPr lang="en-US" dirty="0" err="1"/>
              <a:t>Liposomes</a:t>
            </a:r>
            <a:r>
              <a:rPr lang="en-US" dirty="0"/>
              <a:t> can differ in size, with a range in diameter between 15-3500 nm, and they can be found in </a:t>
            </a:r>
            <a:r>
              <a:rPr lang="en-US" dirty="0" err="1"/>
              <a:t>unilamellar</a:t>
            </a:r>
            <a:r>
              <a:rPr lang="en-US" dirty="0"/>
              <a:t> or </a:t>
            </a:r>
            <a:r>
              <a:rPr lang="en-US" dirty="0" err="1"/>
              <a:t>multilamellar</a:t>
            </a:r>
            <a:r>
              <a:rPr lang="en-US" dirty="0"/>
              <a:t> forms. </a:t>
            </a:r>
          </a:p>
          <a:p>
            <a:pPr algn="just" rtl="0"/>
            <a:endParaRPr lang="ar-IQ" dirty="0"/>
          </a:p>
        </p:txBody>
      </p:sp>
      <p:pic>
        <p:nvPicPr>
          <p:cNvPr id="5" name="Content Placeholder 3" descr="Liposome_Image.jpg"/>
          <p:cNvPicPr>
            <a:picLocks noChangeAspect="1"/>
          </p:cNvPicPr>
          <p:nvPr/>
        </p:nvPicPr>
        <p:blipFill>
          <a:blip r:embed="rId2" cstate="print"/>
          <a:stretch>
            <a:fillRect/>
          </a:stretch>
        </p:blipFill>
        <p:spPr>
          <a:xfrm>
            <a:off x="4427984" y="260648"/>
            <a:ext cx="4176464" cy="16561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pPr algn="ctr" rtl="0"/>
            <a:r>
              <a:rPr lang="en-GB" dirty="0"/>
              <a:t>The potential pros and cons for different relevant routes</a:t>
            </a:r>
            <a:endParaRPr lang="ar-IQ" dirty="0"/>
          </a:p>
        </p:txBody>
      </p:sp>
      <p:sp>
        <p:nvSpPr>
          <p:cNvPr id="2" name="Content Placeholder 1"/>
          <p:cNvSpPr>
            <a:spLocks noGrp="1"/>
          </p:cNvSpPr>
          <p:nvPr>
            <p:ph idx="1"/>
          </p:nvPr>
        </p:nvSpPr>
        <p:spPr>
          <a:xfrm>
            <a:off x="664083" y="2132856"/>
            <a:ext cx="7498080" cy="4800600"/>
          </a:xfrm>
        </p:spPr>
        <p:txBody>
          <a:bodyPr>
            <a:normAutofit/>
          </a:bodyPr>
          <a:lstStyle/>
          <a:p>
            <a:pPr marL="681228" indent="-571500" algn="l" rtl="0">
              <a:buFont typeface="+mj-lt"/>
              <a:buAutoNum type="romanUcPeriod"/>
            </a:pPr>
            <a:r>
              <a:rPr lang="en-GB" sz="3200" b="1" dirty="0">
                <a:solidFill>
                  <a:srgbClr val="00B0F0"/>
                </a:solidFill>
                <a:latin typeface="Adobe Devanagari" pitchFamily="18" charset="0"/>
                <a:cs typeface="Adobe Devanagari" pitchFamily="18" charset="0"/>
              </a:rPr>
              <a:t>Nasal</a:t>
            </a:r>
            <a:r>
              <a:rPr lang="en-GB" sz="3200" b="1" dirty="0">
                <a:latin typeface="Adobe Devanagari" pitchFamily="18" charset="0"/>
                <a:cs typeface="Adobe Devanagari" pitchFamily="18" charset="0"/>
              </a:rPr>
              <a:t> </a:t>
            </a:r>
          </a:p>
          <a:p>
            <a:pPr marL="681228" indent="-571500" algn="just" rtl="0">
              <a:buNone/>
            </a:pPr>
            <a:r>
              <a:rPr lang="en-GB" b="1" dirty="0">
                <a:solidFill>
                  <a:srgbClr val="FF0000"/>
                </a:solidFill>
              </a:rPr>
              <a:t>Advantage</a:t>
            </a:r>
            <a:r>
              <a:rPr lang="en-GB" b="1" dirty="0">
                <a:solidFill>
                  <a:srgbClr val="FFFF00"/>
                </a:solidFill>
              </a:rPr>
              <a:t>:</a:t>
            </a:r>
          </a:p>
          <a:p>
            <a:pPr marL="681228" indent="-571500" algn="just" rtl="0">
              <a:buFont typeface="+mj-lt"/>
              <a:buAutoNum type="arabicPeriod"/>
            </a:pPr>
            <a:r>
              <a:rPr lang="en-GB" dirty="0"/>
              <a:t>Easily accessible</a:t>
            </a:r>
          </a:p>
          <a:p>
            <a:pPr marL="681228" indent="-571500" algn="just" rtl="0">
              <a:buFont typeface="+mj-lt"/>
              <a:buAutoNum type="arabicPeriod"/>
            </a:pPr>
            <a:r>
              <a:rPr lang="en-GB" dirty="0"/>
              <a:t>Fast uptake</a:t>
            </a:r>
          </a:p>
          <a:p>
            <a:pPr marL="681228" indent="-571500" algn="just" rtl="0">
              <a:buFont typeface="+mj-lt"/>
              <a:buAutoNum type="arabicPeriod"/>
            </a:pPr>
            <a:r>
              <a:rPr lang="en-GB" dirty="0"/>
              <a:t>Proven track record with a number of “conventional” drugs</a:t>
            </a:r>
          </a:p>
          <a:p>
            <a:pPr marL="681228" indent="-571500" algn="just" rtl="0">
              <a:buFont typeface="+mj-lt"/>
              <a:buAutoNum type="arabicPeriod"/>
            </a:pPr>
            <a:r>
              <a:rPr lang="en-GB" dirty="0"/>
              <a:t>Probably </a:t>
            </a:r>
            <a:r>
              <a:rPr lang="en-GB" dirty="0">
                <a:solidFill>
                  <a:srgbClr val="FFC000"/>
                </a:solidFill>
              </a:rPr>
              <a:t>lower proteolytic activity than in the GI tract</a:t>
            </a:r>
          </a:p>
          <a:p>
            <a:pPr marL="681228" indent="-571500" algn="just" rtl="0">
              <a:buFont typeface="+mj-lt"/>
              <a:buAutoNum type="arabicPeriod"/>
            </a:pPr>
            <a:r>
              <a:rPr lang="en-GB" dirty="0">
                <a:solidFill>
                  <a:srgbClr val="FFC000"/>
                </a:solidFill>
              </a:rPr>
              <a:t>Avoidance of first pass effect</a:t>
            </a:r>
          </a:p>
          <a:p>
            <a:pPr marL="681228" indent="-571500" algn="just" rtl="0">
              <a:buFont typeface="+mj-lt"/>
              <a:buAutoNum type="arabicPeriod"/>
            </a:pPr>
            <a:r>
              <a:rPr lang="en-GB" dirty="0"/>
              <a:t>Spatial containment of </a:t>
            </a:r>
            <a:r>
              <a:rPr lang="en-GB" dirty="0">
                <a:solidFill>
                  <a:srgbClr val="FFC000"/>
                </a:solidFill>
              </a:rPr>
              <a:t>absorption enhancers [osmolarity &amp; pH] is possible (</a:t>
            </a:r>
            <a:r>
              <a:rPr lang="en-GB" dirty="0">
                <a:solidFill>
                  <a:schemeClr val="accent1">
                    <a:lumMod val="40000"/>
                    <a:lumOff val="60000"/>
                  </a:schemeClr>
                </a:solidFill>
              </a:rPr>
              <a:t>when drugs </a:t>
            </a:r>
            <a:r>
              <a:rPr lang="en-US" dirty="0"/>
              <a:t>exhibits poor membrane permeability, large molecular size, lack of lipophilicity and enzymatic degradation by amino peptidases</a:t>
            </a:r>
            <a:r>
              <a:rPr lang="en-US" dirty="0">
                <a:solidFill>
                  <a:srgbClr val="FFC000"/>
                </a:solidFill>
              </a:rPr>
              <a:t>)</a:t>
            </a:r>
            <a:r>
              <a:rPr lang="en-US" dirty="0"/>
              <a:t>.</a:t>
            </a:r>
            <a:r>
              <a:rPr lang="en-GB" dirty="0"/>
              <a:t> </a:t>
            </a:r>
            <a:endParaRPr lang="ar-IQ"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4082"/>
          </a:xfrm>
        </p:spPr>
        <p:txBody>
          <a:bodyPr>
            <a:normAutofit fontScale="90000"/>
          </a:bodyPr>
          <a:lstStyle/>
          <a:p>
            <a:pPr algn="ctr"/>
            <a:r>
              <a:rPr lang="en-GB" dirty="0" err="1"/>
              <a:t>Liposomes</a:t>
            </a:r>
            <a:r>
              <a:rPr lang="en-GB" dirty="0"/>
              <a:t> </a:t>
            </a:r>
            <a:endParaRPr lang="ar-IQ" dirty="0"/>
          </a:p>
        </p:txBody>
      </p:sp>
      <p:pic>
        <p:nvPicPr>
          <p:cNvPr id="4" name="Content Placeholder 3" descr="Liposome_Image.jpg"/>
          <p:cNvPicPr>
            <a:picLocks noGrp="1" noChangeAspect="1"/>
          </p:cNvPicPr>
          <p:nvPr>
            <p:ph idx="1"/>
          </p:nvPr>
        </p:nvPicPr>
        <p:blipFill>
          <a:blip r:embed="rId2" cstate="print"/>
          <a:stretch>
            <a:fillRect/>
          </a:stretch>
        </p:blipFill>
        <p:spPr>
          <a:xfrm>
            <a:off x="746770" y="3429000"/>
            <a:ext cx="3825230" cy="2745717"/>
          </a:xfrm>
        </p:spPr>
      </p:pic>
      <p:pic>
        <p:nvPicPr>
          <p:cNvPr id="5" name="Picture 4" descr="http://www.formulatorsampleshop.com/v/vspfiles/assets/images/liposomes.jpg"/>
          <p:cNvPicPr/>
          <p:nvPr/>
        </p:nvPicPr>
        <p:blipFill>
          <a:blip r:embed="rId3" cstate="print"/>
          <a:srcRect/>
          <a:stretch>
            <a:fillRect/>
          </a:stretch>
        </p:blipFill>
        <p:spPr bwMode="auto">
          <a:xfrm>
            <a:off x="2483768" y="836712"/>
            <a:ext cx="4536504" cy="2736304"/>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560560" y="3645024"/>
            <a:ext cx="4012480" cy="273630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980728"/>
            <a:ext cx="8229600" cy="4797152"/>
          </a:xfrm>
        </p:spPr>
        <p:txBody>
          <a:bodyPr>
            <a:noAutofit/>
          </a:bodyPr>
          <a:lstStyle/>
          <a:p>
            <a:pPr algn="just" rtl="0"/>
            <a:r>
              <a:rPr lang="en-US" sz="3600" dirty="0"/>
              <a:t>Insulin has traditionally been an injectable preparation which is a common barrier to its use, and as a result, since the discovery of insulin in the 1920s, new strategies for its delivery by routes other than intravenous </a:t>
            </a:r>
            <a:r>
              <a:rPr lang="en-GB" sz="3600" dirty="0"/>
              <a:t>and subcutaneous (SC) injection have been investigated.</a:t>
            </a:r>
          </a:p>
          <a:p>
            <a:pPr algn="just" rtl="0"/>
            <a:endParaRPr lang="ar-IQ"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548680"/>
            <a:ext cx="8229600" cy="5832648"/>
          </a:xfrm>
        </p:spPr>
        <p:txBody>
          <a:bodyPr>
            <a:normAutofit/>
          </a:bodyPr>
          <a:lstStyle/>
          <a:p>
            <a:pPr algn="just" rtl="0"/>
            <a:r>
              <a:rPr lang="en-GB" sz="2800" dirty="0"/>
              <a:t>Many pharmaceutical companies doing </a:t>
            </a:r>
            <a:r>
              <a:rPr lang="en-US" sz="2800" dirty="0"/>
              <a:t>research in the field to develop an </a:t>
            </a:r>
            <a:r>
              <a:rPr lang="en-GB" sz="2800" dirty="0"/>
              <a:t>inhalational preparation announced </a:t>
            </a:r>
            <a:r>
              <a:rPr lang="en-US" sz="2800" dirty="0"/>
              <a:t>the termination of product development </a:t>
            </a:r>
            <a:r>
              <a:rPr lang="en-GB" sz="2800" dirty="0"/>
              <a:t>following the poor acceptance </a:t>
            </a:r>
            <a:r>
              <a:rPr lang="en-US" sz="2800" dirty="0"/>
              <a:t>and risk of lung cancer of the first US FDA approved inhaled insulin product, </a:t>
            </a:r>
            <a:r>
              <a:rPr lang="en-GB" sz="2800" dirty="0" err="1"/>
              <a:t>Exubera</a:t>
            </a:r>
            <a:r>
              <a:rPr lang="en-GB" sz="2800" dirty="0"/>
              <a:t>®. </a:t>
            </a:r>
          </a:p>
          <a:p>
            <a:pPr algn="just" rtl="0"/>
            <a:endParaRPr lang="en-GB" sz="2800" dirty="0"/>
          </a:p>
          <a:p>
            <a:pPr algn="just" rtl="0"/>
            <a:r>
              <a:rPr lang="en-GB" sz="2800" dirty="0"/>
              <a:t>This formulation produced cough, dyspnoea (difficulty in breathing), increased </a:t>
            </a:r>
            <a:r>
              <a:rPr lang="en-US" sz="2800" dirty="0"/>
              <a:t>sputum, and </a:t>
            </a:r>
            <a:r>
              <a:rPr lang="en-US" sz="2800" dirty="0" err="1"/>
              <a:t>epistaxis</a:t>
            </a:r>
            <a:r>
              <a:rPr lang="en-US" sz="2800" dirty="0"/>
              <a:t> (nosebleed), and was contraindicated </a:t>
            </a:r>
            <a:r>
              <a:rPr lang="en-GB" sz="2800" dirty="0"/>
              <a:t>in patients with chronic obstructive pulmonary disease (COPD) and asthma.</a:t>
            </a:r>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Autofit/>
          </a:bodyPr>
          <a:lstStyle/>
          <a:p>
            <a:pPr rtl="0"/>
            <a:r>
              <a:rPr lang="en-US" sz="3200" dirty="0" err="1">
                <a:solidFill>
                  <a:schemeClr val="accent5">
                    <a:lumMod val="75000"/>
                  </a:schemeClr>
                </a:solidFill>
              </a:rPr>
              <a:t>Technosphere</a:t>
            </a:r>
            <a:r>
              <a:rPr lang="en-US" sz="3200" dirty="0">
                <a:solidFill>
                  <a:schemeClr val="accent5">
                    <a:lumMod val="75000"/>
                  </a:schemeClr>
                </a:solidFill>
              </a:rPr>
              <a:t> insulin: a new inhaled insulin</a:t>
            </a:r>
            <a:endParaRPr lang="ar-IQ" sz="3200" dirty="0">
              <a:solidFill>
                <a:schemeClr val="accent5">
                  <a:lumMod val="75000"/>
                </a:schemeClr>
              </a:solidFill>
            </a:endParaRPr>
          </a:p>
        </p:txBody>
      </p:sp>
      <p:sp>
        <p:nvSpPr>
          <p:cNvPr id="2" name="Content Placeholder 1"/>
          <p:cNvSpPr>
            <a:spLocks noGrp="1"/>
          </p:cNvSpPr>
          <p:nvPr>
            <p:ph idx="1"/>
          </p:nvPr>
        </p:nvSpPr>
        <p:spPr/>
        <p:txBody>
          <a:bodyPr anchor="ctr">
            <a:normAutofit/>
          </a:bodyPr>
          <a:lstStyle/>
          <a:p>
            <a:pPr algn="just" rtl="0"/>
            <a:r>
              <a:rPr lang="en-GB" sz="2800" dirty="0" err="1"/>
              <a:t>MannKind</a:t>
            </a:r>
            <a:r>
              <a:rPr lang="en-GB" sz="2800" dirty="0"/>
              <a:t> </a:t>
            </a:r>
            <a:r>
              <a:rPr lang="en-US" sz="2800" dirty="0"/>
              <a:t>Corporation has developed </a:t>
            </a:r>
            <a:r>
              <a:rPr lang="en-US" sz="2800" b="1" dirty="0">
                <a:solidFill>
                  <a:schemeClr val="accent3"/>
                </a:solidFill>
              </a:rPr>
              <a:t>a powdered formulation of insulin with a </a:t>
            </a:r>
            <a:r>
              <a:rPr lang="en-GB" sz="2800" b="1" dirty="0">
                <a:solidFill>
                  <a:schemeClr val="accent3"/>
                </a:solidFill>
              </a:rPr>
              <a:t>higher percentage of absorption </a:t>
            </a:r>
            <a:r>
              <a:rPr lang="en-US" sz="2800" b="1" dirty="0">
                <a:solidFill>
                  <a:schemeClr val="accent3"/>
                </a:solidFill>
              </a:rPr>
              <a:t>from the lungs</a:t>
            </a:r>
            <a:r>
              <a:rPr lang="en-US" sz="2800" dirty="0">
                <a:solidFill>
                  <a:schemeClr val="accent3"/>
                </a:solidFill>
              </a:rPr>
              <a:t>. </a:t>
            </a:r>
            <a:r>
              <a:rPr lang="en-US" sz="2800" dirty="0"/>
              <a:t>This product, </a:t>
            </a:r>
            <a:r>
              <a:rPr lang="en-GB" sz="2800" dirty="0" err="1"/>
              <a:t>Afrezza</a:t>
            </a:r>
            <a:r>
              <a:rPr lang="en-GB" sz="2800" dirty="0"/>
              <a:t>® (</a:t>
            </a:r>
            <a:r>
              <a:rPr lang="en-GB" sz="2800" dirty="0" err="1"/>
              <a:t>Technosphere</a:t>
            </a:r>
            <a:r>
              <a:rPr lang="en-GB" sz="2800" dirty="0"/>
              <a:t>® insulin), </a:t>
            </a:r>
            <a:r>
              <a:rPr lang="en-US" sz="2800" dirty="0"/>
              <a:t>appears to have overcome some of the barriers that contributed to the withdrawal of </a:t>
            </a:r>
            <a:r>
              <a:rPr lang="en-US" sz="2800" dirty="0" err="1"/>
              <a:t>Exubera</a:t>
            </a:r>
            <a:r>
              <a:rPr lang="en-GB" sz="2800" dirty="0"/>
              <a:t>®</a:t>
            </a:r>
            <a:r>
              <a:rPr lang="en-US" sz="2800" dirty="0"/>
              <a:t> and is currently under review by the FDA.</a:t>
            </a:r>
            <a:endParaRPr lang="ar-IQ"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904656"/>
          </a:xfrm>
        </p:spPr>
        <p:txBody>
          <a:bodyPr>
            <a:normAutofit/>
          </a:bodyPr>
          <a:lstStyle/>
          <a:p>
            <a:pPr algn="just" rtl="0"/>
            <a:r>
              <a:rPr lang="en-US" dirty="0">
                <a:solidFill>
                  <a:schemeClr val="accent3"/>
                </a:solidFill>
                <a:latin typeface="Adobe Devanagari" pitchFamily="18" charset="0"/>
                <a:cs typeface="Adobe Devanagari" pitchFamily="18" charset="0"/>
              </a:rPr>
              <a:t> </a:t>
            </a:r>
            <a:r>
              <a:rPr lang="en-US" dirty="0" err="1">
                <a:solidFill>
                  <a:schemeClr val="accent3"/>
                </a:solidFill>
                <a:latin typeface="Adobe Devanagari" pitchFamily="18" charset="0"/>
                <a:cs typeface="Adobe Devanagari" pitchFamily="18" charset="0"/>
              </a:rPr>
              <a:t>Technosphere</a:t>
            </a:r>
            <a:r>
              <a:rPr lang="en-US" dirty="0">
                <a:solidFill>
                  <a:schemeClr val="accent3"/>
                </a:solidFill>
                <a:latin typeface="Adobe Devanagari" pitchFamily="18" charset="0"/>
                <a:cs typeface="Adobe Devanagari" pitchFamily="18" charset="0"/>
              </a:rPr>
              <a:t> insulin </a:t>
            </a:r>
            <a:r>
              <a:rPr lang="en-US" dirty="0">
                <a:latin typeface="Adobe Devanagari" pitchFamily="18" charset="0"/>
                <a:cs typeface="Adobe Devanagari" pitchFamily="18" charset="0"/>
              </a:rPr>
              <a:t>is a new inhaled insulin preparation which mimics normal prandial insulin release. It decreases </a:t>
            </a:r>
            <a:r>
              <a:rPr lang="en-GB" dirty="0">
                <a:latin typeface="Adobe Devanagari" pitchFamily="18" charset="0"/>
                <a:cs typeface="Adobe Devanagari" pitchFamily="18" charset="0"/>
              </a:rPr>
              <a:t>post-</a:t>
            </a:r>
            <a:r>
              <a:rPr lang="en-GB" dirty="0" err="1">
                <a:latin typeface="Adobe Devanagari" pitchFamily="18" charset="0"/>
                <a:cs typeface="Adobe Devanagari" pitchFamily="18" charset="0"/>
              </a:rPr>
              <a:t>prandial</a:t>
            </a:r>
            <a:r>
              <a:rPr lang="en-GB" dirty="0">
                <a:latin typeface="Adobe Devanagari" pitchFamily="18" charset="0"/>
                <a:cs typeface="Adobe Devanagari" pitchFamily="18" charset="0"/>
              </a:rPr>
              <a:t> blood glucose</a:t>
            </a:r>
            <a:r>
              <a:rPr lang="en-US" dirty="0">
                <a:latin typeface="Adobe Devanagari" pitchFamily="18" charset="0"/>
                <a:cs typeface="Adobe Devanagari" pitchFamily="18" charset="0"/>
              </a:rPr>
              <a:t> (PPG) levels and has good </a:t>
            </a:r>
            <a:r>
              <a:rPr lang="en-US" dirty="0" err="1">
                <a:latin typeface="Adobe Devanagari" pitchFamily="18" charset="0"/>
                <a:cs typeface="Adobe Devanagari" pitchFamily="18" charset="0"/>
              </a:rPr>
              <a:t>glycaemic</a:t>
            </a:r>
            <a:r>
              <a:rPr lang="en-US" dirty="0">
                <a:latin typeface="Adobe Devanagari" pitchFamily="18" charset="0"/>
                <a:cs typeface="Adobe Devanagari" pitchFamily="18" charset="0"/>
              </a:rPr>
              <a:t> control </a:t>
            </a:r>
            <a:r>
              <a:rPr lang="en-GB" dirty="0">
                <a:latin typeface="Adobe Devanagari" pitchFamily="18" charset="0"/>
                <a:cs typeface="Adobe Devanagari" pitchFamily="18" charset="0"/>
              </a:rPr>
              <a:t>with significantly lesser hypoglycaemia.</a:t>
            </a:r>
            <a:r>
              <a:rPr lang="en-US" dirty="0">
                <a:latin typeface="Adobe Devanagari" pitchFamily="18" charset="0"/>
                <a:cs typeface="Adobe Devanagari" pitchFamily="18" charset="0"/>
              </a:rPr>
              <a:t> </a:t>
            </a:r>
          </a:p>
          <a:p>
            <a:pPr algn="just" rtl="0"/>
            <a:endParaRPr lang="en-US" dirty="0">
              <a:latin typeface="Adobe Devanagari" pitchFamily="18" charset="0"/>
              <a:cs typeface="Adobe Devanagari" pitchFamily="18" charset="0"/>
            </a:endParaRPr>
          </a:p>
          <a:p>
            <a:pPr algn="just" rtl="0"/>
            <a:r>
              <a:rPr lang="en-US" dirty="0">
                <a:latin typeface="Adobe Devanagari" pitchFamily="18" charset="0"/>
                <a:cs typeface="Adobe Devanagari" pitchFamily="18" charset="0"/>
              </a:rPr>
              <a:t>Current data show that this formulation has no impact on pulmonary function.</a:t>
            </a:r>
          </a:p>
          <a:p>
            <a:pPr algn="just" rtl="0"/>
            <a:endParaRPr lang="en-US" dirty="0">
              <a:latin typeface="Adobe Devanagari" pitchFamily="18" charset="0"/>
              <a:cs typeface="Adobe Devanagari" pitchFamily="18" charset="0"/>
            </a:endParaRPr>
          </a:p>
          <a:p>
            <a:pPr algn="just" rtl="0"/>
            <a:r>
              <a:rPr lang="en-US" dirty="0">
                <a:latin typeface="Adobe Devanagari" pitchFamily="18" charset="0"/>
                <a:cs typeface="Adobe Devanagari" pitchFamily="18" charset="0"/>
              </a:rPr>
              <a:t> Long-term safety studies with regard to pulmonary function and risk for development of lung carcinoma need to </a:t>
            </a:r>
            <a:r>
              <a:rPr lang="en-GB" dirty="0">
                <a:latin typeface="Adobe Devanagari" pitchFamily="18" charset="0"/>
                <a:cs typeface="Adobe Devanagari" pitchFamily="18" charset="0"/>
              </a:rPr>
              <a:t>be monitored.</a:t>
            </a:r>
          </a:p>
          <a:p>
            <a:pPr algn="just" rtl="0"/>
            <a:endParaRPr lang="en-GB" dirty="0">
              <a:latin typeface="Adobe Devanagari" pitchFamily="18" charset="0"/>
              <a:cs typeface="Adobe Devanagari" pitchFamily="18" charset="0"/>
            </a:endParaRPr>
          </a:p>
          <a:p>
            <a:pPr algn="just" rtl="0"/>
            <a:r>
              <a:rPr lang="en-US" dirty="0">
                <a:latin typeface="Adobe Devanagari" pitchFamily="18" charset="0"/>
                <a:cs typeface="Adobe Devanagari" pitchFamily="18" charset="0"/>
              </a:rPr>
              <a:t> The FDA is currently reviewing </a:t>
            </a:r>
            <a:r>
              <a:rPr lang="en-US" dirty="0" err="1">
                <a:latin typeface="Adobe Devanagari" pitchFamily="18" charset="0"/>
                <a:cs typeface="Adobe Devanagari" pitchFamily="18" charset="0"/>
              </a:rPr>
              <a:t>Technosphere</a:t>
            </a:r>
            <a:r>
              <a:rPr lang="en-US" dirty="0">
                <a:latin typeface="Adobe Devanagari" pitchFamily="18" charset="0"/>
                <a:cs typeface="Adobe Devanagari" pitchFamily="18" charset="0"/>
              </a:rPr>
              <a:t> insulin for use in both type 1 and type 2 diabetes.</a:t>
            </a:r>
            <a:endParaRPr lang="ar-IQ" dirty="0">
              <a:latin typeface="Adobe Devanagari"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err="1"/>
              <a:t>Technosphere</a:t>
            </a:r>
            <a:r>
              <a:rPr lang="en-GB" sz="4400" dirty="0"/>
              <a:t>® insulin</a:t>
            </a:r>
            <a:endParaRPr lang="ar-IQ" dirty="0"/>
          </a:p>
        </p:txBody>
      </p:sp>
      <p:pic>
        <p:nvPicPr>
          <p:cNvPr id="4" name="Content Placeholder 3" descr="BUS-NIBS-insulin-300_tcm18-134628.jpg"/>
          <p:cNvPicPr>
            <a:picLocks noGrp="1" noChangeAspect="1"/>
          </p:cNvPicPr>
          <p:nvPr>
            <p:ph idx="1"/>
          </p:nvPr>
        </p:nvPicPr>
        <p:blipFill>
          <a:blip r:embed="rId2" cstate="print"/>
          <a:stretch>
            <a:fillRect/>
          </a:stretch>
        </p:blipFill>
        <p:spPr>
          <a:xfrm>
            <a:off x="755576" y="2348880"/>
            <a:ext cx="4186589" cy="3014343"/>
          </a:xfrm>
        </p:spPr>
      </p:pic>
      <p:pic>
        <p:nvPicPr>
          <p:cNvPr id="1026" name="Picture 2" descr="C:\Users\hp pavilion\Pictures\Afrezza-Technosphere-insulin.jpg"/>
          <p:cNvPicPr>
            <a:picLocks noChangeAspect="1" noChangeArrowheads="1"/>
          </p:cNvPicPr>
          <p:nvPr/>
        </p:nvPicPr>
        <p:blipFill>
          <a:blip r:embed="rId3" cstate="print"/>
          <a:srcRect/>
          <a:stretch>
            <a:fillRect/>
          </a:stretch>
        </p:blipFill>
        <p:spPr bwMode="auto">
          <a:xfrm>
            <a:off x="4932040" y="1556792"/>
            <a:ext cx="3684917" cy="295232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82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2856"/>
            <a:ext cx="8229600" cy="4525963"/>
          </a:xfrm>
        </p:spPr>
        <p:txBody>
          <a:bodyPr>
            <a:normAutofit/>
          </a:bodyPr>
          <a:lstStyle/>
          <a:p>
            <a:pPr algn="l" rtl="0">
              <a:buNone/>
            </a:pPr>
            <a:r>
              <a:rPr lang="en-GB" sz="3200" b="1" dirty="0">
                <a:solidFill>
                  <a:srgbClr val="00B0F0"/>
                </a:solidFill>
              </a:rPr>
              <a:t>Nasal</a:t>
            </a:r>
            <a:r>
              <a:rPr lang="en-GB" b="1" dirty="0"/>
              <a:t> </a:t>
            </a:r>
          </a:p>
          <a:p>
            <a:pPr algn="l" rtl="0">
              <a:buNone/>
            </a:pPr>
            <a:r>
              <a:rPr lang="en-GB" dirty="0">
                <a:solidFill>
                  <a:srgbClr val="FFFF00"/>
                </a:solidFill>
              </a:rPr>
              <a:t>Disadvantage:</a:t>
            </a:r>
          </a:p>
          <a:p>
            <a:pPr marL="624078" indent="-514350" algn="just" rtl="0">
              <a:buFont typeface="+mj-lt"/>
              <a:buAutoNum type="arabicPeriod"/>
            </a:pPr>
            <a:r>
              <a:rPr lang="en-GB" dirty="0"/>
              <a:t>Reproducibility </a:t>
            </a:r>
            <a:r>
              <a:rPr lang="en-GB" dirty="0">
                <a:solidFill>
                  <a:srgbClr val="FFC000"/>
                </a:solidFill>
              </a:rPr>
              <a:t>(</a:t>
            </a:r>
            <a:r>
              <a:rPr lang="en-GB" dirty="0"/>
              <a:t>in particular under </a:t>
            </a:r>
            <a:r>
              <a:rPr lang="en-US" dirty="0"/>
              <a:t>intranasal pathologies may affect or capacity for nasal absorption</a:t>
            </a:r>
            <a:r>
              <a:rPr lang="en-GB" dirty="0">
                <a:solidFill>
                  <a:srgbClr val="FFC000"/>
                </a:solidFill>
              </a:rPr>
              <a:t>)</a:t>
            </a:r>
          </a:p>
          <a:p>
            <a:pPr marL="624078" indent="-514350" algn="just" rtl="0">
              <a:buFont typeface="+mj-lt"/>
              <a:buAutoNum type="arabicPeriod"/>
            </a:pPr>
            <a:r>
              <a:rPr lang="en-GB" dirty="0"/>
              <a:t>Safety </a:t>
            </a:r>
            <a:r>
              <a:rPr lang="en-GB" dirty="0">
                <a:solidFill>
                  <a:srgbClr val="FFC000"/>
                </a:solidFill>
              </a:rPr>
              <a:t>(</a:t>
            </a:r>
            <a:r>
              <a:rPr lang="en-GB" dirty="0"/>
              <a:t>e.g., </a:t>
            </a:r>
            <a:r>
              <a:rPr lang="en-GB" dirty="0" err="1"/>
              <a:t>cilliary</a:t>
            </a:r>
            <a:r>
              <a:rPr lang="en-GB" dirty="0"/>
              <a:t> movement that </a:t>
            </a:r>
            <a:r>
              <a:rPr lang="en-US" dirty="0"/>
              <a:t>propelled proteins into the throat where it is swallowed and destroyed by the products of the stomach</a:t>
            </a:r>
            <a:r>
              <a:rPr lang="en-GB" dirty="0">
                <a:solidFill>
                  <a:srgbClr val="FFC000"/>
                </a:solidFill>
              </a:rPr>
              <a:t>)</a:t>
            </a:r>
            <a:r>
              <a:rPr lang="en-GB" dirty="0"/>
              <a:t>.</a:t>
            </a:r>
          </a:p>
          <a:p>
            <a:pPr marL="624078" indent="-514350" algn="just" rtl="0">
              <a:buFont typeface="+mj-lt"/>
              <a:buAutoNum type="arabicPeriod"/>
            </a:pPr>
            <a:r>
              <a:rPr lang="en-GB" dirty="0">
                <a:solidFill>
                  <a:srgbClr val="FFC000"/>
                </a:solidFill>
              </a:rPr>
              <a:t>Low bioavailability for proteins (</a:t>
            </a:r>
            <a:r>
              <a:rPr lang="en-US" dirty="0"/>
              <a:t>Because they are large molecular weight polar drugs thus they have  low membrane permeability</a:t>
            </a:r>
            <a:r>
              <a:rPr lang="en-US" dirty="0">
                <a:solidFill>
                  <a:srgbClr val="FFC000"/>
                </a:solidFill>
              </a:rPr>
              <a:t>)</a:t>
            </a:r>
            <a:r>
              <a:rPr lang="en-US" dirty="0"/>
              <a:t>. </a:t>
            </a:r>
            <a:endParaRPr lang="ar-IQ" dirty="0">
              <a:solidFill>
                <a:srgbClr val="FFC000"/>
              </a:solidFill>
            </a:endParaRPr>
          </a:p>
        </p:txBody>
      </p:sp>
      <p:pic>
        <p:nvPicPr>
          <p:cNvPr id="2050" name="Picture 2" descr="C:\Users\First Processor\AppData\Local\Microsoft\Windows\INetCache\IE\IO8ZYFZO\Fail-Stamp-PNG-Clipart-180x18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457" y="5143714"/>
            <a:ext cx="1714286" cy="1714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616" y="620688"/>
            <a:ext cx="8229600" cy="5361459"/>
          </a:xfrm>
        </p:spPr>
        <p:txBody>
          <a:bodyPr>
            <a:normAutofit/>
          </a:bodyPr>
          <a:lstStyle/>
          <a:p>
            <a:pPr marL="681228" indent="-571500" algn="l" rtl="0">
              <a:buFont typeface="+mj-lt"/>
              <a:buAutoNum type="romanUcPeriod" startAt="2"/>
            </a:pPr>
            <a:r>
              <a:rPr lang="en-GB" sz="3200" dirty="0">
                <a:solidFill>
                  <a:srgbClr val="00B0F0"/>
                </a:solidFill>
                <a:latin typeface="Adobe Devanagari" pitchFamily="18" charset="0"/>
                <a:cs typeface="Adobe Devanagari" pitchFamily="18" charset="0"/>
              </a:rPr>
              <a:t>Pulmonary (</a:t>
            </a:r>
            <a:r>
              <a:rPr lang="en-GB" sz="3200" dirty="0" err="1">
                <a:solidFill>
                  <a:srgbClr val="00B0F0"/>
                </a:solidFill>
                <a:latin typeface="Adobe Devanagari" pitchFamily="18" charset="0"/>
                <a:cs typeface="Adobe Devanagari" pitchFamily="18" charset="0"/>
              </a:rPr>
              <a:t>intratracheal</a:t>
            </a:r>
            <a:r>
              <a:rPr lang="en-GB" sz="3200" dirty="0">
                <a:solidFill>
                  <a:srgbClr val="00B0F0"/>
                </a:solidFill>
                <a:latin typeface="Adobe Devanagari" pitchFamily="18" charset="0"/>
                <a:cs typeface="Adobe Devanagari" pitchFamily="18" charset="0"/>
              </a:rPr>
              <a:t> inhalation or instillation)</a:t>
            </a:r>
          </a:p>
          <a:p>
            <a:pPr marL="681228" indent="-571500" algn="l" rtl="0">
              <a:buNone/>
            </a:pPr>
            <a:r>
              <a:rPr lang="en-GB" b="1" dirty="0">
                <a:solidFill>
                  <a:srgbClr val="FF0000"/>
                </a:solidFill>
              </a:rPr>
              <a:t>Advantage</a:t>
            </a:r>
            <a:r>
              <a:rPr lang="en-GB" dirty="0">
                <a:solidFill>
                  <a:srgbClr val="FFFF00"/>
                </a:solidFill>
              </a:rPr>
              <a:t>:</a:t>
            </a:r>
          </a:p>
          <a:p>
            <a:pPr marL="681228" indent="-571500" algn="l" rtl="0">
              <a:buFont typeface="+mj-lt"/>
              <a:buAutoNum type="arabicPeriod"/>
            </a:pPr>
            <a:r>
              <a:rPr lang="en-GB" dirty="0"/>
              <a:t>Relative easy to access (aerosol or syringe).</a:t>
            </a:r>
          </a:p>
          <a:p>
            <a:pPr marL="681228" indent="-571500" algn="l" rtl="0">
              <a:buFont typeface="+mj-lt"/>
              <a:buAutoNum type="arabicPeriod"/>
            </a:pPr>
            <a:r>
              <a:rPr lang="en-GB" dirty="0">
                <a:solidFill>
                  <a:srgbClr val="FFC000"/>
                </a:solidFill>
              </a:rPr>
              <a:t>Fast uptake.</a:t>
            </a:r>
          </a:p>
          <a:p>
            <a:pPr marL="681228" indent="-571500" algn="l" rtl="0">
              <a:buFont typeface="+mj-lt"/>
              <a:buAutoNum type="arabicPeriod"/>
            </a:pPr>
            <a:r>
              <a:rPr lang="en-GB" dirty="0"/>
              <a:t>Proven track record with “conventional” drugs.</a:t>
            </a:r>
          </a:p>
          <a:p>
            <a:pPr marL="681228" indent="-571500" algn="l" rtl="0">
              <a:buFont typeface="+mj-lt"/>
              <a:buAutoNum type="arabicPeriod"/>
            </a:pPr>
            <a:r>
              <a:rPr lang="en-GB" dirty="0">
                <a:solidFill>
                  <a:srgbClr val="FFC000"/>
                </a:solidFill>
              </a:rPr>
              <a:t>Substantial fractions of insulin are absorbed.</a:t>
            </a:r>
          </a:p>
          <a:p>
            <a:pPr marL="681228" indent="-571500" algn="l" rtl="0">
              <a:buFont typeface="+mj-lt"/>
              <a:buAutoNum type="arabicPeriod"/>
            </a:pPr>
            <a:r>
              <a:rPr lang="en-GB" dirty="0"/>
              <a:t>Lower proteolytic activity than in the GI tract.</a:t>
            </a:r>
          </a:p>
          <a:p>
            <a:pPr marL="681228" indent="-571500" algn="l" rtl="0">
              <a:buFont typeface="+mj-lt"/>
              <a:buAutoNum type="arabicPeriod"/>
            </a:pPr>
            <a:r>
              <a:rPr lang="en-GB" dirty="0"/>
              <a:t>Avoidance of hepatic first pass effect.</a:t>
            </a:r>
          </a:p>
          <a:p>
            <a:pPr marL="681228" indent="-571500" algn="l" rtl="0">
              <a:buFont typeface="+mj-lt"/>
              <a:buAutoNum type="arabicPeriod"/>
            </a:pPr>
            <a:r>
              <a:rPr lang="en-GB" dirty="0"/>
              <a:t>Spatial containment of absorption enhancer.</a:t>
            </a: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988840"/>
            <a:ext cx="7957392" cy="5400600"/>
          </a:xfrm>
        </p:spPr>
        <p:txBody>
          <a:bodyPr>
            <a:normAutofit/>
          </a:bodyPr>
          <a:lstStyle/>
          <a:p>
            <a:pPr algn="l" rtl="0">
              <a:buNone/>
            </a:pPr>
            <a:r>
              <a:rPr lang="en-GB" sz="3200" dirty="0">
                <a:solidFill>
                  <a:srgbClr val="00B0F0"/>
                </a:solidFill>
                <a:latin typeface="Adobe Devanagari" pitchFamily="18" charset="0"/>
                <a:cs typeface="Adobe Devanagari" pitchFamily="18" charset="0"/>
              </a:rPr>
              <a:t>Pulmonary </a:t>
            </a:r>
          </a:p>
          <a:p>
            <a:pPr algn="l" rtl="0">
              <a:buNone/>
            </a:pPr>
            <a:r>
              <a:rPr lang="en-GB" dirty="0">
                <a:solidFill>
                  <a:srgbClr val="FF0000"/>
                </a:solidFill>
              </a:rPr>
              <a:t>Disadvantage</a:t>
            </a:r>
            <a:r>
              <a:rPr lang="en-GB" dirty="0">
                <a:solidFill>
                  <a:srgbClr val="FFFF00"/>
                </a:solidFill>
              </a:rPr>
              <a:t>:</a:t>
            </a:r>
          </a:p>
          <a:p>
            <a:pPr marL="624078" indent="-514350" algn="just" rtl="0">
              <a:buFont typeface="+mj-lt"/>
              <a:buAutoNum type="arabicPeriod"/>
            </a:pPr>
            <a:r>
              <a:rPr lang="en-GB" dirty="0"/>
              <a:t>Reproducibility </a:t>
            </a:r>
            <a:r>
              <a:rPr lang="en-GB" dirty="0">
                <a:solidFill>
                  <a:srgbClr val="FFC000"/>
                </a:solidFill>
              </a:rPr>
              <a:t>(</a:t>
            </a:r>
            <a:r>
              <a:rPr lang="en-GB" dirty="0"/>
              <a:t>in particular under pathological conditions, smoker/non-smoker</a:t>
            </a:r>
            <a:r>
              <a:rPr lang="en-GB" dirty="0">
                <a:solidFill>
                  <a:srgbClr val="FFC000"/>
                </a:solidFill>
              </a:rPr>
              <a:t>)</a:t>
            </a:r>
            <a:r>
              <a:rPr lang="en-GB" dirty="0"/>
              <a:t>.</a:t>
            </a:r>
          </a:p>
          <a:p>
            <a:pPr marL="624078" indent="-514350" algn="just" rtl="0">
              <a:buFont typeface="+mj-lt"/>
              <a:buAutoNum type="arabicPeriod"/>
            </a:pPr>
            <a:r>
              <a:rPr lang="en-GB" dirty="0"/>
              <a:t>Safety </a:t>
            </a:r>
            <a:r>
              <a:rPr lang="en-GB" dirty="0">
                <a:solidFill>
                  <a:srgbClr val="FFC000"/>
                </a:solidFill>
              </a:rPr>
              <a:t>(</a:t>
            </a:r>
            <a:r>
              <a:rPr lang="en-GB" dirty="0"/>
              <a:t>e.g., i</a:t>
            </a:r>
            <a:r>
              <a:rPr lang="en-US" dirty="0" err="1"/>
              <a:t>nhaled</a:t>
            </a:r>
            <a:r>
              <a:rPr lang="en-US" dirty="0"/>
              <a:t> human insulin [powder or liquid] has been shown to be more immunogenic than comparator </a:t>
            </a:r>
            <a:r>
              <a:rPr lang="en-US" dirty="0" err="1"/>
              <a:t>insulins</a:t>
            </a:r>
            <a:r>
              <a:rPr lang="en-US" dirty="0"/>
              <a:t> given by S.C. routes; however, adverse effects of antibody formation demonstrated</a:t>
            </a:r>
            <a:r>
              <a:rPr lang="en-GB" dirty="0">
                <a:solidFill>
                  <a:srgbClr val="FFC000"/>
                </a:solidFill>
              </a:rPr>
              <a:t>)</a:t>
            </a:r>
          </a:p>
          <a:p>
            <a:pPr marL="624078" indent="-514350" algn="just" rtl="0">
              <a:buFont typeface="+mj-lt"/>
              <a:buAutoNum type="arabicPeriod"/>
            </a:pPr>
            <a:r>
              <a:rPr lang="en-GB" dirty="0"/>
              <a:t>Presence of macrophages in the lung with affinity for particulates.</a:t>
            </a:r>
          </a:p>
          <a:p>
            <a:pPr marL="624078" indent="-514350" algn="l" rtl="0">
              <a:buFont typeface="+mj-lt"/>
              <a:buAutoNum type="arabicPeriod"/>
            </a:pPr>
            <a:endParaRPr lang="ar-IQ" dirty="0"/>
          </a:p>
        </p:txBody>
      </p:sp>
      <p:pic>
        <p:nvPicPr>
          <p:cNvPr id="3074" name="Picture 2" descr="C:\Users\First Processor\AppData\Local\Microsoft\Windows\INetCache\IE\DOS7ZFBB\fail-f-failu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0423" y="5445224"/>
            <a:ext cx="1600994" cy="16009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836712"/>
            <a:ext cx="8229600" cy="5688632"/>
          </a:xfrm>
        </p:spPr>
        <p:txBody>
          <a:bodyPr>
            <a:normAutofit/>
          </a:bodyPr>
          <a:lstStyle/>
          <a:p>
            <a:pPr marL="681228" indent="-571500" algn="l" rtl="0">
              <a:buFont typeface="+mj-lt"/>
              <a:buAutoNum type="romanUcPeriod" startAt="3"/>
            </a:pPr>
            <a:r>
              <a:rPr lang="en-GB" sz="3200" dirty="0">
                <a:solidFill>
                  <a:srgbClr val="00B0F0"/>
                </a:solidFill>
                <a:latin typeface="Adobe Devanagari" pitchFamily="18" charset="0"/>
                <a:cs typeface="Adobe Devanagari" pitchFamily="18" charset="0"/>
              </a:rPr>
              <a:t>Rectal </a:t>
            </a:r>
          </a:p>
          <a:p>
            <a:pPr marL="681228" indent="-571500" algn="l" rtl="0">
              <a:buNone/>
            </a:pPr>
            <a:r>
              <a:rPr lang="en-GB" dirty="0">
                <a:solidFill>
                  <a:srgbClr val="FF0000"/>
                </a:solidFill>
              </a:rPr>
              <a:t>Advantage</a:t>
            </a:r>
            <a:r>
              <a:rPr lang="en-GB" dirty="0">
                <a:solidFill>
                  <a:srgbClr val="FFFF00"/>
                </a:solidFill>
              </a:rPr>
              <a:t>:</a:t>
            </a:r>
          </a:p>
          <a:p>
            <a:pPr marL="681228" indent="-571500" algn="l" rtl="0">
              <a:buFont typeface="+mj-lt"/>
              <a:buAutoNum type="arabicPeriod"/>
            </a:pPr>
            <a:r>
              <a:rPr lang="en-GB" dirty="0"/>
              <a:t>Easily accessible</a:t>
            </a:r>
          </a:p>
          <a:p>
            <a:pPr marL="681228" indent="-571500" algn="l" rtl="0">
              <a:buFont typeface="+mj-lt"/>
              <a:buAutoNum type="arabicPeriod"/>
            </a:pPr>
            <a:r>
              <a:rPr lang="en-GB" dirty="0"/>
              <a:t>Partial avoidance of hepatic first pass </a:t>
            </a:r>
          </a:p>
          <a:p>
            <a:pPr marL="681228" indent="-571500" algn="l" rtl="0">
              <a:buFont typeface="+mj-lt"/>
              <a:buAutoNum type="arabicPeriod"/>
            </a:pPr>
            <a:r>
              <a:rPr lang="en-GB" dirty="0"/>
              <a:t>Probably lower proteolytic activity than in the upper parts of GI tract</a:t>
            </a:r>
          </a:p>
          <a:p>
            <a:pPr marL="681228" indent="-571500" algn="l" rtl="0">
              <a:buFont typeface="+mj-lt"/>
              <a:buAutoNum type="arabicPeriod"/>
            </a:pPr>
            <a:r>
              <a:rPr lang="en-GB" dirty="0"/>
              <a:t>Spatial containment of absorption enhancers is possible</a:t>
            </a:r>
          </a:p>
          <a:p>
            <a:pPr marL="681228" indent="-571500" algn="l" rtl="0">
              <a:buFont typeface="+mj-lt"/>
              <a:buAutoNum type="arabicPeriod"/>
            </a:pPr>
            <a:r>
              <a:rPr lang="en-GB" dirty="0"/>
              <a:t>Proven track record with a number of “conventional” drugs.</a:t>
            </a:r>
          </a:p>
          <a:p>
            <a:pPr marL="681228" indent="-571500" algn="l" rtl="0">
              <a:buFont typeface="+mj-lt"/>
              <a:buAutoNum type="arabicPeriod"/>
            </a:pPr>
            <a:endParaRPr lang="en-GB" dirty="0"/>
          </a:p>
          <a:p>
            <a:pPr marL="681228" indent="-571500" algn="l" rtl="0">
              <a:buNone/>
            </a:pPr>
            <a:r>
              <a:rPr lang="en-GB" dirty="0">
                <a:solidFill>
                  <a:srgbClr val="FF0000"/>
                </a:solidFill>
              </a:rPr>
              <a:t>Disadvantage:</a:t>
            </a:r>
          </a:p>
          <a:p>
            <a:pPr marL="681228" indent="-571500" algn="l" rtl="0">
              <a:buNone/>
            </a:pPr>
            <a:r>
              <a:rPr lang="en-GB" dirty="0">
                <a:solidFill>
                  <a:srgbClr val="FFC000"/>
                </a:solidFill>
              </a:rPr>
              <a:t>Low bioavailability for proteins </a:t>
            </a:r>
          </a:p>
          <a:p>
            <a:pPr marL="681228" indent="-571500" algn="l" rtl="0">
              <a:buNone/>
            </a:pP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404664"/>
            <a:ext cx="8229600" cy="4353347"/>
          </a:xfrm>
        </p:spPr>
        <p:txBody>
          <a:bodyPr anchor="ctr">
            <a:normAutofit/>
          </a:bodyPr>
          <a:lstStyle/>
          <a:p>
            <a:pPr marL="681228" indent="-571500" algn="l" rtl="0">
              <a:buFont typeface="+mj-lt"/>
              <a:buAutoNum type="romanUcPeriod" startAt="4"/>
            </a:pPr>
            <a:r>
              <a:rPr lang="en-GB" sz="3200" dirty="0">
                <a:solidFill>
                  <a:srgbClr val="00B0F0"/>
                </a:solidFill>
                <a:latin typeface="Adobe Devanagari" pitchFamily="18" charset="0"/>
                <a:cs typeface="Adobe Devanagari" pitchFamily="18" charset="0"/>
              </a:rPr>
              <a:t>Buccal </a:t>
            </a:r>
          </a:p>
          <a:p>
            <a:pPr marL="681228" indent="-571500" algn="l" rtl="0">
              <a:buNone/>
            </a:pPr>
            <a:r>
              <a:rPr lang="en-GB" dirty="0">
                <a:solidFill>
                  <a:srgbClr val="FF0000"/>
                </a:solidFill>
              </a:rPr>
              <a:t>Advantage:</a:t>
            </a:r>
          </a:p>
          <a:p>
            <a:pPr marL="681228" indent="-571500" algn="l" rtl="0">
              <a:buFont typeface="+mj-lt"/>
              <a:buAutoNum type="arabicPeriod"/>
            </a:pPr>
            <a:r>
              <a:rPr lang="en-GB" dirty="0"/>
              <a:t>Easily accessible</a:t>
            </a:r>
          </a:p>
          <a:p>
            <a:pPr marL="681228" indent="-571500" algn="l" rtl="0">
              <a:buFont typeface="+mj-lt"/>
              <a:buAutoNum type="arabicPeriod"/>
            </a:pPr>
            <a:r>
              <a:rPr lang="en-GB" dirty="0"/>
              <a:t>Avoidance of hepatic first pass</a:t>
            </a:r>
          </a:p>
          <a:p>
            <a:pPr marL="681228" indent="-571500" algn="l" rtl="0">
              <a:buFont typeface="+mj-lt"/>
              <a:buAutoNum type="arabicPeriod"/>
            </a:pPr>
            <a:r>
              <a:rPr lang="en-GB" dirty="0"/>
              <a:t>Probably lower proteolytic activity than in the lower parts of the GI tract</a:t>
            </a:r>
          </a:p>
          <a:p>
            <a:pPr marL="681228" indent="-571500" algn="l" rtl="0">
              <a:buFont typeface="+mj-lt"/>
              <a:buAutoNum type="arabicPeriod"/>
            </a:pPr>
            <a:r>
              <a:rPr lang="en-GB" dirty="0"/>
              <a:t>Spatial containment of absorption enhancer is possible </a:t>
            </a:r>
          </a:p>
          <a:p>
            <a:pPr marL="681228" indent="-571500" algn="l" rtl="0">
              <a:buFont typeface="+mj-lt"/>
              <a:buAutoNum type="arabicPeriod"/>
            </a:pPr>
            <a:r>
              <a:rPr lang="en-GB" dirty="0"/>
              <a:t>Option to remove formulation if necessary </a:t>
            </a:r>
            <a:endParaRPr lang="ar-IQ" dirty="0"/>
          </a:p>
        </p:txBody>
      </p:sp>
      <p:sp>
        <p:nvSpPr>
          <p:cNvPr id="5" name="Content Placeholder 1"/>
          <p:cNvSpPr txBox="1">
            <a:spLocks/>
          </p:cNvSpPr>
          <p:nvPr/>
        </p:nvSpPr>
        <p:spPr>
          <a:xfrm>
            <a:off x="683568" y="4293096"/>
            <a:ext cx="8229600" cy="201622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buFont typeface="Arial" pitchFamily="34" charset="0"/>
              <a:buNone/>
            </a:pPr>
            <a:r>
              <a:rPr lang="en-GB" dirty="0"/>
              <a:t> </a:t>
            </a:r>
          </a:p>
          <a:p>
            <a:pPr>
              <a:buFont typeface="Arial" pitchFamily="34" charset="0"/>
              <a:buNone/>
            </a:pPr>
            <a:r>
              <a:rPr lang="en-GB" dirty="0">
                <a:solidFill>
                  <a:srgbClr val="FF0000"/>
                </a:solidFill>
              </a:rPr>
              <a:t>Disadvantage:</a:t>
            </a:r>
          </a:p>
          <a:p>
            <a:pPr marL="624078" indent="-514350">
              <a:buFont typeface="+mj-lt"/>
              <a:buAutoNum type="arabicPeriod"/>
            </a:pPr>
            <a:r>
              <a:rPr lang="en-GB" dirty="0">
                <a:solidFill>
                  <a:schemeClr val="tx1"/>
                </a:solidFill>
              </a:rPr>
              <a:t>Low bioavailability of proteins</a:t>
            </a:r>
          </a:p>
          <a:p>
            <a:pPr marL="624078" indent="-514350">
              <a:buFont typeface="+mj-lt"/>
              <a:buAutoNum type="arabicPeriod"/>
            </a:pPr>
            <a:r>
              <a:rPr lang="en-GB" dirty="0"/>
              <a:t>No proven track record yet.</a:t>
            </a:r>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836712"/>
            <a:ext cx="8229600" cy="5328592"/>
          </a:xfrm>
        </p:spPr>
        <p:txBody>
          <a:bodyPr>
            <a:normAutofit/>
          </a:bodyPr>
          <a:lstStyle/>
          <a:p>
            <a:pPr marL="681228" indent="-571500" algn="l" rtl="0">
              <a:buFont typeface="+mj-lt"/>
              <a:buAutoNum type="romanUcPeriod" startAt="5"/>
            </a:pPr>
            <a:r>
              <a:rPr lang="en-GB" sz="3200" dirty="0">
                <a:solidFill>
                  <a:srgbClr val="00B0F0"/>
                </a:solidFill>
                <a:latin typeface="Adobe Devanagari" pitchFamily="18" charset="0"/>
                <a:cs typeface="Adobe Devanagari" pitchFamily="18" charset="0"/>
              </a:rPr>
              <a:t>Transdermal </a:t>
            </a:r>
          </a:p>
          <a:p>
            <a:pPr marL="681228" indent="-571500" algn="l" rtl="0">
              <a:buNone/>
            </a:pPr>
            <a:r>
              <a:rPr lang="en-GB" sz="2400" b="1" u="sng" dirty="0">
                <a:solidFill>
                  <a:srgbClr val="FF0000"/>
                </a:solidFill>
              </a:rPr>
              <a:t>Advantage:</a:t>
            </a:r>
          </a:p>
          <a:p>
            <a:pPr marL="681228" indent="-571500" algn="l" rtl="0">
              <a:buFont typeface="+mj-lt"/>
              <a:buAutoNum type="arabicPeriod"/>
            </a:pPr>
            <a:r>
              <a:rPr lang="en-GB" dirty="0"/>
              <a:t>Easily accessible</a:t>
            </a:r>
          </a:p>
          <a:p>
            <a:pPr marL="681228" indent="-571500" algn="l" rtl="0">
              <a:buFont typeface="+mj-lt"/>
              <a:buAutoNum type="arabicPeriod"/>
            </a:pPr>
            <a:r>
              <a:rPr lang="en-GB" dirty="0"/>
              <a:t>Avoidance of hepatic first pass</a:t>
            </a:r>
          </a:p>
          <a:p>
            <a:pPr marL="681228" indent="-571500" algn="l" rtl="0">
              <a:buFont typeface="+mj-lt"/>
              <a:buAutoNum type="arabicPeriod"/>
            </a:pPr>
            <a:r>
              <a:rPr lang="en-GB" dirty="0"/>
              <a:t>Removal of formulation if necessary is possible</a:t>
            </a:r>
          </a:p>
          <a:p>
            <a:pPr marL="681228" indent="-571500" algn="l" rtl="0">
              <a:buFont typeface="+mj-lt"/>
              <a:buAutoNum type="arabicPeriod"/>
            </a:pPr>
            <a:r>
              <a:rPr lang="en-GB" dirty="0"/>
              <a:t>Spatial containment of absorption enhancers</a:t>
            </a:r>
          </a:p>
          <a:p>
            <a:pPr marL="681228" indent="-571500" algn="l" rtl="0">
              <a:buFont typeface="+mj-lt"/>
              <a:buAutoNum type="arabicPeriod"/>
            </a:pPr>
            <a:r>
              <a:rPr lang="en-GB" dirty="0"/>
              <a:t>Proven track record with “conventional” drugs</a:t>
            </a:r>
          </a:p>
          <a:p>
            <a:pPr marL="681228" indent="-571500" algn="l" rtl="0">
              <a:buFont typeface="+mj-lt"/>
              <a:buAutoNum type="arabicPeriod"/>
            </a:pPr>
            <a:r>
              <a:rPr lang="en-GB" dirty="0"/>
              <a:t>Sustained/controlled release possible</a:t>
            </a:r>
          </a:p>
          <a:p>
            <a:pPr marL="109728" indent="0" algn="l" rtl="0">
              <a:buNone/>
            </a:pPr>
            <a:r>
              <a:rPr lang="en-GB" dirty="0">
                <a:solidFill>
                  <a:srgbClr val="FFC000"/>
                </a:solidFill>
              </a:rPr>
              <a:t> </a:t>
            </a:r>
          </a:p>
          <a:p>
            <a:pPr marL="681228" indent="-571500" algn="l" rtl="0">
              <a:buNone/>
            </a:pPr>
            <a:r>
              <a:rPr lang="en-GB" sz="2400" b="1" u="sng" dirty="0">
                <a:solidFill>
                  <a:srgbClr val="FF0000"/>
                </a:solidFill>
              </a:rPr>
              <a:t>Disadvantage:</a:t>
            </a:r>
          </a:p>
          <a:p>
            <a:pPr marL="681228" indent="-571500" algn="l" rtl="0">
              <a:buNone/>
            </a:pPr>
            <a:r>
              <a:rPr lang="en-GB" dirty="0">
                <a:solidFill>
                  <a:srgbClr val="FFC000"/>
                </a:solidFill>
              </a:rPr>
              <a:t>Low bioavailability of proteins</a:t>
            </a:r>
          </a:p>
          <a:p>
            <a:pPr algn="l" rtl="0">
              <a:buNone/>
            </a:pPr>
            <a:endParaRPr lang="ar-IQ"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2690</TotalTime>
  <Words>1973</Words>
  <Application>Microsoft Office PowerPoint</Application>
  <PresentationFormat>On-screen Show (4:3)</PresentationFormat>
  <Paragraphs>250</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Adobe Devanagari</vt:lpstr>
      <vt:lpstr>Aharoni</vt:lpstr>
      <vt:lpstr>Algerian</vt:lpstr>
      <vt:lpstr>Arial</vt:lpstr>
      <vt:lpstr>Tw Cen MT</vt:lpstr>
      <vt:lpstr>Tw Cen MT Condensed</vt:lpstr>
      <vt:lpstr>Wingdings</vt:lpstr>
      <vt:lpstr>Wingdings 3</vt:lpstr>
      <vt:lpstr>Integral</vt:lpstr>
      <vt:lpstr>Lecture 7 Lect zahraa amer  </vt:lpstr>
      <vt:lpstr>Alternative Route of Administration</vt:lpstr>
      <vt:lpstr>The potential pros and cons for different relevant routes</vt:lpstr>
      <vt:lpstr>PowerPoint Presentation</vt:lpstr>
      <vt:lpstr>PowerPoint Presentation</vt:lpstr>
      <vt:lpstr>PowerPoint Presentation</vt:lpstr>
      <vt:lpstr>PowerPoint Presentation</vt:lpstr>
      <vt:lpstr>PowerPoint Presentation</vt:lpstr>
      <vt:lpstr>PowerPoint Presentation</vt:lpstr>
      <vt:lpstr>Conclusion </vt:lpstr>
      <vt:lpstr>Absolute bioavailability of a number of proteins (intratracheal vs. IV) in rats</vt:lpstr>
      <vt:lpstr>PowerPoint Presentation</vt:lpstr>
      <vt:lpstr>PowerPoint Presentation</vt:lpstr>
      <vt:lpstr>PowerPoint Presentation</vt:lpstr>
      <vt:lpstr>Nebulizers </vt:lpstr>
      <vt:lpstr>Nebulizers </vt:lpstr>
      <vt:lpstr>PowerPoint Presentation</vt:lpstr>
      <vt:lpstr>PowerPoint Presentation</vt:lpstr>
      <vt:lpstr>Goal</vt:lpstr>
      <vt:lpstr>Approaches to enhance bioavailability of proteins</vt:lpstr>
      <vt:lpstr>Examples of Absorption Enhancing Effects Effect of glycocholate (absorption enhancer) on nasal bioavailability of some proteins and peptides.</vt:lpstr>
      <vt:lpstr>Change in blood glucose in rats after intranasal  administration of insulin. Using degradable starch microspheres loaded with insulin </vt:lpstr>
      <vt:lpstr>PowerPoint Presentation</vt:lpstr>
      <vt:lpstr>Iontophoresis </vt:lpstr>
      <vt:lpstr>PowerPoint Presentation</vt:lpstr>
      <vt:lpstr>PowerPoint Presentation</vt:lpstr>
      <vt:lpstr>Plasma concentration versus time profiles after SC, IV and iontophoretic transdermal administration of growth hormone releasing factor (GRF) </vt:lpstr>
      <vt:lpstr>PowerPoint Presentation</vt:lpstr>
      <vt:lpstr>Liposomes</vt:lpstr>
      <vt:lpstr>Liposomes </vt:lpstr>
      <vt:lpstr>PowerPoint Presentation</vt:lpstr>
      <vt:lpstr>PowerPoint Presentation</vt:lpstr>
      <vt:lpstr>Technosphere insulin: a new inhaled insulin</vt:lpstr>
      <vt:lpstr>PowerPoint Presentation</vt:lpstr>
      <vt:lpstr>Technosphere® insulin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Delivery of proteins</dc:title>
  <dc:creator>hp pavilion</dc:creator>
  <cp:lastModifiedBy>acer</cp:lastModifiedBy>
  <cp:revision>116</cp:revision>
  <dcterms:created xsi:type="dcterms:W3CDTF">2013-04-01T01:36:11Z</dcterms:created>
  <dcterms:modified xsi:type="dcterms:W3CDTF">2022-05-13T16:33:25Z</dcterms:modified>
</cp:coreProperties>
</file>