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6" r:id="rId5"/>
    <p:sldId id="267" r:id="rId6"/>
    <p:sldId id="274" r:id="rId7"/>
    <p:sldId id="284" r:id="rId8"/>
    <p:sldId id="270" r:id="rId9"/>
    <p:sldId id="305" r:id="rId10"/>
    <p:sldId id="283" r:id="rId11"/>
    <p:sldId id="273" r:id="rId12"/>
    <p:sldId id="306" r:id="rId13"/>
    <p:sldId id="303" r:id="rId14"/>
    <p:sldId id="268" r:id="rId15"/>
    <p:sldId id="275" r:id="rId16"/>
    <p:sldId id="307" r:id="rId17"/>
    <p:sldId id="308" r:id="rId18"/>
    <p:sldId id="309" r:id="rId19"/>
    <p:sldId id="310" r:id="rId20"/>
    <p:sldId id="311" r:id="rId21"/>
    <p:sldId id="312" r:id="rId22"/>
    <p:sldId id="262" r:id="rId23"/>
    <p:sldId id="263" r:id="rId24"/>
    <p:sldId id="271" r:id="rId25"/>
    <p:sldId id="269" r:id="rId26"/>
    <p:sldId id="259" r:id="rId27"/>
    <p:sldId id="282" r:id="rId28"/>
    <p:sldId id="279" r:id="rId29"/>
    <p:sldId id="260" r:id="rId30"/>
    <p:sldId id="276" r:id="rId31"/>
    <p:sldId id="313" r:id="rId32"/>
    <p:sldId id="277" r:id="rId33"/>
    <p:sldId id="314" r:id="rId34"/>
    <p:sldId id="304" r:id="rId35"/>
    <p:sldId id="285" r:id="rId36"/>
    <p:sldId id="292" r:id="rId37"/>
    <p:sldId id="294" r:id="rId38"/>
    <p:sldId id="286" r:id="rId39"/>
    <p:sldId id="287" r:id="rId40"/>
    <p:sldId id="315" r:id="rId41"/>
    <p:sldId id="288" r:id="rId42"/>
    <p:sldId id="302" r:id="rId43"/>
    <p:sldId id="291" r:id="rId44"/>
    <p:sldId id="27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7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7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3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1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2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0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5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6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DBB-7676-42EC-B398-8E80E4B1C297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557DE-BC7B-4DE2-BC3E-1C548BCC3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9144000" cy="3200399"/>
          </a:xfrm>
        </p:spPr>
        <p:txBody>
          <a:bodyPr>
            <a:noAutofit/>
          </a:bodyPr>
          <a:lstStyle/>
          <a:p>
            <a:r>
              <a:rPr lang="en-US" sz="7000" b="1" dirty="0" smtClean="0">
                <a:solidFill>
                  <a:srgbClr val="002060"/>
                </a:solidFill>
              </a:rPr>
              <a:t>BLOOD UREA</a:t>
            </a:r>
            <a:br>
              <a:rPr lang="en-US" sz="7000" b="1" dirty="0" smtClean="0">
                <a:solidFill>
                  <a:srgbClr val="002060"/>
                </a:solidFill>
              </a:rPr>
            </a:br>
            <a:r>
              <a:rPr lang="en-US" sz="7000" b="1" dirty="0" smtClean="0">
                <a:solidFill>
                  <a:srgbClr val="002060"/>
                </a:solidFill>
              </a:rPr>
              <a:t>BLOOD CREATININE</a:t>
            </a:r>
            <a:br>
              <a:rPr lang="en-US" sz="7000" b="1" dirty="0" smtClean="0">
                <a:solidFill>
                  <a:srgbClr val="002060"/>
                </a:solidFill>
              </a:rPr>
            </a:br>
            <a:r>
              <a:rPr lang="en-US" sz="7000" b="1" dirty="0" err="1" smtClean="0">
                <a:solidFill>
                  <a:srgbClr val="002060"/>
                </a:solidFill>
              </a:rPr>
              <a:t>CREATININE</a:t>
            </a:r>
            <a:r>
              <a:rPr lang="en-US" sz="7000" b="1" dirty="0" smtClean="0">
                <a:solidFill>
                  <a:srgbClr val="002060"/>
                </a:solidFill>
              </a:rPr>
              <a:t> CLEARANCE</a:t>
            </a:r>
            <a:br>
              <a:rPr lang="en-US" sz="7000" b="1" dirty="0" smtClean="0">
                <a:solidFill>
                  <a:srgbClr val="002060"/>
                </a:solidFill>
              </a:rPr>
            </a:br>
            <a:r>
              <a:rPr lang="en-US" sz="7000" b="1" dirty="0" smtClean="0">
                <a:solidFill>
                  <a:srgbClr val="002060"/>
                </a:solidFill>
              </a:rPr>
              <a:t>URIC ACID</a:t>
            </a:r>
            <a:endParaRPr lang="en-US" sz="7000" b="1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57800" y="6324600"/>
            <a:ext cx="3886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i="1" smtClean="0">
                <a:solidFill>
                  <a:schemeClr val="tx1"/>
                </a:solidFill>
              </a:rPr>
              <a:t>Mohammed Al-Zubaidi, PhD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228600"/>
            <a:ext cx="365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i="1" dirty="0" smtClean="0"/>
              <a:t>Laboratory Training</a:t>
            </a:r>
          </a:p>
        </p:txBody>
      </p:sp>
    </p:spTree>
    <p:extLst>
      <p:ext uri="{BB962C8B-B14F-4D97-AF65-F5344CB8AC3E}">
        <p14:creationId xmlns:p14="http://schemas.microsoft.com/office/powerpoint/2010/main" val="51091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Decreased BUN levels </a:t>
            </a:r>
            <a:r>
              <a:rPr lang="en-US" dirty="0"/>
              <a:t>are associated with the following </a:t>
            </a:r>
            <a:r>
              <a:rPr lang="en-US" dirty="0" smtClean="0"/>
              <a:t>conditions, although Clinically of little significance.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a. Liver failure (severe liver disease), such as that resulting from hepatitis, drugs, or poisoning</a:t>
            </a:r>
          </a:p>
          <a:p>
            <a:pPr marL="0" indent="0">
              <a:buNone/>
            </a:pPr>
            <a:r>
              <a:rPr lang="en-US" dirty="0"/>
              <a:t>b. Acromegaly</a:t>
            </a:r>
          </a:p>
          <a:p>
            <a:pPr marL="0" indent="0">
              <a:buNone/>
            </a:pPr>
            <a:r>
              <a:rPr lang="en-US" dirty="0"/>
              <a:t>c. Malnutrition, low-protein diets</a:t>
            </a:r>
          </a:p>
          <a:p>
            <a:pPr marL="0" indent="0">
              <a:buNone/>
            </a:pPr>
            <a:r>
              <a:rPr lang="en-US" dirty="0"/>
              <a:t>d. Impaired absorption (celiac disease)</a:t>
            </a:r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Nephrotic</a:t>
            </a:r>
            <a:r>
              <a:rPr lang="en-US" dirty="0"/>
              <a:t> syndrome (occasional)</a:t>
            </a:r>
          </a:p>
          <a:p>
            <a:pPr marL="0" indent="0">
              <a:buNone/>
            </a:pPr>
            <a:r>
              <a:rPr lang="en-US" dirty="0"/>
              <a:t>f. Syndrome of inappropriate antidiuretic hormone (SIADH)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03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A combination of a low-protein and high-carbohydrate diet can cause a decreased BUN level.</a:t>
            </a:r>
          </a:p>
          <a:p>
            <a:pPr marL="0" indent="0">
              <a:buNone/>
            </a:pPr>
            <a:r>
              <a:rPr lang="en-US" dirty="0"/>
              <a:t>2. The BUN is normally lower in children and women because they have less muscle mass than adult men.</a:t>
            </a:r>
          </a:p>
          <a:p>
            <a:pPr marL="0" indent="0">
              <a:buNone/>
            </a:pPr>
            <a:r>
              <a:rPr lang="en-US" dirty="0"/>
              <a:t>3. Decreased BUN values normally occur in late pregnancy because of increased plasma </a:t>
            </a:r>
            <a:r>
              <a:rPr lang="en-US" dirty="0" smtClean="0"/>
              <a:t>volume (physiologic </a:t>
            </a:r>
            <a:r>
              <a:rPr lang="en-US" dirty="0" err="1"/>
              <a:t>hydremia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4. Older persons may have an increased BUN when their kidneys are not able to concentrate </a:t>
            </a:r>
            <a:r>
              <a:rPr lang="en-US" dirty="0" smtClean="0"/>
              <a:t>urine adequately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IV feedings only may result in </a:t>
            </a:r>
            <a:r>
              <a:rPr lang="en-US" dirty="0" err="1"/>
              <a:t>overhydration</a:t>
            </a:r>
            <a:r>
              <a:rPr lang="en-US" dirty="0"/>
              <a:t> and decreased BUN levels.</a:t>
            </a:r>
          </a:p>
          <a:p>
            <a:pPr marL="0" indent="0">
              <a:buNone/>
            </a:pPr>
            <a:r>
              <a:rPr lang="en-US" dirty="0"/>
              <a:t>6. Many drugs may cause increased or decreased BUN levels.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Azotemia</a:t>
            </a:r>
            <a:r>
              <a:rPr lang="en-US" dirty="0"/>
              <a:t>:</a:t>
            </a:r>
          </a:p>
          <a:p>
            <a:r>
              <a:rPr lang="en-US" dirty="0" smtClean="0"/>
              <a:t>Increase </a:t>
            </a:r>
            <a:r>
              <a:rPr lang="en-US" dirty="0"/>
              <a:t>in the blood levels of NPN (</a:t>
            </a:r>
            <a:r>
              <a:rPr lang="en-US" dirty="0" err="1" smtClean="0"/>
              <a:t>creatinine</a:t>
            </a:r>
            <a:r>
              <a:rPr lang="en-US" dirty="0" smtClean="0"/>
              <a:t>, urea</a:t>
            </a:r>
            <a:r>
              <a:rPr lang="en-US" dirty="0"/>
              <a:t>, uric acid) is referred to as azotemia &amp; </a:t>
            </a:r>
            <a:r>
              <a:rPr lang="en-US" dirty="0" smtClean="0"/>
              <a:t>is the </a:t>
            </a:r>
            <a:r>
              <a:rPr lang="en-US" dirty="0"/>
              <a:t>hallmark of kidney failure.</a:t>
            </a:r>
          </a:p>
        </p:txBody>
      </p:sp>
    </p:spTree>
    <p:extLst>
      <p:ext uri="{BB962C8B-B14F-4D97-AF65-F5344CB8AC3E}">
        <p14:creationId xmlns:p14="http://schemas.microsoft.com/office/powerpoint/2010/main" val="3001967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Explain test purpose and blood-drawing procedure. Assess dietary history.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Interpret test outcome and monitor as appropriate for impaired kidney function.</a:t>
            </a:r>
          </a:p>
          <a:p>
            <a:pPr marL="0" indent="0">
              <a:buNone/>
            </a:pPr>
            <a:r>
              <a:rPr lang="en-US" dirty="0"/>
              <a:t>2. In patients with an elevated BUN level, fluid and electrolyte regulation may be impaired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85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CONTROL OF BLOOD UREA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Correct </a:t>
            </a:r>
            <a:r>
              <a:rPr lang="en-US" dirty="0">
                <a:solidFill>
                  <a:srgbClr val="FF0000"/>
                </a:solidFill>
              </a:rPr>
              <a:t>intake of </a:t>
            </a:r>
            <a:r>
              <a:rPr lang="en-US" dirty="0" smtClean="0">
                <a:solidFill>
                  <a:srgbClr val="FF0000"/>
                </a:solidFill>
              </a:rPr>
              <a:t>protein:</a:t>
            </a:r>
            <a:r>
              <a:rPr lang="en-US" dirty="0" smtClean="0"/>
              <a:t> </a:t>
            </a:r>
            <a:r>
              <a:rPr lang="en-US" dirty="0"/>
              <a:t>If kidneys can’t do </a:t>
            </a:r>
            <a:r>
              <a:rPr lang="en-US" dirty="0" smtClean="0"/>
              <a:t>their work </a:t>
            </a:r>
            <a:r>
              <a:rPr lang="en-US" dirty="0"/>
              <a:t>properly, extra protein will increase </a:t>
            </a:r>
            <a:r>
              <a:rPr lang="en-US" dirty="0" smtClean="0"/>
              <a:t>the workload </a:t>
            </a:r>
            <a:r>
              <a:rPr lang="en-US" dirty="0"/>
              <a:t>on </a:t>
            </a:r>
            <a:r>
              <a:rPr lang="en-US" smtClean="0"/>
              <a:t>kidneys. On </a:t>
            </a:r>
            <a:r>
              <a:rPr lang="en-US" dirty="0"/>
              <a:t>the contrary, lack of protein may lead </a:t>
            </a:r>
            <a:r>
              <a:rPr lang="en-US" dirty="0" smtClean="0"/>
              <a:t>to malnutrition</a:t>
            </a:r>
            <a:r>
              <a:rPr lang="en-US" dirty="0"/>
              <a:t>. Under this circumstance, it </a:t>
            </a:r>
            <a:r>
              <a:rPr lang="en-US" dirty="0" smtClean="0"/>
              <a:t>is necessary </a:t>
            </a:r>
            <a:r>
              <a:rPr lang="en-US" dirty="0"/>
              <a:t>to restrict the amount of protein intake </a:t>
            </a:r>
            <a:r>
              <a:rPr lang="en-US" dirty="0" smtClean="0"/>
              <a:t>to 0.6-0.8g/kg </a:t>
            </a:r>
            <a:r>
              <a:rPr lang="en-US" dirty="0"/>
              <a:t>every day.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Supplement </a:t>
            </a:r>
            <a:r>
              <a:rPr lang="en-US" dirty="0">
                <a:solidFill>
                  <a:srgbClr val="FF0000"/>
                </a:solidFill>
              </a:rPr>
              <a:t>enough calories:</a:t>
            </a:r>
            <a:r>
              <a:rPr lang="en-US" dirty="0"/>
              <a:t> This can reduce </a:t>
            </a:r>
            <a:r>
              <a:rPr lang="en-US" dirty="0" smtClean="0"/>
              <a:t>the consumption </a:t>
            </a:r>
            <a:r>
              <a:rPr lang="en-US" dirty="0"/>
              <a:t>of protein in the body. Generally, it </a:t>
            </a:r>
            <a:r>
              <a:rPr lang="en-US" dirty="0" smtClean="0"/>
              <a:t>is suitable </a:t>
            </a:r>
            <a:r>
              <a:rPr lang="en-US" dirty="0"/>
              <a:t>to take in 30Kca/Kg of calories every day.</a:t>
            </a:r>
          </a:p>
        </p:txBody>
      </p:sp>
    </p:spTree>
    <p:extLst>
      <p:ext uri="{BB962C8B-B14F-4D97-AF65-F5344CB8AC3E}">
        <p14:creationId xmlns:p14="http://schemas.microsoft.com/office/powerpoint/2010/main" val="1542678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Serum </a:t>
            </a:r>
            <a:r>
              <a:rPr lang="en-US" b="1" i="1" dirty="0" err="1"/>
              <a:t>Creatinine</a:t>
            </a:r>
            <a:r>
              <a:rPr lang="en-US" b="1" i="1" dirty="0"/>
              <a:t> &amp; </a:t>
            </a:r>
            <a:r>
              <a:rPr lang="en-US" b="1" i="1" dirty="0" err="1"/>
              <a:t>Creatinine</a:t>
            </a:r>
            <a:r>
              <a:rPr lang="en-US" b="1" i="1" dirty="0"/>
              <a:t>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Creatinine</a:t>
            </a:r>
            <a:r>
              <a:rPr lang="en-US" dirty="0"/>
              <a:t> is derived from the metabolism of </a:t>
            </a:r>
            <a:r>
              <a:rPr lang="en-US" dirty="0" err="1"/>
              <a:t>creatine</a:t>
            </a:r>
            <a:r>
              <a:rPr lang="en-US" dirty="0"/>
              <a:t> </a:t>
            </a:r>
            <a:r>
              <a:rPr lang="en-US" dirty="0" smtClean="0"/>
              <a:t>and phosphocreatine, the </a:t>
            </a:r>
            <a:r>
              <a:rPr lang="en-US" dirty="0"/>
              <a:t>bulk of which is in muscle</a:t>
            </a:r>
            <a:r>
              <a:rPr lang="en-US" dirty="0" smtClean="0"/>
              <a:t>.</a:t>
            </a:r>
          </a:p>
          <a:p>
            <a:pPr marL="356870" marR="797560" indent="-344805">
              <a:spcBef>
                <a:spcPts val="528"/>
              </a:spcBef>
              <a:buFont typeface="Segoe UI Symbol"/>
              <a:buChar char="▪"/>
              <a:tabLst>
                <a:tab pos="357505" algn="l"/>
              </a:tabLst>
            </a:pPr>
            <a:r>
              <a:rPr lang="en-US" spc="10" dirty="0" err="1">
                <a:cs typeface="Calibri"/>
              </a:rPr>
              <a:t>Creatine</a:t>
            </a:r>
            <a:r>
              <a:rPr lang="en-US" spc="10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and </a:t>
            </a:r>
            <a:r>
              <a:rPr lang="en-US" spc="10" dirty="0" err="1">
                <a:cs typeface="Calibri"/>
              </a:rPr>
              <a:t>creatine</a:t>
            </a:r>
            <a:r>
              <a:rPr lang="en-US" spc="10" dirty="0">
                <a:cs typeface="Calibri"/>
              </a:rPr>
              <a:t> </a:t>
            </a:r>
            <a:r>
              <a:rPr lang="en-US" spc="15" dirty="0">
                <a:cs typeface="Calibri"/>
              </a:rPr>
              <a:t>phosphate </a:t>
            </a:r>
            <a:r>
              <a:rPr lang="en-US" spc="-25" dirty="0">
                <a:cs typeface="Calibri"/>
              </a:rPr>
              <a:t>exist </a:t>
            </a:r>
            <a:r>
              <a:rPr lang="en-US" spc="-5" dirty="0">
                <a:cs typeface="Calibri"/>
              </a:rPr>
              <a:t>in  </a:t>
            </a:r>
            <a:r>
              <a:rPr lang="en-US" spc="-5" dirty="0" smtClean="0">
                <a:cs typeface="Calibri"/>
              </a:rPr>
              <a:t>a </a:t>
            </a:r>
            <a:r>
              <a:rPr lang="en-US" spc="-25" dirty="0" smtClean="0">
                <a:cs typeface="Calibri"/>
              </a:rPr>
              <a:t>reversible </a:t>
            </a:r>
            <a:r>
              <a:rPr lang="en-US" spc="-5" dirty="0">
                <a:cs typeface="Calibri"/>
              </a:rPr>
              <a:t>equilibrium in </a:t>
            </a:r>
            <a:r>
              <a:rPr lang="en-US" spc="-30" dirty="0">
                <a:cs typeface="Calibri"/>
              </a:rPr>
              <a:t>skeletal</a:t>
            </a:r>
            <a:r>
              <a:rPr lang="en-US" spc="140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muscle.</a:t>
            </a:r>
            <a:endParaRPr lang="en-US" dirty="0">
              <a:cs typeface="Calibri"/>
            </a:endParaRPr>
          </a:p>
          <a:p>
            <a:pPr marL="356870" marR="5080" indent="-344805">
              <a:spcBef>
                <a:spcPts val="528"/>
              </a:spcBef>
              <a:buFont typeface="Segoe UI Symbol"/>
              <a:buChar char="▪"/>
              <a:tabLst>
                <a:tab pos="357505" algn="l"/>
                <a:tab pos="1884045" algn="l"/>
              </a:tabLst>
            </a:pPr>
            <a:r>
              <a:rPr lang="en-US" dirty="0">
                <a:cs typeface="Calibri"/>
              </a:rPr>
              <a:t>In </a:t>
            </a:r>
            <a:r>
              <a:rPr lang="en-US" spc="-30" dirty="0">
                <a:cs typeface="Calibri"/>
              </a:rPr>
              <a:t>skeletal </a:t>
            </a:r>
            <a:r>
              <a:rPr lang="en-US" spc="-10" dirty="0">
                <a:cs typeface="Calibri"/>
              </a:rPr>
              <a:t>muscle, </a:t>
            </a:r>
            <a:r>
              <a:rPr lang="en-US" spc="-20" dirty="0">
                <a:cs typeface="Calibri"/>
              </a:rPr>
              <a:t>approximately </a:t>
            </a:r>
            <a:r>
              <a:rPr lang="en-US" spc="-15" dirty="0">
                <a:cs typeface="Calibri"/>
              </a:rPr>
              <a:t>one-fourth </a:t>
            </a:r>
            <a:r>
              <a:rPr lang="en-US" spc="-10" dirty="0">
                <a:cs typeface="Calibri"/>
              </a:rPr>
              <a:t>of  </a:t>
            </a:r>
            <a:r>
              <a:rPr lang="en-US" spc="-15" dirty="0" err="1" smtClean="0">
                <a:cs typeface="Calibri"/>
              </a:rPr>
              <a:t>creatine</a:t>
            </a:r>
            <a:r>
              <a:rPr lang="en-US" spc="-15" dirty="0" smtClean="0">
                <a:cs typeface="Calibri"/>
              </a:rPr>
              <a:t> </a:t>
            </a:r>
            <a:r>
              <a:rPr lang="en-US" spc="-20" dirty="0" smtClean="0">
                <a:cs typeface="Calibri"/>
              </a:rPr>
              <a:t>exists </a:t>
            </a:r>
            <a:r>
              <a:rPr lang="en-US" spc="-5" dirty="0">
                <a:cs typeface="Calibri"/>
              </a:rPr>
              <a:t>as </a:t>
            </a:r>
            <a:r>
              <a:rPr lang="en-US" spc="-20" dirty="0">
                <a:cs typeface="Calibri"/>
              </a:rPr>
              <a:t>free </a:t>
            </a:r>
            <a:r>
              <a:rPr lang="en-US" spc="-15" dirty="0" err="1">
                <a:cs typeface="Calibri"/>
              </a:rPr>
              <a:t>creatine</a:t>
            </a:r>
            <a:r>
              <a:rPr lang="en-US" spc="-15" dirty="0">
                <a:cs typeface="Calibri"/>
              </a:rPr>
              <a:t> </a:t>
            </a:r>
            <a:r>
              <a:rPr lang="en-US" spc="-5" dirty="0">
                <a:cs typeface="Calibri"/>
              </a:rPr>
              <a:t>and </a:t>
            </a:r>
            <a:r>
              <a:rPr lang="en-US" spc="-15" dirty="0" smtClean="0">
                <a:cs typeface="Calibri"/>
              </a:rPr>
              <a:t>three-</a:t>
            </a:r>
            <a:r>
              <a:rPr lang="en-US" spc="-20" dirty="0" smtClean="0">
                <a:cs typeface="Calibri"/>
              </a:rPr>
              <a:t>fourth </a:t>
            </a:r>
            <a:r>
              <a:rPr lang="en-US" spc="-20" dirty="0">
                <a:cs typeface="Calibri"/>
              </a:rPr>
              <a:t>exists </a:t>
            </a:r>
            <a:r>
              <a:rPr lang="en-US" spc="-5" dirty="0">
                <a:cs typeface="Calibri"/>
              </a:rPr>
              <a:t>as </a:t>
            </a:r>
            <a:r>
              <a:rPr lang="en-US" spc="-15" dirty="0" err="1">
                <a:cs typeface="Calibri"/>
              </a:rPr>
              <a:t>creatine</a:t>
            </a:r>
            <a:r>
              <a:rPr lang="en-US" spc="60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phosphate</a:t>
            </a:r>
            <a:r>
              <a:rPr lang="en-US" spc="-10" dirty="0" smtClean="0">
                <a:cs typeface="Calibri"/>
              </a:rPr>
              <a:t>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Since </a:t>
            </a:r>
            <a:r>
              <a:rPr lang="en-US" dirty="0" err="1"/>
              <a:t>creatinine</a:t>
            </a:r>
            <a:r>
              <a:rPr lang="en-US" dirty="0"/>
              <a:t> is chiefly excreted by </a:t>
            </a:r>
            <a:r>
              <a:rPr lang="en-US" dirty="0" smtClean="0"/>
              <a:t>glomerular </a:t>
            </a:r>
            <a:r>
              <a:rPr lang="en-US" dirty="0" err="1" smtClean="0"/>
              <a:t>filteration</a:t>
            </a:r>
            <a:r>
              <a:rPr lang="en-US" dirty="0" smtClean="0"/>
              <a:t>, </a:t>
            </a:r>
            <a:r>
              <a:rPr lang="en-US" dirty="0" err="1" smtClean="0"/>
              <a:t>S.creatinine</a:t>
            </a:r>
            <a:r>
              <a:rPr lang="en-US" dirty="0" smtClean="0"/>
              <a:t> </a:t>
            </a:r>
            <a:r>
              <a:rPr lang="en-US" dirty="0"/>
              <a:t>levels reflects changes in GFR.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S.creatinine</a:t>
            </a:r>
            <a:r>
              <a:rPr lang="en-US" dirty="0" smtClean="0"/>
              <a:t> </a:t>
            </a:r>
            <a:r>
              <a:rPr lang="en-US" dirty="0"/>
              <a:t>values are low when the muscle mass </a:t>
            </a:r>
            <a:r>
              <a:rPr lang="en-US" dirty="0" smtClean="0"/>
              <a:t>is decreased</a:t>
            </a:r>
            <a:r>
              <a:rPr lang="en-US" dirty="0"/>
              <a:t>, as in malnutrition.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Bilirubin </a:t>
            </a:r>
            <a:r>
              <a:rPr lang="en-US" dirty="0"/>
              <a:t>interferes with </a:t>
            </a:r>
            <a:r>
              <a:rPr lang="en-US" dirty="0" err="1"/>
              <a:t>creatinine</a:t>
            </a:r>
            <a:r>
              <a:rPr lang="en-US" dirty="0"/>
              <a:t> m</a:t>
            </a:r>
            <a:r>
              <a:rPr lang="en-US" dirty="0" smtClean="0"/>
              <a:t>easurements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7296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Serum </a:t>
            </a:r>
            <a:r>
              <a:rPr lang="en-US" sz="2400" b="1" dirty="0" err="1" smtClean="0"/>
              <a:t>creatinine</a:t>
            </a:r>
            <a:r>
              <a:rPr lang="en-US" sz="2400" b="1" dirty="0" smtClean="0"/>
              <a:t> affected partly by:</a:t>
            </a:r>
          </a:p>
          <a:p>
            <a:pPr marL="527685" marR="5080" indent="-515620">
              <a:lnSpc>
                <a:spcPct val="8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spc="25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The </a:t>
            </a:r>
            <a:r>
              <a:rPr lang="en-US" sz="2400" spc="40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amount of </a:t>
            </a:r>
            <a:r>
              <a:rPr lang="en-US" sz="2400" spc="30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muscle </a:t>
            </a:r>
            <a:r>
              <a:rPr lang="en-US" sz="2400" spc="35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tissue you</a:t>
            </a:r>
            <a:r>
              <a:rPr lang="en-US" sz="2400" spc="-254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 </a:t>
            </a:r>
            <a:r>
              <a:rPr lang="en-US" sz="2400" spc="35" dirty="0">
                <a:solidFill>
                  <a:srgbClr val="FF0000"/>
                </a:solidFill>
                <a:uFill>
                  <a:solidFill>
                    <a:srgbClr val="FF9800"/>
                  </a:solidFill>
                </a:uFill>
                <a:cs typeface="Calibri"/>
              </a:rPr>
              <a:t>have.</a:t>
            </a:r>
            <a:r>
              <a:rPr lang="en-US" sz="2400" spc="35" dirty="0">
                <a:uFill>
                  <a:solidFill>
                    <a:srgbClr val="FF9800"/>
                  </a:solidFill>
                </a:uFill>
                <a:cs typeface="Calibri"/>
              </a:rPr>
              <a:t> </a:t>
            </a:r>
            <a:r>
              <a:rPr lang="en-US" sz="2400" spc="35" dirty="0">
                <a:cs typeface="Calibri"/>
              </a:rPr>
              <a:t> </a:t>
            </a:r>
            <a:r>
              <a:rPr lang="en-US" sz="2400" spc="-5" dirty="0">
                <a:cs typeface="Calibri"/>
              </a:rPr>
              <a:t>Men </a:t>
            </a:r>
            <a:r>
              <a:rPr lang="en-US" sz="2400" spc="-10" dirty="0">
                <a:cs typeface="Calibri"/>
              </a:rPr>
              <a:t>tend </a:t>
            </a:r>
            <a:r>
              <a:rPr lang="en-US" sz="2400" spc="-15" dirty="0">
                <a:cs typeface="Calibri"/>
              </a:rPr>
              <a:t>to </a:t>
            </a:r>
            <a:r>
              <a:rPr lang="en-US" sz="2400" spc="-25" dirty="0">
                <a:cs typeface="Calibri"/>
              </a:rPr>
              <a:t>have </a:t>
            </a:r>
            <a:r>
              <a:rPr lang="en-US" sz="2400" spc="-5" dirty="0">
                <a:cs typeface="Calibri"/>
              </a:rPr>
              <a:t>higher </a:t>
            </a:r>
            <a:r>
              <a:rPr lang="en-US" sz="2400" spc="-15" dirty="0">
                <a:cs typeface="Calibri"/>
              </a:rPr>
              <a:t>levels </a:t>
            </a:r>
            <a:r>
              <a:rPr lang="en-US" sz="2400" spc="-10" dirty="0">
                <a:cs typeface="Calibri"/>
              </a:rPr>
              <a:t>of </a:t>
            </a:r>
            <a:r>
              <a:rPr lang="en-US" sz="2400" spc="-5" dirty="0">
                <a:cs typeface="Calibri"/>
              </a:rPr>
              <a:t>blood  </a:t>
            </a:r>
            <a:r>
              <a:rPr lang="en-US" sz="2400" spc="-15" dirty="0" err="1">
                <a:cs typeface="Calibri"/>
              </a:rPr>
              <a:t>creatinine</a:t>
            </a:r>
            <a:r>
              <a:rPr lang="en-US" sz="2400" spc="-1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because they </a:t>
            </a:r>
            <a:r>
              <a:rPr lang="en-US" sz="2400" spc="-25" dirty="0">
                <a:cs typeface="Calibri"/>
              </a:rPr>
              <a:t>have more </a:t>
            </a:r>
            <a:r>
              <a:rPr lang="en-US" sz="2400" i="1" spc="15" dirty="0">
                <a:cs typeface="Calibri"/>
              </a:rPr>
              <a:t>skeletal  </a:t>
            </a:r>
            <a:r>
              <a:rPr lang="en-US" sz="2400" i="1" spc="25" dirty="0">
                <a:cs typeface="Calibri"/>
              </a:rPr>
              <a:t>muscle </a:t>
            </a:r>
            <a:r>
              <a:rPr lang="en-US" sz="2400" i="1" spc="20" dirty="0">
                <a:cs typeface="Calibri"/>
              </a:rPr>
              <a:t>tissues </a:t>
            </a:r>
            <a:r>
              <a:rPr lang="en-US" sz="2400" dirty="0">
                <a:cs typeface="Calibri"/>
              </a:rPr>
              <a:t>than</a:t>
            </a:r>
            <a:r>
              <a:rPr lang="en-US" sz="2400" spc="5" dirty="0">
                <a:cs typeface="Calibri"/>
              </a:rPr>
              <a:t> </a:t>
            </a:r>
            <a:r>
              <a:rPr lang="en-US" sz="2400" spc="-15" dirty="0">
                <a:cs typeface="Calibri"/>
              </a:rPr>
              <a:t>women.</a:t>
            </a:r>
            <a:endParaRPr lang="en-US" sz="2400" dirty="0">
              <a:cs typeface="Calibri"/>
            </a:endParaRPr>
          </a:p>
          <a:p>
            <a:pPr marL="527685" marR="646430" indent="-515620">
              <a:lnSpc>
                <a:spcPct val="80000"/>
              </a:lnSpc>
              <a:spcBef>
                <a:spcPts val="5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spc="25" dirty="0">
                <a:solidFill>
                  <a:srgbClr val="FF0000"/>
                </a:solidFill>
                <a:uFill>
                  <a:solidFill>
                    <a:srgbClr val="00FF00"/>
                  </a:solidFill>
                </a:uFill>
                <a:cs typeface="Calibri"/>
              </a:rPr>
              <a:t>Protein </a:t>
            </a:r>
            <a:r>
              <a:rPr lang="en-US" sz="2400" spc="50" dirty="0">
                <a:solidFill>
                  <a:srgbClr val="FF0000"/>
                </a:solidFill>
                <a:uFill>
                  <a:solidFill>
                    <a:srgbClr val="00FF00"/>
                  </a:solidFill>
                </a:uFill>
                <a:cs typeface="Calibri"/>
              </a:rPr>
              <a:t>in </a:t>
            </a:r>
            <a:r>
              <a:rPr lang="en-US" sz="2400" spc="40" dirty="0" smtClean="0">
                <a:solidFill>
                  <a:srgbClr val="FF0000"/>
                </a:solidFill>
                <a:uFill>
                  <a:solidFill>
                    <a:srgbClr val="00FF00"/>
                  </a:solidFill>
                </a:uFill>
                <a:cs typeface="Calibri"/>
              </a:rPr>
              <a:t>diet</a:t>
            </a:r>
            <a:r>
              <a:rPr lang="en-US" sz="2400" dirty="0" smtClean="0">
                <a:solidFill>
                  <a:srgbClr val="FF0000"/>
                </a:solidFill>
                <a:cs typeface="Calibri"/>
              </a:rPr>
              <a:t>.</a:t>
            </a:r>
            <a:r>
              <a:rPr lang="en-US" sz="2400" dirty="0" smtClean="0">
                <a:cs typeface="Calibri"/>
              </a:rPr>
              <a:t> </a:t>
            </a:r>
            <a:r>
              <a:rPr lang="en-US" sz="2400" spc="-30" dirty="0">
                <a:cs typeface="Calibri"/>
              </a:rPr>
              <a:t>Vegetarians </a:t>
            </a:r>
            <a:r>
              <a:rPr lang="en-US" sz="2400" spc="-25" dirty="0">
                <a:cs typeface="Calibri"/>
              </a:rPr>
              <a:t>have</a:t>
            </a:r>
            <a:r>
              <a:rPr lang="en-US" sz="2400" spc="-10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been  </a:t>
            </a:r>
            <a:r>
              <a:rPr lang="en-US" sz="2400" spc="-15" dirty="0">
                <a:cs typeface="Calibri"/>
              </a:rPr>
              <a:t>shown to </a:t>
            </a:r>
            <a:r>
              <a:rPr lang="en-US" sz="2400" spc="-25" dirty="0">
                <a:cs typeface="Calibri"/>
              </a:rPr>
              <a:t>have </a:t>
            </a:r>
            <a:r>
              <a:rPr lang="en-US" sz="2400" spc="-20" dirty="0">
                <a:cs typeface="Calibri"/>
              </a:rPr>
              <a:t>lower </a:t>
            </a:r>
            <a:r>
              <a:rPr lang="en-US" sz="2400" spc="-15" dirty="0" err="1">
                <a:cs typeface="Calibri"/>
              </a:rPr>
              <a:t>creatinine</a:t>
            </a:r>
            <a:r>
              <a:rPr lang="en-US" sz="2400" spc="-15" dirty="0">
                <a:cs typeface="Calibri"/>
              </a:rPr>
              <a:t> levels </a:t>
            </a:r>
            <a:r>
              <a:rPr lang="en-US" sz="2400" spc="-5" dirty="0">
                <a:cs typeface="Calibri"/>
              </a:rPr>
              <a:t>in  blood.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This test diagnoses impaired renal function. It is a more specific and sensitive indicator of </a:t>
            </a:r>
            <a:r>
              <a:rPr lang="en-US" sz="2400" dirty="0" smtClean="0"/>
              <a:t>kidney disease </a:t>
            </a:r>
            <a:r>
              <a:rPr lang="en-US" sz="2400" dirty="0"/>
              <a:t>than BUN, although in chronic renal disease, both BUN and </a:t>
            </a:r>
            <a:r>
              <a:rPr lang="en-US" sz="2400" dirty="0" err="1"/>
              <a:t>creatinine</a:t>
            </a:r>
            <a:r>
              <a:rPr lang="en-US" sz="2400" dirty="0"/>
              <a:t> are ordered to </a:t>
            </a:r>
            <a:r>
              <a:rPr lang="en-US" sz="2400" dirty="0" smtClean="0"/>
              <a:t>evaluate renal </a:t>
            </a:r>
            <a:r>
              <a:rPr lang="en-US" sz="2400" dirty="0"/>
              <a:t>problems because the BUN-to-</a:t>
            </a:r>
            <a:r>
              <a:rPr lang="en-US" sz="2400" dirty="0" err="1"/>
              <a:t>creatinine</a:t>
            </a:r>
            <a:r>
              <a:rPr lang="en-US" sz="2400" dirty="0"/>
              <a:t> ratio provides more information.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22355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Reference Values</a:t>
            </a:r>
          </a:p>
          <a:p>
            <a:pPr marL="0" indent="0">
              <a:buNone/>
            </a:pPr>
            <a:r>
              <a:rPr lang="en-US" b="1" i="1" dirty="0"/>
              <a:t>Normal</a:t>
            </a:r>
          </a:p>
          <a:p>
            <a:r>
              <a:rPr lang="en-US" dirty="0"/>
              <a:t>Adult men: 0.9–1.3 mg/</a:t>
            </a:r>
            <a:r>
              <a:rPr lang="en-US" dirty="0" err="1"/>
              <a:t>dL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Adult </a:t>
            </a:r>
            <a:r>
              <a:rPr lang="en-US" dirty="0"/>
              <a:t>women: 0.6–1.1 </a:t>
            </a:r>
            <a:r>
              <a:rPr lang="en-US" dirty="0" smtClean="0"/>
              <a:t>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/>
              <a:t>BUN-to-</a:t>
            </a:r>
            <a:r>
              <a:rPr lang="en-US" dirty="0" err="1"/>
              <a:t>creatinine</a:t>
            </a:r>
            <a:r>
              <a:rPr lang="en-US" dirty="0"/>
              <a:t> ratio: 10:1 to </a:t>
            </a:r>
            <a:r>
              <a:rPr lang="en-US" dirty="0" smtClean="0"/>
              <a:t>20:1</a:t>
            </a:r>
          </a:p>
          <a:p>
            <a:pPr marL="0" indent="0">
              <a:buNone/>
            </a:pPr>
            <a:r>
              <a:rPr lang="en-US" b="1" dirty="0" smtClean="0"/>
              <a:t>Clinical alert:</a:t>
            </a:r>
            <a:r>
              <a:rPr lang="en-US" dirty="0" smtClean="0"/>
              <a:t> </a:t>
            </a:r>
            <a:r>
              <a:rPr lang="en-US" dirty="0"/>
              <a:t>Critical value is 10 mg/</a:t>
            </a:r>
            <a:r>
              <a:rPr lang="en-US" dirty="0" err="1"/>
              <a:t>dL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/>
              <a:t>nondialysis</a:t>
            </a:r>
            <a:r>
              <a:rPr lang="en-US" dirty="0"/>
              <a:t> patients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Procedure</a:t>
            </a:r>
          </a:p>
          <a:p>
            <a:pPr marL="0" indent="0">
              <a:buNone/>
            </a:pPr>
            <a:r>
              <a:rPr lang="en-US" dirty="0" smtClean="0"/>
              <a:t>1. Obtain a 5-mL venous blood sample. Serum is preferred, but heparinized blood can be used. Place specimen in a biohazard bag.</a:t>
            </a:r>
          </a:p>
          <a:p>
            <a:pPr marL="0" indent="0">
              <a:buNone/>
            </a:pPr>
            <a:r>
              <a:rPr lang="en-US" dirty="0" smtClean="0"/>
              <a:t>2. Observe standard precautions.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18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Clinical </a:t>
            </a:r>
            <a:r>
              <a:rPr lang="en-US" b="1" i="1" dirty="0"/>
              <a:t>Implications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i="1" dirty="0"/>
              <a:t>Increased blood </a:t>
            </a:r>
            <a:r>
              <a:rPr lang="en-US" i="1" dirty="0" err="1"/>
              <a:t>creatinine</a:t>
            </a:r>
            <a:r>
              <a:rPr lang="en-US" i="1" dirty="0"/>
              <a:t> levels </a:t>
            </a:r>
            <a:r>
              <a:rPr lang="en-US" dirty="0"/>
              <a:t>occur in the following conditions: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Impaired renal function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Chronic nephritis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Obstruction of urinary </a:t>
            </a:r>
            <a:r>
              <a:rPr lang="en-US" dirty="0" smtClean="0"/>
              <a:t>tract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Muscle disease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1) Gigantism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2) Acromegaly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3) Myasthenia gravis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4) Muscular dystrophy</a:t>
            </a:r>
          </a:p>
          <a:p>
            <a:pPr marL="0" indent="0">
              <a:buNone/>
            </a:pPr>
            <a:r>
              <a:rPr lang="en-US" dirty="0" smtClean="0"/>
              <a:t>		(</a:t>
            </a:r>
            <a:r>
              <a:rPr lang="en-US" dirty="0"/>
              <a:t>5) Poliomyelitis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Congestive heart failure</a:t>
            </a:r>
          </a:p>
          <a:p>
            <a:pPr marL="0" indent="0">
              <a:buNone/>
            </a:pPr>
            <a:r>
              <a:rPr lang="en-US" dirty="0" smtClean="0"/>
              <a:t>	f</a:t>
            </a:r>
            <a:r>
              <a:rPr lang="en-US" dirty="0"/>
              <a:t>. Shock</a:t>
            </a:r>
          </a:p>
          <a:p>
            <a:pPr marL="0" indent="0">
              <a:buNone/>
            </a:pPr>
            <a:r>
              <a:rPr lang="en-US" dirty="0" smtClean="0"/>
              <a:t>	g</a:t>
            </a:r>
            <a:r>
              <a:rPr lang="en-US" dirty="0"/>
              <a:t>. Dehydration</a:t>
            </a:r>
          </a:p>
          <a:p>
            <a:pPr marL="0" indent="0">
              <a:buNone/>
            </a:pPr>
            <a:r>
              <a:rPr lang="en-US" dirty="0" smtClean="0"/>
              <a:t>	h</a:t>
            </a:r>
            <a:r>
              <a:rPr lang="en-US" dirty="0"/>
              <a:t>. </a:t>
            </a:r>
            <a:r>
              <a:rPr lang="en-US" dirty="0" err="1"/>
              <a:t>Rhabdomyolysis</a:t>
            </a:r>
            <a:r>
              <a:rPr lang="en-US" dirty="0"/>
              <a:t> (skeletal muscle tissue breakdown)</a:t>
            </a:r>
          </a:p>
          <a:p>
            <a:pPr marL="0" indent="0">
              <a:buNone/>
            </a:pPr>
            <a:r>
              <a:rPr lang="en-US" dirty="0" smtClean="0"/>
              <a:t>	i</a:t>
            </a:r>
            <a:r>
              <a:rPr lang="en-US" dirty="0"/>
              <a:t>. Hyperthyroidism</a:t>
            </a:r>
          </a:p>
        </p:txBody>
      </p:sp>
    </p:spTree>
    <p:extLst>
      <p:ext uri="{BB962C8B-B14F-4D97-AF65-F5344CB8AC3E}">
        <p14:creationId xmlns:p14="http://schemas.microsoft.com/office/powerpoint/2010/main" val="4214236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i="1" dirty="0" smtClean="0"/>
              <a:t>2. Decreased </a:t>
            </a:r>
            <a:r>
              <a:rPr lang="en-US" sz="1800" i="1" dirty="0" err="1"/>
              <a:t>creatinine</a:t>
            </a:r>
            <a:r>
              <a:rPr lang="en-US" sz="1800" i="1" dirty="0"/>
              <a:t> levels </a:t>
            </a:r>
            <a:r>
              <a:rPr lang="en-US" sz="1800" dirty="0"/>
              <a:t>occur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Small stature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Decreased muscle mass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Advanced and severe liver disease</a:t>
            </a:r>
          </a:p>
          <a:p>
            <a:pPr marL="0" indent="0">
              <a:buNone/>
            </a:pPr>
            <a:r>
              <a:rPr lang="en-US" sz="1800" dirty="0" smtClean="0"/>
              <a:t>	d</a:t>
            </a:r>
            <a:r>
              <a:rPr lang="en-US" sz="1800" dirty="0"/>
              <a:t>. Inadequate dietary protein</a:t>
            </a:r>
          </a:p>
          <a:p>
            <a:pPr marL="0" indent="0">
              <a:buNone/>
            </a:pPr>
            <a:r>
              <a:rPr lang="en-US" sz="1800" dirty="0" smtClean="0"/>
              <a:t>	e</a:t>
            </a:r>
            <a:r>
              <a:rPr lang="en-US" sz="1800" dirty="0"/>
              <a:t>. Pregnancy (0.4–0.6 mg/</a:t>
            </a:r>
            <a:r>
              <a:rPr lang="en-US" sz="1800" dirty="0" err="1"/>
              <a:t>dL</a:t>
            </a:r>
            <a:r>
              <a:rPr lang="en-US" sz="1800" dirty="0"/>
              <a:t> </a:t>
            </a:r>
            <a:r>
              <a:rPr lang="en-US" sz="1800" dirty="0" smtClean="0"/>
              <a:t>is </a:t>
            </a:r>
            <a:r>
              <a:rPr lang="en-US" sz="1800" dirty="0"/>
              <a:t>normal;  0.8 mg/</a:t>
            </a:r>
            <a:r>
              <a:rPr lang="en-US" sz="1800" dirty="0" err="1"/>
              <a:t>dL</a:t>
            </a:r>
            <a:r>
              <a:rPr lang="en-US" sz="1800" dirty="0"/>
              <a:t> </a:t>
            </a:r>
            <a:r>
              <a:rPr lang="en-US" sz="1800" dirty="0" smtClean="0"/>
              <a:t>is abnormal and </a:t>
            </a:r>
            <a:r>
              <a:rPr lang="en-US" sz="1800" dirty="0"/>
              <a:t>should be noted)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3</a:t>
            </a:r>
            <a:r>
              <a:rPr lang="en-US" sz="1800" dirty="0"/>
              <a:t>. </a:t>
            </a:r>
            <a:r>
              <a:rPr lang="en-US" sz="1800" i="1" dirty="0"/>
              <a:t>Increased ratio </a:t>
            </a:r>
            <a:r>
              <a:rPr lang="en-US" sz="1800" dirty="0" smtClean="0"/>
              <a:t>(&gt;20:1</a:t>
            </a:r>
            <a:r>
              <a:rPr lang="en-US" sz="1800" dirty="0"/>
              <a:t>) with normal </a:t>
            </a:r>
            <a:r>
              <a:rPr lang="en-US" sz="1800" dirty="0" err="1"/>
              <a:t>creatinine</a:t>
            </a:r>
            <a:r>
              <a:rPr lang="en-US" sz="1800" dirty="0"/>
              <a:t>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Increased BUN (</a:t>
            </a:r>
            <a:r>
              <a:rPr lang="en-US" sz="1800" dirty="0" err="1"/>
              <a:t>prerenal</a:t>
            </a:r>
            <a:r>
              <a:rPr lang="en-US" sz="1800" dirty="0"/>
              <a:t> azotemia), heart failure, salt depletion, </a:t>
            </a:r>
            <a:r>
              <a:rPr lang="en-US" sz="1800" dirty="0" smtClean="0"/>
              <a:t>	dehydration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Catabolic states with tissue breakdown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GI hemorrhage</a:t>
            </a:r>
          </a:p>
          <a:p>
            <a:pPr marL="0" indent="0">
              <a:buNone/>
            </a:pPr>
            <a:r>
              <a:rPr lang="en-US" sz="1800" dirty="0" smtClean="0"/>
              <a:t>	d</a:t>
            </a:r>
            <a:r>
              <a:rPr lang="en-US" sz="1800" dirty="0"/>
              <a:t>. Impaired renal function plus excess protein intake, production, or tissue </a:t>
            </a:r>
            <a:r>
              <a:rPr lang="en-US" sz="1800" dirty="0" smtClean="0"/>
              <a:t>	breakdown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69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4. </a:t>
            </a:r>
            <a:r>
              <a:rPr lang="en-US" sz="1800" i="1" dirty="0"/>
              <a:t>Increased ratio </a:t>
            </a:r>
            <a:r>
              <a:rPr lang="en-US" sz="1800" dirty="0" smtClean="0"/>
              <a:t>(&gt;20:1</a:t>
            </a:r>
            <a:r>
              <a:rPr lang="en-US" sz="1800" dirty="0"/>
              <a:t>) with elevated </a:t>
            </a:r>
            <a:r>
              <a:rPr lang="en-US" sz="1800" dirty="0" err="1"/>
              <a:t>creatinine</a:t>
            </a:r>
            <a:r>
              <a:rPr lang="en-US" sz="1800" dirty="0"/>
              <a:t>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Obstruction of urinary tract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</a:t>
            </a:r>
            <a:r>
              <a:rPr lang="en-US" sz="1800" dirty="0" err="1"/>
              <a:t>Prerenal</a:t>
            </a:r>
            <a:r>
              <a:rPr lang="en-US" sz="1800" dirty="0"/>
              <a:t> azotemia with renal disease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5</a:t>
            </a:r>
            <a:r>
              <a:rPr lang="en-US" sz="1800" dirty="0"/>
              <a:t>. </a:t>
            </a:r>
            <a:r>
              <a:rPr lang="en-US" sz="1800" i="1" dirty="0"/>
              <a:t>Decreased ratio </a:t>
            </a:r>
            <a:r>
              <a:rPr lang="en-US" sz="1800" dirty="0" smtClean="0"/>
              <a:t>(&lt;10:1</a:t>
            </a:r>
            <a:r>
              <a:rPr lang="en-US" sz="1800" dirty="0"/>
              <a:t>) with decreased BUN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Acute tubular necrosis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Decreased urea synthesis as in severe liver disease or starvation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Repeated dialysis</a:t>
            </a:r>
          </a:p>
          <a:p>
            <a:pPr marL="0" indent="0">
              <a:buNone/>
            </a:pPr>
            <a:r>
              <a:rPr lang="en-US" sz="1800" dirty="0" smtClean="0"/>
              <a:t>	d</a:t>
            </a:r>
            <a:r>
              <a:rPr lang="en-US" sz="1800" dirty="0"/>
              <a:t>. SIADH</a:t>
            </a:r>
          </a:p>
          <a:p>
            <a:pPr marL="0" indent="0">
              <a:buNone/>
            </a:pPr>
            <a:r>
              <a:rPr lang="en-US" sz="1800" dirty="0" smtClean="0"/>
              <a:t>	e</a:t>
            </a:r>
            <a:r>
              <a:rPr lang="en-US" sz="1800" dirty="0"/>
              <a:t>. Pregnancy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6</a:t>
            </a:r>
            <a:r>
              <a:rPr lang="en-US" sz="1800" dirty="0"/>
              <a:t>. </a:t>
            </a:r>
            <a:r>
              <a:rPr lang="en-US" sz="1800" i="1" dirty="0"/>
              <a:t>Decreased ratio </a:t>
            </a:r>
            <a:r>
              <a:rPr lang="en-US" sz="1800" dirty="0" smtClean="0"/>
              <a:t>(&lt;10:1</a:t>
            </a:r>
            <a:r>
              <a:rPr lang="en-US" sz="1800" dirty="0"/>
              <a:t>) with increased </a:t>
            </a:r>
            <a:r>
              <a:rPr lang="en-US" sz="1800" dirty="0" err="1"/>
              <a:t>creatinine</a:t>
            </a:r>
            <a:r>
              <a:rPr lang="en-US" sz="1800" dirty="0"/>
              <a:t> occurs in the following conditions:</a:t>
            </a:r>
          </a:p>
          <a:p>
            <a:pPr marL="0" indent="0">
              <a:buNone/>
            </a:pPr>
            <a:r>
              <a:rPr lang="en-US" sz="1800" dirty="0" smtClean="0"/>
              <a:t>	a</a:t>
            </a:r>
            <a:r>
              <a:rPr lang="en-US" sz="1800" dirty="0"/>
              <a:t>. </a:t>
            </a:r>
            <a:r>
              <a:rPr lang="en-US" sz="1800" dirty="0" err="1"/>
              <a:t>Phenacemide</a:t>
            </a:r>
            <a:r>
              <a:rPr lang="en-US" sz="1800" dirty="0"/>
              <a:t> therapy (accelerates conversion of </a:t>
            </a:r>
            <a:r>
              <a:rPr lang="en-US" sz="1800" dirty="0" err="1"/>
              <a:t>creatine</a:t>
            </a:r>
            <a:r>
              <a:rPr lang="en-US" sz="1800" dirty="0"/>
              <a:t> to </a:t>
            </a:r>
            <a:r>
              <a:rPr lang="en-US" sz="1800" dirty="0" err="1"/>
              <a:t>creatinine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smtClean="0"/>
              <a:t>	b</a:t>
            </a:r>
            <a:r>
              <a:rPr lang="en-US" sz="1800" dirty="0"/>
              <a:t>. </a:t>
            </a:r>
            <a:r>
              <a:rPr lang="en-US" sz="1800" dirty="0" err="1"/>
              <a:t>Rhabdomyolysis</a:t>
            </a:r>
            <a:r>
              <a:rPr lang="en-US" sz="1800" dirty="0"/>
              <a:t> (releases muscle </a:t>
            </a:r>
            <a:r>
              <a:rPr lang="en-US" sz="1800" dirty="0" err="1"/>
              <a:t>creatinine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smtClean="0"/>
              <a:t>	c</a:t>
            </a:r>
            <a:r>
              <a:rPr lang="en-US" sz="1800" dirty="0"/>
              <a:t>. Muscular patients who develop renal failure</a:t>
            </a:r>
          </a:p>
        </p:txBody>
      </p:sp>
    </p:spTree>
    <p:extLst>
      <p:ext uri="{BB962C8B-B14F-4D97-AF65-F5344CB8AC3E}">
        <p14:creationId xmlns:p14="http://schemas.microsoft.com/office/powerpoint/2010/main" val="422606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kidneys are two bean shaped </a:t>
            </a:r>
            <a:r>
              <a:rPr lang="en-US" dirty="0" smtClean="0"/>
              <a:t>organs lying </a:t>
            </a:r>
            <a:r>
              <a:rPr lang="en-US" dirty="0" err="1"/>
              <a:t>retroperitoneally</a:t>
            </a:r>
            <a:r>
              <a:rPr lang="en-US" dirty="0"/>
              <a:t> on each side </a:t>
            </a:r>
            <a:r>
              <a:rPr lang="en-US" dirty="0" smtClean="0"/>
              <a:t>of the </a:t>
            </a:r>
            <a:r>
              <a:rPr lang="en-US" dirty="0"/>
              <a:t>vertebral column slightly above </a:t>
            </a:r>
            <a:r>
              <a:rPr lang="en-US" dirty="0" smtClean="0"/>
              <a:t>the level </a:t>
            </a:r>
            <a:r>
              <a:rPr lang="en-US" dirty="0"/>
              <a:t>of </a:t>
            </a:r>
            <a:r>
              <a:rPr lang="en-US" dirty="0" smtClean="0"/>
              <a:t>umbilicus</a:t>
            </a:r>
            <a:r>
              <a:rPr lang="en-US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range in length &amp; </a:t>
            </a:r>
            <a:r>
              <a:rPr lang="en-US" dirty="0" smtClean="0"/>
              <a:t>weight, respectively</a:t>
            </a:r>
            <a:r>
              <a:rPr lang="en-US" dirty="0"/>
              <a:t>, from approximately 6cm </a:t>
            </a:r>
            <a:r>
              <a:rPr lang="en-US" dirty="0" smtClean="0"/>
              <a:t>&amp; 24gms </a:t>
            </a:r>
            <a:r>
              <a:rPr lang="en-US" dirty="0"/>
              <a:t>in a full term infant to more </a:t>
            </a:r>
            <a:r>
              <a:rPr lang="en-US" dirty="0" smtClean="0"/>
              <a:t>than/equal </a:t>
            </a:r>
            <a:r>
              <a:rPr lang="en-US" dirty="0"/>
              <a:t>to 12cm &amp; 150gms in an adult</a:t>
            </a:r>
          </a:p>
        </p:txBody>
      </p:sp>
    </p:spTree>
    <p:extLst>
      <p:ext uri="{BB962C8B-B14F-4D97-AF65-F5344CB8AC3E}">
        <p14:creationId xmlns:p14="http://schemas.microsoft.com/office/powerpoint/2010/main" val="3305244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High levels of ascorbic acid and cephalosporin antibiotics can cause a falsely increased </a:t>
            </a:r>
            <a:r>
              <a:rPr lang="en-US" dirty="0" err="1" smtClean="0"/>
              <a:t>creatinine</a:t>
            </a:r>
            <a:r>
              <a:rPr lang="en-US" dirty="0" smtClean="0"/>
              <a:t> level</a:t>
            </a:r>
            <a:r>
              <a:rPr lang="en-US" dirty="0"/>
              <a:t>; these agents also interfere with the BUN-to-</a:t>
            </a:r>
            <a:r>
              <a:rPr lang="en-US" dirty="0" err="1"/>
              <a:t>creatinine</a:t>
            </a:r>
            <a:r>
              <a:rPr lang="en-US" dirty="0"/>
              <a:t> ratio.</a:t>
            </a:r>
          </a:p>
          <a:p>
            <a:pPr marL="0" indent="0">
              <a:buNone/>
            </a:pPr>
            <a:r>
              <a:rPr lang="en-US" dirty="0"/>
              <a:t>2. Drugs that influence kidney function plus other medications can cause a change in the </a:t>
            </a:r>
            <a:r>
              <a:rPr lang="en-US" dirty="0" smtClean="0"/>
              <a:t>blood </a:t>
            </a:r>
            <a:r>
              <a:rPr lang="en-US" dirty="0" err="1" smtClean="0"/>
              <a:t>creatinine</a:t>
            </a:r>
            <a:r>
              <a:rPr lang="en-US" dirty="0" smtClean="0"/>
              <a:t> level.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A diet high in meat can cause increased </a:t>
            </a:r>
            <a:r>
              <a:rPr lang="en-US" dirty="0" err="1"/>
              <a:t>creatinine</a:t>
            </a:r>
            <a:r>
              <a:rPr lang="en-US" dirty="0"/>
              <a:t> levels.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Creatinine</a:t>
            </a:r>
            <a:r>
              <a:rPr lang="en-US" dirty="0"/>
              <a:t> is falsely decreased by bilirubin, glucose, </a:t>
            </a:r>
            <a:r>
              <a:rPr lang="en-US" dirty="0" err="1"/>
              <a:t>histidine</a:t>
            </a:r>
            <a:r>
              <a:rPr lang="en-US" dirty="0"/>
              <a:t>, and quinidine compounds.</a:t>
            </a:r>
          </a:p>
          <a:p>
            <a:pPr marL="0" indent="0">
              <a:buNone/>
            </a:pPr>
            <a:r>
              <a:rPr lang="en-US" dirty="0"/>
              <a:t>5. Ketoacidosis may increase serum </a:t>
            </a:r>
            <a:r>
              <a:rPr lang="en-US" dirty="0" err="1"/>
              <a:t>creatinine</a:t>
            </a:r>
            <a:r>
              <a:rPr lang="en-US" dirty="0"/>
              <a:t> substantially.</a:t>
            </a:r>
          </a:p>
        </p:txBody>
      </p:sp>
    </p:spTree>
    <p:extLst>
      <p:ext uri="{BB962C8B-B14F-4D97-AF65-F5344CB8AC3E}">
        <p14:creationId xmlns:p14="http://schemas.microsoft.com/office/powerpoint/2010/main" val="351981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Serum </a:t>
            </a:r>
            <a:r>
              <a:rPr lang="en-US" b="1" i="1" dirty="0" err="1" smtClean="0"/>
              <a:t>Creatinine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Explain test purpose and procedure.</a:t>
            </a:r>
          </a:p>
          <a:p>
            <a:pPr marL="0" indent="0">
              <a:buNone/>
            </a:pPr>
            <a:r>
              <a:rPr lang="en-US" dirty="0"/>
              <a:t>2. Assess diet for meat and protein intake.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Interpret test results and monitor as appropriate for impaired renal function.</a:t>
            </a:r>
          </a:p>
          <a:p>
            <a:pPr marL="0" indent="0">
              <a:buNone/>
            </a:pPr>
            <a:r>
              <a:rPr lang="en-US" dirty="0"/>
              <a:t>2. Possible treatment includes hemodialysis and renal replacement therapy, including kidney transplant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20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Test for glomerular filtration rate (GFR)</a:t>
            </a:r>
          </a:p>
          <a:p>
            <a:r>
              <a:rPr lang="en-US" dirty="0" smtClean="0"/>
              <a:t>Useful </a:t>
            </a:r>
            <a:r>
              <a:rPr lang="en-US" dirty="0"/>
              <a:t>index for the assessment of severity </a:t>
            </a:r>
            <a:r>
              <a:rPr lang="en-US" dirty="0" smtClean="0"/>
              <a:t>of kidney damage</a:t>
            </a:r>
          </a:p>
          <a:p>
            <a:r>
              <a:rPr lang="en-US" dirty="0" smtClean="0"/>
              <a:t>The concept of clearance is based upon the fact that the rate of removal of a substance from the plasma must equal its simultaneous rate of excretion in urine.</a:t>
            </a:r>
            <a:endParaRPr lang="en-US" dirty="0"/>
          </a:p>
          <a:p>
            <a:r>
              <a:rPr lang="en-US" dirty="0" smtClean="0"/>
              <a:t>Thus,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en-US" dirty="0">
                <a:solidFill>
                  <a:srgbClr val="FF0000"/>
                </a:solidFill>
              </a:rPr>
              <a:t>Clearance is defined as the </a:t>
            </a:r>
            <a:r>
              <a:rPr lang="en-US" i="1" dirty="0" smtClean="0">
                <a:solidFill>
                  <a:srgbClr val="FF0000"/>
                </a:solidFill>
              </a:rPr>
              <a:t>quantity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>
                <a:solidFill>
                  <a:srgbClr val="FF0000"/>
                </a:solidFill>
              </a:rPr>
              <a:t>blood or plasma that is </a:t>
            </a:r>
            <a:r>
              <a:rPr lang="en-US" i="1" dirty="0">
                <a:solidFill>
                  <a:srgbClr val="FF0000"/>
                </a:solidFill>
              </a:rPr>
              <a:t>completely </a:t>
            </a:r>
            <a:r>
              <a:rPr lang="en-US" dirty="0">
                <a:solidFill>
                  <a:srgbClr val="FF0000"/>
                </a:solidFill>
              </a:rPr>
              <a:t>cleared </a:t>
            </a:r>
            <a:r>
              <a:rPr lang="en-US" dirty="0" smtClean="0">
                <a:solidFill>
                  <a:srgbClr val="FF0000"/>
                </a:solidFill>
              </a:rPr>
              <a:t>of a </a:t>
            </a:r>
            <a:r>
              <a:rPr lang="en-US" dirty="0">
                <a:solidFill>
                  <a:srgbClr val="FF0000"/>
                </a:solidFill>
              </a:rPr>
              <a:t>substance </a:t>
            </a:r>
            <a:r>
              <a:rPr lang="en-US" i="1" dirty="0">
                <a:solidFill>
                  <a:srgbClr val="FF0000"/>
                </a:solidFill>
              </a:rPr>
              <a:t>per unit time</a:t>
            </a:r>
            <a:r>
              <a:rPr lang="en-US" dirty="0">
                <a:solidFill>
                  <a:srgbClr val="FF0000"/>
                </a:solidFill>
              </a:rPr>
              <a:t>’</a:t>
            </a:r>
          </a:p>
          <a:p>
            <a:r>
              <a:rPr lang="en-US" dirty="0" smtClean="0"/>
              <a:t>Alternatively &gt;&gt;&gt;&gt; </a:t>
            </a:r>
            <a:r>
              <a:rPr lang="en-US" dirty="0"/>
              <a:t>ml of plasma which </a:t>
            </a:r>
            <a:r>
              <a:rPr lang="en-US" dirty="0" smtClean="0"/>
              <a:t>contains the </a:t>
            </a:r>
            <a:r>
              <a:rPr lang="en-US" dirty="0"/>
              <a:t>amount of that substance excreted </a:t>
            </a:r>
            <a:r>
              <a:rPr lang="en-US" dirty="0" smtClean="0"/>
              <a:t>by kidney </a:t>
            </a:r>
            <a:r>
              <a:rPr lang="en-US" dirty="0"/>
              <a:t>within a minute</a:t>
            </a:r>
          </a:p>
          <a:p>
            <a:r>
              <a:rPr lang="en-US" dirty="0" smtClean="0"/>
              <a:t>Units</a:t>
            </a:r>
            <a:r>
              <a:rPr lang="en-US" dirty="0"/>
              <a:t>: ml/min</a:t>
            </a:r>
          </a:p>
        </p:txBody>
      </p:sp>
    </p:spTree>
    <p:extLst>
      <p:ext uri="{BB962C8B-B14F-4D97-AF65-F5344CB8AC3E}">
        <p14:creationId xmlns:p14="http://schemas.microsoft.com/office/powerpoint/2010/main" val="861243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Calculation: </a:t>
            </a:r>
            <a:r>
              <a:rPr lang="en-US" dirty="0" smtClean="0"/>
              <a:t>(</a:t>
            </a:r>
            <a:r>
              <a:rPr lang="en-US" b="1" dirty="0" smtClean="0"/>
              <a:t>U </a:t>
            </a:r>
            <a:r>
              <a:rPr lang="en-US" b="1" dirty="0"/>
              <a:t>X </a:t>
            </a:r>
            <a:r>
              <a:rPr lang="en-US" b="1" dirty="0" smtClean="0"/>
              <a:t>V)/P</a:t>
            </a:r>
          </a:p>
          <a:p>
            <a:pPr marL="0" indent="0">
              <a:buNone/>
            </a:pPr>
            <a:r>
              <a:rPr lang="en-US" dirty="0"/>
              <a:t>Where:</a:t>
            </a:r>
          </a:p>
          <a:p>
            <a:pPr marL="0" indent="0">
              <a:buNone/>
            </a:pPr>
            <a:r>
              <a:rPr lang="en-US" dirty="0"/>
              <a:t>U = concentration of substance in urine (mg/dl)</a:t>
            </a:r>
          </a:p>
          <a:p>
            <a:pPr marL="0" indent="0">
              <a:buNone/>
            </a:pPr>
            <a:r>
              <a:rPr lang="en-US" dirty="0"/>
              <a:t>V = volume of urine excreted per minute (ml/min)</a:t>
            </a:r>
          </a:p>
          <a:p>
            <a:pPr marL="0" indent="0">
              <a:buNone/>
            </a:pPr>
            <a:r>
              <a:rPr lang="en-US" dirty="0"/>
              <a:t>P = concentration of substance in plasma/serum (mg/dl)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13007"/>
              </p:ext>
            </p:extLst>
          </p:nvPr>
        </p:nvGraphicFramePr>
        <p:xfrm>
          <a:off x="609600" y="1676399"/>
          <a:ext cx="7772400" cy="2083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59307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Types of Clearance tests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30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Endogenous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Exogenous</a:t>
                      </a:r>
                      <a:endParaRPr lang="en-US" dirty="0"/>
                    </a:p>
                  </a:txBody>
                  <a:tcPr/>
                </a:tc>
              </a:tr>
              <a:tr h="3593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Creatinine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Inulin</a:t>
                      </a:r>
                    </a:p>
                  </a:txBody>
                  <a:tcPr/>
                </a:tc>
              </a:tr>
              <a:tr h="3593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Cystatin</a:t>
                      </a:r>
                      <a:r>
                        <a:rPr lang="en-US" dirty="0" smtClean="0"/>
                        <a:t>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Para-amino </a:t>
                      </a:r>
                      <a:r>
                        <a:rPr lang="en-US" dirty="0" err="1" smtClean="0"/>
                        <a:t>hippuric</a:t>
                      </a:r>
                      <a:r>
                        <a:rPr lang="en-US" dirty="0" smtClean="0"/>
                        <a:t> acid (PAHA)</a:t>
                      </a:r>
                    </a:p>
                  </a:txBody>
                  <a:tcPr/>
                </a:tc>
              </a:tr>
              <a:tr h="6201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Diodrast</a:t>
                      </a:r>
                      <a:r>
                        <a:rPr lang="en-US" dirty="0" smtClean="0"/>
                        <a:t> (di-</a:t>
                      </a:r>
                      <a:r>
                        <a:rPr lang="en-US" dirty="0" err="1" smtClean="0"/>
                        <a:t>iodo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pyridone</a:t>
                      </a:r>
                      <a:r>
                        <a:rPr lang="en-US" dirty="0" smtClean="0"/>
                        <a:t> acetic acid)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188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The best substance to use </a:t>
            </a:r>
            <a:r>
              <a:rPr lang="en-US" b="1" dirty="0" smtClean="0"/>
              <a:t>for glomerular clearance:</a:t>
            </a:r>
            <a:endParaRPr lang="en-US" b="1" dirty="0"/>
          </a:p>
          <a:p>
            <a:r>
              <a:rPr lang="en-US" dirty="0" smtClean="0"/>
              <a:t>It </a:t>
            </a:r>
            <a:r>
              <a:rPr lang="en-US" dirty="0"/>
              <a:t>is filtered completely through the glomerulus and </a:t>
            </a:r>
            <a:r>
              <a:rPr lang="en-US" dirty="0" smtClean="0"/>
              <a:t>not reabsorbed </a:t>
            </a:r>
            <a:r>
              <a:rPr lang="en-US" dirty="0"/>
              <a:t>through the nephron tubule</a:t>
            </a:r>
          </a:p>
          <a:p>
            <a:r>
              <a:rPr lang="en-US" dirty="0" smtClean="0"/>
              <a:t>It </a:t>
            </a:r>
            <a:r>
              <a:rPr lang="en-US" dirty="0"/>
              <a:t>is not affected by endogenous and exogenous </a:t>
            </a:r>
            <a:r>
              <a:rPr lang="en-US" dirty="0" smtClean="0"/>
              <a:t>factors</a:t>
            </a:r>
          </a:p>
          <a:p>
            <a:endParaRPr lang="en-US" dirty="0" smtClean="0"/>
          </a:p>
          <a:p>
            <a:r>
              <a:rPr lang="en-US" dirty="0" smtClean="0"/>
              <a:t>Renal </a:t>
            </a:r>
            <a:r>
              <a:rPr lang="en-US" dirty="0"/>
              <a:t>Clearance of </a:t>
            </a:r>
            <a:r>
              <a:rPr lang="en-US" b="1" i="1" dirty="0">
                <a:solidFill>
                  <a:srgbClr val="FF0000"/>
                </a:solidFill>
              </a:rPr>
              <a:t>INULIN</a:t>
            </a:r>
            <a:r>
              <a:rPr lang="en-US" b="1" i="1" dirty="0"/>
              <a:t> </a:t>
            </a:r>
            <a:r>
              <a:rPr lang="en-US" dirty="0"/>
              <a:t>is the Gold Standard </a:t>
            </a:r>
            <a:r>
              <a:rPr lang="en-US" dirty="0" smtClean="0"/>
              <a:t>for determination </a:t>
            </a:r>
            <a:r>
              <a:rPr lang="en-US" dirty="0"/>
              <a:t>of GFR</a:t>
            </a:r>
            <a:r>
              <a:rPr lang="en-US" dirty="0" smtClean="0"/>
              <a:t>. However, inulin does not occur naturally in the body and requires several hours of infusion to reach steady state concentration.</a:t>
            </a:r>
          </a:p>
          <a:p>
            <a:endParaRPr lang="en-US" dirty="0"/>
          </a:p>
          <a:p>
            <a:r>
              <a:rPr lang="en-US" baseline="30000" dirty="0" smtClean="0"/>
              <a:t>51</a:t>
            </a:r>
            <a:r>
              <a:rPr lang="en-US" dirty="0" smtClean="0"/>
              <a:t>Cr-EDTA </a:t>
            </a:r>
            <a:r>
              <a:rPr lang="en-US" dirty="0"/>
              <a:t>clearance closely resembles Inulin clearance &amp; it </a:t>
            </a:r>
            <a:r>
              <a:rPr lang="en-US" dirty="0" smtClean="0"/>
              <a:t>is the </a:t>
            </a:r>
            <a:r>
              <a:rPr lang="en-US" dirty="0"/>
              <a:t>radionuclide of choice for GFR estimation in Europe.</a:t>
            </a:r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baseline="30000" dirty="0"/>
              <a:t>99m</a:t>
            </a:r>
            <a:r>
              <a:rPr lang="en-US" dirty="0"/>
              <a:t> </a:t>
            </a:r>
            <a:r>
              <a:rPr lang="en-US" dirty="0" err="1" smtClean="0"/>
              <a:t>Tc</a:t>
            </a:r>
            <a:r>
              <a:rPr lang="en-US" dirty="0" smtClean="0"/>
              <a:t>-DTPA </a:t>
            </a:r>
            <a:r>
              <a:rPr lang="en-US" dirty="0"/>
              <a:t>is often the preferred agent, </a:t>
            </a:r>
            <a:r>
              <a:rPr lang="en-US" dirty="0" smtClean="0"/>
              <a:t>because </a:t>
            </a:r>
            <a:r>
              <a:rPr lang="en-US" baseline="30000" dirty="0" smtClean="0"/>
              <a:t>99m</a:t>
            </a:r>
            <a:r>
              <a:rPr lang="en-US" dirty="0" smtClean="0"/>
              <a:t> </a:t>
            </a:r>
            <a:r>
              <a:rPr lang="en-US" dirty="0" err="1" smtClean="0"/>
              <a:t>Tc</a:t>
            </a:r>
            <a:r>
              <a:rPr lang="en-US" dirty="0" smtClean="0"/>
              <a:t>-DTPA </a:t>
            </a:r>
            <a:r>
              <a:rPr lang="en-US" dirty="0"/>
              <a:t>is inexpensive</a:t>
            </a:r>
            <a:r>
              <a:rPr lang="en-US" dirty="0" smtClean="0"/>
              <a:t>, easily </a:t>
            </a:r>
            <a:r>
              <a:rPr lang="en-US" dirty="0"/>
              <a:t>available &amp; renal imaging </a:t>
            </a:r>
            <a:r>
              <a:rPr lang="en-US" dirty="0" smtClean="0"/>
              <a:t>can be </a:t>
            </a:r>
            <a:r>
              <a:rPr lang="en-US" dirty="0"/>
              <a:t>simultaneously performed.</a:t>
            </a:r>
          </a:p>
          <a:p>
            <a:r>
              <a:rPr lang="en-US" dirty="0" smtClean="0"/>
              <a:t>GFR </a:t>
            </a:r>
            <a:r>
              <a:rPr lang="en-US" dirty="0"/>
              <a:t>can be estimated based upon either plasma clearance </a:t>
            </a:r>
            <a:r>
              <a:rPr lang="en-US" dirty="0" smtClean="0"/>
              <a:t>or upon </a:t>
            </a:r>
            <a:r>
              <a:rPr lang="en-US" dirty="0"/>
              <a:t>the tracer uptake by the kidneys.</a:t>
            </a:r>
          </a:p>
        </p:txBody>
      </p:sp>
    </p:spTree>
    <p:extLst>
      <p:ext uri="{BB962C8B-B14F-4D97-AF65-F5344CB8AC3E}">
        <p14:creationId xmlns:p14="http://schemas.microsoft.com/office/powerpoint/2010/main" val="543852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CYSTATIN C 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It is a LMW </a:t>
            </a:r>
            <a:r>
              <a:rPr lang="en-US" dirty="0" err="1"/>
              <a:t>nonglycosylated</a:t>
            </a:r>
            <a:r>
              <a:rPr lang="en-US" dirty="0"/>
              <a:t> protein produced </a:t>
            </a:r>
            <a:r>
              <a:rPr lang="en-US" dirty="0" smtClean="0"/>
              <a:t>at a </a:t>
            </a:r>
            <a:r>
              <a:rPr lang="en-US" dirty="0"/>
              <a:t>constant rate by all nucleated cells in the body, </a:t>
            </a:r>
            <a:r>
              <a:rPr lang="en-US" dirty="0" smtClean="0"/>
              <a:t>freely filtered </a:t>
            </a:r>
            <a:r>
              <a:rPr lang="en-US" dirty="0"/>
              <a:t>by the glomeruli, not secreted, but totally </a:t>
            </a:r>
            <a:r>
              <a:rPr lang="en-US" dirty="0" smtClean="0"/>
              <a:t>reabsorbed by </a:t>
            </a:r>
            <a:r>
              <a:rPr lang="en-US" dirty="0"/>
              <a:t>the renal tubules.</a:t>
            </a:r>
          </a:p>
          <a:p>
            <a:r>
              <a:rPr lang="en-US" dirty="0" smtClean="0"/>
              <a:t>Little </a:t>
            </a:r>
            <a:r>
              <a:rPr lang="en-US" dirty="0"/>
              <a:t>or no </a:t>
            </a:r>
            <a:r>
              <a:rPr lang="en-US" dirty="0" err="1"/>
              <a:t>cystatin</a:t>
            </a:r>
            <a:r>
              <a:rPr lang="en-US" dirty="0"/>
              <a:t> is excreted in urine.</a:t>
            </a:r>
          </a:p>
          <a:p>
            <a:r>
              <a:rPr lang="en-US" dirty="0" smtClean="0"/>
              <a:t>Normal </a:t>
            </a:r>
            <a:r>
              <a:rPr lang="en-US" dirty="0"/>
              <a:t>adults have circulating level of approx. 1mg/l.</a:t>
            </a:r>
          </a:p>
          <a:p>
            <a:r>
              <a:rPr lang="en-US" dirty="0" smtClean="0"/>
              <a:t>This </a:t>
            </a:r>
            <a:r>
              <a:rPr lang="en-US" dirty="0"/>
              <a:t>is better indicator of renal function as compared </a:t>
            </a:r>
            <a:r>
              <a:rPr lang="en-US" dirty="0" smtClean="0"/>
              <a:t>to </a:t>
            </a: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/>
              <a:t>in early stages of GFR impairment as it </a:t>
            </a:r>
            <a:r>
              <a:rPr lang="en-US" dirty="0" smtClean="0"/>
              <a:t>is independent </a:t>
            </a:r>
            <a:r>
              <a:rPr lang="en-US" dirty="0"/>
              <a:t>of age</a:t>
            </a:r>
            <a:r>
              <a:rPr lang="en-US" dirty="0" smtClean="0"/>
              <a:t>, gender, body </a:t>
            </a:r>
            <a:r>
              <a:rPr lang="en-US" dirty="0"/>
              <a:t>composition &amp; muscle mass.</a:t>
            </a:r>
          </a:p>
          <a:p>
            <a:r>
              <a:rPr lang="en-US" dirty="0" err="1" smtClean="0"/>
              <a:t>Cystatin</a:t>
            </a:r>
            <a:r>
              <a:rPr lang="en-US" dirty="0" smtClean="0"/>
              <a:t> </a:t>
            </a:r>
            <a:r>
              <a:rPr lang="en-US" dirty="0"/>
              <a:t>C can be estimated in blood by </a:t>
            </a:r>
            <a:r>
              <a:rPr lang="en-US" dirty="0" smtClean="0"/>
              <a:t>enzyme immunoassays </a:t>
            </a:r>
            <a:r>
              <a:rPr lang="en-US" dirty="0"/>
              <a:t>or </a:t>
            </a:r>
            <a:r>
              <a:rPr lang="en-US" dirty="0" err="1"/>
              <a:t>immunoturbidometry</a:t>
            </a:r>
            <a:r>
              <a:rPr lang="en-US" dirty="0" smtClean="0"/>
              <a:t>. Both </a:t>
            </a:r>
            <a:r>
              <a:rPr lang="en-US" dirty="0"/>
              <a:t>techniques </a:t>
            </a:r>
            <a:r>
              <a:rPr lang="en-US" dirty="0" smtClean="0"/>
              <a:t>are currently </a:t>
            </a:r>
            <a:r>
              <a:rPr lang="en-US" dirty="0"/>
              <a:t>kit based &amp; expensive.</a:t>
            </a:r>
          </a:p>
        </p:txBody>
      </p:sp>
    </p:spTree>
    <p:extLst>
      <p:ext uri="{BB962C8B-B14F-4D97-AF65-F5344CB8AC3E}">
        <p14:creationId xmlns:p14="http://schemas.microsoft.com/office/powerpoint/2010/main" val="3000303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measures </a:t>
            </a:r>
            <a:r>
              <a:rPr lang="en-US" dirty="0"/>
              <a:t>the rate at which the </a:t>
            </a:r>
            <a:r>
              <a:rPr lang="en-US" dirty="0" smtClean="0"/>
              <a:t>kidneys are </a:t>
            </a:r>
            <a:r>
              <a:rPr lang="en-US" dirty="0"/>
              <a:t>able to remove (to clear) a </a:t>
            </a:r>
            <a:r>
              <a:rPr lang="en-US" dirty="0" smtClean="0"/>
              <a:t>filterable substance </a:t>
            </a:r>
            <a:r>
              <a:rPr lang="en-US" dirty="0"/>
              <a:t>from the blood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err="1"/>
              <a:t>creatinine</a:t>
            </a:r>
            <a:r>
              <a:rPr lang="en-US" dirty="0"/>
              <a:t> clearance is a rough measure </a:t>
            </a:r>
            <a:r>
              <a:rPr lang="en-US" dirty="0" smtClean="0"/>
              <a:t>of the </a:t>
            </a:r>
            <a:r>
              <a:rPr lang="en-US" dirty="0"/>
              <a:t>glomerular filtration rate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Serum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err="1"/>
              <a:t>conc</a:t>
            </a:r>
            <a:r>
              <a:rPr lang="en-US" dirty="0"/>
              <a:t> (</a:t>
            </a:r>
            <a:r>
              <a:rPr lang="en-US" dirty="0" err="1"/>
              <a:t>Crs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it-IT" dirty="0"/>
              <a:t>b) Urine </a:t>
            </a:r>
            <a:r>
              <a:rPr lang="it-IT" dirty="0" smtClean="0"/>
              <a:t>creatinine </a:t>
            </a:r>
            <a:r>
              <a:rPr lang="it-IT" dirty="0"/>
              <a:t>conc ( Cru)</a:t>
            </a:r>
          </a:p>
          <a:p>
            <a:pPr marL="0" indent="0">
              <a:buNone/>
            </a:pPr>
            <a:r>
              <a:rPr lang="en-US" dirty="0"/>
              <a:t>c) Urine </a:t>
            </a:r>
            <a:r>
              <a:rPr lang="en-US" dirty="0" smtClean="0"/>
              <a:t>Volume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/>
              <a:t>clearance=(Cru x V/t) / </a:t>
            </a:r>
            <a:r>
              <a:rPr lang="en-US" dirty="0" err="1"/>
              <a:t>Crs</a:t>
            </a:r>
            <a:endParaRPr lang="en-US" dirty="0"/>
          </a:p>
          <a:p>
            <a:r>
              <a:rPr lang="en-US" dirty="0" smtClean="0"/>
              <a:t>Normal </a:t>
            </a:r>
            <a:r>
              <a:rPr lang="en-US" dirty="0"/>
              <a:t>range </a:t>
            </a:r>
            <a:r>
              <a:rPr lang="en-US" dirty="0" smtClean="0"/>
              <a:t> male </a:t>
            </a:r>
            <a:r>
              <a:rPr lang="en-US" dirty="0"/>
              <a:t>= 85 – 125 ml/min</a:t>
            </a:r>
          </a:p>
          <a:p>
            <a:pPr marL="0" indent="0">
              <a:buNone/>
            </a:pPr>
            <a:r>
              <a:rPr lang="en-US" dirty="0" smtClean="0"/>
              <a:t>		female </a:t>
            </a:r>
            <a:r>
              <a:rPr lang="en-US" dirty="0"/>
              <a:t>= 75 – 115 ml/min</a:t>
            </a:r>
          </a:p>
        </p:txBody>
      </p:sp>
    </p:spTree>
    <p:extLst>
      <p:ext uri="{BB962C8B-B14F-4D97-AF65-F5344CB8AC3E}">
        <p14:creationId xmlns:p14="http://schemas.microsoft.com/office/powerpoint/2010/main" val="2681790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95000"/>
              </a:lnSpc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In clinical practice </a:t>
            </a:r>
            <a:r>
              <a:rPr lang="en-US" sz="4400" dirty="0" err="1" smtClean="0">
                <a:solidFill>
                  <a:srgbClr val="FF0000"/>
                </a:solidFill>
              </a:rPr>
              <a:t>creatinine</a:t>
            </a:r>
            <a:r>
              <a:rPr lang="en-US" sz="4400" dirty="0" smtClean="0">
                <a:solidFill>
                  <a:srgbClr val="FF0000"/>
                </a:solidFill>
              </a:rPr>
              <a:t> clearance may be used to estimate GFR for the following reasons:</a:t>
            </a:r>
          </a:p>
          <a:p>
            <a:pPr algn="just">
              <a:lnSpc>
                <a:spcPct val="95000"/>
              </a:lnSpc>
              <a:buFontTx/>
              <a:buAutoNum type="arabicPeriod"/>
            </a:pPr>
            <a:r>
              <a:rPr lang="en-US" dirty="0" smtClean="0"/>
              <a:t>Inulin is not produced endogenously.</a:t>
            </a:r>
          </a:p>
          <a:p>
            <a:pPr marL="0" indent="0" algn="just">
              <a:lnSpc>
                <a:spcPct val="95000"/>
              </a:lnSpc>
              <a:buNone/>
            </a:pPr>
            <a:r>
              <a:rPr lang="en-US" dirty="0" smtClean="0"/>
              <a:t>Therefore, it must be infused intravenously if it is to be used in renal function tests. </a:t>
            </a:r>
          </a:p>
          <a:p>
            <a:pPr marL="0" indent="0" algn="just">
              <a:lnSpc>
                <a:spcPct val="95000"/>
              </a:lnSpc>
              <a:buNone/>
            </a:pPr>
            <a:r>
              <a:rPr lang="en-US" dirty="0" smtClean="0"/>
              <a:t>So, it is much more convenient to use a substance that is normally present in plasma that is freely filtered, but neither secreted, nor reabsorbed.</a:t>
            </a:r>
          </a:p>
          <a:p>
            <a:pPr marL="0" indent="0" algn="just">
              <a:lnSpc>
                <a:spcPct val="95000"/>
              </a:lnSpc>
              <a:buNone/>
            </a:pPr>
            <a:r>
              <a:rPr lang="en-US" dirty="0" smtClean="0"/>
              <a:t>2. </a:t>
            </a:r>
            <a:r>
              <a:rPr lang="en-US" dirty="0" err="1" smtClean="0"/>
              <a:t>Creatinine</a:t>
            </a:r>
            <a:r>
              <a:rPr lang="en-US" dirty="0" smtClean="0"/>
              <a:t>, a normal breakdown product of </a:t>
            </a:r>
            <a:r>
              <a:rPr lang="en-US" dirty="0" err="1" smtClean="0"/>
              <a:t>creatine</a:t>
            </a:r>
            <a:r>
              <a:rPr lang="en-US" dirty="0" smtClean="0"/>
              <a:t>, is an endogenous compound that fulfills these criteria.</a:t>
            </a:r>
          </a:p>
          <a:p>
            <a:endParaRPr lang="en-US" dirty="0" smtClean="0"/>
          </a:p>
          <a:p>
            <a:r>
              <a:rPr lang="en-US" dirty="0"/>
              <a:t>Endogenous </a:t>
            </a:r>
            <a:r>
              <a:rPr lang="en-US" dirty="0" err="1"/>
              <a:t>creatinine</a:t>
            </a:r>
            <a:r>
              <a:rPr lang="en-US" dirty="0"/>
              <a:t> production is constant as long as the muscle mass remains constant. </a:t>
            </a:r>
            <a:r>
              <a:rPr lang="en-US" dirty="0" smtClean="0"/>
              <a:t>Because </a:t>
            </a:r>
            <a:r>
              <a:rPr lang="en-US" dirty="0"/>
              <a:t>all </a:t>
            </a:r>
            <a:r>
              <a:rPr lang="en-US" dirty="0" err="1"/>
              <a:t>creatinine</a:t>
            </a:r>
            <a:r>
              <a:rPr lang="en-US" dirty="0"/>
              <a:t> filtered by the kidneys in a given time interval is excreted into the urine,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levels are </a:t>
            </a:r>
            <a:r>
              <a:rPr lang="en-US" dirty="0"/>
              <a:t>equivalent to the glomerular filtration rate (GFR). Disorders of kidney function prevent </a:t>
            </a:r>
            <a:r>
              <a:rPr lang="en-US" dirty="0" smtClean="0"/>
              <a:t>maximum excretion </a:t>
            </a:r>
            <a:r>
              <a:rPr lang="en-US" dirty="0"/>
              <a:t>of </a:t>
            </a:r>
            <a:r>
              <a:rPr lang="en-US" dirty="0" err="1"/>
              <a:t>creatinine</a:t>
            </a:r>
            <a:r>
              <a:rPr lang="en-US" dirty="0"/>
              <a:t>. The </a:t>
            </a:r>
            <a:r>
              <a:rPr lang="en-US" dirty="0" err="1"/>
              <a:t>creatinine</a:t>
            </a:r>
            <a:r>
              <a:rPr lang="en-US" dirty="0"/>
              <a:t> clearance test is a specific measurement of kidney function, primarily </a:t>
            </a:r>
            <a:r>
              <a:rPr lang="en-US" dirty="0" smtClean="0"/>
              <a:t>glomerular filtration</a:t>
            </a:r>
            <a:r>
              <a:rPr lang="en-US" dirty="0"/>
              <a:t>. It measures the rate at which the kidneys clear </a:t>
            </a:r>
            <a:r>
              <a:rPr lang="en-US" dirty="0" err="1"/>
              <a:t>creatinine</a:t>
            </a:r>
            <a:r>
              <a:rPr lang="en-US" dirty="0"/>
              <a:t> from the blood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However, in humans, a small amount of </a:t>
            </a:r>
            <a:r>
              <a:rPr lang="en-US" dirty="0" err="1" smtClean="0"/>
              <a:t>creatinine</a:t>
            </a:r>
            <a:r>
              <a:rPr lang="en-US" dirty="0" smtClean="0"/>
              <a:t> is secreted into the urine in the proximal tubules.</a:t>
            </a:r>
          </a:p>
          <a:p>
            <a:r>
              <a:rPr lang="en-US" dirty="0" smtClean="0"/>
              <a:t>Consequently, the rate of excretion of </a:t>
            </a:r>
            <a:r>
              <a:rPr lang="en-US" dirty="0" err="1" smtClean="0"/>
              <a:t>creatinine</a:t>
            </a:r>
            <a:r>
              <a:rPr lang="en-US" dirty="0" smtClean="0"/>
              <a:t> exceeds its rate of filtration by 5 to 10%. The clearance of </a:t>
            </a:r>
            <a:r>
              <a:rPr lang="en-US" dirty="0" err="1" smtClean="0"/>
              <a:t>creatinine</a:t>
            </a:r>
            <a:r>
              <a:rPr lang="en-US" dirty="0" smtClean="0"/>
              <a:t> thus exceeds the true GFR by 5 to 10%.</a:t>
            </a:r>
          </a:p>
        </p:txBody>
      </p:sp>
    </p:spTree>
    <p:extLst>
      <p:ext uri="{BB962C8B-B14F-4D97-AF65-F5344CB8AC3E}">
        <p14:creationId xmlns:p14="http://schemas.microsoft.com/office/powerpoint/2010/main" val="2446580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257800"/>
          </a:xfrm>
        </p:spPr>
        <p:txBody>
          <a:bodyPr>
            <a:normAutofit fontScale="62500" lnSpcReduction="20000"/>
          </a:bodyPr>
          <a:lstStyle/>
          <a:p>
            <a:pPr marL="382270" marR="30480" indent="-344805">
              <a:spcBef>
                <a:spcPts val="825"/>
              </a:spcBef>
              <a:buFont typeface="Arial"/>
              <a:buChar char="•"/>
              <a:tabLst>
                <a:tab pos="382270" algn="l"/>
                <a:tab pos="382905" algn="l"/>
              </a:tabLst>
            </a:pPr>
            <a:r>
              <a:rPr lang="en-US" dirty="0" smtClean="0">
                <a:cs typeface="Calibri"/>
              </a:rPr>
              <a:t>In </a:t>
            </a:r>
            <a:r>
              <a:rPr lang="en-US" spc="-5" dirty="0" smtClean="0">
                <a:cs typeface="Calibri"/>
              </a:rPr>
              <a:t>renal </a:t>
            </a:r>
            <a:r>
              <a:rPr lang="en-US" spc="-15" dirty="0" smtClean="0">
                <a:cs typeface="Calibri"/>
              </a:rPr>
              <a:t>failure </a:t>
            </a:r>
            <a:r>
              <a:rPr lang="en-US" dirty="0" smtClean="0">
                <a:cs typeface="Calibri"/>
              </a:rPr>
              <a:t>the kidney will not be </a:t>
            </a:r>
            <a:r>
              <a:rPr lang="en-US" spc="5" dirty="0" smtClean="0">
                <a:cs typeface="Calibri"/>
              </a:rPr>
              <a:t>able</a:t>
            </a:r>
            <a:r>
              <a:rPr lang="en-US" spc="-250" dirty="0" smtClean="0">
                <a:cs typeface="Calibri"/>
              </a:rPr>
              <a:t> </a:t>
            </a:r>
            <a:r>
              <a:rPr lang="en-US" spc="-15" dirty="0" smtClean="0">
                <a:cs typeface="Calibri"/>
              </a:rPr>
              <a:t>to </a:t>
            </a:r>
            <a:r>
              <a:rPr lang="en-US" spc="-35" dirty="0" smtClean="0">
                <a:cs typeface="Calibri"/>
              </a:rPr>
              <a:t>excrete </a:t>
            </a:r>
            <a:r>
              <a:rPr lang="en-US" spc="-5" dirty="0" err="1" smtClean="0">
                <a:cs typeface="Calibri"/>
              </a:rPr>
              <a:t>creatinine</a:t>
            </a:r>
            <a:r>
              <a:rPr lang="en-US" spc="-5" dirty="0" smtClean="0">
                <a:cs typeface="Calibri"/>
              </a:rPr>
              <a:t> </a:t>
            </a:r>
            <a:r>
              <a:rPr lang="en-US" spc="5" dirty="0" smtClean="0">
                <a:cs typeface="Calibri"/>
              </a:rPr>
              <a:t>in  urine leading </a:t>
            </a:r>
            <a:r>
              <a:rPr lang="en-US" spc="-15" dirty="0" smtClean="0">
                <a:cs typeface="Calibri"/>
              </a:rPr>
              <a:t>to </a:t>
            </a:r>
            <a:r>
              <a:rPr lang="en-US" dirty="0" smtClean="0">
                <a:cs typeface="Calibri"/>
              </a:rPr>
              <a:t>an </a:t>
            </a:r>
            <a:r>
              <a:rPr lang="en-US" spc="-10" dirty="0" smtClean="0">
                <a:cs typeface="Calibri"/>
              </a:rPr>
              <a:t>elevation </a:t>
            </a:r>
            <a:r>
              <a:rPr lang="en-US" spc="5" dirty="0" smtClean="0">
                <a:cs typeface="Calibri"/>
              </a:rPr>
              <a:t>in</a:t>
            </a:r>
            <a:r>
              <a:rPr lang="en-US" spc="-130" dirty="0" smtClean="0">
                <a:cs typeface="Calibri"/>
              </a:rPr>
              <a:t> </a:t>
            </a:r>
            <a:r>
              <a:rPr lang="en-US" dirty="0" smtClean="0">
                <a:cs typeface="Calibri"/>
              </a:rPr>
              <a:t>serum </a:t>
            </a:r>
            <a:r>
              <a:rPr lang="en-US" dirty="0" err="1" smtClean="0">
                <a:cs typeface="Calibri"/>
              </a:rPr>
              <a:t>cr</a:t>
            </a:r>
            <a:r>
              <a:rPr lang="en-US" spc="10" dirty="0" err="1" smtClean="0">
                <a:cs typeface="Calibri"/>
              </a:rPr>
              <a:t>e</a:t>
            </a:r>
            <a:r>
              <a:rPr lang="en-US" spc="-25" dirty="0" err="1" smtClean="0">
                <a:cs typeface="Calibri"/>
              </a:rPr>
              <a:t>a</a:t>
            </a:r>
            <a:r>
              <a:rPr lang="en-US" dirty="0" err="1" smtClean="0">
                <a:cs typeface="Calibri"/>
              </a:rPr>
              <a:t>t</a:t>
            </a:r>
            <a:r>
              <a:rPr lang="en-US" spc="10" dirty="0" err="1" smtClean="0">
                <a:cs typeface="Calibri"/>
              </a:rPr>
              <a:t>i</a:t>
            </a:r>
            <a:r>
              <a:rPr lang="en-US" spc="5" dirty="0" err="1" smtClean="0">
                <a:cs typeface="Calibri"/>
              </a:rPr>
              <a:t>n</a:t>
            </a:r>
            <a:r>
              <a:rPr lang="en-US" spc="10" dirty="0" err="1" smtClean="0">
                <a:cs typeface="Calibri"/>
              </a:rPr>
              <a:t>i</a:t>
            </a:r>
            <a:r>
              <a:rPr lang="en-US" spc="-20" dirty="0" err="1" smtClean="0">
                <a:cs typeface="Calibri"/>
              </a:rPr>
              <a:t>n</a:t>
            </a:r>
            <a:r>
              <a:rPr lang="en-US" dirty="0" err="1" smtClean="0">
                <a:cs typeface="Calibri"/>
              </a:rPr>
              <a:t>e</a:t>
            </a:r>
            <a:r>
              <a:rPr lang="en-US" spc="-110" dirty="0" smtClean="0">
                <a:cs typeface="Calibri"/>
              </a:rPr>
              <a:t> </a:t>
            </a:r>
            <a:r>
              <a:rPr lang="en-US" spc="10" dirty="0" smtClean="0">
                <a:cs typeface="Calibri"/>
              </a:rPr>
              <a:t>l</a:t>
            </a:r>
            <a:r>
              <a:rPr lang="en-US" spc="-15" dirty="0" smtClean="0">
                <a:cs typeface="Calibri"/>
              </a:rPr>
              <a:t>e</a:t>
            </a:r>
            <a:r>
              <a:rPr lang="en-US" spc="-25" dirty="0" smtClean="0">
                <a:cs typeface="Calibri"/>
              </a:rPr>
              <a:t>v</a:t>
            </a:r>
            <a:r>
              <a:rPr lang="en-US" spc="10" dirty="0" smtClean="0">
                <a:cs typeface="Calibri"/>
              </a:rPr>
              <a:t>el</a:t>
            </a:r>
            <a:r>
              <a:rPr lang="en-US" dirty="0" smtClean="0">
                <a:cs typeface="Calibri"/>
              </a:rPr>
              <a:t>.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GB" sz="3600" b="1" u="sng" dirty="0" smtClean="0"/>
              <a:t>Both serum </a:t>
            </a:r>
            <a:r>
              <a:rPr lang="en-GB" sz="3600" b="1" u="sng" dirty="0" smtClean="0"/>
              <a:t>Cr. </a:t>
            </a:r>
            <a:r>
              <a:rPr lang="en-GB" sz="3600" b="1" u="sng" dirty="0" smtClean="0"/>
              <a:t>and </a:t>
            </a:r>
            <a:r>
              <a:rPr lang="en-GB" sz="3600" b="1" u="sng" dirty="0" err="1" smtClean="0"/>
              <a:t>creatinine</a:t>
            </a:r>
            <a:r>
              <a:rPr lang="en-GB" sz="3600" b="1" u="sng" dirty="0" smtClean="0"/>
              <a:t> clearance are used as kidney function tests to :</a:t>
            </a:r>
            <a:r>
              <a:rPr lang="en-GB" sz="4000" b="1" dirty="0" smtClean="0">
                <a:cs typeface="Times New Roman" charset="0"/>
              </a:rPr>
              <a:t> </a:t>
            </a:r>
            <a:endParaRPr lang="en-GB" sz="4000" u="sng" dirty="0">
              <a:cs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/>
              <a:t>Confirm the diagnosis of renal disease.</a:t>
            </a:r>
            <a:endParaRPr lang="en-GB" u="sng" dirty="0"/>
          </a:p>
          <a:p>
            <a:pPr>
              <a:spcBef>
                <a:spcPct val="50000"/>
              </a:spcBef>
            </a:pPr>
            <a:r>
              <a:rPr lang="en-GB" dirty="0" smtClean="0"/>
              <a:t>Give an idea about the severity of the disease. </a:t>
            </a:r>
          </a:p>
          <a:p>
            <a:pPr>
              <a:spcBef>
                <a:spcPct val="50000"/>
              </a:spcBef>
            </a:pPr>
            <a:r>
              <a:rPr lang="en-GB" dirty="0" smtClean="0"/>
              <a:t>Follow up the treatment. </a:t>
            </a:r>
            <a:endParaRPr lang="en-US" dirty="0" smtClean="0"/>
          </a:p>
          <a:p>
            <a:pPr algn="just"/>
            <a:endParaRPr lang="en-US" b="1" dirty="0" smtClean="0">
              <a:latin typeface="Arial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charset="0"/>
              </a:rPr>
              <a:t>A raised serum </a:t>
            </a:r>
            <a:r>
              <a:rPr lang="en-US" b="1" dirty="0" err="1" smtClean="0">
                <a:latin typeface="Arial" charset="0"/>
              </a:rPr>
              <a:t>creatinine</a:t>
            </a:r>
            <a:r>
              <a:rPr lang="en-US" b="1" dirty="0" smtClean="0">
                <a:latin typeface="Arial" charset="0"/>
              </a:rPr>
              <a:t> is </a:t>
            </a:r>
          </a:p>
          <a:p>
            <a:pPr algn="just"/>
            <a:r>
              <a:rPr lang="en-US" dirty="0" smtClean="0">
                <a:latin typeface="Arial" charset="0"/>
              </a:rPr>
              <a:t>a good indicator of impaired renal function </a:t>
            </a:r>
          </a:p>
          <a:p>
            <a:pPr algn="just"/>
            <a:endParaRPr lang="en-US" b="1" dirty="0" smtClean="0">
              <a:latin typeface="Arial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charset="0"/>
              </a:rPr>
              <a:t>But  normal serum </a:t>
            </a:r>
            <a:r>
              <a:rPr lang="en-US" b="1" dirty="0" err="1" smtClean="0">
                <a:latin typeface="Arial" charset="0"/>
              </a:rPr>
              <a:t>creatinine</a:t>
            </a:r>
            <a:endParaRPr lang="en-US" b="1" dirty="0" smtClean="0">
              <a:latin typeface="Arial" charset="0"/>
            </a:endParaRPr>
          </a:p>
          <a:p>
            <a:pPr algn="just"/>
            <a:r>
              <a:rPr lang="en-US" dirty="0" smtClean="0">
                <a:latin typeface="Arial" charset="0"/>
              </a:rPr>
              <a:t>does not necessarily indicate normal renal function as serum </a:t>
            </a:r>
            <a:r>
              <a:rPr lang="en-US" dirty="0" err="1" smtClean="0">
                <a:latin typeface="Arial" charset="0"/>
              </a:rPr>
              <a:t>creatinine</a:t>
            </a:r>
            <a:r>
              <a:rPr lang="en-US" dirty="0" smtClean="0">
                <a:latin typeface="Arial" charset="0"/>
              </a:rPr>
              <a:t> may not be elevated until GFR has fallen by as much as 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72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the traditional method,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content of </a:t>
            </a:r>
            <a:r>
              <a:rPr lang="en-US" dirty="0"/>
              <a:t>a 24 </a:t>
            </a:r>
            <a:r>
              <a:rPr lang="en-US" dirty="0" err="1"/>
              <a:t>hr</a:t>
            </a:r>
            <a:r>
              <a:rPr lang="en-US" dirty="0"/>
              <a:t> urine collection &amp; the </a:t>
            </a:r>
            <a:r>
              <a:rPr lang="en-US" dirty="0" smtClean="0"/>
              <a:t>plasma concentration </a:t>
            </a:r>
            <a:r>
              <a:rPr lang="en-US" dirty="0"/>
              <a:t>in this period are estimated</a:t>
            </a:r>
            <a:r>
              <a:rPr lang="en-US" dirty="0" smtClean="0"/>
              <a:t>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Try this: calculate the </a:t>
            </a:r>
            <a:r>
              <a:rPr lang="en-US" dirty="0" err="1" smtClean="0">
                <a:solidFill>
                  <a:srgbClr val="FF0000"/>
                </a:solidFill>
              </a:rPr>
              <a:t>creatinine</a:t>
            </a:r>
            <a:r>
              <a:rPr lang="en-US" dirty="0" smtClean="0">
                <a:solidFill>
                  <a:srgbClr val="FF0000"/>
                </a:solidFill>
              </a:rPr>
              <a:t> clearance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Using </a:t>
            </a:r>
            <a:r>
              <a:rPr lang="en-US" dirty="0"/>
              <a:t>urine </a:t>
            </a:r>
            <a:r>
              <a:rPr lang="en-US" dirty="0" err="1"/>
              <a:t>creatinine</a:t>
            </a:r>
            <a:r>
              <a:rPr lang="en-US" dirty="0"/>
              <a:t> of 120mg/dl, </a:t>
            </a:r>
            <a:r>
              <a:rPr lang="en-US" dirty="0" smtClean="0"/>
              <a:t>serum </a:t>
            </a: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/>
              <a:t>of 1.0 mg/dl and urine volume of </a:t>
            </a:r>
            <a:r>
              <a:rPr lang="en-US" dirty="0" smtClean="0"/>
              <a:t>1440 ml </a:t>
            </a:r>
            <a:r>
              <a:rPr lang="en-US" dirty="0"/>
              <a:t>obtained from 24 –hour specimen. </a:t>
            </a:r>
            <a:r>
              <a:rPr lang="en-US" dirty="0" smtClean="0"/>
              <a:t>Calculate the GFR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Answer ?</a:t>
            </a:r>
          </a:p>
          <a:p>
            <a:pPr marL="0" indent="0">
              <a:buNone/>
            </a:pP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clearance = </a:t>
            </a:r>
            <a:r>
              <a:rPr lang="en-US" dirty="0"/>
              <a:t>(Cru x V/t) / </a:t>
            </a:r>
            <a:r>
              <a:rPr lang="en-US" dirty="0" err="1"/>
              <a:t>Crs</a:t>
            </a:r>
            <a:endParaRPr lang="en-US" dirty="0"/>
          </a:p>
          <a:p>
            <a:pPr marL="0" indent="0">
              <a:buNone/>
            </a:pPr>
            <a:r>
              <a:rPr lang="sv-SE" dirty="0" smtClean="0"/>
              <a:t>		= </a:t>
            </a:r>
            <a:r>
              <a:rPr lang="sv-SE" dirty="0"/>
              <a:t>[120mg/dl x 1440ml / (</a:t>
            </a:r>
            <a:r>
              <a:rPr lang="sv-SE" dirty="0" smtClean="0"/>
              <a:t>24h </a:t>
            </a:r>
            <a:r>
              <a:rPr lang="sv-SE" dirty="0"/>
              <a:t>x 60min</a:t>
            </a:r>
            <a:r>
              <a:rPr lang="sv-SE" dirty="0" smtClean="0"/>
              <a:t>)]/</a:t>
            </a:r>
            <a:r>
              <a:rPr lang="en-US" dirty="0" smtClean="0"/>
              <a:t>1.0mg/dl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=[120 </a:t>
            </a:r>
            <a:r>
              <a:rPr lang="en-US" dirty="0"/>
              <a:t>x 1440ml / </a:t>
            </a:r>
            <a:r>
              <a:rPr lang="en-US" dirty="0" smtClean="0"/>
              <a:t>1440min]/1.0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=</a:t>
            </a:r>
            <a:r>
              <a:rPr lang="en-US" dirty="0"/>
              <a:t>120ml/min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89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20169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Nephron</a:t>
            </a:r>
          </a:p>
          <a:p>
            <a:r>
              <a:rPr lang="en-US" dirty="0" smtClean="0"/>
              <a:t>Each </a:t>
            </a:r>
            <a:r>
              <a:rPr lang="en-US" dirty="0"/>
              <a:t>kidney contains </a:t>
            </a:r>
            <a:r>
              <a:rPr lang="en-US" dirty="0" smtClean="0"/>
              <a:t>approx. 1 </a:t>
            </a:r>
            <a:r>
              <a:rPr lang="en-US" dirty="0"/>
              <a:t>million nephrons.</a:t>
            </a:r>
          </a:p>
          <a:p>
            <a:r>
              <a:rPr lang="en-US" dirty="0" smtClean="0"/>
              <a:t>In </a:t>
            </a:r>
            <a:r>
              <a:rPr lang="en-US" dirty="0"/>
              <a:t>humans</a:t>
            </a:r>
            <a:r>
              <a:rPr lang="en-US" dirty="0" smtClean="0"/>
              <a:t>, formation </a:t>
            </a:r>
            <a:r>
              <a:rPr lang="en-US" dirty="0"/>
              <a:t>of nephron </a:t>
            </a:r>
            <a:r>
              <a:rPr lang="en-US" dirty="0" smtClean="0"/>
              <a:t>is complete </a:t>
            </a:r>
            <a:r>
              <a:rPr lang="en-US" dirty="0"/>
              <a:t>at 36-40 </a:t>
            </a:r>
            <a:r>
              <a:rPr lang="en-US" dirty="0" smtClean="0"/>
              <a:t>weeks </a:t>
            </a:r>
            <a:r>
              <a:rPr lang="en-US" dirty="0"/>
              <a:t>of </a:t>
            </a:r>
            <a:r>
              <a:rPr lang="en-US" dirty="0" smtClean="0"/>
              <a:t>gestation, but </a:t>
            </a:r>
            <a:r>
              <a:rPr lang="en-US" dirty="0"/>
              <a:t>functional maturation </a:t>
            </a:r>
            <a:r>
              <a:rPr lang="en-US" dirty="0" smtClean="0"/>
              <a:t>with tubular </a:t>
            </a:r>
            <a:r>
              <a:rPr lang="en-US" dirty="0"/>
              <a:t>growth &amp; </a:t>
            </a:r>
            <a:r>
              <a:rPr lang="en-US" dirty="0" smtClean="0"/>
              <a:t>elongation continues </a:t>
            </a:r>
            <a:r>
              <a:rPr lang="en-US" dirty="0"/>
              <a:t>during the 1</a:t>
            </a:r>
            <a:r>
              <a:rPr lang="en-US" baseline="30000" dirty="0"/>
              <a:t>st</a:t>
            </a:r>
            <a:r>
              <a:rPr lang="en-US" dirty="0"/>
              <a:t> decade of </a:t>
            </a:r>
            <a:r>
              <a:rPr lang="en-US" dirty="0" smtClean="0"/>
              <a:t>life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3" r="9774" b="6378"/>
          <a:stretch/>
        </p:blipFill>
        <p:spPr bwMode="auto">
          <a:xfrm>
            <a:off x="6201696" y="1368835"/>
            <a:ext cx="2890685" cy="541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88218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/>
              <a:t>Clinical Implications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i="1" dirty="0"/>
              <a:t>Decreased </a:t>
            </a:r>
            <a:r>
              <a:rPr lang="en-US" dirty="0" err="1"/>
              <a:t>creatinine</a:t>
            </a:r>
            <a:r>
              <a:rPr lang="en-US" dirty="0"/>
              <a:t> clearance is found in any condition that decreases renal blood flow: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Impaired kidney function, intrinsic renal disease, </a:t>
            </a:r>
            <a:r>
              <a:rPr lang="en-US" dirty="0" smtClean="0"/>
              <a:t>	glomerulonephritis</a:t>
            </a:r>
            <a:r>
              <a:rPr lang="en-US" dirty="0"/>
              <a:t>, </a:t>
            </a:r>
            <a:r>
              <a:rPr lang="en-US" dirty="0" smtClean="0"/>
              <a:t>pyelonephritis</a:t>
            </a:r>
            <a:r>
              <a:rPr lang="en-US" dirty="0"/>
              <a:t>, </a:t>
            </a:r>
            <a:r>
              <a:rPr lang="en-US" dirty="0" err="1" smtClean="0"/>
              <a:t>nephrotic</a:t>
            </a:r>
            <a:r>
              <a:rPr lang="en-US" dirty="0" smtClean="0"/>
              <a:t> syndrome</a:t>
            </a:r>
            <a:r>
              <a:rPr lang="en-US" dirty="0"/>
              <a:t>, acute </a:t>
            </a:r>
            <a:r>
              <a:rPr lang="en-US" dirty="0" smtClean="0"/>
              <a:t>	tubular </a:t>
            </a:r>
            <a:r>
              <a:rPr lang="en-US" dirty="0"/>
              <a:t>dysfunction, amyloidosis, </a:t>
            </a:r>
            <a:r>
              <a:rPr lang="en-US" dirty="0" smtClean="0"/>
              <a:t>interstitial </a:t>
            </a:r>
            <a:r>
              <a:rPr lang="en-US" dirty="0"/>
              <a:t>nephritis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Shock, dehydration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Hemorrhage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Chronic obstructive lung disease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Congestive heart failure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i="1" dirty="0"/>
              <a:t>Increased </a:t>
            </a:r>
            <a:r>
              <a:rPr lang="en-US" dirty="0" err="1"/>
              <a:t>creatinine</a:t>
            </a:r>
            <a:r>
              <a:rPr lang="en-US" dirty="0"/>
              <a:t> clearance is found in: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State of high cardiac output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Pregnancy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Burns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Carbon monoxide </a:t>
            </a:r>
            <a:r>
              <a:rPr lang="en-US" dirty="0" smtClean="0"/>
              <a:t>poisoning</a:t>
            </a:r>
          </a:p>
        </p:txBody>
      </p:sp>
    </p:spTree>
    <p:extLst>
      <p:ext uri="{BB962C8B-B14F-4D97-AF65-F5344CB8AC3E}">
        <p14:creationId xmlns:p14="http://schemas.microsoft.com/office/powerpoint/2010/main" val="1529939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i="1" dirty="0"/>
              <a:t>Increased </a:t>
            </a:r>
            <a:r>
              <a:rPr lang="en-US" dirty="0"/>
              <a:t>urine </a:t>
            </a:r>
            <a:r>
              <a:rPr lang="en-US" dirty="0" err="1"/>
              <a:t>creatinine</a:t>
            </a:r>
            <a:r>
              <a:rPr lang="en-US" dirty="0"/>
              <a:t> is found in: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Acromegaly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Gigantism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Diabetes mellitus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</a:t>
            </a:r>
            <a:r>
              <a:rPr lang="en-US" dirty="0"/>
              <a:t>. </a:t>
            </a:r>
            <a:r>
              <a:rPr lang="en-US" dirty="0" smtClean="0"/>
              <a:t>Hypothyroidism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i="1" dirty="0"/>
              <a:t>Decreased </a:t>
            </a:r>
            <a:r>
              <a:rPr lang="en-US" dirty="0"/>
              <a:t>urine </a:t>
            </a:r>
            <a:r>
              <a:rPr lang="en-US" dirty="0" err="1"/>
              <a:t>creatinine</a:t>
            </a:r>
            <a:r>
              <a:rPr lang="en-US" dirty="0"/>
              <a:t> is found in:</a:t>
            </a:r>
          </a:p>
          <a:p>
            <a:pPr marL="0" indent="0">
              <a:buNone/>
            </a:pPr>
            <a:r>
              <a:rPr lang="en-US" dirty="0" smtClean="0"/>
              <a:t>	a</a:t>
            </a:r>
            <a:r>
              <a:rPr lang="en-US" dirty="0"/>
              <a:t>. Hyperthyroidism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Anemia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Muscular dystrophy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</a:t>
            </a:r>
            <a:r>
              <a:rPr lang="en-US" dirty="0" err="1"/>
              <a:t>Polymyositis</a:t>
            </a:r>
            <a:r>
              <a:rPr lang="en-US" dirty="0"/>
              <a:t>, neurogenic atrophy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Inflammatory muscle disease</a:t>
            </a:r>
          </a:p>
          <a:p>
            <a:pPr marL="0" indent="0">
              <a:buNone/>
            </a:pPr>
            <a:r>
              <a:rPr lang="en-US" dirty="0" smtClean="0"/>
              <a:t>	f</a:t>
            </a:r>
            <a:r>
              <a:rPr lang="en-US" dirty="0"/>
              <a:t>. Advanced renal disease, renal stenosis</a:t>
            </a:r>
          </a:p>
          <a:p>
            <a:pPr marL="0" indent="0">
              <a:buNone/>
            </a:pPr>
            <a:r>
              <a:rPr lang="en-US" dirty="0" smtClean="0"/>
              <a:t>	g</a:t>
            </a:r>
            <a:r>
              <a:rPr lang="en-US" dirty="0"/>
              <a:t>. Leukemia</a:t>
            </a:r>
          </a:p>
        </p:txBody>
      </p:sp>
    </p:spTree>
    <p:extLst>
      <p:ext uri="{BB962C8B-B14F-4D97-AF65-F5344CB8AC3E}">
        <p14:creationId xmlns:p14="http://schemas.microsoft.com/office/powerpoint/2010/main" val="719730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Exercise may increase </a:t>
            </a:r>
            <a:r>
              <a:rPr lang="en-US" dirty="0" err="1"/>
              <a:t>creatinine</a:t>
            </a:r>
            <a:r>
              <a:rPr lang="en-US" dirty="0"/>
              <a:t> clearance and urine </a:t>
            </a:r>
            <a:r>
              <a:rPr lang="en-US" dirty="0" err="1"/>
              <a:t>creatinine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Pregnancy substantially increases </a:t>
            </a:r>
            <a:r>
              <a:rPr lang="en-US" dirty="0" err="1"/>
              <a:t>creatinine</a:t>
            </a:r>
            <a:r>
              <a:rPr lang="en-US" dirty="0"/>
              <a:t> clearance.</a:t>
            </a:r>
          </a:p>
          <a:p>
            <a:pPr marL="0" indent="0">
              <a:buNone/>
            </a:pPr>
            <a:r>
              <a:rPr lang="en-US" dirty="0"/>
              <a:t>3. Many drugs decrease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clearance.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The </a:t>
            </a:r>
            <a:r>
              <a:rPr lang="en-US" dirty="0" err="1"/>
              <a:t>creatinine</a:t>
            </a:r>
            <a:r>
              <a:rPr lang="en-US" dirty="0"/>
              <a:t> clearance overestimates the GFR when there is severe renal impairment. </a:t>
            </a:r>
            <a:r>
              <a:rPr lang="en-US" dirty="0" smtClean="0"/>
              <a:t>The serum </a:t>
            </a:r>
            <a:r>
              <a:rPr lang="en-US" dirty="0" err="1"/>
              <a:t>creatinine</a:t>
            </a:r>
            <a:r>
              <a:rPr lang="en-US" dirty="0"/>
              <a:t> is more indicative of the GFR in this situation.</a:t>
            </a:r>
          </a:p>
          <a:p>
            <a:pPr marL="0" indent="0">
              <a:buNone/>
            </a:pPr>
            <a:r>
              <a:rPr lang="en-US" dirty="0"/>
              <a:t>5. A diet high in meat may elevate the urine </a:t>
            </a:r>
            <a:r>
              <a:rPr lang="en-US" dirty="0" err="1"/>
              <a:t>creatinine</a:t>
            </a:r>
            <a:r>
              <a:rPr lang="en-US" dirty="0"/>
              <a:t> concentration.</a:t>
            </a:r>
          </a:p>
          <a:p>
            <a:pPr marL="0" indent="0">
              <a:buNone/>
            </a:pPr>
            <a:r>
              <a:rPr lang="en-US" dirty="0"/>
              <a:t>6. Proteinuria and advanced renal failure make </a:t>
            </a:r>
            <a:r>
              <a:rPr lang="en-US" dirty="0" err="1"/>
              <a:t>creatinine</a:t>
            </a:r>
            <a:r>
              <a:rPr lang="en-US" dirty="0"/>
              <a:t> clearance an unreliable method for </a:t>
            </a:r>
            <a:r>
              <a:rPr lang="en-US" dirty="0" smtClean="0"/>
              <a:t>determining GFR.</a:t>
            </a:r>
          </a:p>
        </p:txBody>
      </p:sp>
    </p:spTree>
    <p:extLst>
      <p:ext uri="{BB962C8B-B14F-4D97-AF65-F5344CB8AC3E}">
        <p14:creationId xmlns:p14="http://schemas.microsoft.com/office/powerpoint/2010/main" val="4130366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Instruct the patient about the purpose and procedure of the test and urine specimen collection.</a:t>
            </a:r>
          </a:p>
          <a:p>
            <a:pPr marL="0" indent="0">
              <a:buNone/>
            </a:pPr>
            <a:r>
              <a:rPr lang="en-US" dirty="0"/>
              <a:t>A written reminder may be helpful.</a:t>
            </a:r>
          </a:p>
          <a:p>
            <a:pPr marL="0" indent="0">
              <a:buNone/>
            </a:pPr>
            <a:r>
              <a:rPr lang="en-US" dirty="0"/>
              <a:t>2. Allow food and encourage fluids for good hydration. Large urine volumes ensure optimal </a:t>
            </a:r>
            <a:r>
              <a:rPr lang="en-US" dirty="0" smtClean="0"/>
              <a:t>test results</a:t>
            </a:r>
            <a:r>
              <a:rPr lang="en-US" dirty="0"/>
              <a:t>. Avoid tea and coffee (diuretics).</a:t>
            </a:r>
          </a:p>
          <a:p>
            <a:pPr marL="0" indent="0">
              <a:buNone/>
            </a:pPr>
            <a:r>
              <a:rPr lang="en-US" dirty="0"/>
              <a:t>3. Avoid vigorous exercise during the test.</a:t>
            </a:r>
          </a:p>
          <a:p>
            <a:pPr marL="0" indent="0">
              <a:buNone/>
            </a:pPr>
            <a:r>
              <a:rPr lang="en-US" dirty="0"/>
              <a:t>4. Drugs affecting the results should be stopped beforehand (especially adrenocorticotropic </a:t>
            </a:r>
            <a:r>
              <a:rPr lang="en-US" dirty="0" smtClean="0"/>
              <a:t>hormone [ACTH</a:t>
            </a:r>
            <a:r>
              <a:rPr lang="en-US" dirty="0"/>
              <a:t>], cortisone, or </a:t>
            </a:r>
            <a:r>
              <a:rPr lang="en-US" dirty="0" err="1"/>
              <a:t>thyroxine</a:t>
            </a:r>
            <a:r>
              <a:rPr lang="en-US" dirty="0"/>
              <a:t>).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Avoid eating large amounts of meat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The patient may resume normal food, fluids, and activity.</a:t>
            </a:r>
          </a:p>
          <a:p>
            <a:pPr marL="0" indent="0">
              <a:buNone/>
            </a:pPr>
            <a:r>
              <a:rPr lang="en-US" dirty="0"/>
              <a:t>2. Interpret test outcomes and monitor appropriately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879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Creatinine</a:t>
            </a:r>
            <a:r>
              <a:rPr lang="en-US" b="1" dirty="0" smtClean="0"/>
              <a:t> clearance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Limitations of </a:t>
            </a:r>
            <a:r>
              <a:rPr lang="en-US" b="1" dirty="0" err="1" smtClean="0"/>
              <a:t>creatinine</a:t>
            </a:r>
            <a:r>
              <a:rPr lang="en-US" b="1" dirty="0" smtClean="0"/>
              <a:t> clearance</a:t>
            </a:r>
            <a:endParaRPr lang="en-US" b="1" dirty="0"/>
          </a:p>
          <a:p>
            <a:r>
              <a:rPr lang="en-US" dirty="0" smtClean="0"/>
              <a:t>Includes </a:t>
            </a:r>
            <a:r>
              <a:rPr lang="en-US" dirty="0"/>
              <a:t>both GFR and secretion</a:t>
            </a:r>
          </a:p>
          <a:p>
            <a:r>
              <a:rPr lang="en-US" dirty="0" smtClean="0"/>
              <a:t>May </a:t>
            </a:r>
            <a:r>
              <a:rPr lang="en-US" dirty="0"/>
              <a:t>overestimate GFR when GFR is </a:t>
            </a:r>
            <a:r>
              <a:rPr lang="en-US" dirty="0" smtClean="0"/>
              <a:t>low (due </a:t>
            </a:r>
            <a:r>
              <a:rPr lang="en-US" dirty="0"/>
              <a:t>to secretion)</a:t>
            </a:r>
          </a:p>
          <a:p>
            <a:r>
              <a:rPr lang="en-US" dirty="0" smtClean="0"/>
              <a:t>Excellent </a:t>
            </a:r>
            <a:r>
              <a:rPr lang="en-US" dirty="0"/>
              <a:t>for estimation of GFR </a:t>
            </a:r>
            <a:r>
              <a:rPr lang="en-US" dirty="0" smtClean="0"/>
              <a:t>in healthy individuals</a:t>
            </a:r>
          </a:p>
        </p:txBody>
      </p:sp>
    </p:spTree>
    <p:extLst>
      <p:ext uri="{BB962C8B-B14F-4D97-AF65-F5344CB8AC3E}">
        <p14:creationId xmlns:p14="http://schemas.microsoft.com/office/powerpoint/2010/main" val="3994264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Uric acid is formed from the breakdown of nucleic acids and is an end product of </a:t>
            </a:r>
            <a:r>
              <a:rPr lang="en-US" dirty="0" smtClean="0"/>
              <a:t>purine (adenosine and </a:t>
            </a:r>
            <a:r>
              <a:rPr lang="en-US" dirty="0"/>
              <a:t>guanine) </a:t>
            </a:r>
            <a:r>
              <a:rPr lang="en-US" dirty="0" smtClean="0"/>
              <a:t>metabolism in the liver. </a:t>
            </a:r>
            <a:endParaRPr lang="en-US" dirty="0"/>
          </a:p>
          <a:p>
            <a:pPr algn="just" fontAlgn="auto">
              <a:defRPr/>
            </a:pPr>
            <a:r>
              <a:rPr lang="en-US" dirty="0"/>
              <a:t>Uric acid is transported by the plasma from the liver to the kidney, where it is filtered and where about 70% is excreted in </a:t>
            </a:r>
            <a:r>
              <a:rPr lang="en-US" dirty="0" smtClean="0"/>
              <a:t>urine</a:t>
            </a:r>
            <a:r>
              <a:rPr lang="en-US" dirty="0"/>
              <a:t>.</a:t>
            </a:r>
          </a:p>
          <a:p>
            <a:pPr algn="just" fontAlgn="auto">
              <a:defRPr/>
            </a:pPr>
            <a:r>
              <a:rPr lang="en-US" dirty="0"/>
              <a:t>The remainder of uric acid is excreted into the GI tract.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70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Renal handling of uric acid is complex and involves </a:t>
            </a:r>
            <a:r>
              <a:rPr lang="en-US" b="1" dirty="0" smtClean="0"/>
              <a:t>four sequential </a:t>
            </a:r>
            <a:r>
              <a:rPr lang="en-US" b="1" dirty="0"/>
              <a:t>steps</a:t>
            </a:r>
          </a:p>
          <a:p>
            <a:pPr marL="0" indent="0">
              <a:buNone/>
            </a:pPr>
            <a:r>
              <a:rPr lang="en-US" dirty="0" smtClean="0"/>
              <a:t>1.Glomerular </a:t>
            </a:r>
            <a:r>
              <a:rPr lang="en-US" dirty="0"/>
              <a:t>filtration of virtually all the uric acid in capillary </a:t>
            </a:r>
            <a:r>
              <a:rPr lang="en-US" dirty="0" smtClean="0"/>
              <a:t>plasma entering </a:t>
            </a:r>
            <a:r>
              <a:rPr lang="en-US" dirty="0"/>
              <a:t>the </a:t>
            </a:r>
            <a:r>
              <a:rPr lang="en-US" dirty="0" smtClean="0"/>
              <a:t>glomerulus.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2.Reabsorption </a:t>
            </a:r>
            <a:r>
              <a:rPr lang="en-US" dirty="0"/>
              <a:t>in the proximal convoluted tubule of about 98% to </a:t>
            </a:r>
            <a:r>
              <a:rPr lang="en-US" dirty="0" smtClean="0"/>
              <a:t>100% of </a:t>
            </a:r>
            <a:r>
              <a:rPr lang="en-US" dirty="0"/>
              <a:t>filtered uric </a:t>
            </a:r>
            <a:r>
              <a:rPr lang="en-US" dirty="0" smtClean="0"/>
              <a:t>acid.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3.Subsequent </a:t>
            </a:r>
            <a:r>
              <a:rPr lang="en-US" dirty="0"/>
              <a:t>secretion of uric acid into the lumen in the distal portion </a:t>
            </a:r>
            <a:r>
              <a:rPr lang="en-US" dirty="0" smtClean="0"/>
              <a:t>of the </a:t>
            </a:r>
            <a:r>
              <a:rPr lang="en-US" dirty="0"/>
              <a:t>proximal </a:t>
            </a:r>
            <a:r>
              <a:rPr lang="en-US" dirty="0" smtClean="0"/>
              <a:t>tubule.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4.Further </a:t>
            </a:r>
            <a:r>
              <a:rPr lang="en-US" dirty="0"/>
              <a:t>reabsorption in the distal tubule. The </a:t>
            </a:r>
            <a:r>
              <a:rPr lang="en-US" dirty="0" smtClean="0"/>
              <a:t>net urinary </a:t>
            </a:r>
            <a:r>
              <a:rPr lang="en-US" dirty="0"/>
              <a:t>excretion of uric acid is 6% to 12% of the </a:t>
            </a:r>
            <a:r>
              <a:rPr lang="en-US" dirty="0" smtClean="0"/>
              <a:t>amount filtered.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Uric acid in urine exists as mono- and di-sodium, potassium, ammonium and calcium </a:t>
            </a:r>
            <a:r>
              <a:rPr lang="en-US" dirty="0" err="1" smtClean="0">
                <a:solidFill>
                  <a:srgbClr val="FF0000"/>
                </a:solidFill>
              </a:rPr>
              <a:t>urates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84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Clinical applications</a:t>
            </a:r>
          </a:p>
          <a:p>
            <a:pPr marL="0" indent="0">
              <a:buNone/>
            </a:pPr>
            <a:r>
              <a:rPr lang="en-US" dirty="0" smtClean="0"/>
              <a:t>Uric </a:t>
            </a:r>
            <a:r>
              <a:rPr lang="en-US" dirty="0"/>
              <a:t>acid is measured to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Diagnosis </a:t>
            </a:r>
            <a:r>
              <a:rPr lang="en-US" dirty="0"/>
              <a:t>and monitor treatment of gout.</a:t>
            </a:r>
          </a:p>
          <a:p>
            <a:r>
              <a:rPr lang="en-US" dirty="0" smtClean="0"/>
              <a:t>Diagnosis </a:t>
            </a:r>
            <a:r>
              <a:rPr lang="en-US" dirty="0"/>
              <a:t>of renal calculi</a:t>
            </a:r>
          </a:p>
          <a:p>
            <a:r>
              <a:rPr lang="en-US" dirty="0" smtClean="0"/>
              <a:t>Detect </a:t>
            </a:r>
            <a:r>
              <a:rPr lang="en-US" dirty="0"/>
              <a:t>kidney function.</a:t>
            </a:r>
          </a:p>
          <a:p>
            <a:r>
              <a:rPr lang="en-US" dirty="0" smtClean="0"/>
              <a:t>Assess inherited </a:t>
            </a:r>
            <a:r>
              <a:rPr lang="en-US" dirty="0"/>
              <a:t>disorders of purine </a:t>
            </a:r>
            <a:r>
              <a:rPr lang="en-US" dirty="0" smtClean="0"/>
              <a:t>metabolism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Monitor </a:t>
            </a:r>
            <a:r>
              <a:rPr lang="en-US" dirty="0"/>
              <a:t>if uric acid levels are too high after chemotherapy or radiation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29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Reference Values</a:t>
            </a:r>
          </a:p>
          <a:p>
            <a:pPr marL="0" indent="0">
              <a:buNone/>
            </a:pPr>
            <a:r>
              <a:rPr lang="en-US" sz="2900" b="1" i="1" dirty="0"/>
              <a:t>Normal</a:t>
            </a:r>
          </a:p>
          <a:p>
            <a:r>
              <a:rPr lang="en-US" sz="2800" dirty="0"/>
              <a:t>Men: 3.4–7.0 </a:t>
            </a:r>
            <a:r>
              <a:rPr lang="en-US" sz="2800" dirty="0" smtClean="0"/>
              <a:t>mg/</a:t>
            </a:r>
            <a:r>
              <a:rPr lang="en-US" sz="2800" dirty="0" err="1" smtClean="0"/>
              <a:t>dL</a:t>
            </a:r>
            <a:endParaRPr lang="en-US" sz="2800" dirty="0" smtClean="0"/>
          </a:p>
          <a:p>
            <a:r>
              <a:rPr lang="en-US" sz="2800" dirty="0" smtClean="0"/>
              <a:t>Women</a:t>
            </a:r>
            <a:r>
              <a:rPr lang="en-US" sz="2800" dirty="0"/>
              <a:t>: 2.4–6.0 </a:t>
            </a:r>
            <a:r>
              <a:rPr lang="en-US" sz="2800" dirty="0" smtClean="0"/>
              <a:t>mg/</a:t>
            </a:r>
            <a:r>
              <a:rPr lang="en-US" sz="2800" dirty="0" err="1" smtClean="0"/>
              <a:t>dL</a:t>
            </a:r>
            <a:endParaRPr lang="en-US" sz="2800" dirty="0" smtClean="0"/>
          </a:p>
          <a:p>
            <a:endParaRPr lang="en-US" dirty="0" smtClean="0">
              <a:cs typeface="Trebuchet MS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cs typeface="Trebuchet MS" pitchFamily="34" charset="0"/>
              </a:rPr>
              <a:t>Clinical Significance</a:t>
            </a:r>
          </a:p>
          <a:p>
            <a:pPr marL="0" indent="0" fontAlgn="auto">
              <a:buNone/>
              <a:defRPr/>
            </a:pPr>
            <a:r>
              <a:rPr lang="en-US" sz="2800" dirty="0" smtClean="0"/>
              <a:t>1. Disease </a:t>
            </a:r>
            <a:r>
              <a:rPr lang="en-US" sz="2800" dirty="0"/>
              <a:t>states with increased plasma uric </a:t>
            </a:r>
            <a:r>
              <a:rPr lang="en-US" sz="2800" dirty="0" smtClean="0"/>
              <a:t>acid (</a:t>
            </a:r>
            <a:r>
              <a:rPr lang="en-US" sz="2800" dirty="0" err="1" smtClean="0"/>
              <a:t>Hyperuricemia</a:t>
            </a:r>
            <a:r>
              <a:rPr lang="en-US" sz="2800" dirty="0" smtClean="0"/>
              <a:t>)</a:t>
            </a:r>
            <a:endParaRPr lang="en-US" sz="2800" dirty="0"/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n-US" dirty="0"/>
              <a:t>Gout</a:t>
            </a:r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n-US" dirty="0"/>
              <a:t>Increased catabolism of nucleic acids</a:t>
            </a:r>
          </a:p>
          <a:p>
            <a:pPr lvl="1" fontAlgn="auto">
              <a:buFont typeface="Arial" pitchFamily="34" charset="0"/>
              <a:buChar char="•"/>
              <a:defRPr/>
            </a:pPr>
            <a:r>
              <a:rPr lang="en-US" dirty="0" smtClean="0"/>
              <a:t>renal disease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/>
              <a:t>Metabolic acidosis, diabetic </a:t>
            </a:r>
            <a:r>
              <a:rPr lang="en-US" dirty="0" smtClean="0"/>
              <a:t>ketoacidosis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/>
              <a:t>Leukemia, multiple myeloma, </a:t>
            </a:r>
            <a:r>
              <a:rPr lang="en-US" dirty="0" smtClean="0"/>
              <a:t>lymphoma</a:t>
            </a:r>
          </a:p>
        </p:txBody>
      </p:sp>
    </p:spTree>
    <p:extLst>
      <p:ext uri="{BB962C8B-B14F-4D97-AF65-F5344CB8AC3E}">
        <p14:creationId xmlns:p14="http://schemas.microsoft.com/office/powerpoint/2010/main" val="33537014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i="1" dirty="0"/>
              <a:t>Decreased levels of uric acid </a:t>
            </a:r>
            <a:r>
              <a:rPr lang="en-US" i="1" dirty="0" smtClean="0"/>
              <a:t>(</a:t>
            </a:r>
            <a:r>
              <a:rPr lang="en-US" dirty="0" err="1" smtClean="0"/>
              <a:t>Hypouricemia</a:t>
            </a:r>
            <a:r>
              <a:rPr lang="en-US" dirty="0" smtClean="0"/>
              <a:t>) occur </a:t>
            </a:r>
            <a:r>
              <a:rPr lang="en-US" dirty="0"/>
              <a:t>in the following conditions:</a:t>
            </a:r>
          </a:p>
          <a:p>
            <a:r>
              <a:rPr lang="en-US" dirty="0" err="1" smtClean="0"/>
              <a:t>Fanconi’s</a:t>
            </a:r>
            <a:r>
              <a:rPr lang="en-US" dirty="0" smtClean="0"/>
              <a:t> </a:t>
            </a:r>
            <a:r>
              <a:rPr lang="en-US" dirty="0"/>
              <a:t>syndrome (disease of the proximal renal </a:t>
            </a:r>
            <a:r>
              <a:rPr lang="en-US" dirty="0" smtClean="0"/>
              <a:t>tubules)</a:t>
            </a:r>
          </a:p>
          <a:p>
            <a:r>
              <a:rPr lang="en-US" dirty="0" smtClean="0"/>
              <a:t>Wilson’s </a:t>
            </a:r>
            <a:r>
              <a:rPr lang="en-US" dirty="0"/>
              <a:t>disease (autosomal recessive disorder resulting in the accumulation of copper in </a:t>
            </a:r>
            <a:r>
              <a:rPr lang="en-US" dirty="0" smtClean="0"/>
              <a:t>tissues)</a:t>
            </a:r>
          </a:p>
          <a:p>
            <a:r>
              <a:rPr lang="en-US" dirty="0" smtClean="0"/>
              <a:t>SIADH</a:t>
            </a:r>
            <a:endParaRPr lang="en-US" dirty="0"/>
          </a:p>
          <a:p>
            <a:r>
              <a:rPr lang="en-US" dirty="0" smtClean="0"/>
              <a:t>Some </a:t>
            </a:r>
            <a:r>
              <a:rPr lang="en-US" dirty="0"/>
              <a:t>malignancies (e.g., Hodgkin’s disease, multiple </a:t>
            </a:r>
            <a:r>
              <a:rPr lang="en-US" dirty="0" smtClean="0"/>
              <a:t>myeloma)</a:t>
            </a:r>
          </a:p>
          <a:p>
            <a:r>
              <a:rPr lang="en-US" dirty="0" err="1" smtClean="0"/>
              <a:t>Xanthinuria</a:t>
            </a:r>
            <a:r>
              <a:rPr lang="en-US" dirty="0" smtClean="0"/>
              <a:t> </a:t>
            </a:r>
            <a:r>
              <a:rPr lang="en-US" dirty="0"/>
              <a:t>(deficiency of xanthine oxidase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/>
              <a:t>Interfering Factors</a:t>
            </a:r>
          </a:p>
          <a:p>
            <a:pPr marL="0" indent="0">
              <a:buNone/>
            </a:pPr>
            <a:r>
              <a:rPr lang="en-US" dirty="0"/>
              <a:t>1. Stress and strenuous exercise will falsely elevate uric acid.</a:t>
            </a:r>
          </a:p>
          <a:p>
            <a:pPr marL="0" indent="0">
              <a:buNone/>
            </a:pPr>
            <a:r>
              <a:rPr lang="en-US" dirty="0"/>
              <a:t>2. Many drugs cause increase or decrease of uric </a:t>
            </a:r>
            <a:r>
              <a:rPr lang="en-US" dirty="0" smtClean="0"/>
              <a:t>acid.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Purine-rich diet (e.g., liver, kidney, sweetbreads) increases uric acid levels.</a:t>
            </a:r>
          </a:p>
          <a:p>
            <a:pPr marL="0" indent="0">
              <a:buNone/>
            </a:pPr>
            <a:r>
              <a:rPr lang="en-US" dirty="0"/>
              <a:t>4. High levels of aspirin decrease uric acid levels.</a:t>
            </a:r>
          </a:p>
          <a:p>
            <a:pPr marL="0" indent="0">
              <a:buNone/>
            </a:pPr>
            <a:r>
              <a:rPr lang="en-US" dirty="0"/>
              <a:t>5. Low </a:t>
            </a:r>
            <a:r>
              <a:rPr lang="en-US" dirty="0" smtClean="0"/>
              <a:t>purine </a:t>
            </a:r>
            <a:r>
              <a:rPr lang="en-US" dirty="0"/>
              <a:t>intake, coffee, and tea decrease uric acid levels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3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 smtClean="0"/>
              <a:t>Nephron</a:t>
            </a:r>
          </a:p>
          <a:p>
            <a:r>
              <a:rPr lang="en-US" dirty="0" smtClean="0"/>
              <a:t>Because new nephrons can’t be formed after birth, so any disease that results in progressive loss of nephrons can lead to renal insufficiency.</a:t>
            </a:r>
          </a:p>
          <a:p>
            <a:r>
              <a:rPr lang="en-US" dirty="0" smtClean="0"/>
              <a:t>A </a:t>
            </a:r>
            <a:r>
              <a:rPr lang="en-US" dirty="0"/>
              <a:t>decreased number of </a:t>
            </a:r>
            <a:r>
              <a:rPr lang="en-US" dirty="0" smtClean="0"/>
              <a:t>nephrons secondary </a:t>
            </a:r>
            <a:r>
              <a:rPr lang="en-US" dirty="0"/>
              <a:t>to </a:t>
            </a:r>
            <a:r>
              <a:rPr lang="en-US" dirty="0" smtClean="0"/>
              <a:t>low birth weight, prematurity and/or unknown </a:t>
            </a:r>
            <a:r>
              <a:rPr lang="en-US" dirty="0"/>
              <a:t>genetic or environmental </a:t>
            </a:r>
            <a:r>
              <a:rPr lang="en-US" dirty="0" smtClean="0"/>
              <a:t>factor is </a:t>
            </a:r>
            <a:r>
              <a:rPr lang="en-US" dirty="0" err="1"/>
              <a:t>hypothesised</a:t>
            </a:r>
            <a:r>
              <a:rPr lang="en-US" dirty="0"/>
              <a:t> to be a risk factor for </a:t>
            </a:r>
            <a:r>
              <a:rPr lang="en-US" dirty="0" smtClean="0"/>
              <a:t>the development </a:t>
            </a:r>
            <a:r>
              <a:rPr lang="en-US" dirty="0"/>
              <a:t>of primary </a:t>
            </a:r>
            <a:r>
              <a:rPr lang="en-US" dirty="0" smtClean="0"/>
              <a:t>hypertension &amp; Progressive </a:t>
            </a:r>
            <a:r>
              <a:rPr lang="en-US" dirty="0"/>
              <a:t>Renal Dysfunction </a:t>
            </a:r>
            <a:r>
              <a:rPr lang="en-US" dirty="0" smtClean="0"/>
              <a:t>in adulthood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4577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dirty="0"/>
              <a:t>Interventions</a:t>
            </a:r>
          </a:p>
          <a:p>
            <a:pPr marL="0" indent="0">
              <a:buNone/>
            </a:pPr>
            <a:r>
              <a:rPr lang="en-US" b="1" i="1" dirty="0"/>
              <a:t>Pretest Patient Care</a:t>
            </a:r>
          </a:p>
          <a:p>
            <a:pPr marL="0" indent="0">
              <a:buNone/>
            </a:pPr>
            <a:r>
              <a:rPr lang="en-US" dirty="0"/>
              <a:t>1. Advise patient of test purpose and blood-drawing procedure; fasting is preferred.</a:t>
            </a:r>
          </a:p>
          <a:p>
            <a:pPr marL="0" indent="0">
              <a:buNone/>
            </a:pPr>
            <a:r>
              <a:rPr lang="fr-FR" dirty="0"/>
              <a:t>2. </a:t>
            </a:r>
            <a:r>
              <a:rPr lang="fr-FR" dirty="0" err="1"/>
              <a:t>Promote</a:t>
            </a:r>
            <a:r>
              <a:rPr lang="fr-FR" dirty="0"/>
              <a:t> relaxation; </a:t>
            </a:r>
            <a:r>
              <a:rPr lang="fr-FR" dirty="0" err="1"/>
              <a:t>avoid</a:t>
            </a:r>
            <a:r>
              <a:rPr lang="fr-FR" dirty="0"/>
              <a:t> </a:t>
            </a:r>
            <a:r>
              <a:rPr lang="fr-FR" dirty="0" err="1"/>
              <a:t>strenuous</a:t>
            </a:r>
            <a:r>
              <a:rPr lang="fr-FR" dirty="0"/>
              <a:t> </a:t>
            </a:r>
            <a:r>
              <a:rPr lang="fr-FR" dirty="0" err="1"/>
              <a:t>exercise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Posttest </a:t>
            </a:r>
            <a:r>
              <a:rPr lang="en-US" b="1" i="1" dirty="0"/>
              <a:t>Patient Care</a:t>
            </a:r>
          </a:p>
          <a:p>
            <a:pPr marL="0" indent="0">
              <a:buNone/>
            </a:pPr>
            <a:r>
              <a:rPr lang="en-US" dirty="0"/>
              <a:t>1. Have patient resume normal activities.</a:t>
            </a:r>
          </a:p>
          <a:p>
            <a:pPr marL="0" indent="0">
              <a:buNone/>
            </a:pPr>
            <a:r>
              <a:rPr lang="en-US" dirty="0"/>
              <a:t>2. Interpret test results and monitor appropriately for renal failure, gout, or leukemia. Uric acid </a:t>
            </a:r>
            <a:r>
              <a:rPr lang="en-US" dirty="0" smtClean="0"/>
              <a:t>level should </a:t>
            </a:r>
            <a:r>
              <a:rPr lang="en-US" dirty="0"/>
              <a:t>fall in patients who are treated with </a:t>
            </a:r>
            <a:r>
              <a:rPr lang="en-US" dirty="0" err="1"/>
              <a:t>uricosuric</a:t>
            </a:r>
            <a:r>
              <a:rPr lang="en-US" dirty="0"/>
              <a:t> drugs such as allopurinol, </a:t>
            </a:r>
            <a:r>
              <a:rPr lang="en-US" dirty="0" err="1"/>
              <a:t>probenecid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dirty="0" err="1" smtClean="0"/>
              <a:t>sulfinpyrazone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2898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Gout</a:t>
            </a:r>
          </a:p>
          <a:p>
            <a:pPr fontAlgn="auto">
              <a:defRPr/>
            </a:pPr>
            <a:r>
              <a:rPr lang="en-US" sz="2400" dirty="0"/>
              <a:t>Gout is due to elevated levels of uric acid in the </a:t>
            </a:r>
            <a:r>
              <a:rPr lang="en-US" sz="2400" dirty="0" smtClean="0"/>
              <a:t>blood. </a:t>
            </a:r>
            <a:r>
              <a:rPr lang="en-US" sz="2400" dirty="0"/>
              <a:t>This occurs due to a combination of diet and genetic factors.</a:t>
            </a:r>
            <a:endParaRPr lang="en-US" sz="2800" dirty="0" smtClean="0"/>
          </a:p>
          <a:p>
            <a:pPr fontAlgn="auto">
              <a:defRPr/>
            </a:pPr>
            <a:r>
              <a:rPr lang="en-US" sz="2800" dirty="0" smtClean="0"/>
              <a:t>In </a:t>
            </a:r>
            <a:r>
              <a:rPr lang="en-US" sz="2800" dirty="0"/>
              <a:t>Gout increased serum levels of uric acid lead to formation of </a:t>
            </a:r>
            <a:r>
              <a:rPr lang="en-US" sz="2800" i="1" dirty="0">
                <a:solidFill>
                  <a:srgbClr val="FF0000"/>
                </a:solidFill>
              </a:rPr>
              <a:t>monosodium </a:t>
            </a:r>
            <a:r>
              <a:rPr lang="en-US" sz="2800" i="1" dirty="0" err="1">
                <a:solidFill>
                  <a:srgbClr val="FF0000"/>
                </a:solidFill>
              </a:rPr>
              <a:t>urate</a:t>
            </a:r>
            <a:r>
              <a:rPr lang="en-US" sz="2800" i="1" dirty="0">
                <a:solidFill>
                  <a:srgbClr val="FF0000"/>
                </a:solidFill>
              </a:rPr>
              <a:t> crystals </a:t>
            </a:r>
            <a:r>
              <a:rPr lang="en-US" sz="2800" dirty="0"/>
              <a:t>around the joints.</a:t>
            </a:r>
          </a:p>
          <a:p>
            <a:pPr fontAlgn="auto">
              <a:defRPr/>
            </a:pPr>
            <a:r>
              <a:rPr lang="en-US" sz="2800" dirty="0"/>
              <a:t>Uric acid test is useful to assess for gout and to monitor patients with renal failure</a:t>
            </a:r>
          </a:p>
          <a:p>
            <a:endParaRPr lang="en-US" sz="3000" b="1" dirty="0" smtClean="0"/>
          </a:p>
          <a:p>
            <a:r>
              <a:rPr lang="en-US" sz="3000" b="1" dirty="0" smtClean="0"/>
              <a:t>Primary </a:t>
            </a:r>
            <a:r>
              <a:rPr lang="en-US" sz="3000" b="1" dirty="0"/>
              <a:t>gout: </a:t>
            </a:r>
            <a:r>
              <a:rPr lang="en-US" sz="3000" dirty="0"/>
              <a:t>is a condition in which uric acid </a:t>
            </a:r>
            <a:r>
              <a:rPr lang="en-US" sz="3000" dirty="0" smtClean="0"/>
              <a:t>is synthesized </a:t>
            </a:r>
            <a:r>
              <a:rPr lang="en-US" sz="3000" dirty="0"/>
              <a:t>in excess and decreased ability of plasma </a:t>
            </a:r>
            <a:r>
              <a:rPr lang="en-US" sz="3000" dirty="0" smtClean="0"/>
              <a:t>to retain </a:t>
            </a:r>
            <a:r>
              <a:rPr lang="en-US" sz="3000" dirty="0"/>
              <a:t>uric acid in solution. The cause </a:t>
            </a:r>
            <a:r>
              <a:rPr lang="en-US" sz="3000" dirty="0" smtClean="0"/>
              <a:t>for </a:t>
            </a:r>
            <a:r>
              <a:rPr lang="en-US" sz="3000" dirty="0"/>
              <a:t>primary gout </a:t>
            </a:r>
            <a:r>
              <a:rPr lang="en-US" sz="3000" dirty="0" smtClean="0"/>
              <a:t>is unknown </a:t>
            </a:r>
            <a:r>
              <a:rPr lang="en-US" sz="3000" dirty="0"/>
              <a:t>, but there is a metabolic disorder.</a:t>
            </a:r>
          </a:p>
          <a:p>
            <a:r>
              <a:rPr lang="en-US" sz="3000" b="1" dirty="0" smtClean="0"/>
              <a:t>Secondary </a:t>
            </a:r>
            <a:r>
              <a:rPr lang="en-US" sz="3000" b="1" dirty="0"/>
              <a:t>gout: </a:t>
            </a:r>
            <a:r>
              <a:rPr lang="en-US" sz="3000" dirty="0"/>
              <a:t>is accumulation of uric acid in </a:t>
            </a:r>
            <a:r>
              <a:rPr lang="en-US" sz="3000" dirty="0" smtClean="0"/>
              <a:t>plasma, than </a:t>
            </a:r>
            <a:r>
              <a:rPr lang="en-US" sz="3000" dirty="0"/>
              <a:t>other tissues, due to increased purines </a:t>
            </a:r>
            <a:r>
              <a:rPr lang="en-US" sz="3000" dirty="0" smtClean="0"/>
              <a:t>catabolism, it is </a:t>
            </a:r>
            <a:r>
              <a:rPr lang="en-US" sz="3000" dirty="0"/>
              <a:t>not due to excessive synthesis of uric </a:t>
            </a:r>
            <a:r>
              <a:rPr lang="en-US" sz="3000" dirty="0" smtClean="0"/>
              <a:t>acid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929247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Uric acid stone formation</a:t>
            </a:r>
          </a:p>
          <a:p>
            <a:pPr marL="0" indent="0">
              <a:buNone/>
            </a:pPr>
            <a:r>
              <a:rPr lang="en-US" dirty="0"/>
              <a:t>Saturation levels of uric acid in blood may result in one form </a:t>
            </a:r>
            <a:r>
              <a:rPr lang="en-US" dirty="0" smtClean="0"/>
              <a:t>of kidney </a:t>
            </a:r>
            <a:r>
              <a:rPr lang="en-US" dirty="0"/>
              <a:t>stones when the </a:t>
            </a:r>
            <a:r>
              <a:rPr lang="en-US" dirty="0" err="1"/>
              <a:t>urate</a:t>
            </a:r>
            <a:r>
              <a:rPr lang="en-US" dirty="0"/>
              <a:t> crystallizes in the kidney. These </a:t>
            </a:r>
            <a:r>
              <a:rPr lang="en-US" dirty="0" smtClean="0"/>
              <a:t>uric acid </a:t>
            </a:r>
            <a:r>
              <a:rPr lang="en-US" dirty="0"/>
              <a:t>stones are radiolucent and so do not appear on an </a:t>
            </a:r>
            <a:r>
              <a:rPr lang="en-US" dirty="0" smtClean="0"/>
              <a:t>abdominal plain </a:t>
            </a:r>
            <a:r>
              <a:rPr lang="en-US" dirty="0"/>
              <a:t>X-ray, and thus their presence must be diagnosed by </a:t>
            </a:r>
            <a:r>
              <a:rPr lang="en-US" dirty="0" smtClean="0"/>
              <a:t>ultrasound for </a:t>
            </a:r>
            <a:r>
              <a:rPr lang="en-US" dirty="0"/>
              <a:t>this reason or stone protocol CT. Very large stones may </a:t>
            </a:r>
            <a:r>
              <a:rPr lang="en-US" dirty="0" smtClean="0"/>
              <a:t>be detected </a:t>
            </a:r>
            <a:r>
              <a:rPr lang="en-US" dirty="0"/>
              <a:t>on X-ray by their displacement of the surrounding </a:t>
            </a:r>
            <a:r>
              <a:rPr lang="en-US" dirty="0" smtClean="0"/>
              <a:t>kidney tissues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955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Uric acid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CONTROL OF URIC ACID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Adjust Diet:</a:t>
            </a:r>
            <a:r>
              <a:rPr lang="en-US" dirty="0" smtClean="0"/>
              <a:t> </a:t>
            </a:r>
            <a:r>
              <a:rPr lang="en-US" dirty="0"/>
              <a:t>To gain control of uric acid levels, avoid </a:t>
            </a:r>
            <a:r>
              <a:rPr lang="en-US" dirty="0" smtClean="0"/>
              <a:t>eating foods </a:t>
            </a:r>
            <a:r>
              <a:rPr lang="en-US" dirty="0"/>
              <a:t>high in purine.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Limit Alcohol:</a:t>
            </a:r>
            <a:r>
              <a:rPr lang="en-US" dirty="0" smtClean="0"/>
              <a:t> </a:t>
            </a:r>
            <a:r>
              <a:rPr lang="en-US" dirty="0"/>
              <a:t>Because alcohol dehydrates the body, it </a:t>
            </a:r>
            <a:r>
              <a:rPr lang="en-US" dirty="0" smtClean="0"/>
              <a:t>is advisable </a:t>
            </a:r>
            <a:r>
              <a:rPr lang="en-US" dirty="0"/>
              <a:t>to limit consumption, particularly when </a:t>
            </a:r>
            <a:r>
              <a:rPr lang="en-US" dirty="0" smtClean="0"/>
              <a:t>consumed with </a:t>
            </a:r>
            <a:r>
              <a:rPr lang="en-US" dirty="0"/>
              <a:t>foods high in purine.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Water:</a:t>
            </a:r>
            <a:r>
              <a:rPr lang="en-US" dirty="0" smtClean="0"/>
              <a:t> Keep </a:t>
            </a:r>
            <a:r>
              <a:rPr lang="en-US" dirty="0"/>
              <a:t>your body hydrated.</a:t>
            </a:r>
          </a:p>
        </p:txBody>
      </p:sp>
    </p:spTree>
    <p:extLst>
      <p:ext uri="{BB962C8B-B14F-4D97-AF65-F5344CB8AC3E}">
        <p14:creationId xmlns:p14="http://schemas.microsoft.com/office/powerpoint/2010/main" val="5222789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68284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4196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b="1" dirty="0">
                <a:solidFill>
                  <a:srgbClr val="FF0000"/>
                </a:solidFill>
              </a:rPr>
              <a:t>A Nephron consist :-</a:t>
            </a:r>
          </a:p>
          <a:p>
            <a:r>
              <a:rPr lang="en-US" b="1" i="1" dirty="0" smtClean="0"/>
              <a:t>OUTER </a:t>
            </a:r>
            <a:r>
              <a:rPr lang="en-US" b="1" i="1" dirty="0"/>
              <a:t>LAYER</a:t>
            </a:r>
          </a:p>
          <a:p>
            <a:pPr marL="0" indent="0">
              <a:buNone/>
            </a:pPr>
            <a:r>
              <a:rPr lang="en-US" dirty="0"/>
              <a:t>(the cortex)</a:t>
            </a:r>
          </a:p>
          <a:p>
            <a:pPr marL="0" indent="0">
              <a:buNone/>
            </a:pPr>
            <a:r>
              <a:rPr lang="en-US" dirty="0"/>
              <a:t>-glomeruli</a:t>
            </a:r>
          </a:p>
          <a:p>
            <a:pPr marL="0" indent="0">
              <a:buNone/>
            </a:pPr>
            <a:r>
              <a:rPr lang="en-US" dirty="0"/>
              <a:t>-PCT &amp; DCT</a:t>
            </a:r>
          </a:p>
          <a:p>
            <a:pPr marL="0" indent="0">
              <a:buNone/>
            </a:pPr>
            <a:r>
              <a:rPr lang="en-US" dirty="0"/>
              <a:t>-CD</a:t>
            </a:r>
          </a:p>
          <a:p>
            <a:r>
              <a:rPr lang="en-US" b="1" i="1" dirty="0" smtClean="0"/>
              <a:t>INNER </a:t>
            </a:r>
            <a:r>
              <a:rPr lang="en-US" b="1" i="1" dirty="0"/>
              <a:t>LAYER</a:t>
            </a:r>
          </a:p>
          <a:p>
            <a:pPr marL="0" indent="0">
              <a:buNone/>
            </a:pPr>
            <a:r>
              <a:rPr lang="en-US" dirty="0"/>
              <a:t>(the medulla)</a:t>
            </a:r>
          </a:p>
          <a:p>
            <a:pPr marL="0" indent="0">
              <a:buNone/>
            </a:pPr>
            <a:r>
              <a:rPr lang="en-US" dirty="0"/>
              <a:t>-Straight portion of tubules</a:t>
            </a:r>
          </a:p>
          <a:p>
            <a:pPr marL="0" indent="0">
              <a:buNone/>
            </a:pPr>
            <a:r>
              <a:rPr lang="en-US" dirty="0"/>
              <a:t>-LOH</a:t>
            </a:r>
          </a:p>
          <a:p>
            <a:pPr marL="0" indent="0">
              <a:buNone/>
            </a:pPr>
            <a:r>
              <a:rPr lang="en-US" dirty="0"/>
              <a:t>-vasa recta</a:t>
            </a:r>
          </a:p>
          <a:p>
            <a:pPr marL="0" indent="0">
              <a:buNone/>
            </a:pPr>
            <a:r>
              <a:rPr lang="en-US" dirty="0"/>
              <a:t>-terminal CD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b="1945"/>
          <a:stretch/>
        </p:blipFill>
        <p:spPr bwMode="auto">
          <a:xfrm>
            <a:off x="4114800" y="1543665"/>
            <a:ext cx="5043948" cy="531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59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6400" b="1" dirty="0"/>
              <a:t>B</a:t>
            </a:r>
            <a:r>
              <a:rPr lang="en-US" sz="6400" b="1" dirty="0" smtClean="0"/>
              <a:t>lood urea  &amp; serum </a:t>
            </a:r>
            <a:r>
              <a:rPr lang="en-US" sz="6400" b="1" dirty="0" err="1" smtClean="0"/>
              <a:t>creatinine</a:t>
            </a:r>
            <a:endParaRPr lang="en-US" sz="6400" b="1" dirty="0" smtClean="0"/>
          </a:p>
          <a:p>
            <a:r>
              <a:rPr lang="en-US" dirty="0" smtClean="0"/>
              <a:t>Estimation </a:t>
            </a:r>
            <a:r>
              <a:rPr lang="en-US" dirty="0"/>
              <a:t>of </a:t>
            </a:r>
            <a:r>
              <a:rPr lang="en-US" dirty="0" smtClean="0"/>
              <a:t>blood urea  &amp; serum </a:t>
            </a:r>
            <a:r>
              <a:rPr lang="en-US" dirty="0" err="1"/>
              <a:t>creatinine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/>
              <a:t>useful.</a:t>
            </a:r>
          </a:p>
          <a:p>
            <a:r>
              <a:rPr lang="en-US" dirty="0" smtClean="0"/>
              <a:t>These </a:t>
            </a:r>
            <a:r>
              <a:rPr lang="en-US" dirty="0"/>
              <a:t>tests are less sensitive than </a:t>
            </a:r>
            <a:r>
              <a:rPr lang="en-US" dirty="0" smtClean="0"/>
              <a:t>the clearance </a:t>
            </a:r>
            <a:r>
              <a:rPr lang="en-US" dirty="0"/>
              <a:t>tests.</a:t>
            </a:r>
          </a:p>
          <a:p>
            <a:r>
              <a:rPr lang="en-US" dirty="0" smtClean="0"/>
              <a:t>Serum </a:t>
            </a:r>
            <a:r>
              <a:rPr lang="en-US" dirty="0" err="1"/>
              <a:t>creatinine</a:t>
            </a:r>
            <a:r>
              <a:rPr lang="en-US" dirty="0"/>
              <a:t> is a better indicator </a:t>
            </a:r>
            <a:r>
              <a:rPr lang="en-US" dirty="0" smtClean="0"/>
              <a:t>than urea.</a:t>
            </a:r>
          </a:p>
          <a:p>
            <a:r>
              <a:rPr lang="en-US" dirty="0" smtClean="0"/>
              <a:t>But a </a:t>
            </a:r>
            <a:r>
              <a:rPr lang="en-US" dirty="0"/>
              <a:t>markedly increased </a:t>
            </a:r>
            <a:r>
              <a:rPr lang="en-US" dirty="0" smtClean="0"/>
              <a:t>blood urea </a:t>
            </a:r>
            <a:r>
              <a:rPr lang="en-US" dirty="0"/>
              <a:t>is conclusive evidence of severe impaired glomerular </a:t>
            </a:r>
            <a:r>
              <a:rPr lang="en-US" dirty="0" smtClean="0"/>
              <a:t>function. In </a:t>
            </a:r>
            <a:r>
              <a:rPr lang="en-US" dirty="0"/>
              <a:t>chronic renal disease, the </a:t>
            </a:r>
            <a:r>
              <a:rPr lang="en-US" dirty="0" smtClean="0"/>
              <a:t>blood urea </a:t>
            </a:r>
            <a:r>
              <a:rPr lang="en-US" dirty="0"/>
              <a:t>level correlates better with symptoms of uremia than does </a:t>
            </a:r>
            <a:r>
              <a:rPr lang="en-US" dirty="0" smtClean="0"/>
              <a:t>the serum </a:t>
            </a:r>
            <a:r>
              <a:rPr lang="en-US" dirty="0" err="1"/>
              <a:t>creatinine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spcBef>
                <a:spcPct val="50000"/>
              </a:spcBef>
              <a:buNone/>
            </a:pPr>
            <a:r>
              <a:rPr lang="en-GB" sz="3600" b="1" dirty="0" smtClean="0">
                <a:latin typeface="Arial" charset="0"/>
              </a:rPr>
              <a:t>As a kidney function test, serum urea is inferior to serum </a:t>
            </a:r>
            <a:r>
              <a:rPr lang="en-GB" sz="3600" b="1" dirty="0" err="1" smtClean="0">
                <a:latin typeface="Arial" charset="0"/>
              </a:rPr>
              <a:t>creatinine</a:t>
            </a:r>
            <a:r>
              <a:rPr lang="en-GB" sz="3600" b="1" dirty="0" smtClean="0">
                <a:latin typeface="Arial" charset="0"/>
              </a:rPr>
              <a:t> because:</a:t>
            </a:r>
            <a:endParaRPr lang="en-GB" sz="3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>
                <a:latin typeface="Arial" charset="0"/>
              </a:rPr>
              <a:t>High protein diet increases urea formation.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latin typeface="Arial" charset="0"/>
              </a:rPr>
              <a:t>Any condition of </a:t>
            </a:r>
            <a:r>
              <a:rPr lang="en-GB" dirty="0" smtClean="0">
                <a:latin typeface="Arial" charset="0"/>
                <a:sym typeface="Symbol" charset="0"/>
              </a:rPr>
              <a:t></a:t>
            </a:r>
            <a:r>
              <a:rPr lang="en-GB" dirty="0" smtClean="0">
                <a:latin typeface="Arial" charset="0"/>
              </a:rPr>
              <a:t> proteins catabolism </a:t>
            </a:r>
            <a:r>
              <a:rPr lang="en-GB" i="1" dirty="0" smtClean="0">
                <a:latin typeface="Arial" charset="0"/>
              </a:rPr>
              <a:t>(Cushing syndrome, diabetes mellitus, starvation, thyrotoxicosis)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 smtClean="0">
                <a:latin typeface="Arial" charset="0"/>
                <a:sym typeface="Symbol" charset="0"/>
              </a:rPr>
              <a:t></a:t>
            </a:r>
            <a:r>
              <a:rPr lang="en-GB" dirty="0" smtClean="0">
                <a:latin typeface="Arial" charset="0"/>
              </a:rPr>
              <a:t> urea formation. </a:t>
            </a:r>
          </a:p>
          <a:p>
            <a:pPr>
              <a:spcBef>
                <a:spcPct val="50000"/>
              </a:spcBef>
              <a:buFont typeface="Arial"/>
              <a:buChar char="•"/>
            </a:pPr>
            <a:r>
              <a:rPr lang="en-GB" dirty="0" smtClean="0">
                <a:latin typeface="Arial" charset="0"/>
              </a:rPr>
              <a:t>50 % or more of urea filtered at the glomerulus is passively reabsorbed by 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renal tubules.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amount reabsorbed depends on flow rate. 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Therefore urea is less accurate than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creatinine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as an estimate of GFR.</a:t>
            </a:r>
          </a:p>
          <a:p>
            <a:pPr>
              <a:spcBef>
                <a:spcPct val="50000"/>
              </a:spcBef>
              <a:buFont typeface="Arial"/>
              <a:buChar char="•"/>
            </a:pPr>
            <a:endParaRPr lang="en-US" dirty="0" smtClean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8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Urea forms in the liver and, along with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/>
              <a:t>constitutes the final product of protein </a:t>
            </a:r>
            <a:r>
              <a:rPr lang="en-US" dirty="0" smtClean="0"/>
              <a:t>metabolism. The </a:t>
            </a:r>
            <a:r>
              <a:rPr lang="en-US" dirty="0"/>
              <a:t>amount of excreted urea varies directly with dietary protein intake, increased excretion in </a:t>
            </a:r>
            <a:r>
              <a:rPr lang="en-US" dirty="0" smtClean="0"/>
              <a:t>fever, diabetes</a:t>
            </a:r>
            <a:r>
              <a:rPr lang="en-US" dirty="0"/>
              <a:t>, and increased adrenal gland activity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 the US and a few other countries, plasma or serum urea concentration is expressed as the amount of urea nitrogen, blood urea nitrogen (BUN).</a:t>
            </a:r>
          </a:p>
          <a:p>
            <a:r>
              <a:rPr lang="en-US" dirty="0" smtClean="0"/>
              <a:t>The test for BUN, which measures the nitrogen portion of urea, is used as an index of glomerular function in the production and excretion of urea.</a:t>
            </a:r>
          </a:p>
          <a:p>
            <a:r>
              <a:rPr lang="en-US" dirty="0" smtClean="0"/>
              <a:t>Chemical formula of urea is ( NH</a:t>
            </a:r>
            <a:r>
              <a:rPr lang="en-US" baseline="-25000" dirty="0" smtClean="0"/>
              <a:t>2 </a:t>
            </a:r>
            <a:r>
              <a:rPr lang="en-US" dirty="0" smtClean="0"/>
              <a:t>)</a:t>
            </a:r>
            <a:r>
              <a:rPr lang="en-US" baseline="-25000" dirty="0" smtClean="0"/>
              <a:t>2  </a:t>
            </a:r>
            <a:r>
              <a:rPr lang="en-US" dirty="0" smtClean="0"/>
              <a:t>&gt;C=O  i.e.  Molecular weight of urea is 60 while nitrogen in it is 28 . </a:t>
            </a:r>
          </a:p>
          <a:p>
            <a:pPr marL="0" indent="0">
              <a:buNone/>
            </a:pPr>
            <a:r>
              <a:rPr lang="en-US" dirty="0" smtClean="0"/>
              <a:t>60/28 = 2.14 , so the conversion is blood urea nitrogen × 2.14 = blood urea , a calculative value . 	</a:t>
            </a:r>
          </a:p>
          <a:p>
            <a:pPr marL="0" indent="0">
              <a:buNone/>
            </a:pPr>
            <a:r>
              <a:rPr lang="en-US" dirty="0" smtClean="0"/>
              <a:t>Blood urea nitrogen normal value  is between 6 and 20 mg  per 100 ml while normal value of blood urea is between 15 and 40  mg per 100 ml. 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47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normal level of blood urea is </a:t>
            </a:r>
            <a:r>
              <a:rPr lang="en-US" dirty="0" smtClean="0"/>
              <a:t>often mistakenly </a:t>
            </a:r>
            <a:r>
              <a:rPr lang="en-US" dirty="0"/>
              <a:t>regarded to indicate normal kidney function.</a:t>
            </a:r>
          </a:p>
          <a:p>
            <a:r>
              <a:rPr lang="en-US" dirty="0" smtClean="0"/>
              <a:t>In </a:t>
            </a:r>
            <a:r>
              <a:rPr lang="en-US" dirty="0"/>
              <a:t>a steady state the blood urea may not rise beyond </a:t>
            </a:r>
            <a:r>
              <a:rPr lang="en-US" dirty="0" smtClean="0"/>
              <a:t>the upper </a:t>
            </a:r>
            <a:r>
              <a:rPr lang="en-US" dirty="0"/>
              <a:t>range of normal(40mg/dl) even when 75% of the </a:t>
            </a:r>
            <a:r>
              <a:rPr lang="en-US" dirty="0" smtClean="0"/>
              <a:t>renal function </a:t>
            </a:r>
            <a:r>
              <a:rPr lang="en-US" dirty="0"/>
              <a:t>is lost.</a:t>
            </a:r>
          </a:p>
          <a:p>
            <a:r>
              <a:rPr lang="en-US" dirty="0" smtClean="0"/>
              <a:t>On </a:t>
            </a:r>
            <a:r>
              <a:rPr lang="en-US" dirty="0"/>
              <a:t>the other hand, </a:t>
            </a:r>
            <a:r>
              <a:rPr lang="en-US" dirty="0" err="1"/>
              <a:t>prerenal</a:t>
            </a:r>
            <a:r>
              <a:rPr lang="en-US" dirty="0"/>
              <a:t> factors that decreases </a:t>
            </a:r>
            <a:r>
              <a:rPr lang="en-US" dirty="0" smtClean="0"/>
              <a:t>renal perfusion </a:t>
            </a:r>
            <a:r>
              <a:rPr lang="en-US" dirty="0"/>
              <a:t>&amp; GFR</a:t>
            </a:r>
            <a:r>
              <a:rPr lang="en-US" dirty="0" smtClean="0"/>
              <a:t>, such </a:t>
            </a:r>
            <a:r>
              <a:rPr lang="en-US" dirty="0"/>
              <a:t>as dehydration</a:t>
            </a:r>
            <a:r>
              <a:rPr lang="en-US" dirty="0" smtClean="0"/>
              <a:t>, causes </a:t>
            </a:r>
            <a:r>
              <a:rPr lang="en-US" dirty="0"/>
              <a:t>an increase </a:t>
            </a:r>
            <a:r>
              <a:rPr lang="en-US" dirty="0" smtClean="0"/>
              <a:t>in blood </a:t>
            </a:r>
            <a:r>
              <a:rPr lang="en-US" dirty="0"/>
              <a:t>urea levels.</a:t>
            </a:r>
          </a:p>
          <a:p>
            <a:r>
              <a:rPr lang="en-US" dirty="0" smtClean="0"/>
              <a:t>There </a:t>
            </a:r>
            <a:r>
              <a:rPr lang="en-US" dirty="0"/>
              <a:t>may be transient rise in blood urea level due to :</a:t>
            </a:r>
          </a:p>
          <a:p>
            <a:pPr marL="0" indent="0">
              <a:buNone/>
            </a:pPr>
            <a:r>
              <a:rPr lang="en-US" dirty="0" smtClean="0"/>
              <a:t>- high </a:t>
            </a:r>
            <a:r>
              <a:rPr lang="en-US" dirty="0"/>
              <a:t>protein intake &amp; excessive protein </a:t>
            </a:r>
            <a:r>
              <a:rPr lang="en-US" dirty="0" smtClean="0"/>
              <a:t>catabolism ( </a:t>
            </a:r>
            <a:r>
              <a:rPr lang="en-US" dirty="0" err="1"/>
              <a:t>e.g</a:t>
            </a:r>
            <a:r>
              <a:rPr lang="en-US" dirty="0"/>
              <a:t> </a:t>
            </a:r>
            <a:r>
              <a:rPr lang="en-US" dirty="0" smtClean="0"/>
              <a:t>with severe </a:t>
            </a:r>
            <a:r>
              <a:rPr lang="en-US" dirty="0"/>
              <a:t>infections</a:t>
            </a:r>
            <a:r>
              <a:rPr lang="en-US" dirty="0" smtClean="0"/>
              <a:t>, tissue breakdown, trauma, use </a:t>
            </a:r>
            <a:r>
              <a:rPr lang="en-US" dirty="0"/>
              <a:t>of large </a:t>
            </a:r>
            <a:r>
              <a:rPr lang="en-US" dirty="0" smtClean="0"/>
              <a:t>doses of </a:t>
            </a:r>
            <a:r>
              <a:rPr lang="en-US" dirty="0"/>
              <a:t>corticosteroids or </a:t>
            </a:r>
            <a:r>
              <a:rPr lang="en-US" dirty="0" err="1"/>
              <a:t>tetracyclines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- gastrointestinal </a:t>
            </a:r>
            <a:r>
              <a:rPr lang="en-US" dirty="0"/>
              <a:t>bleeding &amp; inhibition of anabolism.</a:t>
            </a:r>
          </a:p>
        </p:txBody>
      </p:sp>
    </p:spTree>
    <p:extLst>
      <p:ext uri="{BB962C8B-B14F-4D97-AF65-F5344CB8AC3E}">
        <p14:creationId xmlns:p14="http://schemas.microsoft.com/office/powerpoint/2010/main" val="3886943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Blood urea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b="1" i="1" dirty="0" smtClean="0"/>
              <a:t>Clinical implication</a:t>
            </a:r>
          </a:p>
          <a:p>
            <a:r>
              <a:rPr lang="en-US" i="1" dirty="0" smtClean="0"/>
              <a:t>Increased </a:t>
            </a:r>
            <a:r>
              <a:rPr lang="en-US" i="1" dirty="0"/>
              <a:t>BUN levels (azotemia) </a:t>
            </a:r>
            <a:r>
              <a:rPr lang="en-US" dirty="0"/>
              <a:t>occur in the following conditions:</a:t>
            </a:r>
          </a:p>
          <a:p>
            <a:pPr marL="0" indent="0">
              <a:buNone/>
            </a:pPr>
            <a:r>
              <a:rPr lang="en-US" dirty="0"/>
              <a:t>a. Impaired renal function caused by the following conditions:</a:t>
            </a:r>
          </a:p>
          <a:p>
            <a:pPr marL="0" indent="0">
              <a:buNone/>
            </a:pPr>
            <a:r>
              <a:rPr lang="en-US" dirty="0"/>
              <a:t>(1) Congestive heart failure</a:t>
            </a:r>
          </a:p>
          <a:p>
            <a:pPr marL="0" indent="0">
              <a:buNone/>
            </a:pPr>
            <a:r>
              <a:rPr lang="en-US" dirty="0"/>
              <a:t>(2) Salt and water depletion</a:t>
            </a:r>
          </a:p>
          <a:p>
            <a:pPr marL="0" indent="0">
              <a:buNone/>
            </a:pPr>
            <a:r>
              <a:rPr lang="en-US" dirty="0"/>
              <a:t>(3) Shock</a:t>
            </a:r>
          </a:p>
          <a:p>
            <a:pPr marL="0" indent="0">
              <a:buNone/>
            </a:pPr>
            <a:r>
              <a:rPr lang="en-US" dirty="0"/>
              <a:t>(4) Stress</a:t>
            </a:r>
          </a:p>
          <a:p>
            <a:pPr marL="0" indent="0">
              <a:buNone/>
            </a:pPr>
            <a:r>
              <a:rPr lang="en-US" dirty="0"/>
              <a:t>(5) Acute MI</a:t>
            </a:r>
          </a:p>
          <a:p>
            <a:pPr marL="0" indent="0">
              <a:buNone/>
            </a:pPr>
            <a:r>
              <a:rPr lang="en-US" dirty="0"/>
              <a:t>b. Chronic renal disease such as glomerulonephritis and pyelonephritis</a:t>
            </a:r>
          </a:p>
          <a:p>
            <a:pPr marL="0" indent="0">
              <a:buNone/>
            </a:pPr>
            <a:r>
              <a:rPr lang="en-US" dirty="0"/>
              <a:t>c. Urinary tract obstruction</a:t>
            </a:r>
          </a:p>
          <a:p>
            <a:pPr marL="0" indent="0">
              <a:buNone/>
            </a:pPr>
            <a:r>
              <a:rPr lang="en-US" dirty="0"/>
              <a:t>d. Hemorrhage into GI tract</a:t>
            </a:r>
          </a:p>
          <a:p>
            <a:pPr marL="0" indent="0">
              <a:buNone/>
            </a:pPr>
            <a:r>
              <a:rPr lang="en-US" dirty="0"/>
              <a:t>e. Diabetes mellitus with ketoacidosis</a:t>
            </a:r>
          </a:p>
          <a:p>
            <a:pPr marL="0" indent="0">
              <a:buNone/>
            </a:pPr>
            <a:r>
              <a:rPr lang="en-US" dirty="0"/>
              <a:t>f. Excessive protein intake or protein catabolism as occurs in burns or cancer</a:t>
            </a:r>
          </a:p>
          <a:p>
            <a:pPr marL="0" indent="0">
              <a:buNone/>
            </a:pPr>
            <a:r>
              <a:rPr lang="en-US" dirty="0"/>
              <a:t>g. Anabolic steroid use</a:t>
            </a:r>
          </a:p>
        </p:txBody>
      </p:sp>
    </p:spTree>
    <p:extLst>
      <p:ext uri="{BB962C8B-B14F-4D97-AF65-F5344CB8AC3E}">
        <p14:creationId xmlns:p14="http://schemas.microsoft.com/office/powerpoint/2010/main" val="113894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9376</TotalTime>
  <Words>3402</Words>
  <Application>Microsoft Office PowerPoint</Application>
  <PresentationFormat>On-screen Show (4:3)</PresentationFormat>
  <Paragraphs>405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BLOOD UREA BLOOD CREATININE CREATININE CLEARANCE URIC ACID</vt:lpstr>
      <vt:lpstr>Introduction</vt:lpstr>
      <vt:lpstr>Introduction</vt:lpstr>
      <vt:lpstr>Introduction</vt:lpstr>
      <vt:lpstr>Introduction</vt:lpstr>
      <vt:lpstr>PowerPoint Presentation</vt:lpstr>
      <vt:lpstr>Blood urea</vt:lpstr>
      <vt:lpstr>Blood urea</vt:lpstr>
      <vt:lpstr>Blood urea</vt:lpstr>
      <vt:lpstr>Blood urea</vt:lpstr>
      <vt:lpstr>Blood urea</vt:lpstr>
      <vt:lpstr>Blood urea</vt:lpstr>
      <vt:lpstr>Blood urea</vt:lpstr>
      <vt:lpstr>Serum Creatinine &amp; Creatinine Clearance</vt:lpstr>
      <vt:lpstr>Serum Creatinine</vt:lpstr>
      <vt:lpstr>Serum Creatinine</vt:lpstr>
      <vt:lpstr>Serum Creatinine</vt:lpstr>
      <vt:lpstr>Serum Creatinine</vt:lpstr>
      <vt:lpstr>Serum Creatinine</vt:lpstr>
      <vt:lpstr>Serum Creatinine</vt:lpstr>
      <vt:lpstr>Serum Creatinine</vt:lpstr>
      <vt:lpstr>Clearance test</vt:lpstr>
      <vt:lpstr>Clearance test</vt:lpstr>
      <vt:lpstr>Clearance test</vt:lpstr>
      <vt:lpstr>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Creatinine clearance test</vt:lpstr>
      <vt:lpstr>Uric acid</vt:lpstr>
      <vt:lpstr>Uric acid</vt:lpstr>
      <vt:lpstr>Uric acid</vt:lpstr>
      <vt:lpstr>Uric acid</vt:lpstr>
      <vt:lpstr>Uric acid</vt:lpstr>
      <vt:lpstr>Uric acid</vt:lpstr>
      <vt:lpstr>Uric acid</vt:lpstr>
      <vt:lpstr>Uric acid</vt:lpstr>
      <vt:lpstr>Uric acid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urea, blood creatinine, creatinine clearance, uric acid</dc:title>
  <dc:creator>MOHAMMED</dc:creator>
  <cp:lastModifiedBy>MOHAMMED</cp:lastModifiedBy>
  <cp:revision>202</cp:revision>
  <dcterms:created xsi:type="dcterms:W3CDTF">2021-05-24T05:35:48Z</dcterms:created>
  <dcterms:modified xsi:type="dcterms:W3CDTF">2022-04-05T06:58:55Z</dcterms:modified>
</cp:coreProperties>
</file>