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0" r:id="rId4"/>
    <p:sldId id="321"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56" r:id="rId24"/>
    <p:sldId id="341" r:id="rId25"/>
    <p:sldId id="342" r:id="rId26"/>
    <p:sldId id="343" r:id="rId27"/>
    <p:sldId id="344" r:id="rId28"/>
    <p:sldId id="345" r:id="rId29"/>
    <p:sldId id="347" r:id="rId30"/>
    <p:sldId id="346" r:id="rId31"/>
    <p:sldId id="349" r:id="rId32"/>
    <p:sldId id="348" r:id="rId33"/>
    <p:sldId id="350" r:id="rId34"/>
    <p:sldId id="351" r:id="rId35"/>
    <p:sldId id="352" r:id="rId36"/>
    <p:sldId id="353" r:id="rId37"/>
    <p:sldId id="354" r:id="rId38"/>
    <p:sldId id="355" r:id="rId39"/>
    <p:sldId id="319" r:id="rId40"/>
    <p:sldId id="27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snapToGrid="0">
      <p:cViewPr varScale="1">
        <p:scale>
          <a:sx n="69" d="100"/>
          <a:sy n="69" d="100"/>
        </p:scale>
        <p:origin x="7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695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7812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39702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2569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14E9-20C6-4029-9FBF-ECC0B8CD5583}"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4271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614E9-20C6-4029-9FBF-ECC0B8CD5583}"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7987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614E9-20C6-4029-9FBF-ECC0B8CD5583}"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699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14E9-20C6-4029-9FBF-ECC0B8CD5583}"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79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14E9-20C6-4029-9FBF-ECC0B8CD5583}"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643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348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3774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14E9-20C6-4029-9FBF-ECC0B8CD5583}" type="datetimeFigureOut">
              <a:rPr lang="en-US" smtClean="0"/>
              <a:t>3/28/2022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D349-70C0-4B52-95F9-435339F33960}" type="slidenum">
              <a:rPr lang="en-US" smtClean="0"/>
              <a:t>‹#›</a:t>
            </a:fld>
            <a:endParaRPr lang="en-US"/>
          </a:p>
        </p:txBody>
      </p:sp>
    </p:spTree>
    <p:extLst>
      <p:ext uri="{BB962C8B-B14F-4D97-AF65-F5344CB8AC3E}">
        <p14:creationId xmlns:p14="http://schemas.microsoft.com/office/powerpoint/2010/main" val="32794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218" y="914401"/>
            <a:ext cx="9892146" cy="3463636"/>
          </a:xfrm>
        </p:spPr>
        <p:txBody>
          <a:bodyPr>
            <a:noAutofit/>
          </a:bodyPr>
          <a:lstStyle/>
          <a:p>
            <a:r>
              <a:rPr lang="en-US" sz="8000" b="1">
                <a:ln w="0"/>
                <a:solidFill>
                  <a:srgbClr val="0070C0"/>
                </a:solidFill>
                <a:effectLst>
                  <a:reflection blurRad="6350" stA="53000" endA="300" endPos="35500" dir="5400000" sy="-90000" algn="bl" rotWithShape="0"/>
                </a:effectLst>
                <a:latin typeface="Rockwell Condensed" panose="02060603050405020104" pitchFamily="18" charset="0"/>
                <a:ea typeface="Verdana" panose="020B0604030504040204" pitchFamily="34" charset="0"/>
                <a:cs typeface="Times New Roman" panose="02020603050405020304" pitchFamily="18" charset="0"/>
              </a:rPr>
              <a:t>Introduction to Epidemiology</a:t>
            </a:r>
            <a:endParaRPr lang="en-US" sz="8800" dirty="0"/>
          </a:p>
        </p:txBody>
      </p:sp>
      <p:sp>
        <p:nvSpPr>
          <p:cNvPr id="3" name="Subtitle 2"/>
          <p:cNvSpPr>
            <a:spLocks noGrp="1"/>
          </p:cNvSpPr>
          <p:nvPr>
            <p:ph type="subTitle" idx="1"/>
          </p:nvPr>
        </p:nvSpPr>
        <p:spPr>
          <a:xfrm>
            <a:off x="1524000" y="5098472"/>
            <a:ext cx="9144000" cy="1108363"/>
          </a:xfrm>
        </p:spPr>
        <p:txBody>
          <a:bodyPr/>
          <a:lstStyle/>
          <a:p>
            <a:pPr lvl="0">
              <a:lnSpc>
                <a:spcPct val="100000"/>
              </a:lnSpc>
              <a:spcBef>
                <a:spcPct val="20000"/>
              </a:spcBef>
            </a:pPr>
            <a:r>
              <a:rPr lang="en-US" sz="3600" b="1" dirty="0">
                <a:solidFill>
                  <a:srgbClr val="FF0000"/>
                </a:solidFill>
                <a:latin typeface="Lucida Calligraphy" panose="03010101010101010101" pitchFamily="66" charset="0"/>
              </a:rPr>
              <a:t>Dr. Haider Raheem Mohammad</a:t>
            </a:r>
            <a:endParaRPr lang="ar-SA" sz="3600" dirty="0">
              <a:solidFill>
                <a:srgbClr val="FF0000"/>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val="12259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Epidemiological Survey</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3. </a:t>
            </a:r>
            <a:r>
              <a:rPr lang="en-US" dirty="0">
                <a:latin typeface="Times New Roman" panose="02020603050405020304" pitchFamily="18" charset="0"/>
                <a:ea typeface="Calibri" panose="020F0502020204030204" pitchFamily="34" charset="0"/>
                <a:cs typeface="Arial" panose="020B0604020202020204" pitchFamily="34" charset="0"/>
              </a:rPr>
              <a:t>What is the odds ratio?</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3. </a:t>
            </a:r>
            <a:r>
              <a:rPr lang="en-US" dirty="0">
                <a:latin typeface="Times New Roman" panose="02020603050405020304" pitchFamily="18" charset="0"/>
                <a:ea typeface="Calibri" panose="020F0502020204030204" pitchFamily="34" charset="0"/>
                <a:cs typeface="Arial" panose="020B0604020202020204" pitchFamily="34" charset="0"/>
              </a:rPr>
              <a:t>A two-by-two table can be drawn as follows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00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Odds ratio = </a:t>
            </a:r>
            <a:r>
              <a:rPr lang="en-US" i="1" dirty="0">
                <a:latin typeface="Times New Roman" panose="02020603050405020304" pitchFamily="18" charset="0"/>
                <a:ea typeface="Calibri" panose="020F0502020204030204" pitchFamily="34" charset="0"/>
                <a:cs typeface="Arial" panose="020B0604020202020204" pitchFamily="34" charset="0"/>
              </a:rPr>
              <a:t>a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d/b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c</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00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(28 × 18)/(12 × 12) = 3.5</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85642477"/>
              </p:ext>
            </p:extLst>
          </p:nvPr>
        </p:nvGraphicFramePr>
        <p:xfrm>
          <a:off x="1443038" y="3014662"/>
          <a:ext cx="8716962" cy="2500312"/>
        </p:xfrm>
        <a:graphic>
          <a:graphicData uri="http://schemas.openxmlformats.org/drawingml/2006/table">
            <a:tbl>
              <a:tblPr firstRow="1" bandRow="1">
                <a:tableStyleId>{5C22544A-7EE6-4342-B048-85BDC9FD1C3A}</a:tableStyleId>
              </a:tblPr>
              <a:tblGrid>
                <a:gridCol w="2905654">
                  <a:extLst>
                    <a:ext uri="{9D8B030D-6E8A-4147-A177-3AD203B41FA5}">
                      <a16:colId xmlns:a16="http://schemas.microsoft.com/office/drawing/2014/main" val="171457722"/>
                    </a:ext>
                  </a:extLst>
                </a:gridCol>
                <a:gridCol w="2905654">
                  <a:extLst>
                    <a:ext uri="{9D8B030D-6E8A-4147-A177-3AD203B41FA5}">
                      <a16:colId xmlns:a16="http://schemas.microsoft.com/office/drawing/2014/main" val="919030810"/>
                    </a:ext>
                  </a:extLst>
                </a:gridCol>
                <a:gridCol w="2905654">
                  <a:extLst>
                    <a:ext uri="{9D8B030D-6E8A-4147-A177-3AD203B41FA5}">
                      <a16:colId xmlns:a16="http://schemas.microsoft.com/office/drawing/2014/main" val="3299243394"/>
                    </a:ext>
                  </a:extLst>
                </a:gridCol>
              </a:tblGrid>
              <a:tr h="625078">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Lung cancer</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No lung cancer</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4338030"/>
                  </a:ext>
                </a:extLst>
              </a:tr>
              <a:tr h="625078">
                <a:tc>
                  <a:txBody>
                    <a:bodyPr/>
                    <a:lstStyle/>
                    <a:p>
                      <a:r>
                        <a:rPr lang="en-US" sz="2800" dirty="0" smtClean="0">
                          <a:latin typeface="Times New Roman" panose="02020603050405020304" pitchFamily="18" charset="0"/>
                          <a:cs typeface="Times New Roman" panose="02020603050405020304" pitchFamily="18" charset="0"/>
                        </a:rPr>
                        <a:t>Smoker</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28 (a)</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12 (b)</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734436"/>
                  </a:ext>
                </a:extLst>
              </a:tr>
              <a:tr h="625078">
                <a:tc>
                  <a:txBody>
                    <a:bodyPr/>
                    <a:lstStyle/>
                    <a:p>
                      <a:r>
                        <a:rPr lang="en-US" sz="2800" dirty="0" smtClean="0">
                          <a:latin typeface="Times New Roman" panose="02020603050405020304" pitchFamily="18" charset="0"/>
                          <a:cs typeface="Times New Roman" panose="02020603050405020304" pitchFamily="18" charset="0"/>
                        </a:rPr>
                        <a:t>Non-smoker</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12 (c)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18 (d)</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7618822"/>
                  </a:ext>
                </a:extLst>
              </a:tr>
              <a:tr h="625078">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40</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30</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79209206"/>
                  </a:ext>
                </a:extLst>
              </a:tr>
            </a:tbl>
          </a:graphicData>
        </a:graphic>
      </p:graphicFrame>
    </p:spTree>
    <p:extLst>
      <p:ext uri="{BB962C8B-B14F-4D97-AF65-F5344CB8AC3E}">
        <p14:creationId xmlns:p14="http://schemas.microsoft.com/office/powerpoint/2010/main" val="1651612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Epidemiological Survey</a:t>
            </a:r>
            <a:endParaRPr lang="en-US" sz="6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4. </a:t>
                </a:r>
                <a:r>
                  <a:rPr lang="en-US" dirty="0">
                    <a:latin typeface="Times New Roman" panose="02020603050405020304" pitchFamily="18" charset="0"/>
                    <a:ea typeface="Calibri" panose="020F0502020204030204" pitchFamily="34" charset="0"/>
                    <a:cs typeface="Arial" panose="020B0604020202020204" pitchFamily="34" charset="0"/>
                  </a:rPr>
                  <a:t>Find the 95% confidence interval for this odds ratio.</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4. </a:t>
                </a:r>
                <a:r>
                  <a:rPr lang="en-US" dirty="0">
                    <a:latin typeface="Times New Roman" panose="02020603050405020304" pitchFamily="18" charset="0"/>
                    <a:ea typeface="Calibri" panose="020F0502020204030204" pitchFamily="34" charset="0"/>
                    <a:cs typeface="Arial" panose="020B0604020202020204" pitchFamily="34" charset="0"/>
                  </a:rPr>
                  <a:t>The 95% confidence interval of the odds ratio 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OR * </a:t>
                </a:r>
                <a:r>
                  <a:rPr lang="en-US" i="1" dirty="0">
                    <a:latin typeface="Times New Roman" panose="02020603050405020304" pitchFamily="18" charset="0"/>
                    <a:ea typeface="Calibri" panose="020F0502020204030204" pitchFamily="34" charset="0"/>
                    <a:cs typeface="Arial" panose="020B0604020202020204" pitchFamily="34" charset="0"/>
                  </a:rPr>
                  <a:t>e</a:t>
                </a:r>
                <a:r>
                  <a:rPr lang="en-US" baseline="30000" dirty="0">
                    <a:latin typeface="Times New Roman" panose="02020603050405020304" pitchFamily="18" charset="0"/>
                    <a:ea typeface="Calibri" panose="020F0502020204030204" pitchFamily="34" charset="0"/>
                    <a:cs typeface="Arial" panose="020B0604020202020204" pitchFamily="34" charset="0"/>
                  </a:rPr>
                  <a:t>±1.96 </a:t>
                </a:r>
                <a14:m>
                  <m:oMath xmlns:m="http://schemas.openxmlformats.org/officeDocument/2006/math">
                    <m:r>
                      <a:rPr lang="en-US" i="1" baseline="30000">
                        <a:latin typeface="Cambria Math" panose="02040503050406030204" pitchFamily="18" charset="0"/>
                        <a:ea typeface="Calibri" panose="020F0502020204030204" pitchFamily="34" charset="0"/>
                        <a:cs typeface="Times New Roman" panose="02020603050405020304" pitchFamily="18" charset="0"/>
                      </a:rPr>
                      <m:t>√</m:t>
                    </m:r>
                  </m:oMath>
                </a14:m>
                <a:r>
                  <a:rPr lang="en-US" baseline="30000" dirty="0">
                    <a:latin typeface="Times New Roman" panose="02020603050405020304" pitchFamily="18" charset="0"/>
                    <a:ea typeface="Calibri" panose="020F0502020204030204" pitchFamily="34" charset="0"/>
                    <a:cs typeface="Arial" panose="020B0604020202020204" pitchFamily="34" charset="0"/>
                  </a:rPr>
                  <a:t>V </a:t>
                </a:r>
                <a:r>
                  <a:rPr lang="en-US" dirty="0">
                    <a:latin typeface="Times New Roman" panose="02020603050405020304" pitchFamily="18" charset="0"/>
                    <a:ea typeface="Calibri" panose="020F0502020204030204" pitchFamily="34" charset="0"/>
                    <a:cs typeface="Arial" panose="020B0604020202020204" pitchFamily="34" charset="0"/>
                  </a:rPr>
                  <a:t>where </a:t>
                </a:r>
                <a:r>
                  <a:rPr lang="en-US" i="1" dirty="0">
                    <a:latin typeface="Times New Roman" panose="02020603050405020304" pitchFamily="18" charset="0"/>
                    <a:ea typeface="Calibri" panose="020F0502020204030204" pitchFamily="34" charset="0"/>
                    <a:cs typeface="Arial" panose="020B0604020202020204" pitchFamily="34" charset="0"/>
                  </a:rPr>
                  <a:t>V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1</m:t>
                        </m:r>
                      </m:num>
                      <m:den>
                        <m:r>
                          <a:rPr lang="en-US" i="1">
                            <a:latin typeface="Cambria Math" panose="02040503050406030204" pitchFamily="18" charset="0"/>
                            <a:ea typeface="Calibri" panose="020F0502020204030204" pitchFamily="34" charset="0"/>
                            <a:cs typeface="Times New Roman" panose="02020603050405020304" pitchFamily="18" charset="0"/>
                          </a:rPr>
                          <m:t>𝑎</m:t>
                        </m:r>
                      </m:den>
                    </m:f>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i="1">
                            <a:latin typeface="Cambria Math" panose="02040503050406030204" pitchFamily="18" charset="0"/>
                            <a:ea typeface="Calibri" panose="020F0502020204030204" pitchFamily="34" charset="0"/>
                            <a:cs typeface="Times New Roman" panose="02020603050405020304" pitchFamily="18" charset="0"/>
                          </a:rPr>
                          <m:t>𝑏</m:t>
                        </m:r>
                      </m:den>
                    </m:f>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i="1">
                            <a:latin typeface="Cambria Math" panose="02040503050406030204" pitchFamily="18" charset="0"/>
                            <a:ea typeface="Calibri" panose="020F0502020204030204" pitchFamily="34" charset="0"/>
                            <a:cs typeface="Times New Roman" panose="02020603050405020304" pitchFamily="18" charset="0"/>
                          </a:rPr>
                          <m:t>𝑐</m:t>
                        </m:r>
                      </m:den>
                    </m:f>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1</m:t>
                        </m:r>
                      </m:num>
                      <m:den>
                        <m:r>
                          <a:rPr lang="en-US" i="1">
                            <a:latin typeface="Cambria Math" panose="02040503050406030204" pitchFamily="18" charset="0"/>
                            <a:ea typeface="Calibri" panose="020F0502020204030204" pitchFamily="34" charset="0"/>
                            <a:cs typeface="Times New Roman" panose="02020603050405020304" pitchFamily="18" charset="0"/>
                          </a:rPr>
                          <m:t>𝑑</m:t>
                        </m:r>
                      </m:den>
                    </m:f>
                  </m:oMath>
                </a14:m>
                <a:r>
                  <a:rPr lang="en-US" dirty="0">
                    <a:latin typeface="Times New Roman" panose="02020603050405020304" pitchFamily="18" charset="0"/>
                    <a:ea typeface="Calibri" panose="020F0502020204030204" pitchFamily="34" charset="0"/>
                    <a:cs typeface="Arial" panose="020B0604020202020204" pitchFamily="34" charset="0"/>
                  </a:rPr>
                  <a:t> = 1/28 + 1/12 + 1/12 + 1/18 = 0.258</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3.5 × </a:t>
                </a:r>
                <a:r>
                  <a:rPr lang="en-US" i="1" dirty="0">
                    <a:latin typeface="Times New Roman" panose="02020603050405020304" pitchFamily="18" charset="0"/>
                    <a:ea typeface="Calibri" panose="020F0502020204030204" pitchFamily="34" charset="0"/>
                    <a:cs typeface="Arial" panose="020B0604020202020204" pitchFamily="34" charset="0"/>
                  </a:rPr>
                  <a:t>e</a:t>
                </a:r>
                <a:r>
                  <a:rPr lang="en-US" baseline="30000" dirty="0">
                    <a:latin typeface="Times New Roman" panose="02020603050405020304" pitchFamily="18" charset="0"/>
                    <a:ea typeface="Calibri" panose="020F0502020204030204" pitchFamily="34" charset="0"/>
                    <a:cs typeface="Arial" panose="020B0604020202020204" pitchFamily="34" charset="0"/>
                  </a:rPr>
                  <a:t>±1.96 </a:t>
                </a:r>
                <a14:m>
                  <m:oMath xmlns:m="http://schemas.openxmlformats.org/officeDocument/2006/math">
                    <m:r>
                      <a:rPr lang="en-US" i="1" baseline="30000">
                        <a:latin typeface="Cambria Math" panose="02040503050406030204" pitchFamily="18" charset="0"/>
                        <a:ea typeface="Calibri" panose="020F0502020204030204" pitchFamily="34" charset="0"/>
                        <a:cs typeface="Times New Roman" panose="02020603050405020304" pitchFamily="18" charset="0"/>
                      </a:rPr>
                      <m:t>√</m:t>
                    </m:r>
                  </m:oMath>
                </a14:m>
                <a:r>
                  <a:rPr lang="en-US" baseline="30000" dirty="0">
                    <a:latin typeface="Times New Roman" panose="02020603050405020304" pitchFamily="18" charset="0"/>
                    <a:ea typeface="Calibri" panose="020F0502020204030204" pitchFamily="34" charset="0"/>
                    <a:cs typeface="Arial" panose="020B0604020202020204" pitchFamily="34" charset="0"/>
                  </a:rPr>
                  <a:t>0.258</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(1.29, 9.47)</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5032376"/>
              </a:xfrm>
              <a:blipFill>
                <a:blip r:embed="rId2"/>
                <a:stretch>
                  <a:fillRect l="-1217" t="-726" r="-1159"/>
                </a:stretch>
              </a:blipFill>
            </p:spPr>
            <p:txBody>
              <a:bodyPr/>
              <a:lstStyle/>
              <a:p>
                <a:r>
                  <a:rPr lang="en-US">
                    <a:noFill/>
                  </a:rPr>
                  <a:t> </a:t>
                </a:r>
              </a:p>
            </p:txBody>
          </p:sp>
        </mc:Fallback>
      </mc:AlternateContent>
    </p:spTree>
    <p:extLst>
      <p:ext uri="{BB962C8B-B14F-4D97-AF65-F5344CB8AC3E}">
        <p14:creationId xmlns:p14="http://schemas.microsoft.com/office/powerpoint/2010/main" val="2331464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399"/>
            <a:ext cx="10515600" cy="789709"/>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Epidemiological Survey</a:t>
            </a:r>
            <a:endParaRPr lang="en-US" sz="6000" dirty="0"/>
          </a:p>
        </p:txBody>
      </p:sp>
      <p:sp>
        <p:nvSpPr>
          <p:cNvPr id="3" name="Content Placeholder 2"/>
          <p:cNvSpPr>
            <a:spLocks noGrp="1"/>
          </p:cNvSpPr>
          <p:nvPr>
            <p:ph idx="1"/>
          </p:nvPr>
        </p:nvSpPr>
        <p:spPr>
          <a:xfrm>
            <a:off x="838200" y="942109"/>
            <a:ext cx="10515600" cy="5915891"/>
          </a:xfrm>
        </p:spPr>
        <p:txBody>
          <a:bodyPr>
            <a:normAutofit fontScale="85000" lnSpcReduction="10000"/>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5. </a:t>
            </a:r>
            <a:r>
              <a:rPr lang="en-US" dirty="0">
                <a:latin typeface="Times New Roman" panose="02020603050405020304" pitchFamily="18" charset="0"/>
                <a:ea typeface="Calibri" panose="020F0502020204030204" pitchFamily="34" charset="0"/>
                <a:cs typeface="Arial" panose="020B0604020202020204" pitchFamily="34" charset="0"/>
              </a:rPr>
              <a:t>Is it appropriate to conclude that smoking is associated with lung cancer?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5. </a:t>
            </a:r>
            <a:r>
              <a:rPr lang="en-US" dirty="0">
                <a:latin typeface="Times New Roman" panose="02020603050405020304" pitchFamily="18" charset="0"/>
                <a:ea typeface="Calibri" panose="020F0502020204030204" pitchFamily="34" charset="0"/>
                <a:cs typeface="Arial" panose="020B0604020202020204" pitchFamily="34" charset="0"/>
              </a:rPr>
              <a:t>Since the 95% confidence interval obtained in Question 4 does not include 1,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odds ratio of 3.5 is statistically significant </a:t>
            </a:r>
            <a:r>
              <a:rPr lang="en-US" dirty="0">
                <a:latin typeface="Times New Roman" panose="02020603050405020304" pitchFamily="18" charset="0"/>
                <a:ea typeface="Calibri" panose="020F0502020204030204" pitchFamily="34" charset="0"/>
                <a:cs typeface="Arial" panose="020B0604020202020204" pitchFamily="34" charset="0"/>
              </a:rPr>
              <a:t>at the 5% significance level. Consequently,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smoking is associated with lung cancer</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However</a:t>
            </a:r>
            <a:r>
              <a:rPr lang="en-US" dirty="0">
                <a:latin typeface="Times New Roman" panose="02020603050405020304" pitchFamily="18" charset="0"/>
                <a:ea typeface="Calibri" panose="020F0502020204030204" pitchFamily="34" charset="0"/>
                <a:cs typeface="Arial" panose="020B0604020202020204" pitchFamily="34" charset="0"/>
              </a:rPr>
              <a:t>, as pointed in Question 2, the risk for developing lung cancer from smoking cannot be estimated in a case-control study, and thus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odds ratio of 3.5 should not be interpreted as a risk ratio of 3.5</a:t>
            </a:r>
            <a:r>
              <a:rPr lang="en-US" dirty="0">
                <a:latin typeface="Times New Roman" panose="02020603050405020304" pitchFamily="18" charset="0"/>
                <a:ea typeface="Calibri" panose="020F0502020204030204" pitchFamily="34" charset="0"/>
                <a:cs typeface="Arial" panose="020B0604020202020204" pitchFamily="34" charset="0"/>
              </a:rPr>
              <a:t>. It is also incorrect to look at the two-by-two table by row and understand that 28 of 40 smokers developed lung cancer, thereby estimating that the incidence of lung cancer from smoking is 70% (= 28/40). Where the prevalence is low, however, the odds ratio is approximated to the risk ratio.</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Since </a:t>
            </a:r>
            <a:r>
              <a:rPr lang="en-US" dirty="0">
                <a:latin typeface="Times New Roman" panose="02020603050405020304" pitchFamily="18" charset="0"/>
                <a:ea typeface="Calibri" panose="020F0502020204030204" pitchFamily="34" charset="0"/>
                <a:cs typeface="Arial" panose="020B0604020202020204" pitchFamily="34" charset="0"/>
              </a:rPr>
              <a:t>modeling in economic evaluations generally uses approaches such as decision trees and Markov models, which are used for analysis in prospective studies,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it is not appropriate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principle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to use evidence from case-control studies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2008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Sample Size Calculation (1)</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b="1" dirty="0" smtClean="0">
                <a:latin typeface="Times New Roman" panose="02020603050405020304" pitchFamily="18" charset="0"/>
                <a:ea typeface="Calibri" panose="020F0502020204030204" pitchFamily="34" charset="0"/>
                <a:cs typeface="Arial" panose="020B0604020202020204" pitchFamily="34" charset="0"/>
              </a:rPr>
              <a:t>  Example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average monthly cost per patient for the treatment of disease X is known to be JPY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1M</a:t>
            </a:r>
            <a:r>
              <a:rPr lang="en-US" dirty="0">
                <a:latin typeface="Times New Roman" panose="02020603050405020304" pitchFamily="18" charset="0"/>
                <a:ea typeface="Calibri" panose="020F0502020204030204" pitchFamily="34" charset="0"/>
                <a:cs typeface="Arial" panose="020B0604020202020204" pitchFamily="34" charset="0"/>
              </a:rPr>
              <a:t> in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standard treatment group</a:t>
            </a:r>
            <a:r>
              <a:rPr lang="en-US" dirty="0">
                <a:latin typeface="Times New Roman" panose="02020603050405020304" pitchFamily="18" charset="0"/>
                <a:ea typeface="Calibri" panose="020F0502020204030204" pitchFamily="34" charset="0"/>
                <a:cs typeface="Arial" panose="020B0604020202020204" pitchFamily="34" charset="0"/>
              </a:rPr>
              <a:t>. You wish to demonstrate that the average monthly cost of JPY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1.1M</a:t>
            </a:r>
            <a:r>
              <a:rPr lang="en-US" dirty="0">
                <a:latin typeface="Times New Roman" panose="02020603050405020304" pitchFamily="18" charset="0"/>
                <a:ea typeface="Calibri" panose="020F0502020204030204" pitchFamily="34" charset="0"/>
                <a:cs typeface="Arial" panose="020B0604020202020204" pitchFamily="34" charset="0"/>
              </a:rPr>
              <a:t> or more per patient receiving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 new treatment </a:t>
            </a:r>
            <a:r>
              <a:rPr lang="en-US" dirty="0">
                <a:latin typeface="Times New Roman" panose="02020603050405020304" pitchFamily="18" charset="0"/>
                <a:ea typeface="Calibri" panose="020F0502020204030204" pitchFamily="34" charset="0"/>
                <a:cs typeface="Arial" panose="020B0604020202020204" pitchFamily="34" charset="0"/>
              </a:rPr>
              <a:t>is statistically significantly higher.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4877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Sample Size Calculation (1)</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1. </a:t>
            </a:r>
            <a:r>
              <a:rPr lang="en-US" dirty="0">
                <a:latin typeface="Times New Roman" panose="02020603050405020304" pitchFamily="18" charset="0"/>
                <a:ea typeface="Calibri" panose="020F0502020204030204" pitchFamily="34" charset="0"/>
                <a:cs typeface="Arial" panose="020B0604020202020204" pitchFamily="34" charset="0"/>
              </a:rPr>
              <a:t>Give reasons why sample size determination is required.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1. </a:t>
            </a:r>
            <a:r>
              <a:rPr lang="en-US" dirty="0">
                <a:latin typeface="Times New Roman" panose="02020603050405020304" pitchFamily="18" charset="0"/>
                <a:ea typeface="Calibri" panose="020F0502020204030204" pitchFamily="34" charset="0"/>
                <a:cs typeface="Arial" panose="020B0604020202020204" pitchFamily="34" charset="0"/>
              </a:rPr>
              <a:t>Reasons may include the following: to minimize the number of subjects, minimize the cost required for the study, increase the feasibility of the study, determine the sufficient level of statistical significance (for the evaluation of both effectiveness and cost), and design a subgroup analysis.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2. </a:t>
            </a:r>
            <a:r>
              <a:rPr lang="en-US" dirty="0">
                <a:latin typeface="Times New Roman" panose="02020603050405020304" pitchFamily="18" charset="0"/>
                <a:ea typeface="Calibri" panose="020F0502020204030204" pitchFamily="34" charset="0"/>
                <a:cs typeface="Arial" panose="020B0604020202020204" pitchFamily="34" charset="0"/>
              </a:rPr>
              <a:t>Is it possible to calculate the needed sample size?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2. </a:t>
            </a:r>
            <a:r>
              <a:rPr lang="en-US" dirty="0">
                <a:latin typeface="Times New Roman" panose="02020603050405020304" pitchFamily="18" charset="0"/>
                <a:ea typeface="Calibri" panose="020F0502020204030204" pitchFamily="34" charset="0"/>
                <a:cs typeface="Arial" panose="020B0604020202020204" pitchFamily="34" charset="0"/>
              </a:rPr>
              <a:t>Not possible.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5645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Sample Size Calculation (1)</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3. </a:t>
            </a:r>
            <a:r>
              <a:rPr lang="en-US" dirty="0">
                <a:latin typeface="Times New Roman" panose="02020603050405020304" pitchFamily="18" charset="0"/>
                <a:ea typeface="Calibri" panose="020F0502020204030204" pitchFamily="34" charset="0"/>
                <a:cs typeface="Arial" panose="020B0604020202020204" pitchFamily="34" charset="0"/>
              </a:rPr>
              <a:t>What additional information is required to determine the required sample size?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3. </a:t>
            </a:r>
            <a:r>
              <a:rPr lang="en-US" dirty="0">
                <a:latin typeface="Times New Roman" panose="02020603050405020304" pitchFamily="18" charset="0"/>
                <a:ea typeface="Calibri" panose="020F0502020204030204" pitchFamily="34" charset="0"/>
                <a:cs typeface="Arial" panose="020B0604020202020204" pitchFamily="34" charset="0"/>
              </a:rPr>
              <a:t>The following four factors need to be considered: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What </a:t>
            </a:r>
            <a:r>
              <a:rPr lang="en-US" dirty="0">
                <a:latin typeface="Times New Roman" panose="02020603050405020304" pitchFamily="18" charset="0"/>
                <a:ea typeface="Calibri" panose="020F0502020204030204" pitchFamily="34" charset="0"/>
                <a:cs typeface="Arial" panose="020B0604020202020204" pitchFamily="34" charset="0"/>
              </a:rPr>
              <a:t>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probability</a:t>
            </a:r>
            <a:r>
              <a:rPr lang="en-US" dirty="0">
                <a:latin typeface="Times New Roman" panose="02020603050405020304" pitchFamily="18" charset="0"/>
                <a:ea typeface="Calibri" panose="020F0502020204030204" pitchFamily="34" charset="0"/>
                <a:cs typeface="Arial" panose="020B0604020202020204" pitchFamily="34" charset="0"/>
              </a:rPr>
              <a:t> of type I error,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α</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significance level</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What </a:t>
            </a:r>
            <a:r>
              <a:rPr lang="en-US" dirty="0">
                <a:latin typeface="Times New Roman" panose="02020603050405020304" pitchFamily="18" charset="0"/>
                <a:ea typeface="Calibri" panose="020F0502020204030204" pitchFamily="34" charset="0"/>
                <a:cs typeface="Arial" panose="020B0604020202020204" pitchFamily="34" charset="0"/>
              </a:rPr>
              <a:t>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statistical power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1 −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β</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What </a:t>
            </a:r>
            <a:r>
              <a:rPr lang="en-US" dirty="0">
                <a:latin typeface="Times New Roman" panose="02020603050405020304" pitchFamily="18" charset="0"/>
                <a:ea typeface="Calibri" panose="020F0502020204030204" pitchFamily="34" charset="0"/>
                <a:cs typeface="Arial" panose="020B0604020202020204" pitchFamily="34" charset="0"/>
              </a:rPr>
              <a:t>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difference in means between the two groups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μ</a:t>
            </a:r>
            <a:r>
              <a:rPr lang="en-US" baseline="-25000"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μ</a:t>
            </a:r>
            <a:r>
              <a:rPr lang="en-US" baseline="-25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What </a:t>
            </a:r>
            <a:r>
              <a:rPr lang="en-US" dirty="0">
                <a:latin typeface="Times New Roman" panose="02020603050405020304" pitchFamily="18" charset="0"/>
                <a:ea typeface="Calibri" panose="020F0502020204030204" pitchFamily="34" charset="0"/>
                <a:cs typeface="Arial" panose="020B0604020202020204" pitchFamily="34" charset="0"/>
              </a:rPr>
              <a:t>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standard deviation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σ </a:t>
            </a:r>
            <a:r>
              <a:rPr lang="en-US" dirty="0">
                <a:latin typeface="Times New Roman" panose="02020603050405020304" pitchFamily="18" charset="0"/>
                <a:ea typeface="Calibri" panose="020F0502020204030204" pitchFamily="34" charset="0"/>
                <a:cs typeface="Arial" panose="020B0604020202020204" pitchFamily="34" charset="0"/>
              </a:rPr>
              <a:t>of the population?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7769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Sample Size Calculation (1)</a:t>
            </a:r>
            <a:endParaRPr lang="en-US" sz="6000" dirty="0"/>
          </a:p>
        </p:txBody>
      </p:sp>
      <p:sp>
        <p:nvSpPr>
          <p:cNvPr id="3" name="Content Placeholder 2"/>
          <p:cNvSpPr>
            <a:spLocks noGrp="1"/>
          </p:cNvSpPr>
          <p:nvPr>
            <p:ph idx="1"/>
          </p:nvPr>
        </p:nvSpPr>
        <p:spPr>
          <a:xfrm>
            <a:off x="838200" y="1825624"/>
            <a:ext cx="10515600" cy="5032376"/>
          </a:xfrm>
        </p:spPr>
        <p:txBody>
          <a:bodyPr>
            <a:normAutofit fontScale="92500" lnSpcReduction="10000"/>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3. </a:t>
            </a:r>
            <a:r>
              <a:rPr lang="en-US" dirty="0">
                <a:latin typeface="Times New Roman" panose="02020603050405020304" pitchFamily="18" charset="0"/>
                <a:ea typeface="Calibri" panose="020F0502020204030204" pitchFamily="34" charset="0"/>
                <a:cs typeface="Arial" panose="020B0604020202020204" pitchFamily="34" charset="0"/>
              </a:rPr>
              <a:t>What additional information is required to determine the required sample size?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a:t>
            </a:r>
            <a:r>
              <a:rPr lang="en-US" b="1" dirty="0" smtClean="0">
                <a:latin typeface="Times New Roman" panose="02020603050405020304" pitchFamily="18" charset="0"/>
                <a:ea typeface="Calibri" panose="020F0502020204030204" pitchFamily="34" charset="0"/>
                <a:cs typeface="Arial" panose="020B0604020202020204" pitchFamily="34" charset="0"/>
              </a:rPr>
              <a:t>3 (continued). </a:t>
            </a:r>
            <a:r>
              <a:rPr lang="en-US" dirty="0" smtClean="0">
                <a:latin typeface="Times New Roman" panose="02020603050405020304" pitchFamily="18" charset="0"/>
                <a:ea typeface="Calibri" panose="020F0502020204030204" pitchFamily="34" charset="0"/>
                <a:cs typeface="Arial" panose="020B0604020202020204" pitchFamily="34" charset="0"/>
              </a:rPr>
              <a:t>As </a:t>
            </a:r>
            <a:r>
              <a:rPr lang="en-US" dirty="0">
                <a:latin typeface="Times New Roman" panose="02020603050405020304" pitchFamily="18" charset="0"/>
                <a:ea typeface="Calibri" panose="020F0502020204030204" pitchFamily="34" charset="0"/>
                <a:cs typeface="Arial" panose="020B0604020202020204" pitchFamily="34" charset="0"/>
              </a:rPr>
              <a:t>the two means are already given, information on the standard deviation, significance level, and statistical power is additionally required. For instance, a question such as the following would allow for the calculation of sample size: “The average monthly cost per patient for the treatment of disease X is known to 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JPY 1M </a:t>
            </a:r>
            <a:r>
              <a:rPr lang="en-US" dirty="0">
                <a:latin typeface="Times New Roman" panose="02020603050405020304" pitchFamily="18" charset="0"/>
                <a:ea typeface="Calibri" panose="020F0502020204030204" pitchFamily="34" charset="0"/>
                <a:cs typeface="Arial" panose="020B0604020202020204" pitchFamily="34" charset="0"/>
              </a:rPr>
              <a:t>in the standard treatment group, and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standard deviation</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JPY 0.24M</a:t>
            </a:r>
            <a:r>
              <a:rPr lang="en-US" dirty="0">
                <a:latin typeface="Times New Roman" panose="02020603050405020304" pitchFamily="18" charset="0"/>
                <a:ea typeface="Calibri" panose="020F0502020204030204" pitchFamily="34" charset="0"/>
                <a:cs typeface="Arial" panose="020B0604020202020204" pitchFamily="34" charset="0"/>
              </a:rPr>
              <a:t>. You wish to demonstrate that the average monthly cost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JPY 1.1M </a:t>
            </a:r>
            <a:r>
              <a:rPr lang="en-US" dirty="0">
                <a:latin typeface="Times New Roman" panose="02020603050405020304" pitchFamily="18" charset="0"/>
                <a:ea typeface="Calibri" panose="020F0502020204030204" pitchFamily="34" charset="0"/>
                <a:cs typeface="Arial" panose="020B0604020202020204" pitchFamily="34" charset="0"/>
              </a:rPr>
              <a:t>or more per patient receiving a new treatment is statistically significantly higher. Given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significance</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level of 5%</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power of 90</a:t>
            </a:r>
            <a:r>
              <a:rPr lang="en-US"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what is the sample size needed?”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0709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Sample Size Calculation (1)</a:t>
            </a:r>
            <a:endParaRPr lang="en-US" sz="6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5032376"/>
              </a:xfrm>
            </p:spPr>
            <p:txBody>
              <a:bodyPr>
                <a:normAutofit fontScale="92500"/>
              </a:bodyPr>
              <a:lstStyle/>
              <a:p>
                <a:pPr marL="0" algn="just">
                  <a:lnSpc>
                    <a:spcPct val="115000"/>
                  </a:lnSpc>
                  <a:spcBef>
                    <a:spcPts val="0"/>
                  </a:spcBef>
                </a:pPr>
                <a:r>
                  <a:rPr lang="en-US" b="1" dirty="0" smtClean="0">
                    <a:latin typeface="Times New Roman" panose="02020603050405020304" pitchFamily="18" charset="0"/>
                    <a:ea typeface="Calibri" panose="020F0502020204030204" pitchFamily="34" charset="0"/>
                    <a:cs typeface="Arial" panose="020B0604020202020204" pitchFamily="34" charset="0"/>
                  </a:rPr>
                  <a:t>Question 4. </a:t>
                </a:r>
                <a:r>
                  <a:rPr lang="en-US" dirty="0">
                    <a:latin typeface="Times New Roman" panose="02020603050405020304" pitchFamily="18" charset="0"/>
                    <a:ea typeface="Calibri" panose="020F0502020204030204" pitchFamily="34" charset="0"/>
                    <a:cs typeface="Arial" panose="020B0604020202020204" pitchFamily="34" charset="0"/>
                  </a:rPr>
                  <a:t>Based on the answer for Question 3, calculate the required sample size.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4. </a:t>
                </a:r>
                <a:r>
                  <a:rPr lang="en-US" dirty="0">
                    <a:latin typeface="Times New Roman" panose="02020603050405020304" pitchFamily="18" charset="0"/>
                    <a:ea typeface="Calibri" panose="020F0502020204030204" pitchFamily="34" charset="0"/>
                    <a:cs typeface="Arial" panose="020B0604020202020204" pitchFamily="34" charset="0"/>
                  </a:rPr>
                  <a:t>By substituting the values, </a:t>
                </a:r>
                <a:r>
                  <a:rPr lang="en-US" i="1" dirty="0">
                    <a:latin typeface="Times New Roman" panose="02020603050405020304" pitchFamily="18" charset="0"/>
                    <a:ea typeface="Calibri" panose="020F0502020204030204" pitchFamily="34" charset="0"/>
                    <a:cs typeface="Arial" panose="020B0604020202020204" pitchFamily="34" charset="0"/>
                  </a:rPr>
                  <a:t>μ</a:t>
                </a:r>
                <a:r>
                  <a:rPr lang="en-US" baseline="-25000" dirty="0">
                    <a:latin typeface="Times New Roman" panose="02020603050405020304" pitchFamily="18" charset="0"/>
                    <a:ea typeface="Calibri" panose="020F0502020204030204" pitchFamily="34" charset="0"/>
                    <a:cs typeface="Arial" panose="020B0604020202020204" pitchFamily="34" charset="0"/>
                  </a:rPr>
                  <a:t>0</a:t>
                </a:r>
                <a:r>
                  <a:rPr lang="en-US" dirty="0">
                    <a:latin typeface="Times New Roman" panose="02020603050405020304" pitchFamily="18" charset="0"/>
                    <a:ea typeface="Calibri" panose="020F0502020204030204" pitchFamily="34" charset="0"/>
                    <a:cs typeface="Arial" panose="020B0604020202020204" pitchFamily="34" charset="0"/>
                  </a:rPr>
                  <a:t> = 1M, </a:t>
                </a:r>
                <a:r>
                  <a:rPr lang="en-US" i="1" dirty="0">
                    <a:latin typeface="Times New Roman" panose="02020603050405020304" pitchFamily="18" charset="0"/>
                    <a:ea typeface="Calibri" panose="020F0502020204030204" pitchFamily="34" charset="0"/>
                    <a:cs typeface="Arial" panose="020B0604020202020204" pitchFamily="34" charset="0"/>
                  </a:rPr>
                  <a:t>σ </a:t>
                </a:r>
                <a:r>
                  <a:rPr lang="en-US" dirty="0">
                    <a:latin typeface="Times New Roman" panose="02020603050405020304" pitchFamily="18" charset="0"/>
                    <a:ea typeface="Calibri" panose="020F0502020204030204" pitchFamily="34" charset="0"/>
                    <a:cs typeface="Arial" panose="020B0604020202020204" pitchFamily="34" charset="0"/>
                  </a:rPr>
                  <a:t>= 0.24M, </a:t>
                </a:r>
                <a:r>
                  <a:rPr lang="en-US" i="1" dirty="0">
                    <a:latin typeface="Times New Roman" panose="02020603050405020304" pitchFamily="18" charset="0"/>
                    <a:ea typeface="Calibri" panose="020F0502020204030204" pitchFamily="34" charset="0"/>
                    <a:cs typeface="Arial" panose="020B0604020202020204" pitchFamily="34" charset="0"/>
                  </a:rPr>
                  <a:t>μ</a:t>
                </a:r>
                <a:r>
                  <a:rPr lang="en-US" baseline="-25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 1.1M,</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i="1" dirty="0">
                    <a:latin typeface="Times New Roman" panose="02020603050405020304" pitchFamily="18" charset="0"/>
                    <a:ea typeface="Calibri" panose="020F0502020204030204" pitchFamily="34" charset="0"/>
                    <a:cs typeface="Arial" panose="020B0604020202020204" pitchFamily="34" charset="0"/>
                  </a:rPr>
                  <a:t>α </a:t>
                </a:r>
                <a:r>
                  <a:rPr lang="en-US" dirty="0">
                    <a:latin typeface="Times New Roman" panose="02020603050405020304" pitchFamily="18" charset="0"/>
                    <a:ea typeface="Calibri" panose="020F0502020204030204" pitchFamily="34" charset="0"/>
                    <a:cs typeface="Arial" panose="020B0604020202020204" pitchFamily="34" charset="0"/>
                  </a:rPr>
                  <a:t>= 0.05 → </a:t>
                </a:r>
                <a:r>
                  <a:rPr lang="en-US" i="1" dirty="0">
                    <a:latin typeface="Times New Roman" panose="02020603050405020304" pitchFamily="18" charset="0"/>
                    <a:ea typeface="Calibri" panose="020F0502020204030204" pitchFamily="34" charset="0"/>
                    <a:cs typeface="Arial" panose="020B0604020202020204" pitchFamily="34" charset="0"/>
                  </a:rPr>
                  <a:t>Z</a:t>
                </a:r>
                <a:r>
                  <a:rPr lang="en-US" baseline="-25000" dirty="0">
                    <a:latin typeface="Times New Roman" panose="02020603050405020304" pitchFamily="18" charset="0"/>
                    <a:ea typeface="Calibri" panose="020F0502020204030204" pitchFamily="34" charset="0"/>
                    <a:cs typeface="Arial" panose="020B0604020202020204" pitchFamily="34" charset="0"/>
                  </a:rPr>
                  <a:t>α</a:t>
                </a:r>
                <a:r>
                  <a:rPr lang="en-US" dirty="0">
                    <a:latin typeface="Times New Roman" panose="02020603050405020304" pitchFamily="18" charset="0"/>
                    <a:ea typeface="Calibri" panose="020F0502020204030204" pitchFamily="34" charset="0"/>
                    <a:cs typeface="Arial" panose="020B0604020202020204" pitchFamily="34" charset="0"/>
                  </a:rPr>
                  <a:t> = 1.96,</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1 − </a:t>
                </a:r>
                <a:r>
                  <a:rPr lang="en-US" i="1" dirty="0">
                    <a:latin typeface="Times New Roman" panose="02020603050405020304" pitchFamily="18" charset="0"/>
                    <a:ea typeface="Calibri" panose="020F0502020204030204" pitchFamily="34" charset="0"/>
                    <a:cs typeface="Arial" panose="020B0604020202020204" pitchFamily="34" charset="0"/>
                  </a:rPr>
                  <a:t>β </a:t>
                </a:r>
                <a:r>
                  <a:rPr lang="en-US" dirty="0">
                    <a:latin typeface="Times New Roman" panose="02020603050405020304" pitchFamily="18" charset="0"/>
                    <a:ea typeface="Calibri" panose="020F0502020204030204" pitchFamily="34" charset="0"/>
                    <a:cs typeface="Arial" panose="020B0604020202020204" pitchFamily="34" charset="0"/>
                  </a:rPr>
                  <a:t>= 0.90 → </a:t>
                </a:r>
                <a:r>
                  <a:rPr lang="en-US" i="1" dirty="0">
                    <a:latin typeface="Times New Roman" panose="02020603050405020304" pitchFamily="18" charset="0"/>
                    <a:ea typeface="Calibri" panose="020F0502020204030204" pitchFamily="34" charset="0"/>
                    <a:cs typeface="Arial" panose="020B0604020202020204" pitchFamily="34" charset="0"/>
                  </a:rPr>
                  <a:t>β </a:t>
                </a:r>
                <a:r>
                  <a:rPr lang="en-US" dirty="0">
                    <a:latin typeface="Times New Roman" panose="02020603050405020304" pitchFamily="18" charset="0"/>
                    <a:ea typeface="Calibri" panose="020F0502020204030204" pitchFamily="34" charset="0"/>
                    <a:cs typeface="Arial" panose="020B0604020202020204" pitchFamily="34" charset="0"/>
                  </a:rPr>
                  <a:t>= 10% → </a:t>
                </a:r>
                <a:r>
                  <a:rPr lang="en-US" i="1" dirty="0">
                    <a:latin typeface="Times New Roman" panose="02020603050405020304" pitchFamily="18" charset="0"/>
                    <a:ea typeface="Calibri" panose="020F0502020204030204" pitchFamily="34" charset="0"/>
                    <a:cs typeface="Arial" panose="020B0604020202020204" pitchFamily="34" charset="0"/>
                  </a:rPr>
                  <a:t>Z</a:t>
                </a:r>
                <a:r>
                  <a:rPr lang="en-US" baseline="-25000" dirty="0">
                    <a:latin typeface="Times New Roman" panose="02020603050405020304" pitchFamily="18" charset="0"/>
                    <a:ea typeface="Calibri" panose="020F0502020204030204" pitchFamily="34" charset="0"/>
                    <a:cs typeface="Arial" panose="020B0604020202020204" pitchFamily="34" charset="0"/>
                  </a:rPr>
                  <a:t>β</a:t>
                </a:r>
                <a:r>
                  <a:rPr lang="en-US" dirty="0">
                    <a:latin typeface="Times New Roman" panose="02020603050405020304" pitchFamily="18" charset="0"/>
                    <a:ea typeface="Calibri" panose="020F0502020204030204" pitchFamily="34" charset="0"/>
                    <a:cs typeface="Arial" panose="020B0604020202020204" pitchFamily="34" charset="0"/>
                  </a:rPr>
                  <a:t> = −1.28,</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into the formula for sample size calculation: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14:m>
                  <m:oMath xmlns:m="http://schemas.openxmlformats.org/officeDocument/2006/math">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a:latin typeface="Cambria Math" panose="02040503050406030204" pitchFamily="18" charset="0"/>
                            <a:ea typeface="Calibri" panose="020F0502020204030204" pitchFamily="34" charset="0"/>
                            <a:cs typeface="Times New Roman" panose="02020603050405020304" pitchFamily="18" charset="0"/>
                          </a:rPr>
                          <m:t>n</m:t>
                        </m:r>
                        <m:r>
                          <a:rPr lang="en-US">
                            <a:latin typeface="Cambria Math" panose="02040503050406030204" pitchFamily="18" charset="0"/>
                            <a:ea typeface="Calibri" panose="020F0502020204030204" pitchFamily="34" charset="0"/>
                            <a:cs typeface="Times New Roman" panose="02020603050405020304" pitchFamily="18" charset="0"/>
                          </a:rPr>
                          <m:t>=</m:t>
                        </m:r>
                      </m:fName>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𝑍</m:t>
                                        </m:r>
                                        <m:r>
                                          <a:rPr lang="en-US" i="1" baseline="-25000">
                                            <a:latin typeface="Cambria Math" panose="02040503050406030204" pitchFamily="18" charset="0"/>
                                            <a:ea typeface="Calibri" panose="020F0502020204030204" pitchFamily="34" charset="0"/>
                                            <a:cs typeface="Times New Roman" panose="02020603050405020304" pitchFamily="18" charset="0"/>
                                          </a:rPr>
                                          <m:t>𝛼</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𝑍</m:t>
                                        </m:r>
                                        <m:r>
                                          <a:rPr lang="en-US" i="1" baseline="-25000">
                                            <a:latin typeface="Cambria Math" panose="02040503050406030204" pitchFamily="18" charset="0"/>
                                            <a:ea typeface="Calibri" panose="020F0502020204030204" pitchFamily="34" charset="0"/>
                                            <a:cs typeface="Times New Roman" panose="02020603050405020304" pitchFamily="18" charset="0"/>
                                          </a:rPr>
                                          <m:t>𝛽</m:t>
                                        </m:r>
                                        <m:r>
                                          <a:rPr lang="en-US" i="1">
                                            <a:latin typeface="Cambria Math" panose="02040503050406030204" pitchFamily="18" charset="0"/>
                                            <a:ea typeface="Calibri" panose="020F0502020204030204" pitchFamily="34" charset="0"/>
                                            <a:cs typeface="Times New Roman" panose="02020603050405020304" pitchFamily="18" charset="0"/>
                                          </a:rPr>
                                          <m:t> </m:t>
                                        </m:r>
                                      </m:e>
                                    </m:d>
                                    <m:r>
                                      <a:rPr lang="en-US" i="1">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𝜎</m:t>
                                    </m:r>
                                  </m:num>
                                  <m:den>
                                    <m:r>
                                      <a:rPr lang="en-US" i="1">
                                        <a:latin typeface="Cambria Math" panose="02040503050406030204" pitchFamily="18" charset="0"/>
                                        <a:ea typeface="Calibri" panose="020F0502020204030204" pitchFamily="34" charset="0"/>
                                        <a:cs typeface="Times New Roman" panose="02020603050405020304" pitchFamily="18" charset="0"/>
                                      </a:rPr>
                                      <m:t>𝜇</m:t>
                                    </m:r>
                                    <m:r>
                                      <a:rPr lang="en-US" i="1" baseline="-25000">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 − </m:t>
                                    </m:r>
                                    <m:r>
                                      <a:rPr lang="en-US" i="1">
                                        <a:latin typeface="Cambria Math" panose="02040503050406030204" pitchFamily="18" charset="0"/>
                                        <a:ea typeface="Calibri" panose="020F0502020204030204" pitchFamily="34" charset="0"/>
                                        <a:cs typeface="Times New Roman" panose="02020603050405020304" pitchFamily="18" charset="0"/>
                                      </a:rPr>
                                      <m:t>𝜇</m:t>
                                    </m:r>
                                    <m:r>
                                      <a:rPr lang="en-US" i="1" baseline="-25000">
                                        <a:latin typeface="Cambria Math" panose="02040503050406030204" pitchFamily="18" charset="0"/>
                                        <a:ea typeface="Calibri" panose="020F0502020204030204" pitchFamily="34" charset="0"/>
                                        <a:cs typeface="Times New Roman" panose="02020603050405020304" pitchFamily="18" charset="0"/>
                                      </a:rPr>
                                      <m:t>0</m:t>
                                    </m:r>
                                  </m:den>
                                </m:f>
                              </m:e>
                            </m:d>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e>
                    </m:func>
                  </m:oMath>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spcAft>
                    <a:spcPts val="1000"/>
                  </a:spcAft>
                </a:pPr>
                <a14:m>
                  <m:oMath xmlns:m="http://schemas.openxmlformats.org/officeDocument/2006/math">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a:latin typeface="Cambria Math" panose="02040503050406030204" pitchFamily="18" charset="0"/>
                            <a:ea typeface="Calibri" panose="020F0502020204030204" pitchFamily="34" charset="0"/>
                            <a:cs typeface="Times New Roman" panose="02020603050405020304" pitchFamily="18" charset="0"/>
                          </a:rPr>
                          <m:t>n</m:t>
                        </m:r>
                        <m:r>
                          <a:rPr lang="en-US">
                            <a:latin typeface="Cambria Math" panose="02040503050406030204" pitchFamily="18" charset="0"/>
                            <a:ea typeface="Calibri" panose="020F0502020204030204" pitchFamily="34" charset="0"/>
                            <a:cs typeface="Times New Roman" panose="02020603050405020304" pitchFamily="18" charset="0"/>
                          </a:rPr>
                          <m:t>=</m:t>
                        </m:r>
                      </m:fName>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1.96+1.28 </m:t>
                                        </m:r>
                                      </m:e>
                                    </m:d>
                                    <m:r>
                                      <a:rPr lang="en-US" i="1">
                                        <a:latin typeface="Cambria Math" panose="02040503050406030204" pitchFamily="18" charset="0"/>
                                        <a:ea typeface="Calibri" panose="020F0502020204030204" pitchFamily="34" charset="0"/>
                                        <a:cs typeface="Times New Roman" panose="02020603050405020304" pitchFamily="18" charset="0"/>
                                      </a:rPr>
                                      <m:t> (0.24)</m:t>
                                    </m:r>
                                  </m:num>
                                  <m:den>
                                    <m:r>
                                      <a:rPr lang="en-US" i="1">
                                        <a:latin typeface="Cambria Math" panose="02040503050406030204" pitchFamily="18" charset="0"/>
                                        <a:ea typeface="Calibri" panose="020F0502020204030204" pitchFamily="34" charset="0"/>
                                        <a:cs typeface="Times New Roman" panose="02020603050405020304" pitchFamily="18" charset="0"/>
                                      </a:rPr>
                                      <m:t>1.</m:t>
                                    </m:r>
                                    <m:r>
                                      <a:rPr lang="en-US" b="0" i="1" smtClean="0">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 − 1</m:t>
                                    </m:r>
                                  </m:den>
                                </m:f>
                              </m:e>
                            </m:d>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e>
                    </m:func>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a:latin typeface="Cambria Math" panose="02040503050406030204" pitchFamily="18" charset="0"/>
                            <a:ea typeface="Times New Roman" panose="02020603050405020304" pitchFamily="18" charset="0"/>
                            <a:cs typeface="Times New Roman" panose="02020603050405020304" pitchFamily="18" charset="0"/>
                          </a:rPr>
                          <m:t>=</m:t>
                        </m:r>
                      </m:fName>
                      <m:e>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0.7776</m:t>
                                    </m:r>
                                  </m:num>
                                  <m:den>
                                    <m:r>
                                      <a:rPr lang="en-US" i="1">
                                        <a:latin typeface="Cambria Math" panose="02040503050406030204" pitchFamily="18" charset="0"/>
                                        <a:ea typeface="Times New Roman" panose="02020603050405020304" pitchFamily="18" charset="0"/>
                                        <a:cs typeface="Times New Roman" panose="02020603050405020304" pitchFamily="18" charset="0"/>
                                      </a:rPr>
                                      <m:t>0.</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1</m:t>
                                    </m:r>
                                    <m:r>
                                      <a:rPr lang="en-US" i="1">
                                        <a:latin typeface="Cambria Math" panose="02040503050406030204" pitchFamily="18" charset="0"/>
                                        <a:ea typeface="Times New Roman" panose="02020603050405020304" pitchFamily="18" charset="0"/>
                                        <a:cs typeface="Times New Roman" panose="02020603050405020304" pitchFamily="18" charset="0"/>
                                      </a:rPr>
                                      <m:t> </m:t>
                                    </m:r>
                                  </m:den>
                                </m:f>
                              </m:e>
                            </m:d>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e>
                    </m:func>
                    <m:r>
                      <a:rPr lang="en-US">
                        <a:latin typeface="Cambria Math" panose="02040503050406030204" pitchFamily="18" charset="0"/>
                        <a:ea typeface="Calibri" panose="020F0502020204030204" pitchFamily="34" charset="0"/>
                        <a:cs typeface="Times New Roman" panose="02020603050405020304" pitchFamily="18" charset="0"/>
                      </a:rPr>
                      <m:t>=60.47</m:t>
                    </m:r>
                  </m:oMath>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Therefore, the sample size is 61.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5032376"/>
              </a:xfrm>
              <a:blipFill>
                <a:blip r:embed="rId2"/>
                <a:stretch>
                  <a:fillRect l="-1043" t="-605" r="-986" b="-1937"/>
                </a:stretch>
              </a:blipFill>
            </p:spPr>
            <p:txBody>
              <a:bodyPr/>
              <a:lstStyle/>
              <a:p>
                <a:r>
                  <a:rPr lang="en-US">
                    <a:noFill/>
                  </a:rPr>
                  <a:t> </a:t>
                </a:r>
              </a:p>
            </p:txBody>
          </p:sp>
        </mc:Fallback>
      </mc:AlternateContent>
    </p:spTree>
    <p:extLst>
      <p:ext uri="{BB962C8B-B14F-4D97-AF65-F5344CB8AC3E}">
        <p14:creationId xmlns:p14="http://schemas.microsoft.com/office/powerpoint/2010/main" val="2090047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Sample Size Calculation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(2)</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b="1" dirty="0" smtClean="0">
                <a:latin typeface="Times New Roman" panose="02020603050405020304" pitchFamily="18" charset="0"/>
                <a:ea typeface="Calibri" panose="020F0502020204030204" pitchFamily="34" charset="0"/>
                <a:cs typeface="Arial" panose="020B0604020202020204" pitchFamily="34" charset="0"/>
              </a:rPr>
              <a:t>  Example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You wish 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compare the standard treatment group for a disease with that of another group treated with a new drug X </a:t>
            </a:r>
            <a:r>
              <a:rPr lang="en-US" dirty="0">
                <a:latin typeface="Times New Roman" panose="02020603050405020304" pitchFamily="18" charset="0"/>
                <a:ea typeface="Calibri" panose="020F0502020204030204" pitchFamily="34" charset="0"/>
                <a:cs typeface="Arial" panose="020B0604020202020204" pitchFamily="34" charset="0"/>
              </a:rPr>
              <a:t>in a randomized clinical trial cost-effectiveness analysis. Given that the difference in average monthly cost of treatment per patient between the two groups is considered statistically significant if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difference is JPY 50K </a:t>
            </a:r>
            <a:r>
              <a:rPr lang="en-US" dirty="0">
                <a:latin typeface="Times New Roman" panose="02020603050405020304" pitchFamily="18" charset="0"/>
                <a:ea typeface="Calibri" panose="020F0502020204030204" pitchFamily="34" charset="0"/>
                <a:cs typeface="Arial" panose="020B0604020202020204" pitchFamily="34" charset="0"/>
              </a:rPr>
              <a:t>or greater, what is the sample size needed for a statistical test?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6830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Sample Size Calculation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(2)</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1. </a:t>
            </a:r>
            <a:r>
              <a:rPr lang="en-US" dirty="0">
                <a:latin typeface="Times New Roman" panose="02020603050405020304" pitchFamily="18" charset="0"/>
                <a:ea typeface="Calibri" panose="020F0502020204030204" pitchFamily="34" charset="0"/>
                <a:cs typeface="Arial" panose="020B0604020202020204" pitchFamily="34" charset="0"/>
              </a:rPr>
              <a:t>Is it possible to calculate the sample size needed?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1. </a:t>
            </a:r>
            <a:r>
              <a:rPr lang="en-US" dirty="0">
                <a:latin typeface="Times New Roman" panose="02020603050405020304" pitchFamily="18" charset="0"/>
                <a:ea typeface="Calibri" panose="020F0502020204030204" pitchFamily="34" charset="0"/>
                <a:cs typeface="Arial" panose="020B0604020202020204" pitchFamily="34" charset="0"/>
              </a:rPr>
              <a:t>The sample size cannot be calculated without information regarding the standard deviation, significance level, and statistical power.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8846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0070C0"/>
                </a:solidFill>
                <a:latin typeface="Times New Roman" panose="02020603050405020304" pitchFamily="18" charset="0"/>
                <a:ea typeface="Calibri" panose="020F0502020204030204" pitchFamily="34" charset="0"/>
                <a:cs typeface="Arial" panose="020B0604020202020204" pitchFamily="34" charset="0"/>
              </a:rPr>
              <a:t>Monthly Cost of Pharmaceutical Treatment</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lvl="0" indent="0" algn="just">
              <a:lnSpc>
                <a:spcPct val="100000"/>
              </a:lnSpc>
              <a:spcBef>
                <a:spcPct val="20000"/>
              </a:spcBef>
              <a:buNone/>
            </a:pPr>
            <a:r>
              <a:rPr lang="ar-IQ" b="1" dirty="0" smtClean="0">
                <a:latin typeface="Times New Roman" panose="02020603050405020304" pitchFamily="18" charset="0"/>
                <a:ea typeface="Calibri" panose="020F0502020204030204" pitchFamily="34" charset="0"/>
              </a:rPr>
              <a:t>    </a:t>
            </a:r>
            <a:r>
              <a:rPr lang="en-US" b="1" dirty="0" smtClean="0">
                <a:latin typeface="Times New Roman" panose="02020603050405020304" pitchFamily="18" charset="0"/>
                <a:ea typeface="Calibri" panose="020F0502020204030204" pitchFamily="34" charset="0"/>
              </a:rPr>
              <a:t>Example</a:t>
            </a:r>
            <a:endParaRPr lang="en-US" b="1" dirty="0">
              <a:latin typeface="Times New Roman" panose="02020603050405020304" pitchFamily="18" charset="0"/>
              <a:ea typeface="Calibri" panose="020F0502020204030204" pitchFamily="34" charset="0"/>
            </a:endParaRPr>
          </a:p>
          <a:p>
            <a:pPr marL="342900" lvl="0" indent="-342900" algn="just">
              <a:lnSpc>
                <a:spcPct val="100000"/>
              </a:lnSpc>
              <a:spcBef>
                <a:spcPct val="20000"/>
              </a:spcBef>
            </a:pPr>
            <a:r>
              <a:rPr lang="en-US" dirty="0">
                <a:latin typeface="Times New Roman" panose="02020603050405020304" pitchFamily="18" charset="0"/>
                <a:ea typeface="Calibri" panose="020F0502020204030204" pitchFamily="34" charset="0"/>
              </a:rPr>
              <a:t>The monthly cost of pharmaceutical treatment for nine patients with disease X was found to be JPY 150, 190, 220, 260, 210, 100, 130, 120, and 150K, respectively.</a:t>
            </a:r>
          </a:p>
        </p:txBody>
      </p:sp>
    </p:spTree>
    <p:extLst>
      <p:ext uri="{BB962C8B-B14F-4D97-AF65-F5344CB8AC3E}">
        <p14:creationId xmlns:p14="http://schemas.microsoft.com/office/powerpoint/2010/main" val="199233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Sample Size Calculation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(2)</a:t>
            </a:r>
            <a:endParaRPr lang="en-US" sz="6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5032376"/>
              </a:xfrm>
            </p:spPr>
            <p:txBody>
              <a:bodyPr>
                <a:normAutofit fontScale="85000" lnSpcReduction="20000"/>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2. </a:t>
                </a:r>
                <a:r>
                  <a:rPr lang="en-US" dirty="0">
                    <a:latin typeface="Times New Roman" panose="02020603050405020304" pitchFamily="18" charset="0"/>
                    <a:ea typeface="Calibri" panose="020F0502020204030204" pitchFamily="34" charset="0"/>
                    <a:cs typeface="Arial" panose="020B0604020202020204" pitchFamily="34" charset="0"/>
                  </a:rPr>
                  <a:t>Given the standard deviation of JPY 120K for both groups, significance level of 5%, and power of 80%, what is the needed sample size?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2. </a:t>
                </a:r>
                <a:r>
                  <a:rPr lang="en-US" dirty="0">
                    <a:latin typeface="Times New Roman" panose="02020603050405020304" pitchFamily="18" charset="0"/>
                    <a:ea typeface="Calibri" panose="020F0502020204030204" pitchFamily="34" charset="0"/>
                    <a:cs typeface="Arial" panose="020B0604020202020204" pitchFamily="34" charset="0"/>
                  </a:rPr>
                  <a:t>The following formula can be used to determine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total sample size n needed for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two groups</a:t>
                </a:r>
                <a:r>
                  <a:rPr lang="en-US" dirty="0">
                    <a:latin typeface="Times New Roman" panose="02020603050405020304" pitchFamily="18" charset="0"/>
                    <a:ea typeface="Calibri" panose="020F0502020204030204" pitchFamily="34" charset="0"/>
                    <a:cs typeface="Arial" panose="020B0604020202020204" pitchFamily="34" charset="0"/>
                  </a:rPr>
                  <a:t>, based on the distribution of the difference in mean between the two groups (</a:t>
                </a:r>
                <a:r>
                  <a:rPr lang="en-US" i="1" dirty="0">
                    <a:latin typeface="Times New Roman" panose="02020603050405020304" pitchFamily="18" charset="0"/>
                    <a:ea typeface="Calibri" panose="020F0502020204030204" pitchFamily="34" charset="0"/>
                    <a:cs typeface="Arial" panose="020B0604020202020204" pitchFamily="34" charset="0"/>
                  </a:rPr>
                  <a:t>Δ</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spcAft>
                    <a:spcPts val="1000"/>
                  </a:spcAft>
                </a:pPr>
                <a14:m>
                  <m:oMath xmlns:m="http://schemas.openxmlformats.org/officeDocument/2006/math">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a:latin typeface="Cambria Math" panose="02040503050406030204" pitchFamily="18" charset="0"/>
                            <a:ea typeface="Calibri" panose="020F0502020204030204" pitchFamily="34" charset="0"/>
                            <a:cs typeface="Times New Roman" panose="02020603050405020304" pitchFamily="18" charset="0"/>
                          </a:rPr>
                          <m:t>n</m:t>
                        </m:r>
                        <m:r>
                          <a:rPr lang="en-US">
                            <a:latin typeface="Cambria Math" panose="02040503050406030204" pitchFamily="18" charset="0"/>
                            <a:ea typeface="Calibri" panose="020F0502020204030204" pitchFamily="34" charset="0"/>
                            <a:cs typeface="Times New Roman" panose="02020603050405020304" pitchFamily="18" charset="0"/>
                          </a:rPr>
                          <m:t>=</m:t>
                        </m:r>
                      </m:fName>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2</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𝑍</m:t>
                                        </m:r>
                                        <m:r>
                                          <a:rPr lang="en-US" i="1" baseline="-25000">
                                            <a:latin typeface="Cambria Math" panose="02040503050406030204" pitchFamily="18" charset="0"/>
                                            <a:ea typeface="Calibri" panose="020F0502020204030204" pitchFamily="34" charset="0"/>
                                            <a:cs typeface="Times New Roman" panose="02020603050405020304" pitchFamily="18" charset="0"/>
                                          </a:rPr>
                                          <m:t>𝛼</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𝑍</m:t>
                                        </m:r>
                                        <m:r>
                                          <a:rPr lang="en-US" i="1" baseline="-25000">
                                            <a:latin typeface="Cambria Math" panose="02040503050406030204" pitchFamily="18" charset="0"/>
                                            <a:ea typeface="Calibri" panose="020F0502020204030204" pitchFamily="34" charset="0"/>
                                            <a:cs typeface="Times New Roman" panose="02020603050405020304" pitchFamily="18" charset="0"/>
                                          </a:rPr>
                                          <m:t>𝛽</m:t>
                                        </m:r>
                                        <m:r>
                                          <a:rPr lang="en-US" i="1">
                                            <a:latin typeface="Cambria Math" panose="02040503050406030204" pitchFamily="18" charset="0"/>
                                            <a:ea typeface="Calibri" panose="020F0502020204030204" pitchFamily="34" charset="0"/>
                                            <a:cs typeface="Times New Roman" panose="02020603050405020304" pitchFamily="18" charset="0"/>
                                          </a:rPr>
                                          <m:t> </m:t>
                                        </m:r>
                                      </m:e>
                                    </m:d>
                                    <m:r>
                                      <a:rPr lang="en-US" i="1">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𝜎</m:t>
                                    </m:r>
                                  </m:num>
                                  <m:den>
                                    <m:r>
                                      <a:rPr lang="en-US" i="1">
                                        <a:latin typeface="Cambria Math" panose="02040503050406030204" pitchFamily="18" charset="0"/>
                                        <a:ea typeface="Calibri" panose="020F0502020204030204" pitchFamily="34" charset="0"/>
                                        <a:cs typeface="Times New Roman" panose="02020603050405020304" pitchFamily="18" charset="0"/>
                                      </a:rPr>
                                      <m:t>𝜇</m:t>
                                    </m:r>
                                    <m:r>
                                      <a:rPr lang="en-US" i="1" baseline="-25000">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 − </m:t>
                                    </m:r>
                                    <m:r>
                                      <a:rPr lang="en-US" i="1">
                                        <a:latin typeface="Cambria Math" panose="02040503050406030204" pitchFamily="18" charset="0"/>
                                        <a:ea typeface="Calibri" panose="020F0502020204030204" pitchFamily="34" charset="0"/>
                                        <a:cs typeface="Times New Roman" panose="02020603050405020304" pitchFamily="18" charset="0"/>
                                      </a:rPr>
                                      <m:t>𝜇</m:t>
                                    </m:r>
                                    <m:r>
                                      <a:rPr lang="en-US" i="1" baseline="-25000">
                                        <a:latin typeface="Cambria Math" panose="02040503050406030204" pitchFamily="18" charset="0"/>
                                        <a:ea typeface="Calibri" panose="020F0502020204030204" pitchFamily="34" charset="0"/>
                                        <a:cs typeface="Times New Roman" panose="02020603050405020304" pitchFamily="18" charset="0"/>
                                      </a:rPr>
                                      <m:t>0</m:t>
                                    </m:r>
                                  </m:den>
                                </m:f>
                              </m:e>
                            </m:d>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e>
                    </m:func>
                  </m:oMath>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By </a:t>
                </a:r>
                <a:r>
                  <a:rPr lang="en-US" dirty="0">
                    <a:latin typeface="Times New Roman" panose="02020603050405020304" pitchFamily="18" charset="0"/>
                    <a:ea typeface="Calibri" panose="020F0502020204030204" pitchFamily="34" charset="0"/>
                    <a:cs typeface="Arial" panose="020B0604020202020204" pitchFamily="34" charset="0"/>
                  </a:rPr>
                  <a:t>substituting the values, </a:t>
                </a:r>
                <a:r>
                  <a:rPr lang="en-US" i="1" dirty="0">
                    <a:latin typeface="Times New Roman" panose="02020603050405020304" pitchFamily="18" charset="0"/>
                    <a:ea typeface="Calibri" panose="020F0502020204030204" pitchFamily="34" charset="0"/>
                    <a:cs typeface="Arial" panose="020B0604020202020204" pitchFamily="34" charset="0"/>
                  </a:rPr>
                  <a:t>Δ </a:t>
                </a:r>
                <a:r>
                  <a:rPr lang="en-US" dirty="0">
                    <a:latin typeface="Times New Roman" panose="02020603050405020304" pitchFamily="18" charset="0"/>
                    <a:ea typeface="Calibri" panose="020F0502020204030204" pitchFamily="34" charset="0"/>
                    <a:cs typeface="Arial" panose="020B0604020202020204" pitchFamily="34" charset="0"/>
                  </a:rPr>
                  <a:t>= 50,000, </a:t>
                </a:r>
                <a:r>
                  <a:rPr lang="en-US" i="1" dirty="0">
                    <a:latin typeface="Times New Roman" panose="02020603050405020304" pitchFamily="18" charset="0"/>
                    <a:ea typeface="Calibri" panose="020F0502020204030204" pitchFamily="34" charset="0"/>
                    <a:cs typeface="Arial" panose="020B0604020202020204" pitchFamily="34" charset="0"/>
                  </a:rPr>
                  <a:t>σ </a:t>
                </a:r>
                <a:r>
                  <a:rPr lang="en-US" dirty="0">
                    <a:latin typeface="Times New Roman" panose="02020603050405020304" pitchFamily="18" charset="0"/>
                    <a:ea typeface="Calibri" panose="020F0502020204030204" pitchFamily="34" charset="0"/>
                    <a:cs typeface="Arial" panose="020B0604020202020204" pitchFamily="34" charset="0"/>
                  </a:rPr>
                  <a:t>= 120,000, the statistical power of 80% → </a:t>
                </a:r>
                <a:r>
                  <a:rPr lang="en-US" i="1" dirty="0">
                    <a:latin typeface="Times New Roman" panose="02020603050405020304" pitchFamily="18" charset="0"/>
                    <a:ea typeface="Calibri" panose="020F0502020204030204" pitchFamily="34" charset="0"/>
                    <a:cs typeface="Arial" panose="020B0604020202020204" pitchFamily="34" charset="0"/>
                  </a:rPr>
                  <a:t>Z</a:t>
                </a:r>
                <a:r>
                  <a:rPr lang="en-US" baseline="-25000" dirty="0">
                    <a:latin typeface="Times New Roman" panose="02020603050405020304" pitchFamily="18" charset="0"/>
                    <a:ea typeface="Calibri" panose="020F0502020204030204" pitchFamily="34" charset="0"/>
                    <a:cs typeface="Arial" panose="020B0604020202020204" pitchFamily="34" charset="0"/>
                  </a:rPr>
                  <a:t>β</a:t>
                </a:r>
                <a:r>
                  <a:rPr lang="en-US" dirty="0">
                    <a:latin typeface="Times New Roman" panose="02020603050405020304" pitchFamily="18" charset="0"/>
                    <a:ea typeface="Calibri" panose="020F0502020204030204" pitchFamily="34" charset="0"/>
                    <a:cs typeface="Arial" panose="020B0604020202020204" pitchFamily="34" charset="0"/>
                  </a:rPr>
                  <a:t> = −0.84, and the significance level of 0.05 → </a:t>
                </a:r>
                <a:r>
                  <a:rPr lang="en-US" i="1" dirty="0">
                    <a:latin typeface="Times New Roman" panose="02020603050405020304" pitchFamily="18" charset="0"/>
                    <a:ea typeface="Calibri" panose="020F0502020204030204" pitchFamily="34" charset="0"/>
                    <a:cs typeface="Arial" panose="020B0604020202020204" pitchFamily="34" charset="0"/>
                  </a:rPr>
                  <a:t>Z</a:t>
                </a:r>
                <a:r>
                  <a:rPr lang="en-US" baseline="-25000" dirty="0">
                    <a:latin typeface="Times New Roman" panose="02020603050405020304" pitchFamily="18" charset="0"/>
                    <a:ea typeface="Calibri" panose="020F0502020204030204" pitchFamily="34" charset="0"/>
                    <a:cs typeface="Arial" panose="020B0604020202020204" pitchFamily="34" charset="0"/>
                  </a:rPr>
                  <a:t>α</a:t>
                </a:r>
                <a:r>
                  <a:rPr lang="en-US" dirty="0">
                    <a:latin typeface="Times New Roman" panose="02020603050405020304" pitchFamily="18" charset="0"/>
                    <a:ea typeface="Calibri" panose="020F0502020204030204" pitchFamily="34" charset="0"/>
                    <a:cs typeface="Arial" panose="020B0604020202020204" pitchFamily="34" charset="0"/>
                  </a:rPr>
                  <a:t> = 1.96 into the above formula: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14:m>
                  <m:oMath xmlns:m="http://schemas.openxmlformats.org/officeDocument/2006/math">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a:latin typeface="Cambria Math" panose="02040503050406030204" pitchFamily="18" charset="0"/>
                            <a:ea typeface="Calibri" panose="020F0502020204030204" pitchFamily="34" charset="0"/>
                            <a:cs typeface="Times New Roman" panose="02020603050405020304" pitchFamily="18" charset="0"/>
                          </a:rPr>
                          <m:t>n</m:t>
                        </m:r>
                        <m:r>
                          <a:rPr lang="en-US">
                            <a:latin typeface="Cambria Math" panose="02040503050406030204" pitchFamily="18" charset="0"/>
                            <a:ea typeface="Calibri" panose="020F0502020204030204" pitchFamily="34" charset="0"/>
                            <a:cs typeface="Times New Roman" panose="02020603050405020304" pitchFamily="18" charset="0"/>
                          </a:rPr>
                          <m:t>=</m:t>
                        </m:r>
                      </m:fName>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2</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1.96+0.84 </m:t>
                                        </m:r>
                                      </m:e>
                                    </m:d>
                                    <m:r>
                                      <a:rPr lang="en-US" i="1">
                                        <a:latin typeface="Cambria Math" panose="02040503050406030204" pitchFamily="18" charset="0"/>
                                        <a:ea typeface="Calibri" panose="020F0502020204030204" pitchFamily="34" charset="0"/>
                                        <a:cs typeface="Times New Roman" panose="02020603050405020304" pitchFamily="18" charset="0"/>
                                      </a:rPr>
                                      <m:t> (120,000)</m:t>
                                    </m:r>
                                  </m:num>
                                  <m:den>
                                    <m:r>
                                      <a:rPr lang="en-US" i="1">
                                        <a:latin typeface="Cambria Math" panose="02040503050406030204" pitchFamily="18" charset="0"/>
                                        <a:ea typeface="Calibri" panose="020F0502020204030204" pitchFamily="34" charset="0"/>
                                        <a:cs typeface="Times New Roman" panose="02020603050405020304" pitchFamily="18" charset="0"/>
                                      </a:rPr>
                                      <m:t>50,000</m:t>
                                    </m:r>
                                  </m:den>
                                </m:f>
                              </m:e>
                            </m:d>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e>
                    </m:func>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a:rPr lang="en-US">
                            <a:latin typeface="Cambria Math" panose="02040503050406030204" pitchFamily="18" charset="0"/>
                            <a:ea typeface="Calibri" panose="020F0502020204030204" pitchFamily="34" charset="0"/>
                            <a:cs typeface="Times New Roman" panose="02020603050405020304" pitchFamily="18" charset="0"/>
                          </a:rPr>
                          <m:t>=</m:t>
                        </m:r>
                      </m:fName>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2</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33.6</m:t>
                                    </m:r>
                                  </m:num>
                                  <m:den>
                                    <m:r>
                                      <a:rPr lang="en-US" i="1">
                                        <a:latin typeface="Cambria Math" panose="02040503050406030204" pitchFamily="18" charset="0"/>
                                        <a:ea typeface="Calibri" panose="020F0502020204030204" pitchFamily="34" charset="0"/>
                                        <a:cs typeface="Times New Roman" panose="02020603050405020304" pitchFamily="18" charset="0"/>
                                      </a:rPr>
                                      <m:t>5 </m:t>
                                    </m:r>
                                  </m:den>
                                </m:f>
                              </m:e>
                            </m:d>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e>
                    </m:func>
                    <m:r>
                      <a:rPr lang="en-US">
                        <a:latin typeface="Cambria Math" panose="02040503050406030204" pitchFamily="18" charset="0"/>
                        <a:ea typeface="Calibri" panose="020F0502020204030204" pitchFamily="34" charset="0"/>
                        <a:cs typeface="Times New Roman" panose="02020603050405020304" pitchFamily="18" charset="0"/>
                      </a:rPr>
                      <m:t>=90.3</m:t>
                    </m:r>
                  </m:oMath>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Therefore, the sample size is 91.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5032376"/>
              </a:xfrm>
              <a:blipFill>
                <a:blip r:embed="rId2"/>
                <a:stretch>
                  <a:fillRect l="-928" t="-1332" r="-870"/>
                </a:stretch>
              </a:blipFill>
            </p:spPr>
            <p:txBody>
              <a:bodyPr/>
              <a:lstStyle/>
              <a:p>
                <a:r>
                  <a:rPr lang="en-US">
                    <a:noFill/>
                  </a:rPr>
                  <a:t> </a:t>
                </a:r>
              </a:p>
            </p:txBody>
          </p:sp>
        </mc:Fallback>
      </mc:AlternateContent>
    </p:spTree>
    <p:extLst>
      <p:ext uri="{BB962C8B-B14F-4D97-AF65-F5344CB8AC3E}">
        <p14:creationId xmlns:p14="http://schemas.microsoft.com/office/powerpoint/2010/main" val="3887980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Diagnostic Tests and Decision Tree for Lung Cancer</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b="1" dirty="0" smtClean="0">
                <a:latin typeface="Times New Roman" panose="02020603050405020304" pitchFamily="18" charset="0"/>
                <a:ea typeface="Calibri" panose="020F0502020204030204" pitchFamily="34" charset="0"/>
                <a:cs typeface="Arial" panose="020B0604020202020204" pitchFamily="34" charset="0"/>
              </a:rPr>
              <a:t>  Example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Assume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18 </a:t>
            </a:r>
            <a:r>
              <a:rPr lang="en-US" dirty="0">
                <a:latin typeface="Times New Roman" panose="02020603050405020304" pitchFamily="18" charset="0"/>
                <a:ea typeface="Calibri" panose="020F0502020204030204" pitchFamily="34" charset="0"/>
                <a:cs typeface="Arial" panose="020B0604020202020204" pitchFamily="34" charset="0"/>
              </a:rPr>
              <a:t>of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20</a:t>
            </a:r>
            <a:r>
              <a:rPr lang="en-US" dirty="0">
                <a:latin typeface="Times New Roman" panose="02020603050405020304" pitchFamily="18" charset="0"/>
                <a:ea typeface="Calibri" panose="020F0502020204030204" pitchFamily="34" charset="0"/>
                <a:cs typeface="Arial" panose="020B0604020202020204" pitchFamily="34" charset="0"/>
              </a:rPr>
              <a:t> individuals suspected of lung cancer based on a computed tomography (CT) turned out to truly have lung cancer as a result of pathological examination, whereas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2000</a:t>
            </a:r>
            <a:r>
              <a:rPr lang="en-US" dirty="0">
                <a:latin typeface="Times New Roman" panose="02020603050405020304" pitchFamily="18" charset="0"/>
                <a:ea typeface="Calibri" panose="020F0502020204030204" pitchFamily="34" charset="0"/>
                <a:cs typeface="Arial" panose="020B0604020202020204" pitchFamily="34" charset="0"/>
              </a:rPr>
              <a:t> individuals diagnosed as free of lung cancer based on the same CT scan included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four</a:t>
            </a:r>
            <a:r>
              <a:rPr lang="en-US" dirty="0">
                <a:latin typeface="Times New Roman" panose="02020603050405020304" pitchFamily="18" charset="0"/>
                <a:ea typeface="Calibri" panose="020F0502020204030204" pitchFamily="34" charset="0"/>
                <a:cs typeface="Arial" panose="020B0604020202020204" pitchFamily="34" charset="0"/>
              </a:rPr>
              <a:t> overlooked patients that had lung cancer. Given this, answer the following questions: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5134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Diagnostic Tests and Decision Tree for Lung Cancer</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1. </a:t>
            </a:r>
            <a:r>
              <a:rPr lang="en-US" dirty="0">
                <a:latin typeface="Times New Roman" panose="02020603050405020304" pitchFamily="18" charset="0"/>
                <a:ea typeface="Calibri" panose="020F0502020204030204" pitchFamily="34" charset="0"/>
                <a:cs typeface="Arial" panose="020B0604020202020204" pitchFamily="34" charset="0"/>
              </a:rPr>
              <a:t>Draw a two-by-two table based on the two factors, test results, and presence or absence of lung cancer.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1.</a:t>
            </a:r>
            <a:r>
              <a:rPr lang="en-US" sz="1400" dirty="0">
                <a:latin typeface="JlkfdqYtxncmTimesLTStd-Roman"/>
                <a:ea typeface="Calibri" panose="020F0502020204030204" pitchFamily="34" charset="0"/>
                <a:cs typeface="JlkfdqYtxncmTimesLTStd-Roman"/>
              </a:rPr>
              <a:t> </a:t>
            </a:r>
            <a:r>
              <a:rPr lang="en-US" dirty="0">
                <a:latin typeface="Times New Roman" panose="02020603050405020304" pitchFamily="18" charset="0"/>
                <a:ea typeface="Calibri" panose="020F0502020204030204" pitchFamily="34" charset="0"/>
                <a:cs typeface="Arial" panose="020B0604020202020204" pitchFamily="34" charset="0"/>
              </a:rPr>
              <a:t>Two by two table for lung cancer </a:t>
            </a:r>
            <a:r>
              <a:rPr lang="en-US" dirty="0" smtClean="0">
                <a:latin typeface="Times New Roman" panose="02020603050405020304" pitchFamily="18" charset="0"/>
                <a:ea typeface="Calibri" panose="020F0502020204030204" pitchFamily="34" charset="0"/>
                <a:cs typeface="Arial" panose="020B0604020202020204" pitchFamily="34" charset="0"/>
              </a:rPr>
              <a:t>test</a:t>
            </a: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133540" y="3463638"/>
            <a:ext cx="5924919" cy="3245660"/>
          </a:xfrm>
          <a:prstGeom prst="rect">
            <a:avLst/>
          </a:prstGeom>
        </p:spPr>
      </p:pic>
    </p:spTree>
    <p:extLst>
      <p:ext uri="{BB962C8B-B14F-4D97-AF65-F5344CB8AC3E}">
        <p14:creationId xmlns:p14="http://schemas.microsoft.com/office/powerpoint/2010/main" val="2331278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81" y="1163781"/>
            <a:ext cx="6137563" cy="500149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165" y="1163782"/>
            <a:ext cx="5347854" cy="4676821"/>
          </a:xfrm>
          <a:prstGeom prst="rect">
            <a:avLst/>
          </a:prstGeom>
        </p:spPr>
      </p:pic>
    </p:spTree>
    <p:extLst>
      <p:ext uri="{BB962C8B-B14F-4D97-AF65-F5344CB8AC3E}">
        <p14:creationId xmlns:p14="http://schemas.microsoft.com/office/powerpoint/2010/main" val="1420263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Diagnostic Tests and Decision Tree for Lung Cancer</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2. </a:t>
            </a:r>
            <a:r>
              <a:rPr lang="en-US" dirty="0">
                <a:latin typeface="Times New Roman" panose="02020603050405020304" pitchFamily="18" charset="0"/>
                <a:ea typeface="Calibri" panose="020F0502020204030204" pitchFamily="34" charset="0"/>
                <a:cs typeface="Arial" panose="020B0604020202020204" pitchFamily="34" charset="0"/>
              </a:rPr>
              <a:t>What are the sensitivity and the specificity of this CT scan?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2.</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Sensitivity</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probability of a positive test </a:t>
            </a:r>
            <a:r>
              <a:rPr lang="en-US" dirty="0">
                <a:latin typeface="Times New Roman" panose="02020603050405020304" pitchFamily="18" charset="0"/>
                <a:ea typeface="Calibri" panose="020F0502020204030204" pitchFamily="34" charset="0"/>
                <a:cs typeface="Arial" panose="020B0604020202020204" pitchFamily="34" charset="0"/>
              </a:rPr>
              <a:t>given that the patient has lung cancer = 18/(18 + 4) = 82%.</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Specificity</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probability of a negative test </a:t>
            </a:r>
            <a:r>
              <a:rPr lang="en-US" dirty="0">
                <a:latin typeface="Times New Roman" panose="02020603050405020304" pitchFamily="18" charset="0"/>
                <a:ea typeface="Calibri" panose="020F0502020204030204" pitchFamily="34" charset="0"/>
                <a:cs typeface="Arial" panose="020B0604020202020204" pitchFamily="34" charset="0"/>
              </a:rPr>
              <a:t>given that the patient is free of lung cancer = 1996/(2 + 1996) = 99.9%.</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Sensitivity </a:t>
            </a:r>
            <a:r>
              <a:rPr lang="en-US" dirty="0">
                <a:latin typeface="Times New Roman" panose="02020603050405020304" pitchFamily="18" charset="0"/>
                <a:ea typeface="Calibri" panose="020F0502020204030204" pitchFamily="34" charset="0"/>
                <a:cs typeface="Arial" panose="020B0604020202020204" pitchFamily="34" charset="0"/>
              </a:rPr>
              <a:t>and specificity are </a:t>
            </a:r>
            <a:r>
              <a:rPr lang="en-US" b="1" dirty="0">
                <a:solidFill>
                  <a:schemeClr val="tx1">
                    <a:lumMod val="95000"/>
                    <a:lumOff val="5000"/>
                  </a:schemeClr>
                </a:solidFill>
                <a:latin typeface="Times New Roman" panose="02020603050405020304" pitchFamily="18" charset="0"/>
                <a:ea typeface="Calibri" panose="020F0502020204030204" pitchFamily="34" charset="0"/>
                <a:cs typeface="Arial" panose="020B0604020202020204" pitchFamily="34" charset="0"/>
              </a:rPr>
              <a:t>key test characteristics in laboratory medicine</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5538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Diagnostic Tests and Decision Tree for Lung Cancer</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3. </a:t>
            </a:r>
            <a:r>
              <a:rPr lang="en-US" dirty="0">
                <a:latin typeface="Times New Roman" panose="02020603050405020304" pitchFamily="18" charset="0"/>
                <a:ea typeface="Calibri" panose="020F0502020204030204" pitchFamily="34" charset="0"/>
                <a:cs typeface="Arial" panose="020B0604020202020204" pitchFamily="34" charset="0"/>
              </a:rPr>
              <a:t>What are the positive and negative predictive values?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3.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Positive predictive value </a:t>
            </a:r>
            <a:r>
              <a:rPr lang="en-US" dirty="0">
                <a:latin typeface="Times New Roman" panose="02020603050405020304" pitchFamily="18" charset="0"/>
                <a:ea typeface="Calibri" panose="020F0502020204030204" pitchFamily="34" charset="0"/>
                <a:cs typeface="Arial" panose="020B0604020202020204" pitchFamily="34" charset="0"/>
              </a:rPr>
              <a:t>= probability that the patient truly has lung cancer given a positive test = 18/20 = 90%.</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Negative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predictive value </a:t>
            </a:r>
            <a:r>
              <a:rPr lang="en-US" dirty="0">
                <a:latin typeface="Times New Roman" panose="02020603050405020304" pitchFamily="18" charset="0"/>
                <a:ea typeface="Calibri" panose="020F0502020204030204" pitchFamily="34" charset="0"/>
                <a:cs typeface="Arial" panose="020B0604020202020204" pitchFamily="34" charset="0"/>
              </a:rPr>
              <a:t>= probability that the patient is truly free of lung cancer given a negative test = 1996/2000 = 99.8%.</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Positive </a:t>
            </a:r>
            <a:r>
              <a:rPr lang="en-US" dirty="0">
                <a:latin typeface="Times New Roman" panose="02020603050405020304" pitchFamily="18" charset="0"/>
                <a:ea typeface="Calibri" panose="020F0502020204030204" pitchFamily="34" charset="0"/>
                <a:cs typeface="Arial" panose="020B0604020202020204" pitchFamily="34" charset="0"/>
              </a:rPr>
              <a:t>and negative predictive values are </a:t>
            </a:r>
            <a:r>
              <a:rPr lang="en-US" b="1" dirty="0">
                <a:solidFill>
                  <a:schemeClr val="tx1">
                    <a:lumMod val="95000"/>
                    <a:lumOff val="5000"/>
                  </a:schemeClr>
                </a:solidFill>
                <a:latin typeface="Times New Roman" panose="02020603050405020304" pitchFamily="18" charset="0"/>
                <a:ea typeface="Calibri" panose="020F0502020204030204" pitchFamily="34" charset="0"/>
                <a:cs typeface="Arial" panose="020B0604020202020204" pitchFamily="34" charset="0"/>
              </a:rPr>
              <a:t>key test characteristics in medical diagnosis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8195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Diagnostic Tests and Decision Tree for Lung Cancer</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4. </a:t>
            </a:r>
            <a:r>
              <a:rPr lang="en-US" dirty="0">
                <a:latin typeface="Times New Roman" panose="02020603050405020304" pitchFamily="18" charset="0"/>
                <a:ea typeface="Calibri" panose="020F0502020204030204" pitchFamily="34" charset="0"/>
                <a:cs typeface="Arial" panose="020B0604020202020204" pitchFamily="34" charset="0"/>
              </a:rPr>
              <a:t>If you were to integrate this CT scan into the analytical modeling in an economic evaluation using a decision tree, what would the tree look like?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4. </a:t>
            </a:r>
            <a:r>
              <a:rPr lang="en-US" dirty="0">
                <a:latin typeface="Times New Roman" panose="02020603050405020304" pitchFamily="18" charset="0"/>
                <a:ea typeface="Calibri" panose="020F0502020204030204" pitchFamily="34" charset="0"/>
                <a:cs typeface="Arial" panose="020B0604020202020204" pitchFamily="34" charset="0"/>
              </a:rPr>
              <a:t>Positive and negative predictive values are assigned to the respective chance nodes following the bifurcation into positive and negative tests. One should be careful not to assign sensitivity and specificity here.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3737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normAutofit fontScale="90000"/>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Diagnostic Tests and Decision Tree for Lung Cancer</a:t>
            </a:r>
            <a:endParaRPr lang="en-US" sz="6000" dirty="0"/>
          </a:p>
        </p:txBody>
      </p:sp>
      <p:sp>
        <p:nvSpPr>
          <p:cNvPr id="3" name="Content Placeholder 2"/>
          <p:cNvSpPr>
            <a:spLocks noGrp="1"/>
          </p:cNvSpPr>
          <p:nvPr>
            <p:ph idx="1"/>
          </p:nvPr>
        </p:nvSpPr>
        <p:spPr>
          <a:xfrm>
            <a:off x="838200" y="762000"/>
            <a:ext cx="10515600" cy="6096000"/>
          </a:xfrm>
        </p:spPr>
        <p:txBody>
          <a:bodyPr>
            <a:normAutofit/>
          </a:bodyPr>
          <a:lstStyle/>
          <a:p>
            <a:pPr marL="0" algn="just">
              <a:lnSpc>
                <a:spcPct val="115000"/>
              </a:lnSpc>
              <a:spcBef>
                <a:spcPts val="0"/>
              </a:spcBef>
            </a:pPr>
            <a:r>
              <a:rPr lang="en-US" b="1" dirty="0" smtClean="0">
                <a:latin typeface="Times New Roman" panose="02020603050405020304" pitchFamily="18" charset="0"/>
                <a:ea typeface="Calibri" panose="020F0502020204030204" pitchFamily="34" charset="0"/>
                <a:cs typeface="Arial" panose="020B0604020202020204" pitchFamily="34" charset="0"/>
              </a:rPr>
              <a:t>Answer </a:t>
            </a:r>
            <a:r>
              <a:rPr lang="en-US" b="1" dirty="0">
                <a:latin typeface="Times New Roman" panose="02020603050405020304" pitchFamily="18" charset="0"/>
                <a:ea typeface="Calibri" panose="020F0502020204030204" pitchFamily="34" charset="0"/>
                <a:cs typeface="Arial" panose="020B0604020202020204" pitchFamily="34" charset="0"/>
              </a:rPr>
              <a:t>4.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38201" y="1205346"/>
            <a:ext cx="10515600" cy="5527964"/>
          </a:xfrm>
          <a:prstGeom prst="rect">
            <a:avLst/>
          </a:prstGeom>
        </p:spPr>
      </p:pic>
    </p:spTree>
    <p:extLst>
      <p:ext uri="{BB962C8B-B14F-4D97-AF65-F5344CB8AC3E}">
        <p14:creationId xmlns:p14="http://schemas.microsoft.com/office/powerpoint/2010/main" val="1113131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Number Needed to Treat (NNT)</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b="1" dirty="0" smtClean="0">
                <a:latin typeface="Times New Roman" panose="02020603050405020304" pitchFamily="18" charset="0"/>
                <a:ea typeface="Calibri" panose="020F0502020204030204" pitchFamily="34" charset="0"/>
                <a:cs typeface="Arial" panose="020B0604020202020204" pitchFamily="34" charset="0"/>
              </a:rPr>
              <a:t>  Example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results of a clinical trial indicated efficacy rates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60%</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55%</a:t>
            </a:r>
            <a:r>
              <a:rPr lang="en-US" dirty="0">
                <a:latin typeface="Times New Roman" panose="02020603050405020304" pitchFamily="18" charset="0"/>
                <a:ea typeface="Calibri" panose="020F0502020204030204" pitchFamily="34" charset="0"/>
                <a:cs typeface="Arial" panose="020B0604020202020204" pitchFamily="34" charset="0"/>
              </a:rPr>
              <a:t> for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new drug </a:t>
            </a:r>
            <a:r>
              <a:rPr lang="en-US" dirty="0">
                <a:latin typeface="Times New Roman" panose="02020603050405020304" pitchFamily="18" charset="0"/>
                <a:ea typeface="Calibri" panose="020F0502020204030204" pitchFamily="34" charset="0"/>
                <a:cs typeface="Arial" panose="020B0604020202020204" pitchFamily="34" charset="0"/>
              </a:rPr>
              <a:t>and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control drug</a:t>
            </a:r>
            <a:r>
              <a:rPr lang="en-US" dirty="0">
                <a:latin typeface="Times New Roman" panose="02020603050405020304" pitchFamily="18" charset="0"/>
                <a:ea typeface="Calibri" panose="020F0502020204030204" pitchFamily="34" charset="0"/>
                <a:cs typeface="Arial" panose="020B0604020202020204" pitchFamily="34" charset="0"/>
              </a:rPr>
              <a:t>, respectively. Given this, answer the following questions: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9639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5"/>
            <a:ext cx="10515600" cy="1011381"/>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Number Needed to Treat (NNT)</a:t>
            </a:r>
            <a:endParaRPr lang="en-US" sz="6000" dirty="0"/>
          </a:p>
        </p:txBody>
      </p:sp>
      <p:sp>
        <p:nvSpPr>
          <p:cNvPr id="3" name="Content Placeholder 2"/>
          <p:cNvSpPr>
            <a:spLocks noGrp="1"/>
          </p:cNvSpPr>
          <p:nvPr>
            <p:ph idx="1"/>
          </p:nvPr>
        </p:nvSpPr>
        <p:spPr>
          <a:xfrm>
            <a:off x="838200" y="1177636"/>
            <a:ext cx="10515600" cy="5680364"/>
          </a:xfrm>
        </p:spPr>
        <p:txBody>
          <a:bodyPr>
            <a:normAutofit fontScale="92500"/>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1. </a:t>
            </a:r>
            <a:r>
              <a:rPr lang="en-US" dirty="0">
                <a:latin typeface="Times New Roman" panose="02020603050405020304" pitchFamily="18" charset="0"/>
                <a:ea typeface="Calibri" panose="020F0502020204030204" pitchFamily="34" charset="0"/>
                <a:cs typeface="Arial" panose="020B0604020202020204" pitchFamily="34" charset="0"/>
              </a:rPr>
              <a:t>What is the number needed to treat (NNT), and what does it indicate?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1.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number needed to treat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NNT</a:t>
            </a:r>
            <a:r>
              <a:rPr lang="en-US" dirty="0">
                <a:latin typeface="Times New Roman" panose="02020603050405020304" pitchFamily="18" charset="0"/>
                <a:ea typeface="Calibri" panose="020F0502020204030204" pitchFamily="34" charset="0"/>
                <a:cs typeface="Arial" panose="020B0604020202020204" pitchFamily="34" charset="0"/>
              </a:rPr>
              <a:t>) is defined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reciprocal of the difference in efficacy between the two groups</a:t>
            </a:r>
            <a:r>
              <a:rPr lang="en-US" dirty="0">
                <a:latin typeface="Times New Roman" panose="02020603050405020304" pitchFamily="18" charset="0"/>
                <a:ea typeface="Calibri" panose="020F0502020204030204" pitchFamily="34" charset="0"/>
                <a:cs typeface="Arial" panose="020B0604020202020204" pitchFamily="34" charset="0"/>
              </a:rPr>
              <a:t>. Thus, 1/(0.60 − 0.55) = 20.</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This </a:t>
            </a:r>
            <a:r>
              <a:rPr lang="en-US" dirty="0">
                <a:latin typeface="Times New Roman" panose="02020603050405020304" pitchFamily="18" charset="0"/>
                <a:ea typeface="Calibri" panose="020F0502020204030204" pitchFamily="34" charset="0"/>
                <a:cs typeface="Arial" panose="020B0604020202020204" pitchFamily="34" charset="0"/>
              </a:rPr>
              <a:t>value indicates that, on average, </a:t>
            </a:r>
            <a:r>
              <a:rPr lang="en-US" b="1" dirty="0">
                <a:latin typeface="Times New Roman" panose="02020603050405020304" pitchFamily="18" charset="0"/>
                <a:ea typeface="Calibri" panose="020F0502020204030204" pitchFamily="34" charset="0"/>
                <a:cs typeface="Arial" panose="020B0604020202020204" pitchFamily="34" charset="0"/>
              </a:rPr>
              <a:t>1 out of 20 patients will benefit from switching to the new drug</a:t>
            </a:r>
            <a:r>
              <a:rPr lang="en-US" dirty="0">
                <a:latin typeface="Times New Roman" panose="02020603050405020304" pitchFamily="18" charset="0"/>
                <a:ea typeface="Calibri" panose="020F0502020204030204" pitchFamily="34" charset="0"/>
                <a:cs typeface="Arial" panose="020B0604020202020204" pitchFamily="34" charset="0"/>
              </a:rPr>
              <a:t>. Of course, whether a drug is effective in 1 patient is a stochastic phenomenon, and cases where the drug is effective in all or none of the 20 patients are also possible in reality. Therefore, NNT expresses the difference in the efficacy rate of 5% as an outcome measure of switching in terms of the number of patients. Since a difference in efficacy of 10% gives an NNT of 10, the difference needs to be above 10% to obtain a single-digit NNT.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2419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0070C0"/>
                </a:solidFill>
                <a:latin typeface="Times New Roman" panose="02020603050405020304" pitchFamily="18" charset="0"/>
                <a:ea typeface="Calibri" panose="020F0502020204030204" pitchFamily="34" charset="0"/>
                <a:cs typeface="Arial" panose="020B0604020202020204" pitchFamily="34" charset="0"/>
              </a:rPr>
              <a:t>Monthly Cost of Pharmaceutical Treatment</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1. </a:t>
            </a:r>
            <a:r>
              <a:rPr lang="en-US" dirty="0">
                <a:latin typeface="Times New Roman" panose="02020603050405020304" pitchFamily="18" charset="0"/>
                <a:ea typeface="Calibri" panose="020F0502020204030204" pitchFamily="34" charset="0"/>
                <a:cs typeface="Arial" panose="020B0604020202020204" pitchFamily="34" charset="0"/>
              </a:rPr>
              <a:t>Find the mean, variance, and median.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1. </a:t>
            </a:r>
            <a:r>
              <a:rPr lang="en-US" dirty="0">
                <a:latin typeface="Times New Roman" panose="02020603050405020304" pitchFamily="18" charset="0"/>
                <a:ea typeface="Calibri" panose="020F0502020204030204" pitchFamily="34" charset="0"/>
                <a:cs typeface="Arial" panose="020B0604020202020204" pitchFamily="34" charset="0"/>
              </a:rPr>
              <a:t>Mean = (150 + 190 + 220 + 260 + 210 + 100 + 130 + 120 + 150)/9 = JPY 170K</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Variance</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sum of squared deviations from the mean/(sample size − 1)</a:t>
            </a:r>
            <a:endParaRPr lang="en-US" sz="20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{(150 − 170)</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 (190 − 170)</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 (220 − 170)</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 (260 − 170)</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 (210 − 170)</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 (100 − 170)</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 (130 − 170)</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 (120 − 170)</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 (150 − 170)</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}/(9 − 1)</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22400M/8 = JPY2800M</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Median</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middle </a:t>
            </a:r>
            <a:r>
              <a:rPr lang="en-US" dirty="0">
                <a:latin typeface="Times New Roman" panose="02020603050405020304" pitchFamily="18" charset="0"/>
                <a:ea typeface="Calibri" panose="020F0502020204030204" pitchFamily="34" charset="0"/>
                <a:cs typeface="Arial" panose="020B0604020202020204" pitchFamily="34" charset="0"/>
              </a:rPr>
              <a:t>(fifth)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value</a:t>
            </a:r>
            <a:r>
              <a:rPr lang="en-US" dirty="0">
                <a:latin typeface="Times New Roman" panose="02020603050405020304" pitchFamily="18" charset="0"/>
                <a:ea typeface="Calibri" panose="020F0502020204030204" pitchFamily="34" charset="0"/>
                <a:cs typeface="Arial" panose="020B0604020202020204" pitchFamily="34" charset="0"/>
              </a:rPr>
              <a:t> when arranged in numerical order, JPY 150K</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43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36"/>
            <a:ext cx="10515600" cy="1136072"/>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Number Needed to Treat (NNT)</a:t>
            </a:r>
            <a:endParaRPr lang="en-US" sz="6000" dirty="0"/>
          </a:p>
        </p:txBody>
      </p:sp>
      <p:sp>
        <p:nvSpPr>
          <p:cNvPr id="3" name="Content Placeholder 2"/>
          <p:cNvSpPr>
            <a:spLocks noGrp="1"/>
          </p:cNvSpPr>
          <p:nvPr>
            <p:ph idx="1"/>
          </p:nvPr>
        </p:nvSpPr>
        <p:spPr>
          <a:xfrm>
            <a:off x="838200" y="1246908"/>
            <a:ext cx="10515600" cy="5611091"/>
          </a:xfrm>
        </p:spPr>
        <p:txBody>
          <a:bodyPr>
            <a:normAutofit fontScale="92500" lnSpcReduction="10000"/>
          </a:bodyPr>
          <a:lstStyle/>
          <a:p>
            <a:pPr marL="0" algn="just">
              <a:lnSpc>
                <a:spcPct val="115000"/>
              </a:lnSpc>
              <a:spcBef>
                <a:spcPts val="0"/>
              </a:spcBef>
            </a:pPr>
            <a:r>
              <a:rPr lang="en-US" b="1" dirty="0" smtClean="0">
                <a:latin typeface="Times New Roman" panose="02020603050405020304" pitchFamily="18" charset="0"/>
                <a:ea typeface="Calibri" panose="020F0502020204030204" pitchFamily="34" charset="0"/>
                <a:cs typeface="Arial" panose="020B0604020202020204" pitchFamily="34" charset="0"/>
              </a:rPr>
              <a:t>Answer 1 (continued). </a:t>
            </a:r>
            <a:r>
              <a:rPr lang="en-US" dirty="0" smtClean="0">
                <a:latin typeface="Times New Roman" panose="02020603050405020304" pitchFamily="18" charset="0"/>
                <a:ea typeface="Calibri" panose="020F0502020204030204" pitchFamily="34" charset="0"/>
                <a:cs typeface="Arial" panose="020B0604020202020204" pitchFamily="34" charset="0"/>
              </a:rPr>
              <a:t>NNT </a:t>
            </a:r>
            <a:r>
              <a:rPr lang="en-US" dirty="0">
                <a:latin typeface="Times New Roman" panose="02020603050405020304" pitchFamily="18" charset="0"/>
                <a:ea typeface="Calibri" panose="020F0502020204030204" pitchFamily="34" charset="0"/>
                <a:cs typeface="Arial" panose="020B0604020202020204" pitchFamily="34" charset="0"/>
              </a:rPr>
              <a:t>can also be explained in terms of probability. The phenomenon of a drug being effective or not is generally modeled on the “heads or tails” outcome of tossing a coin. The binomial distribution B(</a:t>
            </a:r>
            <a:r>
              <a:rPr lang="en-US" i="1" dirty="0">
                <a:latin typeface="Times New Roman" panose="02020603050405020304" pitchFamily="18" charset="0"/>
                <a:ea typeface="Calibri" panose="020F0502020204030204" pitchFamily="34" charset="0"/>
                <a:cs typeface="Arial" panose="020B0604020202020204" pitchFamily="34" charset="0"/>
              </a:rPr>
              <a:t>n</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p</a:t>
            </a:r>
            <a:r>
              <a:rPr lang="en-US" dirty="0">
                <a:latin typeface="Times New Roman" panose="02020603050405020304" pitchFamily="18" charset="0"/>
                <a:ea typeface="Calibri" panose="020F0502020204030204" pitchFamily="34" charset="0"/>
                <a:cs typeface="Arial" panose="020B0604020202020204" pitchFamily="34" charset="0"/>
              </a:rPr>
              <a:t>) is a typical probability distribution, in which the average number of heads that appear in </a:t>
            </a:r>
            <a:r>
              <a:rPr lang="en-US" i="1" dirty="0">
                <a:latin typeface="Times New Roman" panose="02020603050405020304" pitchFamily="18" charset="0"/>
                <a:ea typeface="Calibri" panose="020F0502020204030204" pitchFamily="34" charset="0"/>
                <a:cs typeface="Arial" panose="020B0604020202020204" pitchFamily="34" charset="0"/>
              </a:rPr>
              <a:t>n </a:t>
            </a:r>
            <a:r>
              <a:rPr lang="en-US" dirty="0">
                <a:latin typeface="Times New Roman" panose="02020603050405020304" pitchFamily="18" charset="0"/>
                <a:ea typeface="Calibri" panose="020F0502020204030204" pitchFamily="34" charset="0"/>
                <a:cs typeface="Arial" panose="020B0604020202020204" pitchFamily="34" charset="0"/>
              </a:rPr>
              <a:t>number of tosses can be obtained by </a:t>
            </a:r>
            <a:r>
              <a:rPr lang="en-US" i="1" dirty="0">
                <a:latin typeface="Times New Roman" panose="02020603050405020304" pitchFamily="18" charset="0"/>
                <a:ea typeface="Calibri" panose="020F0502020204030204" pitchFamily="34" charset="0"/>
                <a:cs typeface="Arial" panose="020B0604020202020204" pitchFamily="34" charset="0"/>
              </a:rPr>
              <a:t>n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p</a:t>
            </a:r>
            <a:r>
              <a:rPr lang="en-US" dirty="0">
                <a:latin typeface="Times New Roman" panose="02020603050405020304" pitchFamily="18" charset="0"/>
                <a:ea typeface="Calibri" panose="020F0502020204030204" pitchFamily="34" charset="0"/>
                <a:cs typeface="Arial" panose="020B0604020202020204" pitchFamily="34" charset="0"/>
              </a:rPr>
              <a:t>, where </a:t>
            </a:r>
            <a:r>
              <a:rPr lang="en-US" i="1" dirty="0">
                <a:latin typeface="Times New Roman" panose="02020603050405020304" pitchFamily="18" charset="0"/>
                <a:ea typeface="Calibri" panose="020F0502020204030204" pitchFamily="34" charset="0"/>
                <a:cs typeface="Arial" panose="020B0604020202020204" pitchFamily="34" charset="0"/>
              </a:rPr>
              <a:t>p </a:t>
            </a:r>
            <a:r>
              <a:rPr lang="en-US" dirty="0">
                <a:latin typeface="Times New Roman" panose="02020603050405020304" pitchFamily="18" charset="0"/>
                <a:ea typeface="Calibri" panose="020F0502020204030204" pitchFamily="34" charset="0"/>
                <a:cs typeface="Arial" panose="020B0604020202020204" pitchFamily="34" charset="0"/>
              </a:rPr>
              <a:t>is the probability of obtaining head on a given trial. Based on this binomial distribution, the average number of patients that will benefit from switching to the new drug = </a:t>
            </a:r>
            <a:r>
              <a:rPr lang="en-US" i="1" dirty="0">
                <a:latin typeface="Times New Roman" panose="02020603050405020304" pitchFamily="18" charset="0"/>
                <a:ea typeface="Calibri" panose="020F0502020204030204" pitchFamily="34" charset="0"/>
                <a:cs typeface="Arial" panose="020B0604020202020204" pitchFamily="34" charset="0"/>
              </a:rPr>
              <a:t>n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p</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 NNT × (1/NNT)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 1,</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where </a:t>
            </a:r>
            <a:r>
              <a:rPr lang="en-US" i="1" dirty="0">
                <a:latin typeface="Times New Roman" panose="02020603050405020304" pitchFamily="18" charset="0"/>
                <a:ea typeface="Calibri" panose="020F0502020204030204" pitchFamily="34" charset="0"/>
                <a:cs typeface="Arial" panose="020B0604020202020204" pitchFamily="34" charset="0"/>
              </a:rPr>
              <a:t>p </a:t>
            </a:r>
            <a:r>
              <a:rPr lang="en-US" dirty="0">
                <a:latin typeface="Times New Roman" panose="02020603050405020304" pitchFamily="18" charset="0"/>
                <a:ea typeface="Calibri" panose="020F0502020204030204" pitchFamily="34" charset="0"/>
                <a:cs typeface="Arial" panose="020B0604020202020204" pitchFamily="34" charset="0"/>
              </a:rPr>
              <a:t>is the probability of the patient benefiting from switching to the new drug from the control drug and NNT the number of patients switching to the new drug.</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0745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82"/>
            <a:ext cx="10515600" cy="942109"/>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Number Needed to Treat (NNT)</a:t>
            </a:r>
            <a:endParaRPr lang="en-US" sz="6000" dirty="0"/>
          </a:p>
        </p:txBody>
      </p:sp>
      <p:sp>
        <p:nvSpPr>
          <p:cNvPr id="3" name="Content Placeholder 2"/>
          <p:cNvSpPr>
            <a:spLocks noGrp="1"/>
          </p:cNvSpPr>
          <p:nvPr>
            <p:ph idx="1"/>
          </p:nvPr>
        </p:nvSpPr>
        <p:spPr>
          <a:xfrm>
            <a:off x="838200" y="1039091"/>
            <a:ext cx="10515600" cy="5818909"/>
          </a:xfrm>
        </p:spPr>
        <p:txBody>
          <a:bodyPr>
            <a:normAutofit fontScale="92500" lnSpcReduction="20000"/>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2. </a:t>
            </a:r>
            <a:r>
              <a:rPr lang="en-US" dirty="0">
                <a:latin typeface="Times New Roman" panose="02020603050405020304" pitchFamily="18" charset="0"/>
                <a:ea typeface="Calibri" panose="020F0502020204030204" pitchFamily="34" charset="0"/>
                <a:cs typeface="Arial" panose="020B0604020202020204" pitchFamily="34" charset="0"/>
              </a:rPr>
              <a:t>Does the NNT obtained in Question 1 have any clinical significance?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2.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smaller the NNT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more effective the drug </a:t>
            </a:r>
            <a:r>
              <a:rPr lang="en-US" dirty="0">
                <a:latin typeface="Times New Roman" panose="02020603050405020304" pitchFamily="18" charset="0"/>
                <a:ea typeface="Calibri" panose="020F0502020204030204" pitchFamily="34" charset="0"/>
                <a:cs typeface="Arial" panose="020B0604020202020204" pitchFamily="34" charset="0"/>
              </a:rPr>
              <a:t>is compared to the control drug, although there is no absolute clinical standard for how small the NNT should 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 NNT of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30</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or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lower</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is considered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small</a:t>
            </a:r>
            <a:r>
              <a:rPr lang="en-US" dirty="0">
                <a:latin typeface="Times New Roman" panose="02020603050405020304" pitchFamily="18" charset="0"/>
                <a:ea typeface="Calibri" panose="020F0502020204030204" pitchFamily="34" charset="0"/>
                <a:cs typeface="Arial" panose="020B0604020202020204" pitchFamily="34" charset="0"/>
              </a:rPr>
              <a:t>” enough in some cases, in which the NNT of 20 for the new drug is a reasonable value. However, patients always</a:t>
            </a:r>
            <a:r>
              <a:rPr lang="en-US" sz="1600" dirty="0">
                <a:latin typeface="JlkfdqYtxncmTimesLTStd-Roman"/>
                <a:ea typeface="Calibri" panose="020F0502020204030204" pitchFamily="34" charset="0"/>
                <a:cs typeface="JlkfdqYtxncmTimesLTStd-Roman"/>
              </a:rPr>
              <a:t> </a:t>
            </a:r>
            <a:r>
              <a:rPr lang="en-US" dirty="0">
                <a:latin typeface="Times New Roman" panose="02020603050405020304" pitchFamily="18" charset="0"/>
                <a:ea typeface="Calibri" panose="020F0502020204030204" pitchFamily="34" charset="0"/>
                <a:cs typeface="Arial" panose="020B0604020202020204" pitchFamily="34" charset="0"/>
              </a:rPr>
              <a:t>expect the ideal NNT of 1 and may misunderstand the drug as having little effect when given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rough explanation </a:t>
            </a:r>
            <a:r>
              <a:rPr lang="en-US" dirty="0">
                <a:latin typeface="Times New Roman" panose="02020603050405020304" pitchFamily="18" charset="0"/>
                <a:ea typeface="Calibri" panose="020F0502020204030204" pitchFamily="34" charset="0"/>
                <a:cs typeface="Arial" panose="020B0604020202020204" pitchFamily="34" charset="0"/>
              </a:rPr>
              <a:t>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only 1 out of 20 patients treated with the new drug benefits from it</a:t>
            </a:r>
            <a:r>
              <a:rPr lang="en-US" dirty="0">
                <a:latin typeface="Times New Roman" panose="02020603050405020304" pitchFamily="18" charset="0"/>
                <a:ea typeface="Calibri" panose="020F0502020204030204" pitchFamily="34" charset="0"/>
                <a:cs typeface="Arial" panose="020B0604020202020204" pitchFamily="34" charset="0"/>
              </a:rPr>
              <a:t>.” David Sackett and colleagues, who advocated evidence-based medicine, suggested that the NNT in terms of number of patients is a better measure compared with the probability of patients understanding the benefit of switching treatments. However, it should be noted that a simple conversion of efficacy to the number of patients without the underlying concept of probability could cause confusion</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2747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Number Needed to Treat (NNT)</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3. </a:t>
            </a:r>
            <a:r>
              <a:rPr lang="en-US" dirty="0">
                <a:latin typeface="Times New Roman" panose="02020603050405020304" pitchFamily="18" charset="0"/>
                <a:ea typeface="Calibri" panose="020F0502020204030204" pitchFamily="34" charset="0"/>
                <a:cs typeface="Arial" panose="020B0604020202020204" pitchFamily="34" charset="0"/>
              </a:rPr>
              <a:t>Give one example of where the NNT would take the same value as the one obtained in Question 1.</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3. </a:t>
            </a:r>
            <a:r>
              <a:rPr lang="en-US" dirty="0">
                <a:latin typeface="Times New Roman" panose="02020603050405020304" pitchFamily="18" charset="0"/>
                <a:ea typeface="Calibri" panose="020F0502020204030204" pitchFamily="34" charset="0"/>
                <a:cs typeface="Arial" panose="020B0604020202020204" pitchFamily="34" charset="0"/>
              </a:rPr>
              <a:t>Different pairs of efficacy rates with the same difference between the respective two groups would give the same NNT. As an example of lower efficacy rates, a new and control drug with efficacy rates of only 15% and 10%, respectively, would also give an NNT of 1/(0.15 − 0.10) = 20. In other words,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NNT has a limitation in that it does not reflect the baseline efficacy rate of treatment</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3810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Number Needed to Treat (NNT)</a:t>
            </a:r>
            <a:endParaRPr lang="en-US" sz="6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4</a:t>
                </a:r>
                <a:r>
                  <a:rPr lang="en-US" dirty="0">
                    <a:latin typeface="Times New Roman" panose="02020603050405020304" pitchFamily="18" charset="0"/>
                    <a:ea typeface="Calibri" panose="020F0502020204030204" pitchFamily="34" charset="0"/>
                    <a:cs typeface="Arial" panose="020B0604020202020204" pitchFamily="34" charset="0"/>
                  </a:rPr>
                  <a:t>. Given that the sample size is 1000 for both groups, what is the 95% confidence interval of the NNT?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4. </a:t>
                </a:r>
                <a:r>
                  <a:rPr lang="en-US" dirty="0">
                    <a:latin typeface="Times New Roman" panose="02020603050405020304" pitchFamily="18" charset="0"/>
                    <a:ea typeface="Calibri" panose="020F0502020204030204" pitchFamily="34" charset="0"/>
                    <a:cs typeface="Arial" panose="020B0604020202020204" pitchFamily="34" charset="0"/>
                  </a:rPr>
                  <a:t>To find the 95% confidence interval of the NNT, we first calculate the 95% confidence interval of the difference in efficacy between the two groups using the following formula: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ctr">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the </a:t>
                </a:r>
                <a:r>
                  <a:rPr lang="en-US" dirty="0">
                    <a:latin typeface="Times New Roman" panose="02020603050405020304" pitchFamily="18" charset="0"/>
                    <a:ea typeface="Calibri" panose="020F0502020204030204" pitchFamily="34" charset="0"/>
                    <a:cs typeface="Arial" panose="020B0604020202020204" pitchFamily="34" charset="0"/>
                  </a:rPr>
                  <a:t>95% confidence interval of the difference in efficacy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between </a:t>
                </a:r>
                <a:r>
                  <a:rPr lang="en-US" dirty="0">
                    <a:latin typeface="Times New Roman" panose="02020603050405020304" pitchFamily="18" charset="0"/>
                    <a:ea typeface="Calibri" panose="020F0502020204030204" pitchFamily="34" charset="0"/>
                    <a:cs typeface="Arial" panose="020B0604020202020204" pitchFamily="34" charset="0"/>
                  </a:rPr>
                  <a:t>the two groups = (</a:t>
                </a:r>
                <a:r>
                  <a:rPr lang="en-US" i="1" dirty="0">
                    <a:latin typeface="Times New Roman" panose="02020603050405020304" pitchFamily="18" charset="0"/>
                    <a:ea typeface="Calibri" panose="020F0502020204030204" pitchFamily="34" charset="0"/>
                    <a:cs typeface="Arial" panose="020B0604020202020204" pitchFamily="34" charset="0"/>
                  </a:rPr>
                  <a:t>p</a:t>
                </a:r>
                <a:r>
                  <a:rPr lang="en-US" baseline="-25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i="1" dirty="0">
                    <a:latin typeface="Times New Roman" panose="02020603050405020304" pitchFamily="18" charset="0"/>
                    <a:ea typeface="Calibri" panose="020F0502020204030204" pitchFamily="34" charset="0"/>
                    <a:cs typeface="Arial" panose="020B0604020202020204" pitchFamily="34" charset="0"/>
                  </a:rPr>
                  <a:t>p</a:t>
                </a:r>
                <a:r>
                  <a:rPr lang="en-US" baseline="-25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 1.96</a:t>
                </a:r>
                <a14:m>
                  <m:oMath xmlns:m="http://schemas.openxmlformats.org/officeDocument/2006/math">
                    <m:r>
                      <a:rPr lang="en-US" i="1" baseline="30000">
                        <a:latin typeface="Cambria Math" panose="02040503050406030204" pitchFamily="18" charset="0"/>
                        <a:ea typeface="Calibri" panose="020F0502020204030204" pitchFamily="34" charset="0"/>
                        <a:cs typeface="Times New Roman" panose="02020603050405020304" pitchFamily="18" charset="0"/>
                      </a:rPr>
                      <m:t>√</m:t>
                    </m:r>
                    <m:r>
                      <a:rPr lang="en-US" i="1" baseline="30000">
                        <a:latin typeface="Cambria Math" panose="02040503050406030204" pitchFamily="18" charset="0"/>
                        <a:ea typeface="Calibri" panose="020F0502020204030204" pitchFamily="34" charset="0"/>
                        <a:cs typeface="Times New Roman" panose="02020603050405020304" pitchFamily="18" charset="0"/>
                      </a:rPr>
                      <m:t>𝑉</m:t>
                    </m:r>
                  </m:oMath>
                </a14:m>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where </a:t>
                </a:r>
                <a:r>
                  <a:rPr lang="en-US" i="1" dirty="0">
                    <a:latin typeface="Times New Roman" panose="02020603050405020304" pitchFamily="18" charset="0"/>
                    <a:ea typeface="Calibri" panose="020F0502020204030204" pitchFamily="34" charset="0"/>
                    <a:cs typeface="Arial" panose="020B0604020202020204" pitchFamily="34" charset="0"/>
                  </a:rPr>
                  <a:t>V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p</a:t>
                </a:r>
                <a:r>
                  <a:rPr lang="en-US" baseline="-25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(1 – </a:t>
                </a:r>
                <a:r>
                  <a:rPr lang="en-US" i="1" dirty="0">
                    <a:latin typeface="Times New Roman" panose="02020603050405020304" pitchFamily="18" charset="0"/>
                    <a:ea typeface="Calibri" panose="020F0502020204030204" pitchFamily="34" charset="0"/>
                    <a:cs typeface="Arial" panose="020B0604020202020204" pitchFamily="34" charset="0"/>
                  </a:rPr>
                  <a:t>p</a:t>
                </a:r>
                <a:r>
                  <a:rPr lang="en-US" baseline="-25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a:t>
                </a:r>
                <a:r>
                  <a:rPr lang="en-US" i="1" dirty="0">
                    <a:latin typeface="Times New Roman" panose="02020603050405020304" pitchFamily="18" charset="0"/>
                    <a:ea typeface="Calibri" panose="020F0502020204030204" pitchFamily="34" charset="0"/>
                    <a:cs typeface="Arial" panose="020B0604020202020204" pitchFamily="34" charset="0"/>
                  </a:rPr>
                  <a:t>n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p</a:t>
                </a:r>
                <a:r>
                  <a:rPr lang="en-US" baseline="-25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(1 – </a:t>
                </a:r>
                <a:r>
                  <a:rPr lang="en-US" i="1" dirty="0">
                    <a:latin typeface="Times New Roman" panose="02020603050405020304" pitchFamily="18" charset="0"/>
                    <a:ea typeface="Calibri" panose="020F0502020204030204" pitchFamily="34" charset="0"/>
                    <a:cs typeface="Arial" panose="020B0604020202020204" pitchFamily="34" charset="0"/>
                  </a:rPr>
                  <a:t>p</a:t>
                </a:r>
                <a:r>
                  <a:rPr lang="en-US" baseline="-25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a:t>
                </a:r>
                <a:r>
                  <a:rPr lang="en-US" i="1" dirty="0">
                    <a:latin typeface="Times New Roman" panose="02020603050405020304" pitchFamily="18" charset="0"/>
                    <a:ea typeface="Calibri" panose="020F0502020204030204" pitchFamily="34" charset="0"/>
                    <a:cs typeface="Arial" panose="020B0604020202020204" pitchFamily="34" charset="0"/>
                  </a:rPr>
                  <a:t>m</a:t>
                </a:r>
                <a:r>
                  <a:rPr lang="en-US" dirty="0">
                    <a:latin typeface="Times New Roman" panose="02020603050405020304" pitchFamily="18" charset="0"/>
                    <a:ea typeface="Calibri" panose="020F0502020204030204" pitchFamily="34" charset="0"/>
                    <a:cs typeface="Arial" panose="020B0604020202020204" pitchFamily="34" charset="0"/>
                  </a:rPr>
                  <a:t>. Here, </a:t>
                </a:r>
                <a:r>
                  <a:rPr lang="en-US" i="1" dirty="0">
                    <a:latin typeface="Times New Roman" panose="02020603050405020304" pitchFamily="18" charset="0"/>
                    <a:ea typeface="Calibri" panose="020F0502020204030204" pitchFamily="34" charset="0"/>
                    <a:cs typeface="Arial" panose="020B0604020202020204" pitchFamily="34" charset="0"/>
                  </a:rPr>
                  <a:t>p</a:t>
                </a:r>
                <a:r>
                  <a:rPr lang="en-US" baseline="-25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efficacy of the new drug, </a:t>
                </a:r>
                <a:r>
                  <a:rPr lang="en-US" i="1" dirty="0">
                    <a:latin typeface="Times New Roman" panose="02020603050405020304" pitchFamily="18" charset="0"/>
                    <a:ea typeface="Calibri" panose="020F0502020204030204" pitchFamily="34" charset="0"/>
                    <a:cs typeface="Arial" panose="020B0604020202020204" pitchFamily="34" charset="0"/>
                  </a:rPr>
                  <a:t>p</a:t>
                </a:r>
                <a:r>
                  <a:rPr lang="en-US" baseline="-25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efficacy of the control drug, </a:t>
                </a:r>
                <a:r>
                  <a:rPr lang="en-US" i="1" dirty="0">
                    <a:latin typeface="Times New Roman" panose="02020603050405020304" pitchFamily="18" charset="0"/>
                    <a:ea typeface="Calibri" panose="020F0502020204030204" pitchFamily="34" charset="0"/>
                    <a:cs typeface="Arial" panose="020B0604020202020204" pitchFamily="34" charset="0"/>
                  </a:rPr>
                  <a:t>n </a:t>
                </a:r>
                <a:r>
                  <a:rPr lang="en-US" dirty="0">
                    <a:latin typeface="Times New Roman" panose="02020603050405020304" pitchFamily="18" charset="0"/>
                    <a:ea typeface="Calibri" panose="020F0502020204030204" pitchFamily="34" charset="0"/>
                    <a:cs typeface="Arial" panose="020B0604020202020204" pitchFamily="34" charset="0"/>
                  </a:rPr>
                  <a:t>number of patients in the new drug group, and </a:t>
                </a:r>
                <a:r>
                  <a:rPr lang="en-US" i="1" dirty="0">
                    <a:latin typeface="Times New Roman" panose="02020603050405020304" pitchFamily="18" charset="0"/>
                    <a:ea typeface="Calibri" panose="020F0502020204030204" pitchFamily="34" charset="0"/>
                    <a:cs typeface="Arial" panose="020B0604020202020204" pitchFamily="34" charset="0"/>
                  </a:rPr>
                  <a:t>m </a:t>
                </a:r>
                <a:r>
                  <a:rPr lang="en-US" dirty="0">
                    <a:latin typeface="Times New Roman" panose="02020603050405020304" pitchFamily="18" charset="0"/>
                    <a:ea typeface="Calibri" panose="020F0502020204030204" pitchFamily="34" charset="0"/>
                    <a:cs typeface="Arial" panose="020B0604020202020204" pitchFamily="34" charset="0"/>
                  </a:rPr>
                  <a:t>number of patients in the control drug group.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5032376"/>
              </a:xfrm>
              <a:blipFill>
                <a:blip r:embed="rId2"/>
                <a:stretch>
                  <a:fillRect l="-1217" t="-726" r="-1159" b="-1937"/>
                </a:stretch>
              </a:blipFill>
            </p:spPr>
            <p:txBody>
              <a:bodyPr/>
              <a:lstStyle/>
              <a:p>
                <a:r>
                  <a:rPr lang="en-US">
                    <a:noFill/>
                  </a:rPr>
                  <a:t> </a:t>
                </a:r>
              </a:p>
            </p:txBody>
          </p:sp>
        </mc:Fallback>
      </mc:AlternateContent>
    </p:spTree>
    <p:extLst>
      <p:ext uri="{BB962C8B-B14F-4D97-AF65-F5344CB8AC3E}">
        <p14:creationId xmlns:p14="http://schemas.microsoft.com/office/powerpoint/2010/main" val="2837554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Number Needed to Treat (NNT)</a:t>
            </a:r>
            <a:endParaRPr lang="en-US" sz="6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4"/>
                <a:ext cx="10515600" cy="5032376"/>
              </a:xfrm>
            </p:spPr>
            <p:txBody>
              <a:bodyPr>
                <a:normAutofit fontScale="92500" lnSpcReduction="10000"/>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4</a:t>
                </a:r>
                <a:r>
                  <a:rPr lang="en-US" dirty="0">
                    <a:latin typeface="Times New Roman" panose="02020603050405020304" pitchFamily="18" charset="0"/>
                    <a:ea typeface="Calibri" panose="020F0502020204030204" pitchFamily="34" charset="0"/>
                    <a:cs typeface="Arial" panose="020B0604020202020204" pitchFamily="34" charset="0"/>
                  </a:rPr>
                  <a:t>. Given that the sample size is 1000 for both groups, what is the 95% confidence interval of the NNT?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a:t>
                </a:r>
                <a:r>
                  <a:rPr lang="en-US" b="1" dirty="0" smtClean="0">
                    <a:latin typeface="Times New Roman" panose="02020603050405020304" pitchFamily="18" charset="0"/>
                    <a:ea typeface="Calibri" panose="020F0502020204030204" pitchFamily="34" charset="0"/>
                    <a:cs typeface="Arial" panose="020B0604020202020204" pitchFamily="34" charset="0"/>
                  </a:rPr>
                  <a:t>4 (continued). </a:t>
                </a:r>
                <a:r>
                  <a:rPr lang="en-US" dirty="0" smtClean="0">
                    <a:latin typeface="Times New Roman" panose="02020603050405020304" pitchFamily="18" charset="0"/>
                    <a:ea typeface="Calibri" panose="020F0502020204030204" pitchFamily="34" charset="0"/>
                    <a:cs typeface="Arial" panose="020B0604020202020204" pitchFamily="34" charset="0"/>
                  </a:rPr>
                  <a:t>Thus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V </a:t>
                </a:r>
                <a:r>
                  <a:rPr lang="en-US" dirty="0">
                    <a:latin typeface="Times New Roman" panose="02020603050405020304" pitchFamily="18" charset="0"/>
                    <a:ea typeface="Calibri" panose="020F0502020204030204" pitchFamily="34" charset="0"/>
                    <a:cs typeface="Arial" panose="020B0604020202020204" pitchFamily="34" charset="0"/>
                  </a:rPr>
                  <a:t>= 0.6 × 0.4 /</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1000</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+ 0.55 × 0.45</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1000 = 0.0004875;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95% confidence interval of the difference in efficacy between the two groups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 (0.60 – 0.55) ± 1.96</a:t>
                </a:r>
                <a14:m>
                  <m:oMath xmlns:m="http://schemas.openxmlformats.org/officeDocument/2006/math">
                    <m:r>
                      <a:rPr lang="en-US" i="1" baseline="30000">
                        <a:latin typeface="Cambria Math" panose="02040503050406030204" pitchFamily="18" charset="0"/>
                        <a:ea typeface="Calibri" panose="020F0502020204030204" pitchFamily="34" charset="0"/>
                        <a:cs typeface="Times New Roman" panose="02020603050405020304" pitchFamily="18" charset="0"/>
                      </a:rPr>
                      <m:t>√0.0004875</m:t>
                    </m:r>
                  </m:oMath>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 (0.00672, 0.0933)</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By </a:t>
                </a:r>
                <a:r>
                  <a:rPr lang="en-US" dirty="0">
                    <a:latin typeface="Times New Roman" panose="02020603050405020304" pitchFamily="18" charset="0"/>
                    <a:ea typeface="Calibri" panose="020F0502020204030204" pitchFamily="34" charset="0"/>
                    <a:cs typeface="Arial" panose="020B0604020202020204" pitchFamily="34" charset="0"/>
                  </a:rPr>
                  <a:t>taking the reciprocal of the upper and lower limits, the 95% confidence interval of the NNT is calculated to be (1/0.0933, 1/0.00672) = (11 patients, 148 patients).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5032376"/>
              </a:xfrm>
              <a:blipFill>
                <a:blip r:embed="rId2"/>
                <a:stretch>
                  <a:fillRect l="-1043" t="-1211" r="-986"/>
                </a:stretch>
              </a:blipFill>
            </p:spPr>
            <p:txBody>
              <a:bodyPr/>
              <a:lstStyle/>
              <a:p>
                <a:r>
                  <a:rPr lang="en-US">
                    <a:noFill/>
                  </a:rPr>
                  <a:t> </a:t>
                </a:r>
              </a:p>
            </p:txBody>
          </p:sp>
        </mc:Fallback>
      </mc:AlternateContent>
    </p:spTree>
    <p:extLst>
      <p:ext uri="{BB962C8B-B14F-4D97-AF65-F5344CB8AC3E}">
        <p14:creationId xmlns:p14="http://schemas.microsoft.com/office/powerpoint/2010/main" val="2105725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Number Needed to Treat (NNT)</a:t>
            </a:r>
            <a:endParaRPr lang="en-US" sz="6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4"/>
                <a:ext cx="10515600" cy="5032376"/>
              </a:xfrm>
            </p:spPr>
            <p:txBody>
              <a:bodyPr>
                <a:normAutofit fontScale="92500" lnSpcReduction="10000"/>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5. </a:t>
                </a:r>
                <a:r>
                  <a:rPr lang="en-US" dirty="0">
                    <a:latin typeface="Times New Roman" panose="02020603050405020304" pitchFamily="18" charset="0"/>
                    <a:ea typeface="Calibri" panose="020F0502020204030204" pitchFamily="34" charset="0"/>
                    <a:cs typeface="Arial" panose="020B0604020202020204" pitchFamily="34" charset="0"/>
                  </a:rPr>
                  <a:t>What would the 95% confidence interval be if the sample size were 100 for both groups?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5. </a:t>
                </a:r>
                <a:r>
                  <a:rPr lang="en-US" dirty="0">
                    <a:latin typeface="Times New Roman" panose="02020603050405020304" pitchFamily="18" charset="0"/>
                    <a:ea typeface="Calibri" panose="020F0502020204030204" pitchFamily="34" charset="0"/>
                    <a:cs typeface="Arial" panose="020B0604020202020204" pitchFamily="34" charset="0"/>
                  </a:rPr>
                  <a:t>Similar to the previous question, </a:t>
                </a:r>
                <a:r>
                  <a:rPr lang="en-US" i="1" dirty="0">
                    <a:latin typeface="Times New Roman" panose="02020603050405020304" pitchFamily="18" charset="0"/>
                    <a:ea typeface="Calibri" panose="020F0502020204030204" pitchFamily="34" charset="0"/>
                    <a:cs typeface="Arial" panose="020B0604020202020204" pitchFamily="34" charset="0"/>
                  </a:rPr>
                  <a:t>V </a:t>
                </a:r>
                <a:r>
                  <a:rPr lang="en-US" dirty="0">
                    <a:latin typeface="Times New Roman" panose="02020603050405020304" pitchFamily="18" charset="0"/>
                    <a:ea typeface="Calibri" panose="020F0502020204030204" pitchFamily="34" charset="0"/>
                    <a:cs typeface="Arial" panose="020B0604020202020204" pitchFamily="34" charset="0"/>
                  </a:rPr>
                  <a:t>= (0.6 × 0.4/100) + (0.55 × 0.45/100) = 0.004875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Thus,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95% confidence interval = 0.05 ± 1.96</a:t>
                </a:r>
                <a14:m>
                  <m:oMath xmlns:m="http://schemas.openxmlformats.org/officeDocument/2006/math">
                    <m:r>
                      <a:rPr lang="en-US" i="1" baseline="30000">
                        <a:latin typeface="Cambria Math" panose="02040503050406030204" pitchFamily="18" charset="0"/>
                        <a:ea typeface="Calibri" panose="020F0502020204030204" pitchFamily="34" charset="0"/>
                        <a:cs typeface="Times New Roman" panose="02020603050405020304" pitchFamily="18" charset="0"/>
                      </a:rPr>
                      <m:t>√0.004875</m:t>
                    </m:r>
                  </m:oMath>
                </a14:m>
                <a:r>
                  <a:rPr lang="en-US" dirty="0">
                    <a:latin typeface="Times New Roman" panose="02020603050405020304" pitchFamily="18" charset="0"/>
                    <a:ea typeface="Times New Roman" panose="02020603050405020304" pitchFamily="18" charset="0"/>
                    <a:cs typeface="Arial" panose="020B0604020202020204" pitchFamily="34" charset="0"/>
                  </a:rPr>
                  <a:t> = (–0.0868, 0.187</a:t>
                </a:r>
                <a:r>
                  <a:rPr lang="en-US"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latin typeface="Times New Roman" panose="02020603050405020304" pitchFamily="18" charset="0"/>
                    <a:ea typeface="Calibri" panose="020F0502020204030204" pitchFamily="34" charset="0"/>
                    <a:cs typeface="Arial" panose="020B0604020202020204" pitchFamily="34" charset="0"/>
                  </a:rPr>
                  <a:t>this case, the 95% confidence interval of the difference in efficacy between the two groups includes zero, meaning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there is no statistically significant difference between the two groups</a:t>
                </a:r>
                <a:r>
                  <a:rPr lang="en-US" dirty="0">
                    <a:latin typeface="Times New Roman" panose="02020603050405020304" pitchFamily="18" charset="0"/>
                    <a:ea typeface="Calibri" panose="020F0502020204030204" pitchFamily="34" charset="0"/>
                    <a:cs typeface="Arial" panose="020B0604020202020204" pitchFamily="34" charset="0"/>
                  </a:rPr>
                  <a:t>. Therefore, there is no clinical significance in obtaining a 95% confidence interval of the NNT that includes negative values.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5032376"/>
              </a:xfrm>
              <a:blipFill>
                <a:blip r:embed="rId2"/>
                <a:stretch>
                  <a:fillRect l="-1043" t="-1211" r="-986"/>
                </a:stretch>
              </a:blipFill>
            </p:spPr>
            <p:txBody>
              <a:bodyPr/>
              <a:lstStyle/>
              <a:p>
                <a:r>
                  <a:rPr lang="en-US">
                    <a:noFill/>
                  </a:rPr>
                  <a:t> </a:t>
                </a:r>
              </a:p>
            </p:txBody>
          </p:sp>
        </mc:Fallback>
      </mc:AlternateContent>
    </p:spTree>
    <p:extLst>
      <p:ext uri="{BB962C8B-B14F-4D97-AF65-F5344CB8AC3E}">
        <p14:creationId xmlns:p14="http://schemas.microsoft.com/office/powerpoint/2010/main" val="3486687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Number Needed to Treat (NNT)</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6. </a:t>
            </a:r>
            <a:r>
              <a:rPr lang="en-US" dirty="0">
                <a:latin typeface="Times New Roman" panose="02020603050405020304" pitchFamily="18" charset="0"/>
                <a:ea typeface="Calibri" panose="020F0502020204030204" pitchFamily="34" charset="0"/>
                <a:cs typeface="Arial" panose="020B0604020202020204" pitchFamily="34" charset="0"/>
              </a:rPr>
              <a:t>Given that the treatment cost per patient is JPY 400K and 300K for the new and control drugs, respectively, what is the average treatment cost per patient for whom the treatment is effective in the two groups?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6. </a:t>
            </a:r>
            <a:r>
              <a:rPr lang="en-US" dirty="0">
                <a:latin typeface="Times New Roman" panose="02020603050405020304" pitchFamily="18" charset="0"/>
                <a:ea typeface="Calibri" panose="020F0502020204030204" pitchFamily="34" charset="0"/>
                <a:cs typeface="Arial" panose="020B0604020202020204" pitchFamily="34" charset="0"/>
              </a:rPr>
              <a:t>Given a sample size of 1000 for both groups, the new drug group requires JPY 400K × 1000 for 600 patients to benefit from the treatment, and the control drug group requires JPY 300K× 1000 for 550 patients to benefit. Thus, the average treatment cost per patient is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400,000K/600 = JPY 667K for the new drug group and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300,000K/550 = JPY 545K for the control drug group.</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5799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Number Needed to Treat (NNT)</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7. </a:t>
            </a:r>
            <a:r>
              <a:rPr lang="en-US" dirty="0">
                <a:latin typeface="Times New Roman" panose="02020603050405020304" pitchFamily="18" charset="0"/>
                <a:ea typeface="Calibri" panose="020F0502020204030204" pitchFamily="34" charset="0"/>
                <a:cs typeface="Arial" panose="020B0604020202020204" pitchFamily="34" charset="0"/>
              </a:rPr>
              <a:t>Based on the treatment costs given in the previous question, what is the incremental cost-effectiveness ratio (ICER)?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7. </a:t>
            </a:r>
            <a:r>
              <a:rPr lang="en-US" dirty="0">
                <a:latin typeface="Times New Roman" panose="02020603050405020304" pitchFamily="18" charset="0"/>
                <a:ea typeface="Calibri" panose="020F0502020204030204" pitchFamily="34" charset="0"/>
                <a:cs typeface="Arial" panose="020B0604020202020204" pitchFamily="34" charset="0"/>
              </a:rPr>
              <a:t>ICER = difference in cost between the two groups/difference between the two groups in the number of patients for whom the respective treatments were effective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 (400,000K – 300,000K)/(600 − 550)</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 JPY 2M per patient for whom the treatment is effective.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8967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Number Needed to Treat (NNT)</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8. </a:t>
            </a:r>
            <a:r>
              <a:rPr lang="en-US" dirty="0">
                <a:latin typeface="Times New Roman" panose="02020603050405020304" pitchFamily="18" charset="0"/>
                <a:ea typeface="Calibri" panose="020F0502020204030204" pitchFamily="34" charset="0"/>
                <a:cs typeface="Arial" panose="020B0604020202020204" pitchFamily="34" charset="0"/>
              </a:rPr>
              <a:t>What is the relationship between the ICER and NNT?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8. </a:t>
            </a:r>
            <a:r>
              <a:rPr lang="en-US" dirty="0">
                <a:latin typeface="Times New Roman" panose="02020603050405020304" pitchFamily="18" charset="0"/>
                <a:ea typeface="Calibri" panose="020F0502020204030204" pitchFamily="34" charset="0"/>
                <a:cs typeface="Arial" panose="020B0604020202020204" pitchFamily="34" charset="0"/>
              </a:rPr>
              <a:t>The ICER in Question 7</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 (400,000K – 300,000K)/(600 – 550)</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 (400,000 – 300,000) × {1/(0.6 – 0.55)}</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 difference in treatment cost per patient between the two groups × NNT.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That is, the ICER is the product of the incremental cost per patient and NNT.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5995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a:xfrm>
            <a:off x="839788" y="5056908"/>
            <a:ext cx="3932237" cy="1191491"/>
          </a:xfrm>
        </p:spPr>
        <p:txBody>
          <a:bodyPr/>
          <a:lstStyle/>
          <a:p>
            <a:pPr lvl="0" algn="just">
              <a:lnSpc>
                <a:spcPct val="115000"/>
              </a:lnSpc>
              <a:spcBef>
                <a:spcPts val="0"/>
              </a:spcBef>
            </a:pPr>
            <a:r>
              <a:rPr lang="en-US" sz="2000" b="1" dirty="0">
                <a:solidFill>
                  <a:srgbClr val="0D0D0D"/>
                </a:solidFill>
                <a:latin typeface="Times New Roman" panose="02020603050405020304" pitchFamily="18" charset="0"/>
                <a:ea typeface="Calibri" panose="020F0502020204030204" pitchFamily="34" charset="0"/>
                <a:cs typeface="Arial" panose="020B0604020202020204" pitchFamily="34" charset="0"/>
              </a:rPr>
              <a:t>Jeremiah Lamenting the Destruction of Jerusalem</a:t>
            </a:r>
            <a:r>
              <a:rPr lang="fr-FR" sz="2000" b="1" dirty="0">
                <a:solidFill>
                  <a:srgbClr val="0D0D0D"/>
                </a:solidFill>
                <a:latin typeface="Times New Roman" panose="02020603050405020304" pitchFamily="18" charset="0"/>
                <a:ea typeface="Calibri" panose="020F0502020204030204" pitchFamily="34" charset="0"/>
                <a:cs typeface="Arial" panose="020B0604020202020204" pitchFamily="34" charset="0"/>
              </a:rPr>
              <a:t>, </a:t>
            </a:r>
            <a:r>
              <a:rPr lang="fr-FR" sz="2000" b="1" dirty="0" smtClean="0">
                <a:solidFill>
                  <a:srgbClr val="0D0D0D"/>
                </a:solidFill>
                <a:latin typeface="Times New Roman" panose="02020603050405020304" pitchFamily="18" charset="0"/>
                <a:ea typeface="Calibri" panose="020F0502020204030204" pitchFamily="34" charset="0"/>
                <a:cs typeface="Arial" panose="020B0604020202020204" pitchFamily="34" charset="0"/>
              </a:rPr>
              <a:t>Rembrandt van </a:t>
            </a:r>
            <a:r>
              <a:rPr lang="fr-FR" sz="2000" b="1" dirty="0">
                <a:solidFill>
                  <a:srgbClr val="0D0D0D"/>
                </a:solidFill>
                <a:latin typeface="Times New Roman" panose="02020603050405020304" pitchFamily="18" charset="0"/>
                <a:ea typeface="Calibri" panose="020F0502020204030204" pitchFamily="34" charset="0"/>
                <a:cs typeface="Arial" panose="020B0604020202020204" pitchFamily="34" charset="0"/>
              </a:rPr>
              <a:t>Rijn, 1630.</a:t>
            </a:r>
            <a:endParaRPr lang="en-US" sz="17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606" y="734292"/>
            <a:ext cx="3343993" cy="41293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514" y="138545"/>
            <a:ext cx="4881631" cy="6580910"/>
          </a:xfrm>
          <a:prstGeom prst="rect">
            <a:avLst/>
          </a:prstGeom>
        </p:spPr>
      </p:pic>
      <p:sp>
        <p:nvSpPr>
          <p:cNvPr id="6" name="Content Placeholder 5"/>
          <p:cNvSpPr>
            <a:spLocks noGrp="1"/>
          </p:cNvSpPr>
          <p:nvPr>
            <p:ph idx="1"/>
          </p:nvPr>
        </p:nvSpPr>
        <p:spPr>
          <a:xfrm flipH="1">
            <a:off x="12007058" y="987425"/>
            <a:ext cx="45719" cy="4873625"/>
          </a:xfrm>
        </p:spPr>
        <p:txBody>
          <a:bodyPr/>
          <a:lstStyle/>
          <a:p>
            <a:endParaRPr lang="en-US" dirty="0"/>
          </a:p>
        </p:txBody>
      </p:sp>
    </p:spTree>
    <p:extLst>
      <p:ext uri="{BB962C8B-B14F-4D97-AF65-F5344CB8AC3E}">
        <p14:creationId xmlns:p14="http://schemas.microsoft.com/office/powerpoint/2010/main" val="1714437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0070C0"/>
                </a:solidFill>
                <a:latin typeface="Times New Roman" panose="02020603050405020304" pitchFamily="18" charset="0"/>
                <a:ea typeface="Calibri" panose="020F0502020204030204" pitchFamily="34" charset="0"/>
                <a:cs typeface="Arial" panose="020B0604020202020204" pitchFamily="34" charset="0"/>
              </a:rPr>
              <a:t>Monthly Cost of Pharmaceutical Treatment</a:t>
            </a:r>
            <a:endParaRPr lang="en-US" sz="6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2. </a:t>
                </a:r>
                <a:r>
                  <a:rPr lang="en-US" dirty="0">
                    <a:latin typeface="Times New Roman" panose="02020603050405020304" pitchFamily="18" charset="0"/>
                    <a:ea typeface="Calibri" panose="020F0502020204030204" pitchFamily="34" charset="0"/>
                    <a:cs typeface="Arial" panose="020B0604020202020204" pitchFamily="34" charset="0"/>
                  </a:rPr>
                  <a:t>What is the standard deviation?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2.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Standard deviation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square root of the variance </a:t>
                </a:r>
                <a:r>
                  <a:rPr lang="en-US" dirty="0">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rad>
                      <m:radPr>
                        <m:ctrlPr>
                          <a:rPr lang="en-US" i="1">
                            <a:latin typeface="Cambria Math" panose="02040503050406030204" pitchFamily="18" charset="0"/>
                            <a:ea typeface="Calibri" panose="020F0502020204030204" pitchFamily="34" charset="0"/>
                            <a:cs typeface="Times New Roman" panose="02020603050405020304" pitchFamily="18" charset="0"/>
                          </a:rPr>
                        </m:ctrlPr>
                      </m:radPr>
                      <m:deg>
                        <m:r>
                          <a:rPr lang="en-US" i="1">
                            <a:latin typeface="Cambria Math" panose="02040503050406030204" pitchFamily="18" charset="0"/>
                            <a:ea typeface="Calibri" panose="020F0502020204030204" pitchFamily="34" charset="0"/>
                            <a:cs typeface="Times New Roman" panose="02020603050405020304" pitchFamily="18" charset="0"/>
                          </a:rPr>
                          <m:t>2</m:t>
                        </m:r>
                      </m:deg>
                      <m:e>
                        <m:r>
                          <a:rPr lang="en-US" i="1">
                            <a:latin typeface="Cambria Math" panose="02040503050406030204" pitchFamily="18" charset="0"/>
                            <a:ea typeface="Calibri" panose="020F0502020204030204" pitchFamily="34" charset="0"/>
                            <a:cs typeface="Times New Roman" panose="02020603050405020304" pitchFamily="18" charset="0"/>
                          </a:rPr>
                          <m:t>2800</m:t>
                        </m:r>
                        <m:r>
                          <a:rPr lang="en-US" i="1">
                            <a:latin typeface="Cambria Math" panose="02040503050406030204" pitchFamily="18" charset="0"/>
                            <a:ea typeface="Calibri" panose="020F0502020204030204" pitchFamily="34" charset="0"/>
                            <a:cs typeface="Times New Roman" panose="02020603050405020304" pitchFamily="18" charset="0"/>
                          </a:rPr>
                          <m:t>𝑀</m:t>
                        </m:r>
                      </m:e>
                    </m:rad>
                  </m:oMath>
                </a14:m>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52.9K</a:t>
                </a: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lvl="0" algn="just">
                  <a:lnSpc>
                    <a:spcPct val="115000"/>
                  </a:lnSpc>
                  <a:spcBef>
                    <a:spcPts val="0"/>
                  </a:spcBef>
                </a:pP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Question 3.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What is the standard error?</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algn="just">
                  <a:lnSpc>
                    <a:spcPct val="115000"/>
                  </a:lnSpc>
                  <a:spcBef>
                    <a:spcPts val="0"/>
                  </a:spcBef>
                </a:pP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Answer 3.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Standard error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standard deviation</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rad>
                      <m:radPr>
                        <m:ctrlPr>
                          <a:rPr lang="en-US"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i="1">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deg>
                      <m:e>
                        <m:r>
                          <a:rPr lang="en-US"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𝑛</m:t>
                        </m:r>
                      </m:e>
                    </m:rad>
                  </m:oMath>
                </a14:m>
                <a:r>
                  <a:rPr lang="en-US" i="1"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52.9K / </a:t>
                </a:r>
                <a14:m>
                  <m:oMath xmlns:m="http://schemas.openxmlformats.org/officeDocument/2006/math">
                    <m:rad>
                      <m:radPr>
                        <m:ctrlP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g>
                      <m:e>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e>
                    </m:rad>
                  </m:oMath>
                </a14:m>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 17.6K</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5032376"/>
              </a:xfrm>
              <a:blipFill>
                <a:blip r:embed="rId2"/>
                <a:stretch>
                  <a:fillRect l="-1217" t="-726" r="-1159"/>
                </a:stretch>
              </a:blipFill>
            </p:spPr>
            <p:txBody>
              <a:bodyPr/>
              <a:lstStyle/>
              <a:p>
                <a:r>
                  <a:rPr lang="en-US">
                    <a:noFill/>
                  </a:rPr>
                  <a:t> </a:t>
                </a:r>
              </a:p>
            </p:txBody>
          </p:sp>
        </mc:Fallback>
      </mc:AlternateContent>
    </p:spTree>
    <p:extLst>
      <p:ext uri="{BB962C8B-B14F-4D97-AF65-F5344CB8AC3E}">
        <p14:creationId xmlns:p14="http://schemas.microsoft.com/office/powerpoint/2010/main" val="2465791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22186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0070C0"/>
                </a:solidFill>
                <a:latin typeface="Times New Roman" panose="02020603050405020304" pitchFamily="18" charset="0"/>
                <a:ea typeface="Calibri" panose="020F0502020204030204" pitchFamily="34" charset="0"/>
                <a:cs typeface="Arial" panose="020B0604020202020204" pitchFamily="34" charset="0"/>
              </a:rPr>
              <a:t>Monthly Cost of Pharmaceutical Treatment</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4. </a:t>
            </a:r>
            <a:r>
              <a:rPr lang="en-US" dirty="0">
                <a:latin typeface="Times New Roman" panose="02020603050405020304" pitchFamily="18" charset="0"/>
                <a:ea typeface="Calibri" panose="020F0502020204030204" pitchFamily="34" charset="0"/>
                <a:cs typeface="Arial" panose="020B0604020202020204" pitchFamily="34" charset="0"/>
              </a:rPr>
              <a:t>Find the 95% confidence interval for the mean.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4. </a:t>
            </a:r>
            <a:r>
              <a:rPr lang="en-US" dirty="0">
                <a:latin typeface="Times New Roman" panose="02020603050405020304" pitchFamily="18" charset="0"/>
                <a:ea typeface="Calibri" panose="020F0502020204030204" pitchFamily="34" charset="0"/>
                <a:cs typeface="Arial" panose="020B0604020202020204" pitchFamily="34" charset="0"/>
              </a:rPr>
              <a:t>95% confidence interval using the t-distribution = sample mean ± 2.306 × standard error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170K ± 2.306 × 17.6K</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(JPY 130K, 210K)</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6716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0070C0"/>
                </a:solidFill>
                <a:latin typeface="Times New Roman" panose="02020603050405020304" pitchFamily="18" charset="0"/>
                <a:ea typeface="Calibri" panose="020F0502020204030204" pitchFamily="34" charset="0"/>
                <a:cs typeface="Arial" panose="020B0604020202020204" pitchFamily="34" charset="0"/>
              </a:rPr>
              <a:t>Monthly Cost of Pharmaceutical Treatment</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5. </a:t>
            </a:r>
            <a:r>
              <a:rPr lang="en-US" dirty="0">
                <a:latin typeface="Times New Roman" panose="02020603050405020304" pitchFamily="18" charset="0"/>
                <a:ea typeface="Calibri" panose="020F0502020204030204" pitchFamily="34" charset="0"/>
                <a:cs typeface="Arial" panose="020B0604020202020204" pitchFamily="34" charset="0"/>
              </a:rPr>
              <a:t>Assuming the national average of monthly cost for the pharmaceutical treatment of disease X is known to be JPY 120K in Japan, how do you interpret the treatment cost for this patient group?</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5. </a:t>
            </a:r>
            <a:r>
              <a:rPr lang="en-US" dirty="0">
                <a:latin typeface="Times New Roman" panose="02020603050405020304" pitchFamily="18" charset="0"/>
                <a:ea typeface="Calibri" panose="020F0502020204030204" pitchFamily="34" charset="0"/>
                <a:cs typeface="Arial" panose="020B0604020202020204" pitchFamily="34" charset="0"/>
              </a:rPr>
              <a:t>The obtained 95% confidence interval does not contain the national average JPY 120K. That is, a significant difference is observed at the 5% significance level. The mean monthly treatment cost of JPY 170K reported for this patient group is therefore different from the national average.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3322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0070C0"/>
                </a:solidFill>
                <a:latin typeface="Times New Roman" panose="02020603050405020304" pitchFamily="18" charset="0"/>
                <a:ea typeface="Calibri" panose="020F0502020204030204" pitchFamily="34" charset="0"/>
                <a:cs typeface="Arial" panose="020B0604020202020204" pitchFamily="34" charset="0"/>
              </a:rPr>
              <a:t>Monthly Cost of Pharmaceutical Treatment</a:t>
            </a:r>
            <a:endParaRPr lang="en-US" sz="6000" dirty="0"/>
          </a:p>
        </p:txBody>
      </p:sp>
      <p:sp>
        <p:nvSpPr>
          <p:cNvPr id="3" name="Content Placeholder 2"/>
          <p:cNvSpPr>
            <a:spLocks noGrp="1"/>
          </p:cNvSpPr>
          <p:nvPr>
            <p:ph idx="1"/>
          </p:nvPr>
        </p:nvSpPr>
        <p:spPr>
          <a:xfrm>
            <a:off x="838200" y="1825624"/>
            <a:ext cx="10515600" cy="5032376"/>
          </a:xfrm>
        </p:spPr>
        <p:txBody>
          <a:bodyPr>
            <a:normAutofit fontScale="92500"/>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6. </a:t>
            </a:r>
            <a:r>
              <a:rPr lang="en-US" dirty="0">
                <a:latin typeface="Times New Roman" panose="02020603050405020304" pitchFamily="18" charset="0"/>
                <a:ea typeface="Calibri" panose="020F0502020204030204" pitchFamily="34" charset="0"/>
                <a:cs typeface="Arial" panose="020B0604020202020204" pitchFamily="34" charset="0"/>
              </a:rPr>
              <a:t>Would it be appropriate to use the national average, JPY 120K, as an estimate in the base case analysis and the 95% confidence interval determined in Question 4 as the range of variation in sensitivity analysis?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6. </a:t>
            </a:r>
            <a:r>
              <a:rPr lang="en-US" dirty="0">
                <a:latin typeface="Times New Roman" panose="02020603050405020304" pitchFamily="18" charset="0"/>
                <a:ea typeface="Calibri" panose="020F0502020204030204" pitchFamily="34" charset="0"/>
                <a:cs typeface="Arial" panose="020B0604020202020204" pitchFamily="34" charset="0"/>
              </a:rPr>
              <a:t>When using the national average of JPY 120K as an estimate in the base case analysis, it is not appropriate to use the range (JPY 130K, 210K) as the range of variation, since a significant difference is observed. However, when using the mean monthly treatment cost of JPY 170K reported for this patient group as an estimate in the base case analysis (assuming this is appropriate), it is acceptable to use the 95% confidence interval (JPY 130K, 210K) for the range of variation of the mean.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7836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Epidemiological Survey</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b="1" dirty="0" smtClean="0">
                <a:latin typeface="Times New Roman" panose="02020603050405020304" pitchFamily="18" charset="0"/>
                <a:ea typeface="Calibri" panose="020F0502020204030204" pitchFamily="34" charset="0"/>
                <a:cs typeface="Arial" panose="020B0604020202020204" pitchFamily="34" charset="0"/>
              </a:rPr>
              <a:t>  Example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an epidemiological survey of a region, the percentage of smokers diagnosed with lung cancer was 70% in a group of 40 patients and 40% in a group of 30 subjects without lung cancer.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3957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Epidemiological Survey</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1. </a:t>
            </a:r>
            <a:r>
              <a:rPr lang="en-US" dirty="0">
                <a:latin typeface="Times New Roman" panose="02020603050405020304" pitchFamily="18" charset="0"/>
                <a:ea typeface="Calibri" panose="020F0502020204030204" pitchFamily="34" charset="0"/>
                <a:cs typeface="Arial" panose="020B0604020202020204" pitchFamily="34" charset="0"/>
              </a:rPr>
              <a:t>What type of study is this?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1. </a:t>
            </a:r>
            <a:r>
              <a:rPr lang="en-US" dirty="0">
                <a:latin typeface="Times New Roman" panose="02020603050405020304" pitchFamily="18" charset="0"/>
                <a:ea typeface="Calibri" panose="020F0502020204030204" pitchFamily="34" charset="0"/>
                <a:cs typeface="Arial" panose="020B0604020202020204" pitchFamily="34" charset="0"/>
              </a:rPr>
              <a:t>A case-control study.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sz="2400" dirty="0">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2. </a:t>
            </a:r>
            <a:r>
              <a:rPr lang="en-US" dirty="0">
                <a:latin typeface="Times New Roman" panose="02020603050405020304" pitchFamily="18" charset="0"/>
                <a:ea typeface="Calibri" panose="020F0502020204030204" pitchFamily="34" charset="0"/>
                <a:cs typeface="Arial" panose="020B0604020202020204" pitchFamily="34" charset="0"/>
              </a:rPr>
              <a:t>What is the risk ratio?</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2. </a:t>
            </a:r>
            <a:r>
              <a:rPr lang="en-US" dirty="0">
                <a:latin typeface="Times New Roman" panose="02020603050405020304" pitchFamily="18" charset="0"/>
                <a:ea typeface="Calibri" panose="020F0502020204030204" pitchFamily="34" charset="0"/>
                <a:cs typeface="Arial" panose="020B0604020202020204" pitchFamily="34" charset="0"/>
              </a:rPr>
              <a:t>A case-control study is a retrospective study, in which the risk of onset cannot be determined. Therefore, the risk ratio (relative risk) cannot be estimated either.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9776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3291</Words>
  <Application>Microsoft Office PowerPoint</Application>
  <PresentationFormat>Widescreen</PresentationFormat>
  <Paragraphs>190</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Cambria Math</vt:lpstr>
      <vt:lpstr>JlkfdqYtxncmTimesLTStd-Roman</vt:lpstr>
      <vt:lpstr>Lucida Calligraphy</vt:lpstr>
      <vt:lpstr>Rockwell Condensed</vt:lpstr>
      <vt:lpstr>Times New Roman</vt:lpstr>
      <vt:lpstr>Verdana</vt:lpstr>
      <vt:lpstr>Office Theme</vt:lpstr>
      <vt:lpstr>Introduction to Epidemiology</vt:lpstr>
      <vt:lpstr>Monthly Cost of Pharmaceutical Treatment</vt:lpstr>
      <vt:lpstr>Monthly Cost of Pharmaceutical Treatment</vt:lpstr>
      <vt:lpstr>Monthly Cost of Pharmaceutical Treatment</vt:lpstr>
      <vt:lpstr>Monthly Cost of Pharmaceutical Treatment</vt:lpstr>
      <vt:lpstr>Monthly Cost of Pharmaceutical Treatment</vt:lpstr>
      <vt:lpstr>Monthly Cost of Pharmaceutical Treatment</vt:lpstr>
      <vt:lpstr>Epidemiological Survey</vt:lpstr>
      <vt:lpstr>Epidemiological Survey</vt:lpstr>
      <vt:lpstr>Epidemiological Survey</vt:lpstr>
      <vt:lpstr>Epidemiological Survey</vt:lpstr>
      <vt:lpstr>Epidemiological Survey</vt:lpstr>
      <vt:lpstr>Sample Size Calculation (1)</vt:lpstr>
      <vt:lpstr>Sample Size Calculation (1)</vt:lpstr>
      <vt:lpstr>Sample Size Calculation (1)</vt:lpstr>
      <vt:lpstr>Sample Size Calculation (1)</vt:lpstr>
      <vt:lpstr>Sample Size Calculation (1)</vt:lpstr>
      <vt:lpstr>Sample Size Calculation (2)</vt:lpstr>
      <vt:lpstr>Sample Size Calculation (2)</vt:lpstr>
      <vt:lpstr>Sample Size Calculation (2)</vt:lpstr>
      <vt:lpstr>Diagnostic Tests and Decision Tree for Lung Cancer</vt:lpstr>
      <vt:lpstr>Diagnostic Tests and Decision Tree for Lung Cancer</vt:lpstr>
      <vt:lpstr>PowerPoint Presentation</vt:lpstr>
      <vt:lpstr>Diagnostic Tests and Decision Tree for Lung Cancer</vt:lpstr>
      <vt:lpstr>Diagnostic Tests and Decision Tree for Lung Cancer</vt:lpstr>
      <vt:lpstr>Diagnostic Tests and Decision Tree for Lung Cancer</vt:lpstr>
      <vt:lpstr>Diagnostic Tests and Decision Tree for Lung Cancer</vt:lpstr>
      <vt:lpstr>Number Needed to Treat (NNT)</vt:lpstr>
      <vt:lpstr>Number Needed to Treat (NNT)</vt:lpstr>
      <vt:lpstr>Number Needed to Treat (NNT)</vt:lpstr>
      <vt:lpstr>Number Needed to Treat (NNT)</vt:lpstr>
      <vt:lpstr>Number Needed to Treat (NNT)</vt:lpstr>
      <vt:lpstr>Number Needed to Treat (NNT)</vt:lpstr>
      <vt:lpstr>Number Needed to Treat (NNT)</vt:lpstr>
      <vt:lpstr>Number Needed to Treat (NNT)</vt:lpstr>
      <vt:lpstr>Number Needed to Treat (NNT)</vt:lpstr>
      <vt:lpstr>Number Needed to Treat (NNT)</vt:lpstr>
      <vt:lpstr>Number Needed to Treat (NNT)</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dc:title>
  <dc:creator>haider raheem</dc:creator>
  <cp:lastModifiedBy>haider raheem</cp:lastModifiedBy>
  <cp:revision>47</cp:revision>
  <dcterms:created xsi:type="dcterms:W3CDTF">2022-02-23T10:59:51Z</dcterms:created>
  <dcterms:modified xsi:type="dcterms:W3CDTF">2022-03-27T21:56:15Z</dcterms:modified>
</cp:coreProperties>
</file>