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3" r:id="rId4"/>
    <p:sldId id="264" r:id="rId5"/>
    <p:sldId id="267" r:id="rId6"/>
    <p:sldId id="266" r:id="rId7"/>
    <p:sldId id="265" r:id="rId8"/>
    <p:sldId id="261" r:id="rId9"/>
    <p:sldId id="269" r:id="rId10"/>
    <p:sldId id="268" r:id="rId11"/>
    <p:sldId id="272" r:id="rId12"/>
    <p:sldId id="273" r:id="rId13"/>
    <p:sldId id="277" r:id="rId14"/>
    <p:sldId id="274" r:id="rId15"/>
    <p:sldId id="275"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4" autoAdjust="0"/>
    <p:restoredTop sz="94660"/>
  </p:normalViewPr>
  <p:slideViewPr>
    <p:cSldViewPr snapToGrid="0">
      <p:cViewPr>
        <p:scale>
          <a:sx n="81" d="100"/>
          <a:sy n="81" d="100"/>
        </p:scale>
        <p:origin x="-876"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olid"/>
              </a:ln>
              <a:effectLst/>
            </c:spPr>
            <c:trendlineType val="linear"/>
            <c:dispRSqr val="0"/>
            <c:dispEq val="0"/>
          </c:trendline>
          <c:xVal>
            <c:numRef>
              <c:f>Sheet1!$D$1:$D$6</c:f>
              <c:numCache>
                <c:formatCode>General</c:formatCode>
                <c:ptCount val="6"/>
                <c:pt idx="0">
                  <c:v>0</c:v>
                </c:pt>
                <c:pt idx="1">
                  <c:v>0.05</c:v>
                </c:pt>
                <c:pt idx="2">
                  <c:v>0.5</c:v>
                </c:pt>
                <c:pt idx="3">
                  <c:v>1</c:v>
                </c:pt>
                <c:pt idx="4">
                  <c:v>2</c:v>
                </c:pt>
                <c:pt idx="5">
                  <c:v>3</c:v>
                </c:pt>
              </c:numCache>
            </c:numRef>
          </c:xVal>
          <c:yVal>
            <c:numRef>
              <c:f>Sheet1!$C$1:$C$6</c:f>
              <c:numCache>
                <c:formatCode>General</c:formatCode>
                <c:ptCount val="6"/>
                <c:pt idx="0">
                  <c:v>0.1794</c:v>
                </c:pt>
                <c:pt idx="1">
                  <c:v>0.19319999999999998</c:v>
                </c:pt>
                <c:pt idx="2">
                  <c:v>0.24840000000000001</c:v>
                </c:pt>
                <c:pt idx="3">
                  <c:v>0.30360000000000004</c:v>
                </c:pt>
                <c:pt idx="4">
                  <c:v>0.41399999999999998</c:v>
                </c:pt>
                <c:pt idx="5">
                  <c:v>0.55200000000000005</c:v>
                </c:pt>
              </c:numCache>
            </c:numRef>
          </c:yVal>
          <c:smooth val="0"/>
        </c:ser>
        <c:dLbls>
          <c:showLegendKey val="0"/>
          <c:showVal val="0"/>
          <c:showCatName val="0"/>
          <c:showSerName val="0"/>
          <c:showPercent val="0"/>
          <c:showBubbleSize val="0"/>
        </c:dLbls>
        <c:axId val="223344896"/>
        <c:axId val="260440448"/>
      </c:scatterChart>
      <c:valAx>
        <c:axId val="22334489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Concentration</a:t>
                </a:r>
                <a:r>
                  <a:rPr lang="en-US" baseline="0"/>
                  <a:t> of tween 60</a:t>
                </a:r>
                <a:endParaRPr lang="en-US"/>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IQ"/>
          </a:p>
        </c:txPr>
        <c:crossAx val="260440448"/>
        <c:crosses val="autoZero"/>
        <c:crossBetween val="midCat"/>
      </c:valAx>
      <c:valAx>
        <c:axId val="260440448"/>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Solubility of </a:t>
                </a:r>
                <a:r>
                  <a:rPr lang="en-US" dirty="0" smtClean="0"/>
                  <a:t>S.A g/100ml </a:t>
                </a:r>
                <a:endParaRPr lang="en-US" dirty="0"/>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IQ"/>
          </a:p>
        </c:txPr>
        <c:crossAx val="223344896"/>
        <c:crosses val="autoZero"/>
        <c:crossBetween val="midCat"/>
      </c:valAx>
      <c:spPr>
        <a:noFill/>
        <a:ln>
          <a:noFill/>
        </a:ln>
        <a:effectLst/>
      </c:spPr>
    </c:plotArea>
    <c:plotVisOnly val="1"/>
    <c:dispBlanksAs val="gap"/>
    <c:showDLblsOverMax val="0"/>
  </c:chart>
  <c:spPr>
    <a:solidFill>
      <a:schemeClr val="bg1"/>
    </a:solidFill>
    <a:ln w="57150" cap="flat" cmpd="sng" algn="ctr">
      <a:solidFill>
        <a:schemeClr val="accent2">
          <a:lumMod val="75000"/>
        </a:schemeClr>
      </a:solidFill>
      <a:round/>
    </a:ln>
    <a:effectLst/>
  </c:spPr>
  <c:txPr>
    <a:bodyPr/>
    <a:lstStyle/>
    <a:p>
      <a:pPr>
        <a:defRPr/>
      </a:pPr>
      <a:endParaRPr lang="ar-IQ"/>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D91B0E-0C1A-4EEA-B0AE-A3D29440369E}" type="doc">
      <dgm:prSet loTypeId="urn:microsoft.com/office/officeart/2005/8/layout/pyramid2" loCatId="list" qsTypeId="urn:microsoft.com/office/officeart/2005/8/quickstyle/simple3" qsCatId="simple" csTypeId="urn:microsoft.com/office/officeart/2005/8/colors/accent1_2" csCatId="accent1" phldr="1"/>
      <dgm:spPr/>
      <dgm:t>
        <a:bodyPr/>
        <a:lstStyle/>
        <a:p>
          <a:endParaRPr lang="en-US"/>
        </a:p>
      </dgm:t>
    </dgm:pt>
    <dgm:pt modelId="{33B943D5-6B07-4BDD-BB65-9AFCF7B08D09}">
      <dgm:prSet/>
      <dgm:spPr/>
      <dgm:t>
        <a:bodyPr/>
        <a:lstStyle/>
        <a:p>
          <a:pPr rtl="0"/>
          <a:r>
            <a:rPr lang="en-GB" dirty="0" smtClean="0"/>
            <a:t>Anionic surfactant such as sodium dodecyl </a:t>
          </a:r>
          <a:r>
            <a:rPr lang="en-GB" dirty="0" err="1" smtClean="0"/>
            <a:t>sulfate</a:t>
          </a:r>
          <a:r>
            <a:rPr lang="en-GB" dirty="0" smtClean="0"/>
            <a:t> (SDS</a:t>
          </a:r>
          <a:r>
            <a:rPr lang="en-GB" baseline="30000" dirty="0" smtClean="0"/>
            <a:t>®)</a:t>
          </a:r>
          <a:endParaRPr lang="en-US" dirty="0"/>
        </a:p>
      </dgm:t>
    </dgm:pt>
    <dgm:pt modelId="{FBF9CCF9-1927-49EE-8FD4-DA4EFCD298BD}" type="parTrans" cxnId="{FBC7768B-BD05-4674-B7EE-3C81D055824C}">
      <dgm:prSet/>
      <dgm:spPr/>
      <dgm:t>
        <a:bodyPr/>
        <a:lstStyle/>
        <a:p>
          <a:endParaRPr lang="en-US"/>
        </a:p>
      </dgm:t>
    </dgm:pt>
    <dgm:pt modelId="{EB94A20D-8064-44B0-88AA-61DD8E8753E0}" type="sibTrans" cxnId="{FBC7768B-BD05-4674-B7EE-3C81D055824C}">
      <dgm:prSet/>
      <dgm:spPr/>
      <dgm:t>
        <a:bodyPr/>
        <a:lstStyle/>
        <a:p>
          <a:endParaRPr lang="en-US"/>
        </a:p>
      </dgm:t>
    </dgm:pt>
    <dgm:pt modelId="{4B5D6468-7492-4666-8974-0C2DADFF432C}">
      <dgm:prSet/>
      <dgm:spPr/>
      <dgm:t>
        <a:bodyPr/>
        <a:lstStyle/>
        <a:p>
          <a:pPr rtl="0"/>
          <a:r>
            <a:rPr lang="en-GB" dirty="0" smtClean="0"/>
            <a:t>Cationic surfactant such as </a:t>
          </a:r>
          <a:r>
            <a:rPr lang="en-GB" dirty="0" err="1" smtClean="0"/>
            <a:t>cetyl</a:t>
          </a:r>
          <a:r>
            <a:rPr lang="en-GB" dirty="0" smtClean="0"/>
            <a:t> </a:t>
          </a:r>
          <a:r>
            <a:rPr lang="en-GB" dirty="0" err="1" smtClean="0"/>
            <a:t>trimethyl</a:t>
          </a:r>
          <a:r>
            <a:rPr lang="en-GB" dirty="0" smtClean="0"/>
            <a:t> ammonium bromide (CTAB</a:t>
          </a:r>
          <a:r>
            <a:rPr lang="en-GB" baseline="30000" dirty="0" smtClean="0"/>
            <a:t>®</a:t>
          </a:r>
          <a:r>
            <a:rPr lang="en-GB" dirty="0" smtClean="0"/>
            <a:t>)</a:t>
          </a:r>
          <a:endParaRPr lang="en-US" dirty="0"/>
        </a:p>
      </dgm:t>
    </dgm:pt>
    <dgm:pt modelId="{E864D3DB-30C7-43B5-ADBB-8E0ED1076CF5}" type="parTrans" cxnId="{BF4F4199-83C8-4AC5-AC08-5B929BCFCE7E}">
      <dgm:prSet/>
      <dgm:spPr/>
      <dgm:t>
        <a:bodyPr/>
        <a:lstStyle/>
        <a:p>
          <a:endParaRPr lang="en-US"/>
        </a:p>
      </dgm:t>
    </dgm:pt>
    <dgm:pt modelId="{E770C381-11EB-4403-9149-F89E3F658697}" type="sibTrans" cxnId="{BF4F4199-83C8-4AC5-AC08-5B929BCFCE7E}">
      <dgm:prSet/>
      <dgm:spPr/>
      <dgm:t>
        <a:bodyPr/>
        <a:lstStyle/>
        <a:p>
          <a:endParaRPr lang="en-US"/>
        </a:p>
      </dgm:t>
    </dgm:pt>
    <dgm:pt modelId="{466EDD1D-8BD3-42C8-9DE6-7CE36C7EE86B}">
      <dgm:prSet/>
      <dgm:spPr/>
      <dgm:t>
        <a:bodyPr/>
        <a:lstStyle/>
        <a:p>
          <a:pPr rtl="0"/>
          <a:r>
            <a:rPr lang="en-GB" dirty="0" smtClean="0"/>
            <a:t>Non-ionic surfactant such as poly oxy ethylene (Tween</a:t>
          </a:r>
          <a:r>
            <a:rPr lang="en-GB" baseline="30000" dirty="0" smtClean="0"/>
            <a:t>®)</a:t>
          </a:r>
          <a:r>
            <a:rPr lang="en-GB" dirty="0" smtClean="0"/>
            <a:t> </a:t>
          </a:r>
          <a:endParaRPr lang="en-US" dirty="0"/>
        </a:p>
      </dgm:t>
    </dgm:pt>
    <dgm:pt modelId="{06F66F33-22A6-4E58-AD4D-23FD43F2E274}" type="parTrans" cxnId="{B1F42393-85C9-4DF5-9E27-8A7B60B3D6AC}">
      <dgm:prSet/>
      <dgm:spPr/>
      <dgm:t>
        <a:bodyPr/>
        <a:lstStyle/>
        <a:p>
          <a:endParaRPr lang="en-US"/>
        </a:p>
      </dgm:t>
    </dgm:pt>
    <dgm:pt modelId="{75492369-EDC7-49E2-A756-70C832614C99}" type="sibTrans" cxnId="{B1F42393-85C9-4DF5-9E27-8A7B60B3D6AC}">
      <dgm:prSet/>
      <dgm:spPr/>
      <dgm:t>
        <a:bodyPr/>
        <a:lstStyle/>
        <a:p>
          <a:endParaRPr lang="en-US"/>
        </a:p>
      </dgm:t>
    </dgm:pt>
    <dgm:pt modelId="{0BA3BAE7-838A-4B3F-81D1-4B7D896AFDE2}">
      <dgm:prSet/>
      <dgm:spPr/>
      <dgm:t>
        <a:bodyPr/>
        <a:lstStyle/>
        <a:p>
          <a:pPr rtl="0"/>
          <a:r>
            <a:rPr lang="en-GB" dirty="0" smtClean="0"/>
            <a:t>Ampholytic (</a:t>
          </a:r>
          <a:r>
            <a:rPr lang="en-GB" dirty="0" err="1" smtClean="0"/>
            <a:t>Zwitterionic</a:t>
          </a:r>
          <a:r>
            <a:rPr lang="en-GB" baseline="30000" dirty="0" smtClean="0"/>
            <a:t>®</a:t>
          </a:r>
          <a:r>
            <a:rPr lang="en-GB" dirty="0" smtClean="0"/>
            <a:t>) surfactant such as phospholipids </a:t>
          </a:r>
          <a:endParaRPr lang="en-US" dirty="0"/>
        </a:p>
      </dgm:t>
    </dgm:pt>
    <dgm:pt modelId="{3025BC5D-553F-4AE2-8B70-B91B68B15771}" type="parTrans" cxnId="{987F4879-FFC8-4FE8-B4EE-18A27F963E2D}">
      <dgm:prSet/>
      <dgm:spPr/>
      <dgm:t>
        <a:bodyPr/>
        <a:lstStyle/>
        <a:p>
          <a:endParaRPr lang="en-US"/>
        </a:p>
      </dgm:t>
    </dgm:pt>
    <dgm:pt modelId="{D13AD14F-84C8-4770-B9AB-2B87F58246CC}" type="sibTrans" cxnId="{987F4879-FFC8-4FE8-B4EE-18A27F963E2D}">
      <dgm:prSet/>
      <dgm:spPr/>
      <dgm:t>
        <a:bodyPr/>
        <a:lstStyle/>
        <a:p>
          <a:endParaRPr lang="en-US"/>
        </a:p>
      </dgm:t>
    </dgm:pt>
    <dgm:pt modelId="{38489113-97E9-4EB0-AF09-979B42E8CF1F}" type="pres">
      <dgm:prSet presAssocID="{7DD91B0E-0C1A-4EEA-B0AE-A3D29440369E}" presName="compositeShape" presStyleCnt="0">
        <dgm:presLayoutVars>
          <dgm:dir/>
          <dgm:resizeHandles/>
        </dgm:presLayoutVars>
      </dgm:prSet>
      <dgm:spPr/>
      <dgm:t>
        <a:bodyPr/>
        <a:lstStyle/>
        <a:p>
          <a:endParaRPr lang="en-US"/>
        </a:p>
      </dgm:t>
    </dgm:pt>
    <dgm:pt modelId="{6368132A-E635-478B-8D0C-527C18B3B832}" type="pres">
      <dgm:prSet presAssocID="{7DD91B0E-0C1A-4EEA-B0AE-A3D29440369E}" presName="pyramid" presStyleLbl="node1" presStyleIdx="0" presStyleCnt="1" custScaleX="59950"/>
      <dgm:spPr/>
    </dgm:pt>
    <dgm:pt modelId="{B33CA47C-BFE6-44A1-85E6-C414D46B7F3B}" type="pres">
      <dgm:prSet presAssocID="{7DD91B0E-0C1A-4EEA-B0AE-A3D29440369E}" presName="theList" presStyleCnt="0"/>
      <dgm:spPr/>
    </dgm:pt>
    <dgm:pt modelId="{32ECB13B-2262-4D10-90D1-989377C39BCC}" type="pres">
      <dgm:prSet presAssocID="{33B943D5-6B07-4BDD-BB65-9AFCF7B08D09}" presName="aNode" presStyleLbl="fgAcc1" presStyleIdx="0" presStyleCnt="4">
        <dgm:presLayoutVars>
          <dgm:bulletEnabled val="1"/>
        </dgm:presLayoutVars>
      </dgm:prSet>
      <dgm:spPr/>
      <dgm:t>
        <a:bodyPr/>
        <a:lstStyle/>
        <a:p>
          <a:endParaRPr lang="en-US"/>
        </a:p>
      </dgm:t>
    </dgm:pt>
    <dgm:pt modelId="{C7D09728-DB9C-41EC-850A-0792DCEADF68}" type="pres">
      <dgm:prSet presAssocID="{33B943D5-6B07-4BDD-BB65-9AFCF7B08D09}" presName="aSpace" presStyleCnt="0"/>
      <dgm:spPr/>
    </dgm:pt>
    <dgm:pt modelId="{DF134ADE-3A0F-4237-87CF-DD03CA9CC846}" type="pres">
      <dgm:prSet presAssocID="{4B5D6468-7492-4666-8974-0C2DADFF432C}" presName="aNode" presStyleLbl="fgAcc1" presStyleIdx="1" presStyleCnt="4">
        <dgm:presLayoutVars>
          <dgm:bulletEnabled val="1"/>
        </dgm:presLayoutVars>
      </dgm:prSet>
      <dgm:spPr/>
      <dgm:t>
        <a:bodyPr/>
        <a:lstStyle/>
        <a:p>
          <a:endParaRPr lang="en-US"/>
        </a:p>
      </dgm:t>
    </dgm:pt>
    <dgm:pt modelId="{67F96F98-AA2E-49DD-A9E5-D5C28DE19A34}" type="pres">
      <dgm:prSet presAssocID="{4B5D6468-7492-4666-8974-0C2DADFF432C}" presName="aSpace" presStyleCnt="0"/>
      <dgm:spPr/>
    </dgm:pt>
    <dgm:pt modelId="{1521AA26-7F1A-4165-8C4F-E984B398D2F9}" type="pres">
      <dgm:prSet presAssocID="{0BA3BAE7-838A-4B3F-81D1-4B7D896AFDE2}" presName="aNode" presStyleLbl="fgAcc1" presStyleIdx="2" presStyleCnt="4">
        <dgm:presLayoutVars>
          <dgm:bulletEnabled val="1"/>
        </dgm:presLayoutVars>
      </dgm:prSet>
      <dgm:spPr/>
      <dgm:t>
        <a:bodyPr/>
        <a:lstStyle/>
        <a:p>
          <a:endParaRPr lang="en-US"/>
        </a:p>
      </dgm:t>
    </dgm:pt>
    <dgm:pt modelId="{7913ECAB-6B73-4267-AAAC-4A332B5928DC}" type="pres">
      <dgm:prSet presAssocID="{0BA3BAE7-838A-4B3F-81D1-4B7D896AFDE2}" presName="aSpace" presStyleCnt="0"/>
      <dgm:spPr/>
    </dgm:pt>
    <dgm:pt modelId="{B10B8485-ABA1-400B-B10A-B9567EBCDDB1}" type="pres">
      <dgm:prSet presAssocID="{466EDD1D-8BD3-42C8-9DE6-7CE36C7EE86B}" presName="aNode" presStyleLbl="fgAcc1" presStyleIdx="3" presStyleCnt="4">
        <dgm:presLayoutVars>
          <dgm:bulletEnabled val="1"/>
        </dgm:presLayoutVars>
      </dgm:prSet>
      <dgm:spPr/>
      <dgm:t>
        <a:bodyPr/>
        <a:lstStyle/>
        <a:p>
          <a:endParaRPr lang="en-US"/>
        </a:p>
      </dgm:t>
    </dgm:pt>
    <dgm:pt modelId="{0E1FA604-22CB-479E-AD70-4BA56C204F8B}" type="pres">
      <dgm:prSet presAssocID="{466EDD1D-8BD3-42C8-9DE6-7CE36C7EE86B}" presName="aSpace" presStyleCnt="0"/>
      <dgm:spPr/>
    </dgm:pt>
  </dgm:ptLst>
  <dgm:cxnLst>
    <dgm:cxn modelId="{987F4879-FFC8-4FE8-B4EE-18A27F963E2D}" srcId="{7DD91B0E-0C1A-4EEA-B0AE-A3D29440369E}" destId="{0BA3BAE7-838A-4B3F-81D1-4B7D896AFDE2}" srcOrd="2" destOrd="0" parTransId="{3025BC5D-553F-4AE2-8B70-B91B68B15771}" sibTransId="{D13AD14F-84C8-4770-B9AB-2B87F58246CC}"/>
    <dgm:cxn modelId="{2DB40707-2A80-4EB2-8584-74B92DFC7790}" type="presOf" srcId="{0BA3BAE7-838A-4B3F-81D1-4B7D896AFDE2}" destId="{1521AA26-7F1A-4165-8C4F-E984B398D2F9}" srcOrd="0" destOrd="0" presId="urn:microsoft.com/office/officeart/2005/8/layout/pyramid2"/>
    <dgm:cxn modelId="{54457046-D568-4F94-8107-076823438FAB}" type="presOf" srcId="{466EDD1D-8BD3-42C8-9DE6-7CE36C7EE86B}" destId="{B10B8485-ABA1-400B-B10A-B9567EBCDDB1}" srcOrd="0" destOrd="0" presId="urn:microsoft.com/office/officeart/2005/8/layout/pyramid2"/>
    <dgm:cxn modelId="{0B5AFA1A-FB5B-4A34-A818-A5F94D72F36E}" type="presOf" srcId="{7DD91B0E-0C1A-4EEA-B0AE-A3D29440369E}" destId="{38489113-97E9-4EB0-AF09-979B42E8CF1F}" srcOrd="0" destOrd="0" presId="urn:microsoft.com/office/officeart/2005/8/layout/pyramid2"/>
    <dgm:cxn modelId="{BF4F4199-83C8-4AC5-AC08-5B929BCFCE7E}" srcId="{7DD91B0E-0C1A-4EEA-B0AE-A3D29440369E}" destId="{4B5D6468-7492-4666-8974-0C2DADFF432C}" srcOrd="1" destOrd="0" parTransId="{E864D3DB-30C7-43B5-ADBB-8E0ED1076CF5}" sibTransId="{E770C381-11EB-4403-9149-F89E3F658697}"/>
    <dgm:cxn modelId="{FBC7768B-BD05-4674-B7EE-3C81D055824C}" srcId="{7DD91B0E-0C1A-4EEA-B0AE-A3D29440369E}" destId="{33B943D5-6B07-4BDD-BB65-9AFCF7B08D09}" srcOrd="0" destOrd="0" parTransId="{FBF9CCF9-1927-49EE-8FD4-DA4EFCD298BD}" sibTransId="{EB94A20D-8064-44B0-88AA-61DD8E8753E0}"/>
    <dgm:cxn modelId="{B1F42393-85C9-4DF5-9E27-8A7B60B3D6AC}" srcId="{7DD91B0E-0C1A-4EEA-B0AE-A3D29440369E}" destId="{466EDD1D-8BD3-42C8-9DE6-7CE36C7EE86B}" srcOrd="3" destOrd="0" parTransId="{06F66F33-22A6-4E58-AD4D-23FD43F2E274}" sibTransId="{75492369-EDC7-49E2-A756-70C832614C99}"/>
    <dgm:cxn modelId="{451A8C97-CB78-430F-B49E-C2ADD6F32681}" type="presOf" srcId="{4B5D6468-7492-4666-8974-0C2DADFF432C}" destId="{DF134ADE-3A0F-4237-87CF-DD03CA9CC846}" srcOrd="0" destOrd="0" presId="urn:microsoft.com/office/officeart/2005/8/layout/pyramid2"/>
    <dgm:cxn modelId="{7EB48EE3-F970-4052-93EC-090EEF03D214}" type="presOf" srcId="{33B943D5-6B07-4BDD-BB65-9AFCF7B08D09}" destId="{32ECB13B-2262-4D10-90D1-989377C39BCC}" srcOrd="0" destOrd="0" presId="urn:microsoft.com/office/officeart/2005/8/layout/pyramid2"/>
    <dgm:cxn modelId="{C088D7A1-2031-42FB-953B-FAFEB6FB7D05}" type="presParOf" srcId="{38489113-97E9-4EB0-AF09-979B42E8CF1F}" destId="{6368132A-E635-478B-8D0C-527C18B3B832}" srcOrd="0" destOrd="0" presId="urn:microsoft.com/office/officeart/2005/8/layout/pyramid2"/>
    <dgm:cxn modelId="{BC0C47A7-1748-4695-8ADD-840C29BA25D8}" type="presParOf" srcId="{38489113-97E9-4EB0-AF09-979B42E8CF1F}" destId="{B33CA47C-BFE6-44A1-85E6-C414D46B7F3B}" srcOrd="1" destOrd="0" presId="urn:microsoft.com/office/officeart/2005/8/layout/pyramid2"/>
    <dgm:cxn modelId="{2A74B8C1-4AE9-4AF6-AF48-D044954367B0}" type="presParOf" srcId="{B33CA47C-BFE6-44A1-85E6-C414D46B7F3B}" destId="{32ECB13B-2262-4D10-90D1-989377C39BCC}" srcOrd="0" destOrd="0" presId="urn:microsoft.com/office/officeart/2005/8/layout/pyramid2"/>
    <dgm:cxn modelId="{8E3C91DA-9C0A-4E11-8C8C-588918AD64B8}" type="presParOf" srcId="{B33CA47C-BFE6-44A1-85E6-C414D46B7F3B}" destId="{C7D09728-DB9C-41EC-850A-0792DCEADF68}" srcOrd="1" destOrd="0" presId="urn:microsoft.com/office/officeart/2005/8/layout/pyramid2"/>
    <dgm:cxn modelId="{0DDC649B-E63C-453F-B591-A2E71AE8A9AD}" type="presParOf" srcId="{B33CA47C-BFE6-44A1-85E6-C414D46B7F3B}" destId="{DF134ADE-3A0F-4237-87CF-DD03CA9CC846}" srcOrd="2" destOrd="0" presId="urn:microsoft.com/office/officeart/2005/8/layout/pyramid2"/>
    <dgm:cxn modelId="{BCD554F8-619F-4C34-929C-012DA2A3425C}" type="presParOf" srcId="{B33CA47C-BFE6-44A1-85E6-C414D46B7F3B}" destId="{67F96F98-AA2E-49DD-A9E5-D5C28DE19A34}" srcOrd="3" destOrd="0" presId="urn:microsoft.com/office/officeart/2005/8/layout/pyramid2"/>
    <dgm:cxn modelId="{80F7DDCC-175E-4FD4-8D9D-720A63F7B033}" type="presParOf" srcId="{B33CA47C-BFE6-44A1-85E6-C414D46B7F3B}" destId="{1521AA26-7F1A-4165-8C4F-E984B398D2F9}" srcOrd="4" destOrd="0" presId="urn:microsoft.com/office/officeart/2005/8/layout/pyramid2"/>
    <dgm:cxn modelId="{71B07927-2669-4795-9B92-1491AD8122B2}" type="presParOf" srcId="{B33CA47C-BFE6-44A1-85E6-C414D46B7F3B}" destId="{7913ECAB-6B73-4267-AAAC-4A332B5928DC}" srcOrd="5" destOrd="0" presId="urn:microsoft.com/office/officeart/2005/8/layout/pyramid2"/>
    <dgm:cxn modelId="{5B0A7970-A42F-4380-BFC9-0C41D62BB13A}" type="presParOf" srcId="{B33CA47C-BFE6-44A1-85E6-C414D46B7F3B}" destId="{B10B8485-ABA1-400B-B10A-B9567EBCDDB1}" srcOrd="6" destOrd="0" presId="urn:microsoft.com/office/officeart/2005/8/layout/pyramid2"/>
    <dgm:cxn modelId="{F74E4FCC-3C1F-4354-8C66-E5286158F8A9}" type="presParOf" srcId="{B33CA47C-BFE6-44A1-85E6-C414D46B7F3B}" destId="{0E1FA604-22CB-479E-AD70-4BA56C204F8B}"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84B7B2-81B6-403F-A035-AE70527E1C18}" type="doc">
      <dgm:prSet loTypeId="urn:microsoft.com/office/officeart/2005/8/layout/chart3" loCatId="relationship" qsTypeId="urn:microsoft.com/office/officeart/2005/8/quickstyle/simple3" qsCatId="simple" csTypeId="urn:microsoft.com/office/officeart/2005/8/colors/accent1_2" csCatId="accent1" phldr="1"/>
      <dgm:spPr/>
    </dgm:pt>
    <dgm:pt modelId="{4964F65D-FC1D-4F17-9722-2D9880DA9170}">
      <dgm:prSet custT="1"/>
      <dgm:spPr/>
      <dgm:t>
        <a:bodyPr/>
        <a:lstStyle/>
        <a:p>
          <a:pPr rtl="0"/>
          <a:r>
            <a:rPr lang="en-GB" sz="1800" dirty="0" smtClean="0"/>
            <a:t>Spherical micelle.</a:t>
          </a:r>
          <a:endParaRPr lang="en-US" sz="1800" dirty="0"/>
        </a:p>
      </dgm:t>
    </dgm:pt>
    <dgm:pt modelId="{B0CF0CC2-D1A1-4B9F-BDBA-2218EFFDCD82}" type="parTrans" cxnId="{D43663D9-C2F1-4B68-B80C-A728DD6D7D7D}">
      <dgm:prSet/>
      <dgm:spPr/>
      <dgm:t>
        <a:bodyPr/>
        <a:lstStyle/>
        <a:p>
          <a:endParaRPr lang="en-US"/>
        </a:p>
      </dgm:t>
    </dgm:pt>
    <dgm:pt modelId="{328E9CF2-E92B-42CE-82E0-AAA77C376443}" type="sibTrans" cxnId="{D43663D9-C2F1-4B68-B80C-A728DD6D7D7D}">
      <dgm:prSet/>
      <dgm:spPr/>
      <dgm:t>
        <a:bodyPr/>
        <a:lstStyle/>
        <a:p>
          <a:endParaRPr lang="en-US"/>
        </a:p>
      </dgm:t>
    </dgm:pt>
    <dgm:pt modelId="{2B4DEF2E-E3A5-485C-AA8E-E05BAF367AFE}">
      <dgm:prSet custT="1"/>
      <dgm:spPr/>
      <dgm:t>
        <a:bodyPr/>
        <a:lstStyle/>
        <a:p>
          <a:pPr rtl="0"/>
          <a:r>
            <a:rPr lang="en-GB" sz="1800" dirty="0" smtClean="0"/>
            <a:t>Cylindrical micelle.</a:t>
          </a:r>
          <a:endParaRPr lang="en-US" sz="1800" dirty="0"/>
        </a:p>
      </dgm:t>
    </dgm:pt>
    <dgm:pt modelId="{2A774A73-BF7F-4A45-B298-6828187A8B1C}" type="parTrans" cxnId="{A50C2226-D78A-4709-A739-EE6B80305460}">
      <dgm:prSet/>
      <dgm:spPr/>
      <dgm:t>
        <a:bodyPr/>
        <a:lstStyle/>
        <a:p>
          <a:endParaRPr lang="en-US"/>
        </a:p>
      </dgm:t>
    </dgm:pt>
    <dgm:pt modelId="{AA5E27B1-4534-4672-AB0D-F5E9675C19D9}" type="sibTrans" cxnId="{A50C2226-D78A-4709-A739-EE6B80305460}">
      <dgm:prSet/>
      <dgm:spPr/>
      <dgm:t>
        <a:bodyPr/>
        <a:lstStyle/>
        <a:p>
          <a:endParaRPr lang="en-US"/>
        </a:p>
      </dgm:t>
    </dgm:pt>
    <dgm:pt modelId="{C9F5971F-66D0-4202-8209-53B8A940CA1D}">
      <dgm:prSet custT="1"/>
      <dgm:spPr/>
      <dgm:t>
        <a:bodyPr/>
        <a:lstStyle/>
        <a:p>
          <a:pPr rtl="0"/>
          <a:r>
            <a:rPr lang="en-GB" sz="1800" dirty="0" smtClean="0"/>
            <a:t>Bilayer</a:t>
          </a:r>
        </a:p>
        <a:p>
          <a:pPr rtl="0"/>
          <a:r>
            <a:rPr lang="en-GB" sz="1800" dirty="0" smtClean="0"/>
            <a:t>micelle.</a:t>
          </a:r>
          <a:endParaRPr lang="en-US" sz="1800" dirty="0"/>
        </a:p>
      </dgm:t>
    </dgm:pt>
    <dgm:pt modelId="{B888F2CC-8E08-4FCA-897D-12DF2DA70F5D}" type="parTrans" cxnId="{8A925208-9424-43F1-8A01-CA8B7CEA3FCB}">
      <dgm:prSet/>
      <dgm:spPr/>
      <dgm:t>
        <a:bodyPr/>
        <a:lstStyle/>
        <a:p>
          <a:endParaRPr lang="en-US"/>
        </a:p>
      </dgm:t>
    </dgm:pt>
    <dgm:pt modelId="{74710740-A9F8-4CC6-A958-391BE42C23C5}" type="sibTrans" cxnId="{8A925208-9424-43F1-8A01-CA8B7CEA3FCB}">
      <dgm:prSet/>
      <dgm:spPr/>
      <dgm:t>
        <a:bodyPr/>
        <a:lstStyle/>
        <a:p>
          <a:endParaRPr lang="en-US"/>
        </a:p>
      </dgm:t>
    </dgm:pt>
    <dgm:pt modelId="{52AC6565-CB25-4732-BD3C-1C60C33D41A1}" type="pres">
      <dgm:prSet presAssocID="{F984B7B2-81B6-403F-A035-AE70527E1C18}" presName="compositeShape" presStyleCnt="0">
        <dgm:presLayoutVars>
          <dgm:chMax val="7"/>
          <dgm:dir/>
          <dgm:resizeHandles val="exact"/>
        </dgm:presLayoutVars>
      </dgm:prSet>
      <dgm:spPr/>
    </dgm:pt>
    <dgm:pt modelId="{C390D116-15AA-434E-B236-B4FA0321FB54}" type="pres">
      <dgm:prSet presAssocID="{F984B7B2-81B6-403F-A035-AE70527E1C18}" presName="wedge1" presStyleLbl="node1" presStyleIdx="0" presStyleCnt="3" custScaleX="113446" custLinFactNeighborX="-6262" custLinFactNeighborY="4990"/>
      <dgm:spPr/>
      <dgm:t>
        <a:bodyPr/>
        <a:lstStyle/>
        <a:p>
          <a:endParaRPr lang="en-US"/>
        </a:p>
      </dgm:t>
    </dgm:pt>
    <dgm:pt modelId="{EC220A93-6CDC-472E-86A4-C5CE083CE260}" type="pres">
      <dgm:prSet presAssocID="{F984B7B2-81B6-403F-A035-AE70527E1C18}" presName="wedge1Tx" presStyleLbl="node1" presStyleIdx="0" presStyleCnt="3">
        <dgm:presLayoutVars>
          <dgm:chMax val="0"/>
          <dgm:chPref val="0"/>
          <dgm:bulletEnabled val="1"/>
        </dgm:presLayoutVars>
      </dgm:prSet>
      <dgm:spPr/>
      <dgm:t>
        <a:bodyPr/>
        <a:lstStyle/>
        <a:p>
          <a:endParaRPr lang="en-US"/>
        </a:p>
      </dgm:t>
    </dgm:pt>
    <dgm:pt modelId="{A9287D3C-DA2C-4D4B-806E-433CDAB1E301}" type="pres">
      <dgm:prSet presAssocID="{F984B7B2-81B6-403F-A035-AE70527E1C18}" presName="wedge2" presStyleLbl="node1" presStyleIdx="1" presStyleCnt="3" custScaleX="112039" custScaleY="103453" custLinFactNeighborX="-729" custLinFactNeighborY="1093"/>
      <dgm:spPr/>
      <dgm:t>
        <a:bodyPr/>
        <a:lstStyle/>
        <a:p>
          <a:endParaRPr lang="en-US"/>
        </a:p>
      </dgm:t>
    </dgm:pt>
    <dgm:pt modelId="{5E1A27DA-69D7-428C-90BD-CF0518D997F3}" type="pres">
      <dgm:prSet presAssocID="{F984B7B2-81B6-403F-A035-AE70527E1C18}" presName="wedge2Tx" presStyleLbl="node1" presStyleIdx="1" presStyleCnt="3">
        <dgm:presLayoutVars>
          <dgm:chMax val="0"/>
          <dgm:chPref val="0"/>
          <dgm:bulletEnabled val="1"/>
        </dgm:presLayoutVars>
      </dgm:prSet>
      <dgm:spPr/>
      <dgm:t>
        <a:bodyPr/>
        <a:lstStyle/>
        <a:p>
          <a:endParaRPr lang="en-US"/>
        </a:p>
      </dgm:t>
    </dgm:pt>
    <dgm:pt modelId="{E9738976-C0D6-4175-80D7-C90B52867954}" type="pres">
      <dgm:prSet presAssocID="{F984B7B2-81B6-403F-A035-AE70527E1C18}" presName="wedge3" presStyleLbl="node1" presStyleIdx="2" presStyleCnt="3" custScaleX="117118"/>
      <dgm:spPr/>
      <dgm:t>
        <a:bodyPr/>
        <a:lstStyle/>
        <a:p>
          <a:endParaRPr lang="en-US"/>
        </a:p>
      </dgm:t>
    </dgm:pt>
    <dgm:pt modelId="{AA7F4776-FE65-4715-8D42-A000F46A2BDD}" type="pres">
      <dgm:prSet presAssocID="{F984B7B2-81B6-403F-A035-AE70527E1C18}" presName="wedge3Tx" presStyleLbl="node1" presStyleIdx="2" presStyleCnt="3">
        <dgm:presLayoutVars>
          <dgm:chMax val="0"/>
          <dgm:chPref val="0"/>
          <dgm:bulletEnabled val="1"/>
        </dgm:presLayoutVars>
      </dgm:prSet>
      <dgm:spPr/>
      <dgm:t>
        <a:bodyPr/>
        <a:lstStyle/>
        <a:p>
          <a:endParaRPr lang="en-US"/>
        </a:p>
      </dgm:t>
    </dgm:pt>
  </dgm:ptLst>
  <dgm:cxnLst>
    <dgm:cxn modelId="{6FBA1A13-56CC-4C32-84BE-ACF07A52E727}" type="presOf" srcId="{4964F65D-FC1D-4F17-9722-2D9880DA9170}" destId="{E9738976-C0D6-4175-80D7-C90B52867954}" srcOrd="0" destOrd="0" presId="urn:microsoft.com/office/officeart/2005/8/layout/chart3"/>
    <dgm:cxn modelId="{D43663D9-C2F1-4B68-B80C-A728DD6D7D7D}" srcId="{F984B7B2-81B6-403F-A035-AE70527E1C18}" destId="{4964F65D-FC1D-4F17-9722-2D9880DA9170}" srcOrd="2" destOrd="0" parTransId="{B0CF0CC2-D1A1-4B9F-BDBA-2218EFFDCD82}" sibTransId="{328E9CF2-E92B-42CE-82E0-AAA77C376443}"/>
    <dgm:cxn modelId="{0117E0B6-3C1D-4FD5-9E01-81EE5243A7EE}" type="presOf" srcId="{2B4DEF2E-E3A5-485C-AA8E-E05BAF367AFE}" destId="{EC220A93-6CDC-472E-86A4-C5CE083CE260}" srcOrd="1" destOrd="0" presId="urn:microsoft.com/office/officeart/2005/8/layout/chart3"/>
    <dgm:cxn modelId="{8A925208-9424-43F1-8A01-CA8B7CEA3FCB}" srcId="{F984B7B2-81B6-403F-A035-AE70527E1C18}" destId="{C9F5971F-66D0-4202-8209-53B8A940CA1D}" srcOrd="1" destOrd="0" parTransId="{B888F2CC-8E08-4FCA-897D-12DF2DA70F5D}" sibTransId="{74710740-A9F8-4CC6-A958-391BE42C23C5}"/>
    <dgm:cxn modelId="{F5F82430-31EA-4439-81D0-BB2CADB087EE}" type="presOf" srcId="{F984B7B2-81B6-403F-A035-AE70527E1C18}" destId="{52AC6565-CB25-4732-BD3C-1C60C33D41A1}" srcOrd="0" destOrd="0" presId="urn:microsoft.com/office/officeart/2005/8/layout/chart3"/>
    <dgm:cxn modelId="{5360AE29-1CDA-4FC7-887D-A2321718EE10}" type="presOf" srcId="{C9F5971F-66D0-4202-8209-53B8A940CA1D}" destId="{5E1A27DA-69D7-428C-90BD-CF0518D997F3}" srcOrd="1" destOrd="0" presId="urn:microsoft.com/office/officeart/2005/8/layout/chart3"/>
    <dgm:cxn modelId="{A50C2226-D78A-4709-A739-EE6B80305460}" srcId="{F984B7B2-81B6-403F-A035-AE70527E1C18}" destId="{2B4DEF2E-E3A5-485C-AA8E-E05BAF367AFE}" srcOrd="0" destOrd="0" parTransId="{2A774A73-BF7F-4A45-B298-6828187A8B1C}" sibTransId="{AA5E27B1-4534-4672-AB0D-F5E9675C19D9}"/>
    <dgm:cxn modelId="{66700D1B-41BA-4B88-8150-3DBB3B483ED6}" type="presOf" srcId="{C9F5971F-66D0-4202-8209-53B8A940CA1D}" destId="{A9287D3C-DA2C-4D4B-806E-433CDAB1E301}" srcOrd="0" destOrd="0" presId="urn:microsoft.com/office/officeart/2005/8/layout/chart3"/>
    <dgm:cxn modelId="{FFEAF6A3-A622-4EF6-888A-3F247169BF17}" type="presOf" srcId="{4964F65D-FC1D-4F17-9722-2D9880DA9170}" destId="{AA7F4776-FE65-4715-8D42-A000F46A2BDD}" srcOrd="1" destOrd="0" presId="urn:microsoft.com/office/officeart/2005/8/layout/chart3"/>
    <dgm:cxn modelId="{28696401-D9EC-4AF3-8E59-235BA426D4D6}" type="presOf" srcId="{2B4DEF2E-E3A5-485C-AA8E-E05BAF367AFE}" destId="{C390D116-15AA-434E-B236-B4FA0321FB54}" srcOrd="0" destOrd="0" presId="urn:microsoft.com/office/officeart/2005/8/layout/chart3"/>
    <dgm:cxn modelId="{8681733C-BB34-489B-B448-2A5D62C3A79E}" type="presParOf" srcId="{52AC6565-CB25-4732-BD3C-1C60C33D41A1}" destId="{C390D116-15AA-434E-B236-B4FA0321FB54}" srcOrd="0" destOrd="0" presId="urn:microsoft.com/office/officeart/2005/8/layout/chart3"/>
    <dgm:cxn modelId="{771EC6D6-E560-4444-94AA-200B91D3C94C}" type="presParOf" srcId="{52AC6565-CB25-4732-BD3C-1C60C33D41A1}" destId="{EC220A93-6CDC-472E-86A4-C5CE083CE260}" srcOrd="1" destOrd="0" presId="urn:microsoft.com/office/officeart/2005/8/layout/chart3"/>
    <dgm:cxn modelId="{87214684-85BE-4FE2-B740-4E17A423485C}" type="presParOf" srcId="{52AC6565-CB25-4732-BD3C-1C60C33D41A1}" destId="{A9287D3C-DA2C-4D4B-806E-433CDAB1E301}" srcOrd="2" destOrd="0" presId="urn:microsoft.com/office/officeart/2005/8/layout/chart3"/>
    <dgm:cxn modelId="{36087BB4-EA0E-4007-A29A-BCDDE16A083E}" type="presParOf" srcId="{52AC6565-CB25-4732-BD3C-1C60C33D41A1}" destId="{5E1A27DA-69D7-428C-90BD-CF0518D997F3}" srcOrd="3" destOrd="0" presId="urn:microsoft.com/office/officeart/2005/8/layout/chart3"/>
    <dgm:cxn modelId="{DFF3DF27-994B-4803-B933-93DE911A08D5}" type="presParOf" srcId="{52AC6565-CB25-4732-BD3C-1C60C33D41A1}" destId="{E9738976-C0D6-4175-80D7-C90B52867954}" srcOrd="4" destOrd="0" presId="urn:microsoft.com/office/officeart/2005/8/layout/chart3"/>
    <dgm:cxn modelId="{0FE8A052-5F42-4580-A583-7D759AD0D405}" type="presParOf" srcId="{52AC6565-CB25-4732-BD3C-1C60C33D41A1}" destId="{AA7F4776-FE65-4715-8D42-A000F46A2BDD}"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68132A-E635-478B-8D0C-527C18B3B832}">
      <dsp:nvSpPr>
        <dsp:cNvPr id="0" name=""/>
        <dsp:cNvSpPr/>
      </dsp:nvSpPr>
      <dsp:spPr>
        <a:xfrm>
          <a:off x="2619608" y="0"/>
          <a:ext cx="3026358" cy="5048137"/>
        </a:xfrm>
        <a:prstGeom prst="triangle">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2ECB13B-2262-4D10-90D1-989377C39BCC}">
      <dsp:nvSpPr>
        <dsp:cNvPr id="0" name=""/>
        <dsp:cNvSpPr/>
      </dsp:nvSpPr>
      <dsp:spPr>
        <a:xfrm>
          <a:off x="4132788" y="505306"/>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Anionic surfactant such as sodium dodecyl </a:t>
          </a:r>
          <a:r>
            <a:rPr lang="en-GB" sz="1600" kern="1200" dirty="0" err="1" smtClean="0"/>
            <a:t>sulfate</a:t>
          </a:r>
          <a:r>
            <a:rPr lang="en-GB" sz="1600" kern="1200" dirty="0" smtClean="0"/>
            <a:t> (SDS</a:t>
          </a:r>
          <a:r>
            <a:rPr lang="en-GB" sz="1600" kern="1200" baseline="30000" dirty="0" smtClean="0"/>
            <a:t>®)</a:t>
          </a:r>
          <a:endParaRPr lang="en-US" sz="1600" kern="1200" dirty="0"/>
        </a:p>
      </dsp:txBody>
      <dsp:txXfrm>
        <a:off x="4176587" y="549105"/>
        <a:ext cx="3193691" cy="809629"/>
      </dsp:txXfrm>
    </dsp:sp>
    <dsp:sp modelId="{DF134ADE-3A0F-4237-87CF-DD03CA9CC846}">
      <dsp:nvSpPr>
        <dsp:cNvPr id="0" name=""/>
        <dsp:cNvSpPr/>
      </dsp:nvSpPr>
      <dsp:spPr>
        <a:xfrm>
          <a:off x="4132788" y="1514687"/>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Cationic surfactant such as </a:t>
          </a:r>
          <a:r>
            <a:rPr lang="en-GB" sz="1600" kern="1200" dirty="0" err="1" smtClean="0"/>
            <a:t>cetyl</a:t>
          </a:r>
          <a:r>
            <a:rPr lang="en-GB" sz="1600" kern="1200" dirty="0" smtClean="0"/>
            <a:t> </a:t>
          </a:r>
          <a:r>
            <a:rPr lang="en-GB" sz="1600" kern="1200" dirty="0" err="1" smtClean="0"/>
            <a:t>trimethyl</a:t>
          </a:r>
          <a:r>
            <a:rPr lang="en-GB" sz="1600" kern="1200" dirty="0" smtClean="0"/>
            <a:t> ammonium bromide (CTAB</a:t>
          </a:r>
          <a:r>
            <a:rPr lang="en-GB" sz="1600" kern="1200" baseline="30000" dirty="0" smtClean="0"/>
            <a:t>®</a:t>
          </a:r>
          <a:r>
            <a:rPr lang="en-GB" sz="1600" kern="1200" dirty="0" smtClean="0"/>
            <a:t>)</a:t>
          </a:r>
          <a:endParaRPr lang="en-US" sz="1600" kern="1200" dirty="0"/>
        </a:p>
      </dsp:txBody>
      <dsp:txXfrm>
        <a:off x="4176587" y="1558486"/>
        <a:ext cx="3193691" cy="809629"/>
      </dsp:txXfrm>
    </dsp:sp>
    <dsp:sp modelId="{1521AA26-7F1A-4165-8C4F-E984B398D2F9}">
      <dsp:nvSpPr>
        <dsp:cNvPr id="0" name=""/>
        <dsp:cNvSpPr/>
      </dsp:nvSpPr>
      <dsp:spPr>
        <a:xfrm>
          <a:off x="4132788" y="2524068"/>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Ampholytic (</a:t>
          </a:r>
          <a:r>
            <a:rPr lang="en-GB" sz="1600" kern="1200" dirty="0" err="1" smtClean="0"/>
            <a:t>Zwitterionic</a:t>
          </a:r>
          <a:r>
            <a:rPr lang="en-GB" sz="1600" kern="1200" baseline="30000" dirty="0" smtClean="0"/>
            <a:t>®</a:t>
          </a:r>
          <a:r>
            <a:rPr lang="en-GB" sz="1600" kern="1200" dirty="0" smtClean="0"/>
            <a:t>) surfactant such as phospholipids </a:t>
          </a:r>
          <a:endParaRPr lang="en-US" sz="1600" kern="1200" dirty="0"/>
        </a:p>
      </dsp:txBody>
      <dsp:txXfrm>
        <a:off x="4176587" y="2567867"/>
        <a:ext cx="3193691" cy="809629"/>
      </dsp:txXfrm>
    </dsp:sp>
    <dsp:sp modelId="{B10B8485-ABA1-400B-B10A-B9567EBCDDB1}">
      <dsp:nvSpPr>
        <dsp:cNvPr id="0" name=""/>
        <dsp:cNvSpPr/>
      </dsp:nvSpPr>
      <dsp:spPr>
        <a:xfrm>
          <a:off x="4132788" y="3533449"/>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Non-ionic surfactant such as poly oxy ethylene (Tween</a:t>
          </a:r>
          <a:r>
            <a:rPr lang="en-GB" sz="1600" kern="1200" baseline="30000" dirty="0" smtClean="0"/>
            <a:t>®)</a:t>
          </a:r>
          <a:r>
            <a:rPr lang="en-GB" sz="1600" kern="1200" dirty="0" smtClean="0"/>
            <a:t> </a:t>
          </a:r>
          <a:endParaRPr lang="en-US" sz="1600" kern="1200" dirty="0"/>
        </a:p>
      </dsp:txBody>
      <dsp:txXfrm>
        <a:off x="4176587" y="3577248"/>
        <a:ext cx="3193691" cy="8096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90D116-15AA-434E-B236-B4FA0321FB54}">
      <dsp:nvSpPr>
        <dsp:cNvPr id="0" name=""/>
        <dsp:cNvSpPr/>
      </dsp:nvSpPr>
      <dsp:spPr>
        <a:xfrm>
          <a:off x="838293" y="396330"/>
          <a:ext cx="3696797" cy="3258640"/>
        </a:xfrm>
        <a:prstGeom prst="pie">
          <a:avLst>
            <a:gd name="adj1" fmla="val 16200000"/>
            <a:gd name="adj2" fmla="val 180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t>Cylindrical micelle.</a:t>
          </a:r>
          <a:endParaRPr lang="en-US" sz="1800" kern="1200" dirty="0"/>
        </a:p>
      </dsp:txBody>
      <dsp:txXfrm>
        <a:off x="2848207" y="997627"/>
        <a:ext cx="1254270" cy="1086213"/>
      </dsp:txXfrm>
    </dsp:sp>
    <dsp:sp modelId="{A9287D3C-DA2C-4D4B-806E-433CDAB1E301}">
      <dsp:nvSpPr>
        <dsp:cNvPr id="0" name=""/>
        <dsp:cNvSpPr/>
      </dsp:nvSpPr>
      <dsp:spPr>
        <a:xfrm>
          <a:off x="873543" y="310064"/>
          <a:ext cx="3650948" cy="3371161"/>
        </a:xfrm>
        <a:prstGeom prst="pie">
          <a:avLst>
            <a:gd name="adj1" fmla="val 1800000"/>
            <a:gd name="adj2" fmla="val 900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t>Bilayer</a:t>
          </a:r>
        </a:p>
        <a:p>
          <a:pPr lvl="0" algn="ctr" defTabSz="800100" rtl="0">
            <a:lnSpc>
              <a:spcPct val="90000"/>
            </a:lnSpc>
            <a:spcBef>
              <a:spcPct val="0"/>
            </a:spcBef>
            <a:spcAft>
              <a:spcPct val="35000"/>
            </a:spcAft>
          </a:pPr>
          <a:r>
            <a:rPr lang="en-GB" sz="1800" kern="1200" dirty="0" smtClean="0"/>
            <a:t>micelle.</a:t>
          </a:r>
          <a:endParaRPr lang="en-US" sz="1800" kern="1200" dirty="0"/>
        </a:p>
      </dsp:txBody>
      <dsp:txXfrm>
        <a:off x="1873208" y="2437107"/>
        <a:ext cx="1651619" cy="1043454"/>
      </dsp:txXfrm>
    </dsp:sp>
    <dsp:sp modelId="{E9738976-C0D6-4175-80D7-C90B52867954}">
      <dsp:nvSpPr>
        <dsp:cNvPr id="0" name=""/>
        <dsp:cNvSpPr/>
      </dsp:nvSpPr>
      <dsp:spPr>
        <a:xfrm>
          <a:off x="814545" y="330708"/>
          <a:ext cx="3816454" cy="3258640"/>
        </a:xfrm>
        <a:prstGeom prst="pie">
          <a:avLst>
            <a:gd name="adj1" fmla="val 9000000"/>
            <a:gd name="adj2" fmla="val 16200000"/>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lvl="0" algn="ctr" defTabSz="800100" rtl="0">
            <a:lnSpc>
              <a:spcPct val="90000"/>
            </a:lnSpc>
            <a:spcBef>
              <a:spcPct val="0"/>
            </a:spcBef>
            <a:spcAft>
              <a:spcPct val="35000"/>
            </a:spcAft>
          </a:pPr>
          <a:r>
            <a:rPr lang="en-GB" sz="1800" kern="1200" dirty="0" smtClean="0"/>
            <a:t>Spherical micelle.</a:t>
          </a:r>
          <a:endParaRPr lang="en-US" sz="1800" kern="1200" dirty="0"/>
        </a:p>
      </dsp:txBody>
      <dsp:txXfrm>
        <a:off x="1223451" y="970798"/>
        <a:ext cx="1294868" cy="108621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3/18/2022</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3/18/2022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3/18/2022</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3/18/2022</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3/18/2022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3/18/2022</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3/18/2022</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3/18/2022</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3/18/2022</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3/18/2022</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3/18/2022</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3/18/2022</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4738" y="333498"/>
            <a:ext cx="6172200" cy="1894362"/>
          </a:xfrm>
        </p:spPr>
        <p:txBody>
          <a:bodyPr>
            <a:normAutofit fontScale="90000"/>
          </a:bodyPr>
          <a:lstStyle/>
          <a:p>
            <a:r>
              <a:rPr lang="en-US" dirty="0" smtClean="0"/>
              <a:t>Physical pharmacy</a:t>
            </a:r>
            <a:br>
              <a:rPr lang="en-US" dirty="0" smtClean="0"/>
            </a:br>
            <a:r>
              <a:rPr lang="en-US" dirty="0" smtClean="0"/>
              <a:t>Experiment NO. </a:t>
            </a:r>
            <a:r>
              <a:rPr lang="en-US" dirty="0"/>
              <a:t>3</a:t>
            </a:r>
            <a:br>
              <a:rPr lang="en-US" dirty="0"/>
            </a:br>
            <a:r>
              <a:rPr lang="en-US" dirty="0"/>
              <a:t>Surface Active Agents</a:t>
            </a:r>
            <a:br>
              <a:rPr lang="en-US" dirty="0"/>
            </a:br>
            <a:endParaRPr lang="en-US" dirty="0"/>
          </a:p>
        </p:txBody>
      </p:sp>
      <p:sp>
        <p:nvSpPr>
          <p:cNvPr id="3" name="Subtitle 2"/>
          <p:cNvSpPr>
            <a:spLocks noGrp="1"/>
          </p:cNvSpPr>
          <p:nvPr>
            <p:ph type="subTitle" idx="1"/>
          </p:nvPr>
        </p:nvSpPr>
        <p:spPr>
          <a:xfrm>
            <a:off x="1294410" y="5165765"/>
            <a:ext cx="7766463" cy="1360419"/>
          </a:xfrm>
        </p:spPr>
        <p:style>
          <a:lnRef idx="1">
            <a:schemeClr val="accent1"/>
          </a:lnRef>
          <a:fillRef idx="2">
            <a:schemeClr val="accent1"/>
          </a:fillRef>
          <a:effectRef idx="1">
            <a:schemeClr val="accent1"/>
          </a:effectRef>
          <a:fontRef idx="minor">
            <a:schemeClr val="dk1"/>
          </a:fontRef>
        </p:style>
        <p:txBody>
          <a:bodyPr>
            <a:noAutofit/>
          </a:bodyPr>
          <a:lstStyle/>
          <a:p>
            <a:r>
              <a:rPr lang="en-US" sz="2400" dirty="0" smtClean="0"/>
              <a:t>Done by :</a:t>
            </a:r>
          </a:p>
          <a:p>
            <a:r>
              <a:rPr lang="en-US" sz="2400" dirty="0" smtClean="0"/>
              <a:t>                                lecturer</a:t>
            </a:r>
          </a:p>
          <a:p>
            <a:r>
              <a:rPr lang="en-US" sz="2400" dirty="0" smtClean="0"/>
              <a:t> </a:t>
            </a:r>
            <a:r>
              <a:rPr lang="en-US" sz="2400" dirty="0" err="1" smtClean="0"/>
              <a:t>Zeina</a:t>
            </a:r>
            <a:r>
              <a:rPr lang="en-US" sz="2400" dirty="0" smtClean="0"/>
              <a:t> Dawood                                 </a:t>
            </a:r>
            <a:r>
              <a:rPr lang="en-US" sz="2400" dirty="0"/>
              <a:t>Hiba Sabah      </a:t>
            </a:r>
            <a:endParaRPr lang="en-US" sz="2400" dirty="0" smtClean="0"/>
          </a:p>
          <a:p>
            <a:r>
              <a:rPr lang="en-US" sz="2400" dirty="0" smtClean="0"/>
              <a:t> </a:t>
            </a:r>
            <a:endParaRPr lang="en-US" sz="2400" dirty="0"/>
          </a:p>
          <a:p>
            <a:r>
              <a:rPr lang="en-US" sz="2400" dirty="0" smtClean="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0743" y="1877761"/>
            <a:ext cx="4750130" cy="3104161"/>
          </a:xfrm>
          <a:prstGeom prst="rect">
            <a:avLst/>
          </a:prstGeom>
        </p:spPr>
      </p:pic>
    </p:spTree>
    <p:extLst>
      <p:ext uri="{BB962C8B-B14F-4D97-AF65-F5344CB8AC3E}">
        <p14:creationId xmlns:p14="http://schemas.microsoft.com/office/powerpoint/2010/main" val="2771278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180" y="750146"/>
            <a:ext cx="7901419" cy="60247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0" indent="-342900" algn="just">
              <a:lnSpc>
                <a:spcPct val="115000"/>
              </a:lnSpc>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Prepare different concentration of tween60 (0%, 0.05%, 0.5%, 1%, 2%, 3%), prepare 50 mL of each solution (use volumetric flask and pipette) from stock solution 5%   (C1V1=C2V2).</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Place 25ml of each concentration in a conical flask of (50mL) then add 0.25g salicylic acid to each flask.</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Shake the flasks for 10 minutes.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Set to settle for another 10 minutes to permit the undissolved salicylic acid to settle down (filter if necessary).</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Withdraw 10mL of filtrate solution and titrate with standardized </a:t>
            </a:r>
            <a:r>
              <a:rPr lang="en-GB" sz="2400" dirty="0" err="1">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 solution (0.05N) using phenol red as indicator. The end point is a point when the colour changes from yellow to pink. Measure the end points.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Plot the total solubility (mg/mL) or (g/100ml) of salicylic acid against a concentration of tween 60.</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5" name="Rectangle 4"/>
          <p:cNvSpPr/>
          <p:nvPr/>
        </p:nvSpPr>
        <p:spPr>
          <a:xfrm>
            <a:off x="3319743" y="0"/>
            <a:ext cx="1713931" cy="640175"/>
          </a:xfrm>
          <a:prstGeom prst="rect">
            <a:avLst/>
          </a:prstGeom>
        </p:spPr>
        <p:txBody>
          <a:bodyPr wrap="none">
            <a:spAutoFit/>
          </a:bodyPr>
          <a:lstStyle/>
          <a:p>
            <a:pPr>
              <a:lnSpc>
                <a:spcPct val="115000"/>
              </a:lnSpc>
              <a:spcAft>
                <a:spcPts val="1000"/>
              </a:spcAft>
            </a:pPr>
            <a:r>
              <a:rPr lang="en-GB" sz="3200" b="1" i="1" dirty="0">
                <a:latin typeface="Monotype Corsiva" panose="03010101010201010101" pitchFamily="66" charset="0"/>
                <a:ea typeface="Times New Roman" panose="02020603050405020304" pitchFamily="18" charset="0"/>
                <a:cs typeface="Times New Roman" panose="02020603050405020304" pitchFamily="18" charset="0"/>
              </a:rPr>
              <a:t>Procedure:</a:t>
            </a:r>
            <a:endParaRPr lang="en-US" sz="24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66017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55023" y="2244436"/>
            <a:ext cx="5771408" cy="429886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smtClean="0">
              <a:solidFill>
                <a:schemeClr val="tx1"/>
              </a:solidFill>
            </a:endParaRPr>
          </a:p>
          <a:p>
            <a:pPr algn="ctr"/>
            <a:r>
              <a:rPr lang="en-US" sz="2400" dirty="0">
                <a:solidFill>
                  <a:schemeClr val="tx1"/>
                </a:solidFill>
                <a:latin typeface="Monotype Corsiva" panose="03010101010201010101" pitchFamily="66" charset="0"/>
                <a:cs typeface="Times New Roman" panose="02020603050405020304" pitchFamily="18" charset="0"/>
              </a:rPr>
              <a:t>To prepare 50 ml of  0.05% </a:t>
            </a:r>
            <a:r>
              <a:rPr lang="en-GB" sz="2400" dirty="0">
                <a:solidFill>
                  <a:schemeClr val="tx1"/>
                </a:solidFill>
                <a:latin typeface="Monotype Corsiva" panose="03010101010201010101" pitchFamily="66" charset="0"/>
                <a:cs typeface="Times New Roman" panose="02020603050405020304" pitchFamily="18" charset="0"/>
              </a:rPr>
              <a:t>tween60  from 5%stock solution </a:t>
            </a:r>
            <a:r>
              <a:rPr lang="en-GB" sz="2400" dirty="0" smtClean="0">
                <a:solidFill>
                  <a:schemeClr val="tx1"/>
                </a:solidFill>
                <a:latin typeface="Monotype Corsiva" panose="03010101010201010101" pitchFamily="66" charset="0"/>
                <a:cs typeface="Times New Roman" panose="02020603050405020304" pitchFamily="18" charset="0"/>
              </a:rPr>
              <a:t>by using dilution </a:t>
            </a:r>
            <a:endParaRPr lang="en-GB" sz="2400" dirty="0">
              <a:solidFill>
                <a:schemeClr val="tx1"/>
              </a:solidFill>
              <a:latin typeface="Monotype Corsiva" panose="03010101010201010101" pitchFamily="66" charset="0"/>
              <a:cs typeface="Times New Roman" panose="02020603050405020304" pitchFamily="18" charset="0"/>
            </a:endParaRPr>
          </a:p>
          <a:p>
            <a:pPr algn="ctr"/>
            <a:r>
              <a:rPr lang="en-GB" sz="2400" dirty="0">
                <a:solidFill>
                  <a:schemeClr val="tx1"/>
                </a:solidFill>
                <a:latin typeface="Monotype Corsiva" panose="03010101010201010101" pitchFamily="66" charset="0"/>
                <a:cs typeface="Times New Roman" panose="02020603050405020304" pitchFamily="18" charset="0"/>
              </a:rPr>
              <a:t>C1V1  =  C2 V2  </a:t>
            </a:r>
          </a:p>
          <a:p>
            <a:pPr algn="ctr"/>
            <a:r>
              <a:rPr lang="en-GB" sz="2400" dirty="0" smtClean="0">
                <a:solidFill>
                  <a:schemeClr val="tx1"/>
                </a:solidFill>
                <a:latin typeface="Monotype Corsiva" panose="03010101010201010101" pitchFamily="66" charset="0"/>
                <a:cs typeface="Times New Roman" panose="02020603050405020304" pitchFamily="18" charset="0"/>
              </a:rPr>
              <a:t>5 %*V1   =0.05%* 50  </a:t>
            </a:r>
          </a:p>
          <a:p>
            <a:pPr algn="ctr"/>
            <a:r>
              <a:rPr lang="en-GB" sz="2400" dirty="0" smtClean="0">
                <a:solidFill>
                  <a:schemeClr val="tx1"/>
                </a:solidFill>
                <a:latin typeface="Monotype Corsiva" panose="03010101010201010101" pitchFamily="66" charset="0"/>
                <a:cs typeface="Times New Roman" panose="02020603050405020304" pitchFamily="18" charset="0"/>
              </a:rPr>
              <a:t>V1= 0.5ml take from stock solution 5%tween 60 (using </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pipette </a:t>
            </a:r>
            <a:r>
              <a:rPr lang="en-GB" sz="2400" dirty="0" smtClean="0">
                <a:latin typeface="Monotype Corsiva" panose="03010101010201010101" pitchFamily="66" charset="0"/>
                <a:ea typeface="Times New Roman" panose="02020603050405020304" pitchFamily="18" charset="0"/>
                <a:cs typeface="Times New Roman" panose="02020603050405020304" pitchFamily="18" charset="0"/>
              </a:rPr>
              <a:t>)  put it in the volumetric flask </a:t>
            </a:r>
            <a:r>
              <a:rPr lang="en-GB" sz="2400" dirty="0" smtClean="0">
                <a:solidFill>
                  <a:schemeClr val="tx1"/>
                </a:solidFill>
                <a:latin typeface="Monotype Corsiva" panose="03010101010201010101" pitchFamily="66" charset="0"/>
                <a:cs typeface="Times New Roman" panose="02020603050405020304" pitchFamily="18" charset="0"/>
              </a:rPr>
              <a:t>then  complete the volume to 50 ml  by adding D.W </a:t>
            </a:r>
          </a:p>
          <a:p>
            <a:pPr algn="ctr"/>
            <a:r>
              <a:rPr lang="en-GB" sz="2400" dirty="0" smtClean="0">
                <a:solidFill>
                  <a:schemeClr val="tx1"/>
                </a:solidFill>
                <a:latin typeface="Monotype Corsiva" panose="03010101010201010101" pitchFamily="66" charset="0"/>
                <a:cs typeface="Times New Roman" panose="02020603050405020304" pitchFamily="18" charset="0"/>
              </a:rPr>
              <a:t>*The same procedure and calculation for preparation of  the other concentration </a:t>
            </a:r>
            <a:endParaRPr lang="en-US" dirty="0">
              <a:solidFill>
                <a:schemeClr val="tx1"/>
              </a:solidFill>
            </a:endParaRPr>
          </a:p>
        </p:txBody>
      </p:sp>
      <p:sp>
        <p:nvSpPr>
          <p:cNvPr id="3" name="Rounded Rectangle 2"/>
          <p:cNvSpPr/>
          <p:nvPr/>
        </p:nvSpPr>
        <p:spPr>
          <a:xfrm>
            <a:off x="855023" y="595896"/>
            <a:ext cx="5771408" cy="148441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solidFill>
                  <a:schemeClr val="tx1"/>
                </a:solidFill>
                <a:latin typeface="Monotype Corsiva" panose="03010101010201010101" pitchFamily="66" charset="0"/>
                <a:cs typeface="Times New Roman" panose="02020603050405020304" pitchFamily="18" charset="0"/>
              </a:rPr>
              <a:t>Step no(1) of procedure</a:t>
            </a:r>
          </a:p>
          <a:p>
            <a:pPr algn="ctr"/>
            <a:r>
              <a:rPr lang="en-US" sz="2400" dirty="0" smtClean="0">
                <a:solidFill>
                  <a:schemeClr val="tx1"/>
                </a:solidFill>
                <a:latin typeface="Monotype Corsiva" panose="03010101010201010101" pitchFamily="66" charset="0"/>
                <a:cs typeface="Times New Roman" panose="02020603050405020304" pitchFamily="18" charset="0"/>
              </a:rPr>
              <a:t>To </a:t>
            </a:r>
            <a:r>
              <a:rPr lang="en-US" sz="2400" dirty="0">
                <a:solidFill>
                  <a:schemeClr val="tx1"/>
                </a:solidFill>
                <a:latin typeface="Monotype Corsiva" panose="03010101010201010101" pitchFamily="66" charset="0"/>
                <a:cs typeface="Times New Roman" panose="02020603050405020304" pitchFamily="18" charset="0"/>
              </a:rPr>
              <a:t>prepare 50 ml of  0% </a:t>
            </a:r>
            <a:r>
              <a:rPr lang="en-GB" sz="2400" dirty="0">
                <a:solidFill>
                  <a:schemeClr val="tx1"/>
                </a:solidFill>
                <a:latin typeface="Monotype Corsiva" panose="03010101010201010101" pitchFamily="66" charset="0"/>
                <a:cs typeface="Times New Roman" panose="02020603050405020304" pitchFamily="18" charset="0"/>
              </a:rPr>
              <a:t>tween60  that mean we will </a:t>
            </a:r>
            <a:r>
              <a:rPr lang="en-GB" sz="2400" dirty="0" smtClean="0">
                <a:solidFill>
                  <a:schemeClr val="tx1"/>
                </a:solidFill>
                <a:latin typeface="Monotype Corsiva" panose="03010101010201010101" pitchFamily="66" charset="0"/>
                <a:cs typeface="Times New Roman" panose="02020603050405020304" pitchFamily="18" charset="0"/>
              </a:rPr>
              <a:t>not use tween 60 ,just add 50 </a:t>
            </a:r>
            <a:r>
              <a:rPr lang="en-GB" sz="2400" dirty="0">
                <a:solidFill>
                  <a:schemeClr val="tx1"/>
                </a:solidFill>
                <a:latin typeface="Monotype Corsiva" panose="03010101010201010101" pitchFamily="66" charset="0"/>
                <a:cs typeface="Times New Roman" panose="02020603050405020304" pitchFamily="18" charset="0"/>
              </a:rPr>
              <a:t>ml D.W  </a:t>
            </a:r>
            <a:r>
              <a:rPr lang="en-GB" sz="2400" dirty="0" smtClean="0">
                <a:solidFill>
                  <a:schemeClr val="tx1"/>
                </a:solidFill>
                <a:latin typeface="Monotype Corsiva" panose="03010101010201010101" pitchFamily="66" charset="0"/>
                <a:cs typeface="Times New Roman" panose="02020603050405020304" pitchFamily="18" charset="0"/>
              </a:rPr>
              <a:t>in </a:t>
            </a:r>
            <a:r>
              <a:rPr lang="en-GB" sz="2400" dirty="0">
                <a:solidFill>
                  <a:schemeClr val="tx1"/>
                </a:solidFill>
                <a:latin typeface="Monotype Corsiva" panose="03010101010201010101" pitchFamily="66" charset="0"/>
                <a:cs typeface="Times New Roman" panose="02020603050405020304" pitchFamily="18" charset="0"/>
              </a:rPr>
              <a:t>the volumetric  flask  </a:t>
            </a:r>
          </a:p>
        </p:txBody>
      </p:sp>
    </p:spTree>
    <p:extLst>
      <p:ext uri="{BB962C8B-B14F-4D97-AF65-F5344CB8AC3E}">
        <p14:creationId xmlns:p14="http://schemas.microsoft.com/office/powerpoint/2010/main" val="1967091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600696" y="118754"/>
            <a:ext cx="2909455" cy="60564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Steps of experiment </a:t>
            </a:r>
            <a:endParaRPr lang="en-US" dirty="0"/>
          </a:p>
        </p:txBody>
      </p:sp>
      <p:sp>
        <p:nvSpPr>
          <p:cNvPr id="3" name="Rounded Rectangle 2"/>
          <p:cNvSpPr/>
          <p:nvPr/>
        </p:nvSpPr>
        <p:spPr>
          <a:xfrm>
            <a:off x="251024" y="588819"/>
            <a:ext cx="2137558" cy="197823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latin typeface="Monotype Corsiva" panose="03010101010201010101" pitchFamily="66" charset="0"/>
                <a:ea typeface="Times New Roman" panose="02020603050405020304" pitchFamily="18" charset="0"/>
                <a:cs typeface="Times New Roman" panose="02020603050405020304" pitchFamily="18" charset="0"/>
              </a:rPr>
              <a:t>prepare 50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mL of different concentration of tween 60 from stock solution 5%tween 60</a:t>
            </a:r>
          </a:p>
          <a:p>
            <a:pPr lvl="0" algn="ctr"/>
            <a:r>
              <a:rPr lang="en-GB" dirty="0">
                <a:latin typeface="Monotype Corsiva" panose="03010101010201010101" pitchFamily="66" charset="0"/>
                <a:ea typeface="Times New Roman" panose="02020603050405020304" pitchFamily="18" charset="0"/>
                <a:cs typeface="Times New Roman" panose="02020603050405020304" pitchFamily="18" charset="0"/>
              </a:rPr>
              <a:t>(C1V1=C2V2).</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a:p>
            <a:pPr algn="ct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endParaRPr lang="en-US" dirty="0"/>
          </a:p>
        </p:txBody>
      </p:sp>
      <p:sp>
        <p:nvSpPr>
          <p:cNvPr id="12" name="Rounded Rectangle 11"/>
          <p:cNvSpPr/>
          <p:nvPr/>
        </p:nvSpPr>
        <p:spPr>
          <a:xfrm>
            <a:off x="3493972" y="761752"/>
            <a:ext cx="1849583" cy="181346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latin typeface="Monotype Corsiva" panose="03010101010201010101" pitchFamily="66" charset="0"/>
                <a:ea typeface="Times New Roman" panose="02020603050405020304" pitchFamily="18" charset="0"/>
                <a:cs typeface="Times New Roman" panose="02020603050405020304" pitchFamily="18" charset="0"/>
              </a:rPr>
              <a:t>Place 25ml of each concentration in a conical flask</a:t>
            </a:r>
            <a:endParaRPr lang="en-US" dirty="0"/>
          </a:p>
        </p:txBody>
      </p:sp>
      <p:sp>
        <p:nvSpPr>
          <p:cNvPr id="15" name="Rounded Rectangle 14"/>
          <p:cNvSpPr/>
          <p:nvPr/>
        </p:nvSpPr>
        <p:spPr>
          <a:xfrm>
            <a:off x="4676983" y="3875813"/>
            <a:ext cx="3220108" cy="159234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R="0" lvl="0" algn="ctr">
              <a:lnSpc>
                <a:spcPct val="115000"/>
              </a:lnSpc>
              <a:spcBef>
                <a:spcPts val="0"/>
              </a:spcBef>
              <a:spcAft>
                <a:spcPts val="0"/>
              </a:spcAft>
            </a:pPr>
            <a:r>
              <a:rPr lang="en-GB" dirty="0">
                <a:latin typeface="Monotype Corsiva" panose="03010101010201010101" pitchFamily="66" charset="0"/>
                <a:ea typeface="Times New Roman" panose="02020603050405020304" pitchFamily="18" charset="0"/>
                <a:cs typeface="Times New Roman" panose="02020603050405020304" pitchFamily="18" charset="0"/>
              </a:rPr>
              <a:t>Withdraw 10mL of filtrate solution and titrate with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standardized</a:t>
            </a:r>
            <a:r>
              <a:rPr lang="en-GB" dirty="0">
                <a:latin typeface="Monotype Corsiva" panose="03010101010201010101" pitchFamily="66" charset="0"/>
                <a:ea typeface="Times New Roman" panose="02020603050405020304" pitchFamily="18" charset="0"/>
                <a:cs typeface="Times New Roman" panose="02020603050405020304" pitchFamily="18" charset="0"/>
              </a:rPr>
              <a:t> (0.05N)</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r>
              <a:rPr lang="en-GB" dirty="0" err="1">
                <a:latin typeface="Monotype Corsiva" panose="03010101010201010101" pitchFamily="66" charset="0"/>
                <a:ea typeface="Times New Roman" panose="02020603050405020304" pitchFamily="18" charset="0"/>
                <a:cs typeface="Times New Roman" panose="02020603050405020304" pitchFamily="18" charset="0"/>
              </a:rPr>
              <a:t>NaOH</a:t>
            </a:r>
            <a:r>
              <a:rPr lang="en-GB" dirty="0">
                <a:latin typeface="Monotype Corsiva" panose="03010101010201010101" pitchFamily="66" charset="0"/>
                <a:ea typeface="Times New Roman" panose="02020603050405020304" pitchFamily="18" charset="0"/>
                <a:cs typeface="Times New Roman" panose="02020603050405020304" pitchFamily="18" charset="0"/>
              </a:rPr>
              <a:t> solution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using </a:t>
            </a:r>
            <a:r>
              <a:rPr lang="en-GB" dirty="0">
                <a:latin typeface="Monotype Corsiva" panose="03010101010201010101" pitchFamily="66" charset="0"/>
                <a:ea typeface="Times New Roman" panose="02020603050405020304" pitchFamily="18" charset="0"/>
                <a:cs typeface="Times New Roman" panose="02020603050405020304" pitchFamily="18" charset="0"/>
              </a:rPr>
              <a:t>phenol red as indicator</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r>
              <a:rPr lang="en-GB" dirty="0">
                <a:latin typeface="Monotype Corsiva" panose="03010101010201010101" pitchFamily="66" charset="0"/>
                <a:ea typeface="Times New Roman" panose="02020603050405020304" pitchFamily="18" charset="0"/>
                <a:cs typeface="Times New Roman" panose="02020603050405020304" pitchFamily="18" charset="0"/>
              </a:rPr>
              <a:t>Measure the end points.</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17" name="Rounded Rectangle 16"/>
          <p:cNvSpPr/>
          <p:nvPr/>
        </p:nvSpPr>
        <p:spPr>
          <a:xfrm>
            <a:off x="1498034" y="4108863"/>
            <a:ext cx="2000595" cy="147649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a:endParaRPr lang="en-GB" dirty="0" smtClean="0">
              <a:latin typeface="Monotype Corsiva" panose="03010101010201010101" pitchFamily="66" charset="0"/>
              <a:ea typeface="Times New Roman" panose="02020603050405020304" pitchFamily="18" charset="0"/>
              <a:cs typeface="Times New Roman" panose="02020603050405020304" pitchFamily="18" charset="0"/>
            </a:endParaRPr>
          </a:p>
          <a:p>
            <a:pPr lvl="0" algn="ct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Shake </a:t>
            </a:r>
            <a:r>
              <a:rPr lang="en-GB" dirty="0">
                <a:latin typeface="Monotype Corsiva" panose="03010101010201010101" pitchFamily="66" charset="0"/>
                <a:ea typeface="Times New Roman" panose="02020603050405020304" pitchFamily="18" charset="0"/>
                <a:cs typeface="Times New Roman" panose="02020603050405020304" pitchFamily="18" charset="0"/>
              </a:rPr>
              <a:t>the flasks for 10 </a:t>
            </a:r>
            <a:r>
              <a:rPr lang="en-GB" dirty="0" err="1" smtClean="0">
                <a:latin typeface="Monotype Corsiva" panose="03010101010201010101" pitchFamily="66" charset="0"/>
                <a:ea typeface="Times New Roman" panose="02020603050405020304" pitchFamily="18" charset="0"/>
                <a:cs typeface="Times New Roman" panose="02020603050405020304" pitchFamily="18" charset="0"/>
              </a:rPr>
              <a:t>minutes</a:t>
            </a:r>
            <a:r>
              <a:rPr lang="en-GB" dirty="0" err="1">
                <a:latin typeface="Monotype Corsiva" panose="03010101010201010101" pitchFamily="66" charset="0"/>
                <a:ea typeface="Times New Roman" panose="02020603050405020304" pitchFamily="18" charset="0"/>
                <a:cs typeface="Times New Roman" panose="02020603050405020304" pitchFamily="18" charset="0"/>
              </a:rPr>
              <a:t>Set</a:t>
            </a:r>
            <a:r>
              <a:rPr lang="en-GB" dirty="0">
                <a:latin typeface="Monotype Corsiva" panose="03010101010201010101" pitchFamily="66" charset="0"/>
                <a:ea typeface="Times New Roman" panose="02020603050405020304" pitchFamily="18" charset="0"/>
                <a:cs typeface="Times New Roman" panose="02020603050405020304" pitchFamily="18" charset="0"/>
              </a:rPr>
              <a:t> to settle for another 10 minutes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a:t>
            </a:r>
            <a:r>
              <a:rPr lang="en-GB" dirty="0">
                <a:latin typeface="Monotype Corsiva" panose="03010101010201010101" pitchFamily="66" charset="0"/>
                <a:ea typeface="Times New Roman" panose="02020603050405020304" pitchFamily="18" charset="0"/>
                <a:cs typeface="Times New Roman" panose="02020603050405020304" pitchFamily="18" charset="0"/>
              </a:rPr>
              <a:t>filter if necessary).</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a:p>
            <a:pPr algn="ctr"/>
            <a:endParaRPr lang="en-US" dirty="0"/>
          </a:p>
        </p:txBody>
      </p:sp>
      <p:sp>
        <p:nvSpPr>
          <p:cNvPr id="18" name="Rounded Rectangle 17"/>
          <p:cNvSpPr/>
          <p:nvPr/>
        </p:nvSpPr>
        <p:spPr>
          <a:xfrm>
            <a:off x="6655405" y="724395"/>
            <a:ext cx="1769424" cy="16778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R="0" lvl="0" algn="ctr">
              <a:lnSpc>
                <a:spcPct val="115000"/>
              </a:lnSpc>
              <a:spcBef>
                <a:spcPts val="0"/>
              </a:spcBef>
              <a:spcAft>
                <a:spcPts val="0"/>
              </a:spcAft>
            </a:pPr>
            <a:r>
              <a:rPr lang="en-GB" dirty="0">
                <a:latin typeface="Monotype Corsiva" panose="03010101010201010101" pitchFamily="66" charset="0"/>
                <a:ea typeface="Times New Roman" panose="02020603050405020304" pitchFamily="18" charset="0"/>
                <a:cs typeface="Times New Roman" panose="02020603050405020304" pitchFamily="18" charset="0"/>
              </a:rPr>
              <a:t>add 0.25g salicylic acid to each flask.</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19" name="Rounded Rectangle 18"/>
          <p:cNvSpPr/>
          <p:nvPr/>
        </p:nvSpPr>
        <p:spPr>
          <a:xfrm>
            <a:off x="378461" y="2349213"/>
            <a:ext cx="1823131" cy="1379639"/>
          </a:xfrm>
          <a:prstGeom prst="roundRect">
            <a:avLst>
              <a:gd name="adj" fmla="val 10000"/>
            </a:avLst>
          </a:prstGeom>
          <a:blipFill rotWithShape="1">
            <a:blip r:embed="rId2"/>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0" name="Right Arrow 19"/>
          <p:cNvSpPr/>
          <p:nvPr/>
        </p:nvSpPr>
        <p:spPr>
          <a:xfrm>
            <a:off x="2466087" y="1553578"/>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1" name="Rounded Rectangle 20"/>
          <p:cNvSpPr/>
          <p:nvPr/>
        </p:nvSpPr>
        <p:spPr>
          <a:xfrm>
            <a:off x="3513442" y="2336469"/>
            <a:ext cx="1707077" cy="1392383"/>
          </a:xfrm>
          <a:prstGeom prst="roundRect">
            <a:avLst>
              <a:gd name="adj" fmla="val 10000"/>
            </a:avLst>
          </a:prstGeom>
          <a:blipFill rotWithShape="1">
            <a:blip r:embed="rId3"/>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2" name="Right Arrow 21"/>
          <p:cNvSpPr/>
          <p:nvPr/>
        </p:nvSpPr>
        <p:spPr>
          <a:xfrm>
            <a:off x="5416770" y="1553578"/>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3" name="Rounded Rectangle 22"/>
          <p:cNvSpPr/>
          <p:nvPr/>
        </p:nvSpPr>
        <p:spPr>
          <a:xfrm>
            <a:off x="6766976" y="2197927"/>
            <a:ext cx="1531916" cy="1264966"/>
          </a:xfrm>
          <a:prstGeom prst="roundRect">
            <a:avLst>
              <a:gd name="adj" fmla="val 10000"/>
            </a:avLst>
          </a:prstGeom>
          <a:blipFill rotWithShape="1">
            <a:blip r:embed="rId4"/>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5" name="Rounded Rectangle 24"/>
          <p:cNvSpPr/>
          <p:nvPr/>
        </p:nvSpPr>
        <p:spPr>
          <a:xfrm>
            <a:off x="1661639" y="5585360"/>
            <a:ext cx="1782856" cy="1272640"/>
          </a:xfrm>
          <a:prstGeom prst="roundRect">
            <a:avLst>
              <a:gd name="adj" fmla="val 10000"/>
            </a:avLst>
          </a:prstGeom>
          <a:blipFill rotWithShape="1">
            <a:blip r:embed="rId5"/>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6" name="Right Arrow 25"/>
          <p:cNvSpPr/>
          <p:nvPr/>
        </p:nvSpPr>
        <p:spPr>
          <a:xfrm>
            <a:off x="261257" y="4866444"/>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7" name="Right Arrow 26"/>
          <p:cNvSpPr/>
          <p:nvPr/>
        </p:nvSpPr>
        <p:spPr>
          <a:xfrm>
            <a:off x="3598602" y="4692639"/>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8" name="Rounded Rectangle 27"/>
          <p:cNvSpPr/>
          <p:nvPr/>
        </p:nvSpPr>
        <p:spPr>
          <a:xfrm>
            <a:off x="5220519" y="5494752"/>
            <a:ext cx="1911927" cy="1389846"/>
          </a:xfrm>
          <a:prstGeom prst="roundRect">
            <a:avLst>
              <a:gd name="adj" fmla="val 10000"/>
            </a:avLst>
          </a:prstGeom>
          <a:blipFill rotWithShape="1">
            <a:blip r:embed="rId6"/>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18840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additive="base">
                                        <p:cTn id="60" dur="500" fill="hold"/>
                                        <p:tgtEl>
                                          <p:spTgt spid="15"/>
                                        </p:tgtEl>
                                        <p:attrNameLst>
                                          <p:attrName>ppt_x</p:attrName>
                                        </p:attrNameLst>
                                      </p:cBhvr>
                                      <p:tavLst>
                                        <p:tav tm="0">
                                          <p:val>
                                            <p:strVal val="#ppt_x"/>
                                          </p:val>
                                        </p:tav>
                                        <p:tav tm="100000">
                                          <p:val>
                                            <p:strVal val="#ppt_x"/>
                                          </p:val>
                                        </p:tav>
                                      </p:tavLst>
                                    </p:anim>
                                    <p:anim calcmode="lin" valueType="num">
                                      <p:cBhvr additive="base">
                                        <p:cTn id="6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500" fill="hold"/>
                                        <p:tgtEl>
                                          <p:spTgt spid="28"/>
                                        </p:tgtEl>
                                        <p:attrNameLst>
                                          <p:attrName>ppt_x</p:attrName>
                                        </p:attrNameLst>
                                      </p:cBhvr>
                                      <p:tavLst>
                                        <p:tav tm="0">
                                          <p:val>
                                            <p:strVal val="#ppt_x"/>
                                          </p:val>
                                        </p:tav>
                                        <p:tav tm="100000">
                                          <p:val>
                                            <p:strVal val="#ppt_x"/>
                                          </p:val>
                                        </p:tav>
                                      </p:tavLst>
                                    </p:anim>
                                    <p:anim calcmode="lin" valueType="num">
                                      <p:cBhvr additive="base">
                                        <p:cTn id="67"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5" grpId="0" animBg="1"/>
      <p:bldP spid="17" grpId="0" animBg="1"/>
      <p:bldP spid="18" grpId="0" animBg="1"/>
      <p:bldP spid="20" grpId="0" animBg="1"/>
      <p:bldP spid="22"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915392" y="179635"/>
            <a:ext cx="2250374" cy="461632"/>
          </a:xfrm>
          <a:prstGeom prst="rect">
            <a:avLst/>
          </a:prstGeom>
        </p:spPr>
        <p:style>
          <a:lnRef idx="2">
            <a:schemeClr val="accent1"/>
          </a:lnRef>
          <a:fillRef idx="1">
            <a:schemeClr val="lt1"/>
          </a:fillRef>
          <a:effectRef idx="0">
            <a:schemeClr val="accent1"/>
          </a:effectRef>
          <a:fontRef idx="minor">
            <a:schemeClr val="dk1"/>
          </a:fontRef>
        </p:style>
        <p:txBody>
          <a:bodyPr>
            <a:normAutofit fontScale="90000" lnSpcReduction="2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3200" b="1" i="1" dirty="0" smtClean="0">
                <a:solidFill>
                  <a:schemeClr val="tx1"/>
                </a:solidFill>
                <a:latin typeface="Monotype Corsiva" panose="03010101010201010101" pitchFamily="66" charset="0"/>
                <a:ea typeface="Times New Roman" panose="02020603050405020304" pitchFamily="18" charset="0"/>
                <a:cs typeface="Times New Roman" panose="02020603050405020304" pitchFamily="18" charset="0"/>
              </a:rPr>
              <a:t>Calculation</a:t>
            </a:r>
            <a:r>
              <a:rPr lang="en-GB" b="1" i="1" dirty="0" smtClean="0"/>
              <a:t> </a:t>
            </a:r>
            <a:endParaRPr lang="en-US" dirty="0"/>
          </a:p>
        </p:txBody>
      </p:sp>
      <p:pic>
        <p:nvPicPr>
          <p:cNvPr id="3" name="صورة 1"/>
          <p:cNvPicPr/>
          <p:nvPr/>
        </p:nvPicPr>
        <p:blipFill>
          <a:blip r:embed="rId2" cstate="print">
            <a:lum bright="10000" contrast="10000"/>
            <a:extLst>
              <a:ext uri="{28A0092B-C50C-407E-A947-70E740481C1C}">
                <a14:useLocalDpi xmlns:a14="http://schemas.microsoft.com/office/drawing/2010/main" val="0"/>
              </a:ext>
            </a:extLst>
          </a:blip>
          <a:srcRect/>
          <a:stretch>
            <a:fillRect/>
          </a:stretch>
        </p:blipFill>
        <p:spPr bwMode="auto">
          <a:xfrm>
            <a:off x="1341911" y="641267"/>
            <a:ext cx="5925787" cy="1477704"/>
          </a:xfrm>
          <a:prstGeom prst="rect">
            <a:avLst/>
          </a:prstGeom>
        </p:spPr>
        <p:style>
          <a:lnRef idx="2">
            <a:schemeClr val="accent1"/>
          </a:lnRef>
          <a:fillRef idx="1">
            <a:schemeClr val="lt1"/>
          </a:fillRef>
          <a:effectRef idx="0">
            <a:schemeClr val="accent1"/>
          </a:effectRef>
          <a:fontRef idx="minor">
            <a:schemeClr val="dk1"/>
          </a:fontRef>
        </p:style>
      </p:pic>
      <p:sp>
        <p:nvSpPr>
          <p:cNvPr id="4" name="Rectangle 3"/>
          <p:cNvSpPr/>
          <p:nvPr/>
        </p:nvSpPr>
        <p:spPr>
          <a:xfrm>
            <a:off x="887679" y="2580603"/>
            <a:ext cx="6834250" cy="292287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1M.wt of salicylic acid= 1M.wt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1eq.wt of salicylic acid= 1eq.wt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 1L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=1000ml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 g           =1ml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138.1/1000*0.05       =1ml of 0.05N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Therefore, 0.0069g of salicylic acid is the chemical factor.</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1000"/>
              </a:spcAft>
            </a:pPr>
            <a:r>
              <a:rPr lang="en-GB" sz="2000" b="1" dirty="0">
                <a:latin typeface="Monotype Corsiva" panose="03010101010201010101" pitchFamily="66" charset="0"/>
                <a:ea typeface="Times New Roman" panose="02020603050405020304" pitchFamily="18" charset="0"/>
                <a:cs typeface="Times New Roman" panose="02020603050405020304" pitchFamily="18" charset="0"/>
              </a:rPr>
              <a:t>Chemical factor* end point= g salicylic acid/10 ml.</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4021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783771" y="1235032"/>
            <a:ext cx="6460177" cy="439387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If the end point for 0%tween 60 was 2.6ml</a:t>
            </a:r>
          </a:p>
          <a:p>
            <a:pPr algn="ctr"/>
            <a:r>
              <a:rPr lang="en-US" dirty="0" smtClean="0"/>
              <a:t>The calculation will be </a:t>
            </a:r>
          </a:p>
          <a:p>
            <a:pPr algn="r"/>
            <a:r>
              <a:rPr lang="en-US" dirty="0" smtClean="0"/>
              <a:t>End point *chemical factor = g of salicylic acid in 10ml (filtrate)</a:t>
            </a:r>
          </a:p>
          <a:p>
            <a:pPr algn="r"/>
            <a:r>
              <a:rPr lang="en-US" dirty="0" smtClean="0"/>
              <a:t>     2.6 ml     *     0.0069        =0.0179 g of salicylic </a:t>
            </a:r>
            <a:r>
              <a:rPr lang="en-US" dirty="0"/>
              <a:t>acid </a:t>
            </a:r>
            <a:r>
              <a:rPr lang="en-US" dirty="0" smtClean="0"/>
              <a:t> in10 ml</a:t>
            </a:r>
          </a:p>
          <a:p>
            <a:r>
              <a:rPr lang="en-US" dirty="0" smtClean="0"/>
              <a:t>The solubility of salicylic acid in (g\100ml)</a:t>
            </a:r>
          </a:p>
          <a:p>
            <a:r>
              <a:rPr lang="en-US" dirty="0" smtClean="0"/>
              <a:t>0.0179g                  10ml</a:t>
            </a:r>
          </a:p>
          <a:p>
            <a:r>
              <a:rPr lang="en-US" dirty="0" smtClean="0"/>
              <a:t>X                           100ml</a:t>
            </a:r>
          </a:p>
          <a:p>
            <a:r>
              <a:rPr lang="en-US" dirty="0" smtClean="0"/>
              <a:t>X= 0.179 g\100ml of salicylic acid </a:t>
            </a:r>
          </a:p>
          <a:p>
            <a:r>
              <a:rPr lang="en-US" dirty="0" smtClean="0"/>
              <a:t>    </a:t>
            </a:r>
          </a:p>
          <a:p>
            <a:r>
              <a:rPr lang="en-US" dirty="0" smtClean="0"/>
              <a:t>*The same calculation for other end points </a:t>
            </a:r>
            <a:endParaRPr lang="en-US" dirty="0"/>
          </a:p>
        </p:txBody>
      </p:sp>
    </p:spTree>
    <p:extLst>
      <p:ext uri="{BB962C8B-B14F-4D97-AF65-F5344CB8AC3E}">
        <p14:creationId xmlns:p14="http://schemas.microsoft.com/office/powerpoint/2010/main" val="1262516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9877490"/>
              </p:ext>
            </p:extLst>
          </p:nvPr>
        </p:nvGraphicFramePr>
        <p:xfrm>
          <a:off x="1037112" y="150091"/>
          <a:ext cx="6096000" cy="3413760"/>
        </p:xfrm>
        <a:graphic>
          <a:graphicData uri="http://schemas.openxmlformats.org/drawingml/2006/table">
            <a:tbl>
              <a:tblPr firstRow="1" bandRow="1">
                <a:tableStyleId>{BC89EF96-8CEA-46FF-86C4-4CE0E7609802}</a:tableStyleId>
              </a:tblPr>
              <a:tblGrid>
                <a:gridCol w="1524000"/>
                <a:gridCol w="1524000"/>
                <a:gridCol w="1524000"/>
                <a:gridCol w="1524000"/>
              </a:tblGrid>
              <a:tr h="978065">
                <a:tc>
                  <a:txBody>
                    <a:bodyPr/>
                    <a:lstStyle/>
                    <a:p>
                      <a:r>
                        <a:rPr lang="en-US" dirty="0" smtClean="0"/>
                        <a:t>Conc. of tween60</a:t>
                      </a:r>
                      <a:endParaRPr lang="en-US" dirty="0"/>
                    </a:p>
                  </a:txBody>
                  <a:tcPr/>
                </a:tc>
                <a:tc>
                  <a:txBody>
                    <a:bodyPr/>
                    <a:lstStyle/>
                    <a:p>
                      <a:r>
                        <a:rPr lang="en-US" dirty="0" smtClean="0"/>
                        <a:t>E.P (</a:t>
                      </a:r>
                      <a:r>
                        <a:rPr lang="en-US" dirty="0" err="1" smtClean="0"/>
                        <a:t>mls</a:t>
                      </a:r>
                      <a:r>
                        <a:rPr lang="en-US" dirty="0" smtClean="0"/>
                        <a:t> of </a:t>
                      </a:r>
                      <a:r>
                        <a:rPr lang="en-US" dirty="0" err="1" smtClean="0"/>
                        <a:t>NaOH</a:t>
                      </a:r>
                      <a:r>
                        <a:rPr lang="en-US" dirty="0" smtClean="0"/>
                        <a:t>)</a:t>
                      </a:r>
                      <a:endParaRPr lang="en-US" dirty="0"/>
                    </a:p>
                  </a:txBody>
                  <a:tcPr/>
                </a:tc>
                <a:tc>
                  <a:txBody>
                    <a:bodyPr/>
                    <a:lstStyle/>
                    <a:p>
                      <a:r>
                        <a:rPr lang="en-US" dirty="0" smtClean="0"/>
                        <a:t>Grams</a:t>
                      </a:r>
                      <a:r>
                        <a:rPr lang="en-US" baseline="0" dirty="0" smtClean="0"/>
                        <a:t> of S.A in 10 ml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Grams</a:t>
                      </a:r>
                      <a:r>
                        <a:rPr lang="en-US" baseline="0" dirty="0" smtClean="0"/>
                        <a:t> of S.A in 100 ml</a:t>
                      </a:r>
                      <a:endParaRPr lang="en-US" dirty="0" smtClean="0"/>
                    </a:p>
                    <a:p>
                      <a:endParaRPr lang="en-US" dirty="0"/>
                    </a:p>
                  </a:txBody>
                  <a:tcPr/>
                </a:tc>
              </a:tr>
              <a:tr h="370840">
                <a:tc>
                  <a:txBody>
                    <a:bodyPr/>
                    <a:lstStyle/>
                    <a:p>
                      <a:r>
                        <a:rPr lang="en-US" dirty="0" smtClean="0"/>
                        <a:t>0%</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0.05%</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0.5%</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3%</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graphicFrame>
        <p:nvGraphicFramePr>
          <p:cNvPr id="3" name="Chart 2"/>
          <p:cNvGraphicFramePr>
            <a:graphicFrameLocks/>
          </p:cNvGraphicFramePr>
          <p:nvPr>
            <p:extLst>
              <p:ext uri="{D42A27DB-BD31-4B8C-83A1-F6EECF244321}">
                <p14:modId xmlns:p14="http://schemas.microsoft.com/office/powerpoint/2010/main" val="2308729344"/>
              </p:ext>
            </p:extLst>
          </p:nvPr>
        </p:nvGraphicFramePr>
        <p:xfrm>
          <a:off x="1905989" y="393370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518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8130" y="0"/>
            <a:ext cx="8965869" cy="6858000"/>
          </a:xfrm>
        </p:spPr>
      </p:pic>
    </p:spTree>
    <p:extLst>
      <p:ext uri="{BB962C8B-B14F-4D97-AF65-F5344CB8AC3E}">
        <p14:creationId xmlns:p14="http://schemas.microsoft.com/office/powerpoint/2010/main" val="4104397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53839" y="171600"/>
            <a:ext cx="1988044" cy="640175"/>
          </a:xfrm>
          <a:prstGeom prst="rect">
            <a:avLst/>
          </a:prstGeom>
        </p:spPr>
        <p:txBody>
          <a:bodyPr wrap="none">
            <a:spAutoFit/>
          </a:bodyPr>
          <a:lstStyle/>
          <a:p>
            <a:pPr lvl="0" algn="ctr">
              <a:lnSpc>
                <a:spcPct val="115000"/>
              </a:lnSpc>
            </a:pPr>
            <a:r>
              <a:rPr lang="en-US" sz="3200" b="1" dirty="0">
                <a:latin typeface="Monotype Corsiva" panose="03010101010201010101" pitchFamily="66" charset="0"/>
                <a:ea typeface="Times New Roman" panose="02020603050405020304" pitchFamily="18" charset="0"/>
                <a:cs typeface="Arial" panose="020B0604020202020204" pitchFamily="34" charset="0"/>
              </a:rPr>
              <a:t>introduction</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 name="Rounded Rectangle 5"/>
          <p:cNvSpPr/>
          <p:nvPr/>
        </p:nvSpPr>
        <p:spPr>
          <a:xfrm>
            <a:off x="0" y="1114596"/>
            <a:ext cx="6507678" cy="574340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GB" sz="2400" i="1" dirty="0" smtClean="0">
                <a:latin typeface="Times New Roman" panose="02020603050405020304" pitchFamily="18" charset="0"/>
                <a:cs typeface="Times New Roman" panose="02020603050405020304" pitchFamily="18" charset="0"/>
              </a:rPr>
              <a:t>Surface-active agent </a:t>
            </a:r>
            <a:r>
              <a:rPr lang="en-GB" sz="2400" dirty="0">
                <a:latin typeface="Times New Roman" panose="02020603050405020304" pitchFamily="18" charset="0"/>
                <a:cs typeface="Times New Roman" panose="02020603050405020304" pitchFamily="18" charset="0"/>
              </a:rPr>
              <a:t>or </a:t>
            </a:r>
            <a:r>
              <a:rPr lang="en-GB" sz="2400" i="1" dirty="0" smtClean="0">
                <a:latin typeface="Times New Roman" panose="02020603050405020304" pitchFamily="18" charset="0"/>
                <a:cs typeface="Times New Roman" panose="02020603050405020304" pitchFamily="18" charset="0"/>
              </a:rPr>
              <a:t>surfactant</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are </a:t>
            </a:r>
            <a:r>
              <a:rPr lang="en-GB" sz="2400" dirty="0" smtClean="0">
                <a:latin typeface="Times New Roman" panose="02020603050405020304" pitchFamily="18" charset="0"/>
                <a:cs typeface="Times New Roman" panose="02020603050405020304" pitchFamily="18" charset="0"/>
              </a:rPr>
              <a:t>molecules </a:t>
            </a:r>
            <a:r>
              <a:rPr lang="en-GB" sz="2400" dirty="0">
                <a:latin typeface="Times New Roman" panose="02020603050405020304" pitchFamily="18" charset="0"/>
                <a:cs typeface="Times New Roman" panose="02020603050405020304" pitchFamily="18" charset="0"/>
              </a:rPr>
              <a:t>and </a:t>
            </a:r>
            <a:r>
              <a:rPr lang="en-GB" sz="2400" dirty="0" smtClean="0">
                <a:latin typeface="Times New Roman" panose="02020603050405020304" pitchFamily="18" charset="0"/>
                <a:cs typeface="Times New Roman" panose="02020603050405020304" pitchFamily="18" charset="0"/>
              </a:rPr>
              <a:t>ions </a:t>
            </a:r>
            <a:r>
              <a:rPr lang="en-GB" sz="2400" dirty="0">
                <a:latin typeface="Times New Roman" panose="02020603050405020304" pitchFamily="18" charset="0"/>
                <a:cs typeface="Times New Roman" panose="02020603050405020304" pitchFamily="18" charset="0"/>
              </a:rPr>
              <a:t>that are adsorbed at interfaces.  Surfactants are materials that lower the surface tension (or interfacial tension) between two liquids or between a liquid and a solid. An alternative term is </a:t>
            </a:r>
            <a:r>
              <a:rPr lang="en-GB" sz="2400" i="1" dirty="0" err="1">
                <a:latin typeface="Times New Roman" panose="02020603050405020304" pitchFamily="18" charset="0"/>
                <a:cs typeface="Times New Roman" panose="02020603050405020304" pitchFamily="18" charset="0"/>
              </a:rPr>
              <a:t>amphiphile</a:t>
            </a:r>
            <a:r>
              <a:rPr lang="en-GB" sz="2400" dirty="0">
                <a:latin typeface="Times New Roman" panose="02020603050405020304" pitchFamily="18" charset="0"/>
                <a:cs typeface="Times New Roman" panose="02020603050405020304" pitchFamily="18" charset="0"/>
              </a:rPr>
              <a:t>, which suggests that the molecule or ion has a certain affinity for both polar and non-polar solvents. </a:t>
            </a:r>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are used in many pharmaceutical preparations as wetting agents, emulsifiers, </a:t>
            </a:r>
            <a:r>
              <a:rPr lang="en-GB" sz="2400" dirty="0" smtClean="0">
                <a:latin typeface="Times New Roman" panose="02020603050405020304" pitchFamily="18" charset="0"/>
                <a:cs typeface="Times New Roman" panose="02020603050405020304" pitchFamily="18" charset="0"/>
              </a:rPr>
              <a:t>solubilizing </a:t>
            </a:r>
            <a:r>
              <a:rPr lang="en-GB" sz="2400" dirty="0">
                <a:latin typeface="Times New Roman" panose="02020603050405020304" pitchFamily="18" charset="0"/>
                <a:cs typeface="Times New Roman" panose="02020603050405020304" pitchFamily="18" charset="0"/>
              </a:rPr>
              <a:t>and antifoaming agents.</a:t>
            </a:r>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807" y="1872490"/>
            <a:ext cx="2196935" cy="3906981"/>
          </a:xfrm>
          <a:prstGeom prst="rect">
            <a:avLst/>
          </a:prstGeom>
          <a:ln w="57150">
            <a:solidFill>
              <a:schemeClr val="accent1">
                <a:lumMod val="75000"/>
              </a:schemeClr>
            </a:solidFill>
          </a:ln>
        </p:spPr>
      </p:pic>
    </p:spTree>
    <p:extLst>
      <p:ext uri="{BB962C8B-B14F-4D97-AF65-F5344CB8AC3E}">
        <p14:creationId xmlns:p14="http://schemas.microsoft.com/office/powerpoint/2010/main" val="3374833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0284" y="360478"/>
            <a:ext cx="7083632" cy="2181944"/>
          </a:xfrm>
          <a:prstGeom prst="rect">
            <a:avLst/>
          </a:prstGeom>
        </p:spPr>
        <p:txBody>
          <a:bodyPr wrap="square">
            <a:spAutoFit/>
          </a:bodyPr>
          <a:lstStyle/>
          <a:p>
            <a:pPr algn="just">
              <a:lnSpc>
                <a:spcPct val="115000"/>
              </a:lnSpc>
              <a:spcAft>
                <a:spcPts val="1000"/>
              </a:spcAft>
            </a:pPr>
            <a:r>
              <a:rPr lang="en-GB" sz="2400" dirty="0">
                <a:latin typeface="Times New Roman" panose="02020603050405020304" pitchFamily="18" charset="0"/>
                <a:cs typeface="Times New Roman" panose="02020603050405020304" pitchFamily="18" charset="0"/>
              </a:rPr>
              <a:t>When such molecule is placed in an air-water or oil-water system, the polar groups are attached or oriented toward the water, and the non-polar groups are oriented toward the air </a:t>
            </a:r>
            <a:r>
              <a:rPr lang="en-GB" sz="2400" dirty="0">
                <a:solidFill>
                  <a:schemeClr val="dk1"/>
                </a:solidFill>
                <a:latin typeface="Times New Roman" panose="02020603050405020304" pitchFamily="18" charset="0"/>
                <a:cs typeface="Times New Roman" panose="02020603050405020304" pitchFamily="18" charset="0"/>
              </a:rPr>
              <a:t>At the air-water interface, or</a:t>
            </a:r>
            <a:r>
              <a:rPr lang="en-GB" sz="2400" dirty="0">
                <a:latin typeface="Times New Roman" panose="02020603050405020304" pitchFamily="18" charset="0"/>
                <a:cs typeface="Times New Roman" panose="02020603050405020304" pitchFamily="18" charset="0"/>
              </a:rPr>
              <a:t> oriented toward the oil at the oil-water interface </a:t>
            </a:r>
            <a:r>
              <a:rPr lang="en-GB" sz="2400" dirty="0">
                <a:solidFill>
                  <a:schemeClr val="dk1"/>
                </a:solidFill>
                <a:latin typeface="Times New Roman" panose="02020603050405020304" pitchFamily="18" charset="0"/>
                <a:cs typeface="Times New Roman" panose="02020603050405020304" pitchFamily="18" charset="0"/>
              </a:rPr>
              <a:t> (Figure 1).</a:t>
            </a:r>
            <a:endParaRPr lang="en-US" sz="2400" dirty="0">
              <a:solidFill>
                <a:schemeClr val="dk1"/>
              </a:solidFill>
              <a:latin typeface="Times New Roman" panose="02020603050405020304" pitchFamily="18" charset="0"/>
              <a:cs typeface="Times New Roman" panose="02020603050405020304" pitchFamily="18" charset="0"/>
            </a:endParaRPr>
          </a:p>
        </p:txBody>
      </p:sp>
      <p:pic>
        <p:nvPicPr>
          <p:cNvPr id="5" name="Picture 4"/>
          <p:cNvPicPr/>
          <p:nvPr/>
        </p:nvPicPr>
        <p:blipFill>
          <a:blip r:embed="rId2" cstate="print"/>
          <a:srcRect/>
          <a:stretch>
            <a:fillRect/>
          </a:stretch>
        </p:blipFill>
        <p:spPr bwMode="auto">
          <a:xfrm>
            <a:off x="2196936" y="2838203"/>
            <a:ext cx="6626430" cy="3550721"/>
          </a:xfrm>
          <a:prstGeom prst="rect">
            <a:avLst/>
          </a:prstGeom>
          <a:noFill/>
          <a:ln w="9525">
            <a:noFill/>
            <a:miter lim="800000"/>
            <a:headEnd/>
            <a:tailEnd/>
          </a:ln>
        </p:spPr>
      </p:pic>
    </p:spTree>
    <p:extLst>
      <p:ext uri="{BB962C8B-B14F-4D97-AF65-F5344CB8AC3E}">
        <p14:creationId xmlns:p14="http://schemas.microsoft.com/office/powerpoint/2010/main" val="1627910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68163" y="183476"/>
            <a:ext cx="6524368" cy="2742289"/>
          </a:xfrm>
          <a:prstGeom prst="rect">
            <a:avLst/>
          </a:prstGeom>
        </p:spPr>
        <p:txBody>
          <a:bodyPr wrap="square">
            <a:spAutoFit/>
          </a:bodyPr>
          <a:lstStyle/>
          <a:p>
            <a:pPr algn="ctr">
              <a:lnSpc>
                <a:spcPct val="115000"/>
              </a:lnSpc>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Surfactants are classified </a:t>
            </a: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algn="ctr">
              <a:lnSpc>
                <a:spcPct val="115000"/>
              </a:lnSpc>
              <a:spcAft>
                <a:spcPts val="1000"/>
              </a:spcAft>
            </a:pPr>
            <a:r>
              <a:rPr lang="en-GB" sz="1600" dirty="0" smtClean="0"/>
              <a:t>According </a:t>
            </a:r>
            <a:r>
              <a:rPr lang="en-GB" sz="1600" dirty="0"/>
              <a:t>to their chemical structure and, more specifically, their polar group:</a:t>
            </a:r>
            <a:endParaRPr lang="en-US" sz="1600" dirty="0"/>
          </a:p>
          <a:p>
            <a:pPr lvl="0" algn="ctr">
              <a:lnSpc>
                <a:spcPct val="115000"/>
              </a:lnSpc>
              <a:spcAft>
                <a:spcPts val="1000"/>
              </a:spcAft>
            </a:pP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lvl="0" algn="ctr">
              <a:lnSpc>
                <a:spcPct val="115000"/>
              </a:lnSpc>
              <a:spcAft>
                <a:spcPts val="1000"/>
              </a:spcAft>
            </a:pP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1757893511"/>
              </p:ext>
            </p:extLst>
          </p:nvPr>
        </p:nvGraphicFramePr>
        <p:xfrm>
          <a:off x="-494269" y="1495167"/>
          <a:ext cx="10033686" cy="5048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34602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2562" b="24368"/>
          <a:stretch/>
        </p:blipFill>
        <p:spPr>
          <a:xfrm>
            <a:off x="1104900" y="828675"/>
            <a:ext cx="6756565" cy="4598348"/>
          </a:xfrm>
          <a:prstGeom prst="rect">
            <a:avLst/>
          </a:prstGeom>
        </p:spPr>
      </p:pic>
    </p:spTree>
    <p:extLst>
      <p:ext uri="{BB962C8B-B14F-4D97-AF65-F5344CB8AC3E}">
        <p14:creationId xmlns:p14="http://schemas.microsoft.com/office/powerpoint/2010/main" val="1470945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7538" y="0"/>
            <a:ext cx="7517081" cy="1034642"/>
          </a:xfrm>
          <a:prstGeom prst="rect">
            <a:avLst/>
          </a:prstGeom>
        </p:spPr>
        <p:txBody>
          <a:bodyPr wrap="square">
            <a:spAutoFit/>
          </a:bodyPr>
          <a:lstStyle/>
          <a:p>
            <a:pPr marL="228600" marR="0" algn="just">
              <a:lnSpc>
                <a:spcPct val="115000"/>
              </a:lnSpc>
              <a:spcBef>
                <a:spcPts val="0"/>
              </a:spcBef>
              <a:spcAft>
                <a:spcPts val="1000"/>
              </a:spcAft>
            </a:pPr>
            <a:endParaRPr lang="en-US" sz="1400" dirty="0" smtClean="0">
              <a:latin typeface="Calibri" panose="020F0502020204030204" pitchFamily="34" charset="0"/>
              <a:ea typeface="Times New Roman" panose="02020603050405020304" pitchFamily="18" charset="0"/>
              <a:cs typeface="Arial" panose="020B0604020202020204" pitchFamily="34" charset="0"/>
            </a:endParaRPr>
          </a:p>
          <a:p>
            <a:pPr marL="228600" marR="0" algn="just">
              <a:lnSpc>
                <a:spcPct val="115000"/>
              </a:lnSpc>
              <a:spcBef>
                <a:spcPts val="0"/>
              </a:spcBef>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Micelles and the critical micelle concentration </a:t>
            </a: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sp>
        <p:nvSpPr>
          <p:cNvPr id="5" name="Rectangle 4"/>
          <p:cNvSpPr/>
          <p:nvPr/>
        </p:nvSpPr>
        <p:spPr>
          <a:xfrm>
            <a:off x="498764" y="1045029"/>
            <a:ext cx="8395855" cy="3416320"/>
          </a:xfrm>
          <a:prstGeom prst="rect">
            <a:avLst/>
          </a:prstGeom>
          <a:ln w="38100">
            <a:solidFill>
              <a:schemeClr val="accent3">
                <a:lumMod val="50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smtClean="0">
                <a:latin typeface="Times New Roman" panose="02020603050405020304" pitchFamily="18" charset="0"/>
                <a:cs typeface="Times New Roman" panose="02020603050405020304" pitchFamily="18" charset="0"/>
              </a:rPr>
              <a:t>Amphiphiles </a:t>
            </a:r>
            <a:r>
              <a:rPr lang="en-GB" sz="2400" dirty="0">
                <a:latin typeface="Times New Roman" panose="02020603050405020304" pitchFamily="18" charset="0"/>
                <a:cs typeface="Times New Roman" panose="02020603050405020304" pitchFamily="18" charset="0"/>
              </a:rPr>
              <a:t>are characterised by having two </a:t>
            </a:r>
            <a:r>
              <a:rPr lang="en-GB" sz="2400" dirty="0" smtClean="0">
                <a:latin typeface="Times New Roman" panose="02020603050405020304" pitchFamily="18" charset="0"/>
                <a:cs typeface="Times New Roman" panose="02020603050405020304" pitchFamily="18" charset="0"/>
              </a:rPr>
              <a:t>regions </a:t>
            </a:r>
            <a:r>
              <a:rPr lang="en-GB" sz="2400" dirty="0">
                <a:latin typeface="Times New Roman" panose="02020603050405020304" pitchFamily="18" charset="0"/>
                <a:cs typeface="Times New Roman" panose="02020603050405020304" pitchFamily="18" charset="0"/>
              </a:rPr>
              <a:t>of opposing solution affinities within the same molecule or ion. When Surface active agents present in a liquid medium at low concentration, the </a:t>
            </a:r>
            <a:r>
              <a:rPr lang="en-GB" sz="2400" dirty="0" err="1">
                <a:latin typeface="Times New Roman" panose="02020603050405020304" pitchFamily="18" charset="0"/>
                <a:cs typeface="Times New Roman" panose="02020603050405020304" pitchFamily="18" charset="0"/>
              </a:rPr>
              <a:t>amphiphiles</a:t>
            </a:r>
            <a:r>
              <a:rPr lang="en-GB" sz="2400" dirty="0">
                <a:latin typeface="Times New Roman" panose="02020603050405020304" pitchFamily="18" charset="0"/>
                <a:cs typeface="Times New Roman" panose="02020603050405020304" pitchFamily="18" charset="0"/>
              </a:rPr>
              <a:t> exist separately (a size as a sub-colloidal</a:t>
            </a:r>
            <a:r>
              <a:rPr lang="en-GB" sz="2400" dirty="0" smtClean="0">
                <a:latin typeface="Times New Roman" panose="02020603050405020304" pitchFamily="18" charset="0"/>
                <a:cs typeface="Times New Roman" panose="02020603050405020304" pitchFamily="18" charset="0"/>
              </a:rPr>
              <a:t>).</a:t>
            </a:r>
          </a:p>
          <a:p>
            <a:pPr algn="just"/>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As the concentration is increased, aggregation occurs over a narrow range of concentration .These aggregates which may contain 50 or more monomers, are called micelles. Because the diameter of each micelle is of the order of 50 Å micelle lies within the size range designed as colloidal. </a:t>
            </a:r>
            <a:endParaRPr lang="en-GB" sz="2400" dirty="0" smtClean="0">
              <a:latin typeface="Times New Roman" panose="02020603050405020304" pitchFamily="18" charset="0"/>
              <a:cs typeface="Times New Roman" panose="02020603050405020304" pitchFamily="18" charset="0"/>
            </a:endParaRPr>
          </a:p>
        </p:txBody>
      </p:sp>
      <p:sp>
        <p:nvSpPr>
          <p:cNvPr id="6" name="Right Arrow 5"/>
          <p:cNvSpPr/>
          <p:nvPr/>
        </p:nvSpPr>
        <p:spPr>
          <a:xfrm>
            <a:off x="665017" y="2933205"/>
            <a:ext cx="973778" cy="391886"/>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2530" y="4871007"/>
            <a:ext cx="7208322" cy="1847850"/>
          </a:xfrm>
          <a:prstGeom prst="rect">
            <a:avLst/>
          </a:prstGeom>
        </p:spPr>
      </p:pic>
    </p:spTree>
    <p:extLst>
      <p:ext uri="{BB962C8B-B14F-4D97-AF65-F5344CB8AC3E}">
        <p14:creationId xmlns:p14="http://schemas.microsoft.com/office/powerpoint/2010/main" val="115844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881" y="367075"/>
            <a:ext cx="5403273" cy="6001643"/>
          </a:xfrm>
          <a:prstGeom prst="rect">
            <a:avLst/>
          </a:prstGeom>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GB" sz="2400" dirty="0">
                <a:solidFill>
                  <a:schemeClr val="dk1"/>
                </a:solidFill>
                <a:latin typeface="Times New Roman" panose="02020603050405020304" pitchFamily="18" charset="0"/>
                <a:cs typeface="Times New Roman" panose="02020603050405020304" pitchFamily="18" charset="0"/>
              </a:rPr>
              <a:t>In general, Micelles are lipid molecules that arrange themselves in a spherical form in aqueous solutions. The formation of a micelle is a response to the amphipathic nature of fatty acids, meaning that they contain both hydrophilic regions (polar head groups) as well as hydrophobic regions (the long hydrophobic chain). </a:t>
            </a:r>
            <a:r>
              <a:rPr lang="en-GB" sz="2400" dirty="0">
                <a:latin typeface="Times New Roman" panose="02020603050405020304" pitchFamily="18" charset="0"/>
                <a:cs typeface="Times New Roman" panose="02020603050405020304" pitchFamily="18" charset="0"/>
              </a:rPr>
              <a:t>The location of the molecule undergoing solubilisation in a micelle is related to the balance between the polar and non-polar properties of the molecule. The increase in solubility is due to adsorption or incorporation of the solute molecules into or in the colloidal particle (micelle</a:t>
            </a:r>
            <a:r>
              <a:rPr lang="en-GB"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5159" y="1694310"/>
            <a:ext cx="2853171" cy="3370922"/>
          </a:xfrm>
          <a:prstGeom prst="rect">
            <a:avLst/>
          </a:prstGeom>
        </p:spPr>
        <p:style>
          <a:lnRef idx="1">
            <a:schemeClr val="accent2"/>
          </a:lnRef>
          <a:fillRef idx="2">
            <a:schemeClr val="accent2"/>
          </a:fillRef>
          <a:effectRef idx="1">
            <a:schemeClr val="accent2"/>
          </a:effectRef>
          <a:fontRef idx="minor">
            <a:schemeClr val="dk1"/>
          </a:fontRef>
        </p:style>
      </p:pic>
    </p:spTree>
    <p:extLst>
      <p:ext uri="{BB962C8B-B14F-4D97-AF65-F5344CB8AC3E}">
        <p14:creationId xmlns:p14="http://schemas.microsoft.com/office/powerpoint/2010/main" val="680749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217646888"/>
              </p:ext>
            </p:extLst>
          </p:nvPr>
        </p:nvGraphicFramePr>
        <p:xfrm>
          <a:off x="1282535" y="132299"/>
          <a:ext cx="5553693" cy="3879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a:stretch>
            <a:fillRect/>
          </a:stretch>
        </p:blipFill>
        <p:spPr>
          <a:xfrm>
            <a:off x="344385" y="4014593"/>
            <a:ext cx="8597734" cy="2398083"/>
          </a:xfrm>
          <a:prstGeom prst="rect">
            <a:avLst/>
          </a:prstGeom>
        </p:spPr>
      </p:pic>
      <p:sp>
        <p:nvSpPr>
          <p:cNvPr id="8" name="Rectangle 7"/>
          <p:cNvSpPr/>
          <p:nvPr/>
        </p:nvSpPr>
        <p:spPr>
          <a:xfrm>
            <a:off x="125284" y="190478"/>
            <a:ext cx="2528256" cy="523220"/>
          </a:xfrm>
          <a:prstGeom prst="rect">
            <a:avLst/>
          </a:prstGeom>
        </p:spPr>
        <p:txBody>
          <a:bodyPr wrap="none">
            <a:spAutoFit/>
          </a:bodyPr>
          <a:lstStyle/>
          <a:p>
            <a:pPr algn="r"/>
            <a:r>
              <a:rPr lang="en-GB" sz="2800" b="1" dirty="0">
                <a:solidFill>
                  <a:srgbClr val="000000"/>
                </a:solidFill>
                <a:latin typeface="Monotype Corsiva" panose="03010101010201010101" pitchFamily="66" charset="0"/>
                <a:ea typeface="Times New Roman" panose="02020603050405020304" pitchFamily="18" charset="0"/>
              </a:rPr>
              <a:t>Shapes of micelles:</a:t>
            </a:r>
            <a:endParaRPr lang="en-US" sz="2000" b="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6712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5686" y="3508567"/>
            <a:ext cx="2627643" cy="571695"/>
          </a:xfrm>
          <a:prstGeom prst="rect">
            <a:avLst/>
          </a:prstGeom>
        </p:spPr>
        <p:txBody>
          <a:bodyPr wrap="none">
            <a:spAutoFit/>
          </a:bodyPr>
          <a:lstStyle/>
          <a:p>
            <a:pPr lvl="0" algn="ctr">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Experimental work</a:t>
            </a:r>
            <a:endParaRPr lang="en-US" sz="2800" b="1" dirty="0">
              <a:solidFill>
                <a:srgbClr val="000000"/>
              </a:solidFill>
              <a:latin typeface="Monotype Corsiva" panose="03010101010201010101" pitchFamily="66" charset="0"/>
              <a:ea typeface="Times New Roman" panose="02020603050405020304" pitchFamily="18" charset="0"/>
            </a:endParaRPr>
          </a:p>
        </p:txBody>
      </p:sp>
      <p:sp>
        <p:nvSpPr>
          <p:cNvPr id="5" name="Rectangle 4"/>
          <p:cNvSpPr/>
          <p:nvPr/>
        </p:nvSpPr>
        <p:spPr>
          <a:xfrm>
            <a:off x="136577" y="4277079"/>
            <a:ext cx="8799615" cy="23442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l: </a:t>
            </a:r>
            <a:r>
              <a:rPr lang="en-GB" sz="2400" i="1" dirty="0">
                <a:latin typeface="Monotype Corsiva" panose="03010101010201010101" pitchFamily="66" charset="0"/>
                <a:ea typeface="Times New Roman" panose="02020603050405020304" pitchFamily="18" charset="0"/>
                <a:cs typeface="Times New Roman" panose="02020603050405020304" pitchFamily="18" charset="0"/>
              </a:rPr>
              <a:t>bring Salicylic</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acid powder, Tween60, distilled water, phenol red indicator, volumetric flask (50ml), conical flask (50ml), graduated pipettes, burette, filter paper, funnel, and a balance. Prepare </a:t>
            </a:r>
            <a:r>
              <a:rPr lang="en-GB" sz="2400" dirty="0" err="1">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Solution (0.05N). </a:t>
            </a:r>
            <a:endParaRPr lang="en-US" dirty="0">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a:t>
            </a:r>
            <a:r>
              <a:rPr lang="en-GB" sz="2400" b="1" i="1" dirty="0" err="1">
                <a:latin typeface="Monotype Corsiva" panose="03010101010201010101" pitchFamily="66" charset="0"/>
                <a:ea typeface="Times New Roman" panose="02020603050405020304" pitchFamily="18" charset="0"/>
                <a:cs typeface="Times New Roman" panose="02020603050405020304" pitchFamily="18" charset="0"/>
              </a:rPr>
              <a:t>ll</a:t>
            </a: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The aim of the experiment is to show the effect of increasing the concentration of Tween on the solubility of salicylic acid.</a:t>
            </a:r>
            <a:endParaRPr lang="en-US" sz="2400" dirty="0"/>
          </a:p>
        </p:txBody>
      </p:sp>
      <p:sp>
        <p:nvSpPr>
          <p:cNvPr id="8" name="Rectangle 7"/>
          <p:cNvSpPr/>
          <p:nvPr/>
        </p:nvSpPr>
        <p:spPr>
          <a:xfrm>
            <a:off x="483930" y="367861"/>
            <a:ext cx="7891153" cy="271151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Critical Micelle Concentration (C.M.C): </a:t>
            </a:r>
            <a:r>
              <a:rPr lang="en-GB" sz="2400" dirty="0">
                <a:solidFill>
                  <a:schemeClr val="dk1"/>
                </a:solidFill>
                <a:latin typeface="Times New Roman" panose="02020603050405020304" pitchFamily="18" charset="0"/>
                <a:cs typeface="Times New Roman" panose="02020603050405020304" pitchFamily="18" charset="0"/>
              </a:rPr>
              <a:t>The concentration of monomers at which micelles form. An important property of </a:t>
            </a:r>
            <a:r>
              <a:rPr lang="en-GB" sz="2400" dirty="0" err="1">
                <a:solidFill>
                  <a:schemeClr val="dk1"/>
                </a:solidFill>
                <a:latin typeface="Times New Roman" panose="02020603050405020304" pitchFamily="18" charset="0"/>
                <a:cs typeface="Times New Roman" panose="02020603050405020304" pitchFamily="18" charset="0"/>
              </a:rPr>
              <a:t>amphiphilic</a:t>
            </a:r>
            <a:r>
              <a:rPr lang="en-GB" sz="2400" dirty="0">
                <a:solidFill>
                  <a:schemeClr val="dk1"/>
                </a:solidFill>
                <a:latin typeface="Times New Roman" panose="02020603050405020304" pitchFamily="18" charset="0"/>
                <a:cs typeface="Times New Roman" panose="02020603050405020304" pitchFamily="18" charset="0"/>
              </a:rPr>
              <a:t> colloid in solution is the ability of the micelle to increase the solubility of materials that are normally insoluble or only slightly soluble in the dispersion medium used this phenomenon is known as solubilisation.</a:t>
            </a:r>
            <a:endParaRPr lang="en-US" sz="2400" dirty="0">
              <a:solidFill>
                <a:schemeClr val="dk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598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640</TotalTime>
  <Words>960</Words>
  <Application>Microsoft Office PowerPoint</Application>
  <PresentationFormat>On-screen Show (4:3)</PresentationFormat>
  <Paragraphs>84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Physical pharmacy Experiment NO. 3 Surface Active Agents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Yasser kadhim</dc:creator>
  <cp:lastModifiedBy>DR.Ahmed Saker</cp:lastModifiedBy>
  <cp:revision>154</cp:revision>
  <dcterms:created xsi:type="dcterms:W3CDTF">2014-09-16T21:38:06Z</dcterms:created>
  <dcterms:modified xsi:type="dcterms:W3CDTF">2022-03-18T16:05:55Z</dcterms:modified>
</cp:coreProperties>
</file>