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80" r:id="rId5"/>
    <p:sldId id="258" r:id="rId6"/>
    <p:sldId id="281" r:id="rId7"/>
    <p:sldId id="282" r:id="rId8"/>
    <p:sldId id="283" r:id="rId9"/>
    <p:sldId id="284" r:id="rId10"/>
    <p:sldId id="285" r:id="rId11"/>
    <p:sldId id="286" r:id="rId12"/>
    <p:sldId id="287" r:id="rId13"/>
    <p:sldId id="288" r:id="rId14"/>
    <p:sldId id="289" r:id="rId15"/>
    <p:sldId id="290" r:id="rId16"/>
    <p:sldId id="276" r:id="rId17"/>
    <p:sldId id="27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2/23/2022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1"/>
            <a:ext cx="9892146" cy="3338944"/>
          </a:xfrm>
        </p:spPr>
        <p:txBody>
          <a:bodyPr>
            <a:noAutofit/>
          </a:bodyPr>
          <a:lstStyle/>
          <a:p>
            <a:r>
              <a:rPr lang="en-US" sz="80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Code of Ethics for Pharmacists</a:t>
            </a:r>
            <a:endParaRPr lang="en-US" sz="8800" dirty="0"/>
          </a:p>
        </p:txBody>
      </p:sp>
      <p:sp>
        <p:nvSpPr>
          <p:cNvPr id="3" name="Subtitle 2"/>
          <p:cNvSpPr>
            <a:spLocks noGrp="1"/>
          </p:cNvSpPr>
          <p:nvPr>
            <p:ph type="subTitle" idx="1"/>
          </p:nvPr>
        </p:nvSpPr>
        <p:spPr>
          <a:xfrm>
            <a:off x="1524000" y="5098472"/>
            <a:ext cx="9144000" cy="1108363"/>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5. Develop your professional knowledge and competence</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3673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At all stages of your professional working life you must ensure that your knowledge, skills and performance are of a high quality, up to date and relevant to your field of practice.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E.g</a:t>
            </a:r>
            <a:r>
              <a:rPr lang="en-US" dirty="0">
                <a:latin typeface="Times New Roman" panose="02020603050405020304" pitchFamily="18" charset="0"/>
                <a:ea typeface="Calibri" panose="020F0502020204030204" pitchFamily="34" charset="0"/>
                <a:cs typeface="Arial" panose="020B0604020202020204" pitchFamily="34" charset="0"/>
              </a:rPr>
              <a:t>. you must maintain and improve the quality of your work by keeping your knowledge and skills up to date, evidence-based and relevant to your role and responsibilities.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59059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6. Be honest and trustworthy</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3673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Patients, colleagues and the public at large place their trust in you as a pharmacy professional. You must behave in a way that justifies this trust and maintains the reputation of your profession.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E.g</a:t>
            </a:r>
            <a:r>
              <a:rPr lang="en-US" dirty="0">
                <a:latin typeface="Times New Roman" panose="02020603050405020304" pitchFamily="18" charset="0"/>
                <a:ea typeface="Calibri" panose="020F0502020204030204" pitchFamily="34" charset="0"/>
                <a:cs typeface="Arial" panose="020B0604020202020204" pitchFamily="34" charset="0"/>
              </a:rPr>
              <a:t>. you must uphold public trust and confidence in your profession by acting with honesty and integrity.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9358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7. Take responsibility for your working practices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86612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Team working is a key feature of everyday professional practice and requires respect, co-operation and communication with colleagues from your own and other professions. When working as part of a team you remain accountable for your own decisions, </a:t>
            </a:r>
            <a:r>
              <a:rPr lang="en-US" dirty="0" err="1">
                <a:latin typeface="Times New Roman" panose="02020603050405020304" pitchFamily="18" charset="0"/>
                <a:ea typeface="Calibri" panose="020F0502020204030204" pitchFamily="34" charset="0"/>
                <a:cs typeface="Arial" panose="020B0604020202020204" pitchFamily="34" charset="0"/>
              </a:rPr>
              <a:t>behaviour</a:t>
            </a:r>
            <a:r>
              <a:rPr lang="en-US" dirty="0">
                <a:latin typeface="Times New Roman" panose="02020603050405020304" pitchFamily="18" charset="0"/>
                <a:ea typeface="Calibri" panose="020F0502020204030204" pitchFamily="34" charset="0"/>
                <a:cs typeface="Arial" panose="020B0604020202020204" pitchFamily="34" charset="0"/>
              </a:rPr>
              <a:t> and any work done under your supervision.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E.g</a:t>
            </a:r>
            <a:r>
              <a:rPr lang="en-US" dirty="0">
                <a:latin typeface="Times New Roman" panose="02020603050405020304" pitchFamily="18" charset="0"/>
                <a:ea typeface="Calibri" panose="020F0502020204030204" pitchFamily="34" charset="0"/>
                <a:cs typeface="Arial" panose="020B0604020202020204" pitchFamily="34" charset="0"/>
              </a:rPr>
              <a:t>. you must communicate and work effectively with colleagues from your own and other professions and ensure that both you and those you employ or supervise have sufficient language competence to do this.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56932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Applying the principles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90768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It is your responsibility as a pharmacist to apply the principles of the code of ethics to your daily work, whether or not you routinely treat or care for patients. You must be able to show that you are aware of the code and have followed the principles it lays down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You </a:t>
            </a:r>
            <a:r>
              <a:rPr lang="en-US" dirty="0">
                <a:latin typeface="Times New Roman" panose="02020603050405020304" pitchFamily="18" charset="0"/>
                <a:ea typeface="Calibri" panose="020F0502020204030204" pitchFamily="34" charset="0"/>
                <a:cs typeface="Arial" panose="020B0604020202020204" pitchFamily="34" charset="0"/>
              </a:rPr>
              <a:t>are professionally accountable for your practice. This means that you are answerable for your acts and omissions, regardless of advice or directions from your manager or another professional. You are expected to use your professional judgement in the light of the principles of the code and must be prepared to justify your actions if asked to do so.</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5959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Development of the law in relation to pharmacy, medicines and poisons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fontScale="925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Between 1968 and 1978, the statutes relating to medicines, poisons and drugs were almost entirely repealed and replaced by new legislation. The Medicines Act 1968 now controlled the manufacture and distribution of medicines; the Poisons Act 1972 regulated the sale of non-medicinal poisons, while the Misuse of Drugs Act 1971 dealt with the abuse of drugs.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1973, the National Health Service Reorganization Act brought about a major revision in the pharmaceutical services of the National Health Service (NHS). A new National Health Service Act in 1977 together with many amending Health Service Acts now regulate the pharmaceutical services.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3410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Development of the law in relation to pharmacy, medicines and poisons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Before the middle of the 19th century, there were no legal restrictions in England on the sale of poisons or drugs, and anyone could describe themselves as a pharmaceutical chemist.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Statutory </a:t>
            </a:r>
            <a:r>
              <a:rPr lang="en-US" dirty="0">
                <a:latin typeface="Times New Roman" panose="02020603050405020304" pitchFamily="18" charset="0"/>
                <a:ea typeface="Calibri" panose="020F0502020204030204" pitchFamily="34" charset="0"/>
                <a:cs typeface="Arial" panose="020B0604020202020204" pitchFamily="34" charset="0"/>
              </a:rPr>
              <a:t>control over sales was first applied to arsenic because, as the preamble to the Arsenic Act 1851 stated, the unrestricted sale of arsenic facilitates the commission of crime.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first statute relating to pharmacy followed the next year. The Pharmacy Act 1852 confirmed the charter of incorporation of the Pharmaceutical Society of Great Britain.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82849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526473"/>
          </a:xfrm>
        </p:spPr>
        <p:txBody>
          <a:bodyPr>
            <a:normAutofit fontScale="90000"/>
          </a:bodyPr>
          <a:lstStyle/>
          <a:p>
            <a:endParaRPr lang="en-US" dirty="0"/>
          </a:p>
        </p:txBody>
      </p:sp>
      <p:sp>
        <p:nvSpPr>
          <p:cNvPr id="4" name="Text Placeholder 3"/>
          <p:cNvSpPr>
            <a:spLocks noGrp="1"/>
          </p:cNvSpPr>
          <p:nvPr>
            <p:ph type="body" sz="half" idx="2"/>
          </p:nvPr>
        </p:nvSpPr>
        <p:spPr>
          <a:xfrm>
            <a:off x="1371600" y="1385455"/>
            <a:ext cx="4045527" cy="4738254"/>
          </a:xfrm>
        </p:spPr>
        <p:txBody>
          <a:bodyPr>
            <a:normAutofit/>
          </a:bodyPr>
          <a:lstStyle/>
          <a:p>
            <a:pPr algn="just">
              <a:lnSpc>
                <a:spcPct val="115000"/>
              </a:lnSpc>
              <a:spcBef>
                <a:spcPts val="0"/>
              </a:spcBef>
            </a:pPr>
            <a:r>
              <a:rPr lang="en-US" sz="2400" dirty="0" smtClean="0">
                <a:latin typeface="Times New Roman" panose="02020603050405020304" pitchFamily="18" charset="0"/>
                <a:ea typeface="Calibri" panose="020F0502020204030204" pitchFamily="34" charset="0"/>
                <a:cs typeface="Arial" panose="020B0604020202020204" pitchFamily="34" charset="0"/>
              </a:rPr>
              <a:t>Charles </a:t>
            </a:r>
            <a:r>
              <a:rPr lang="en-US" sz="2400" dirty="0">
                <a:latin typeface="Times New Roman" panose="02020603050405020304" pitchFamily="18" charset="0"/>
                <a:ea typeface="Calibri" panose="020F0502020204030204" pitchFamily="34" charset="0"/>
                <a:cs typeface="Arial" panose="020B0604020202020204" pitchFamily="34" charset="0"/>
              </a:rPr>
              <a:t>H. La Wall (1871- 1937), Dean of the Philadelphia College of Pharmacy (1918-37) and President of the American Pharmaceutical Association (1918-19), architect of the first modern code of ethics for American pharmacy (1922).</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151418" y="457201"/>
            <a:ext cx="4211782" cy="5666508"/>
          </a:xfrm>
          <a:prstGeom prst="rect">
            <a:avLst/>
          </a:prstGeom>
          <a:noFill/>
          <a:ln>
            <a:noFill/>
          </a:ln>
        </p:spPr>
      </p:pic>
      <p:sp>
        <p:nvSpPr>
          <p:cNvPr id="3" name="Content Placeholder 2"/>
          <p:cNvSpPr>
            <a:spLocks noGrp="1"/>
          </p:cNvSpPr>
          <p:nvPr>
            <p:ph idx="1"/>
          </p:nvPr>
        </p:nvSpPr>
        <p:spPr>
          <a:xfrm>
            <a:off x="10612582" y="1219200"/>
            <a:ext cx="742806" cy="4641850"/>
          </a:xfrm>
        </p:spPr>
        <p:txBody>
          <a:bodyPr/>
          <a:lstStyle/>
          <a:p>
            <a:endParaRPr lang="en-US" dirty="0"/>
          </a:p>
        </p:txBody>
      </p:sp>
    </p:spTree>
    <p:extLst>
      <p:ext uri="{BB962C8B-B14F-4D97-AF65-F5344CB8AC3E}">
        <p14:creationId xmlns:p14="http://schemas.microsoft.com/office/powerpoint/2010/main" val="2138967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789709" y="5680363"/>
            <a:ext cx="10806546" cy="1066801"/>
          </a:xfrm>
        </p:spPr>
        <p:txBody>
          <a:bodyPr>
            <a:normAutofit fontScale="92500" lnSpcReduction="20000"/>
          </a:bodyPr>
          <a:lstStyle/>
          <a:p>
            <a:pPr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1848 the Philadelphia College of Pharmacy promulgated the first American code of ethics for pharmacists. The painting "American Pharmacy Builds Its Foundations" by Robert Thorn shows the artist's conception of the founding of the College in 1821.</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789709" y="263238"/>
            <a:ext cx="10806546" cy="5417126"/>
          </a:xfrm>
          <a:prstGeom prst="rect">
            <a:avLst/>
          </a:prstGeom>
          <a:noFill/>
          <a:ln>
            <a:noFill/>
          </a:ln>
        </p:spPr>
      </p:pic>
    </p:spTree>
    <p:extLst>
      <p:ext uri="{BB962C8B-B14F-4D97-AF65-F5344CB8AC3E}">
        <p14:creationId xmlns:p14="http://schemas.microsoft.com/office/powerpoint/2010/main" val="3405750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Professional accountability and codes of ethics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3673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creation of a professional register is a way of publicly stating that members of the profession claim particular knowledge and expertise that had to be proven to enter the register. Indeed, the derivation of the word ‘profession’ stems from the Latin </a:t>
            </a:r>
            <a:r>
              <a:rPr lang="en-US" i="1" dirty="0" err="1">
                <a:latin typeface="Times New Roman" panose="02020603050405020304" pitchFamily="18" charset="0"/>
                <a:ea typeface="Calibri" panose="020F0502020204030204" pitchFamily="34" charset="0"/>
                <a:cs typeface="Arial" panose="020B0604020202020204" pitchFamily="34" charset="0"/>
              </a:rPr>
              <a:t>professo</a:t>
            </a:r>
            <a:r>
              <a:rPr lang="en-US" dirty="0">
                <a:latin typeface="Times New Roman" panose="02020603050405020304" pitchFamily="18" charset="0"/>
                <a:ea typeface="Calibri" panose="020F0502020204030204" pitchFamily="34" charset="0"/>
                <a:cs typeface="Arial" panose="020B0604020202020204" pitchFamily="34" charset="0"/>
              </a:rPr>
              <a:t>, a verb meaning to take an oath or make a public declaration. It follows that members of a profession accept and expect to be held accountable by the profession for certain qualities and to be removed from the register if found wanting.</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Professional accountability and codes of ethics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pharmacy profession in Great Britain adopted a register in 1933 and the Statutory (disciplinary) Committee first deliberated on a matter of misconduct and fitness to stay on the register in 1936. Nevertheless, the profession did not undertake a formal declaration of its ethical standards until the publication of the first </a:t>
            </a:r>
            <a:r>
              <a:rPr lang="en-US" i="1" dirty="0">
                <a:latin typeface="Times New Roman" panose="02020603050405020304" pitchFamily="18" charset="0"/>
                <a:ea typeface="Calibri" panose="020F0502020204030204" pitchFamily="34" charset="0"/>
              </a:rPr>
              <a:t>Statement on Matters of Professional Conduct </a:t>
            </a:r>
            <a:r>
              <a:rPr lang="en-US" dirty="0">
                <a:latin typeface="Times New Roman" panose="02020603050405020304" pitchFamily="18" charset="0"/>
                <a:ea typeface="Calibri" panose="020F0502020204030204" pitchFamily="34" charset="0"/>
              </a:rPr>
              <a:t>in 1944. This title was changed to the Code of Ethics in 1984 and this title is still used, although the content has been revised every ten years or so. Codes (of ethics or otherwise) generally express an agreed set of rules and standards of conduct expected of a group of individuals. They are as likely to apply to members of a golf club or a trade association as to a profession.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94934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Professional accountability and codes of ethics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3673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In 2002, the Professional Associations Research Network examined 52 codes of conduct produced by UK professional associations and published an overview of their content. The research identified a number of common themes underpinning the philosophy of such codes, their structure, language and enforcement.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9877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73275"/>
          </a:xfrm>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Code of Ethics for Pharmacists and Pharmacy Technicians of Royal Pharmaceutical Society of Great Britain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660072"/>
            <a:ext cx="10515600" cy="4197927"/>
          </a:xfrm>
        </p:spPr>
        <p:txBody>
          <a:bodyPr>
            <a:no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Code is founded on seven principles which express the values central to the identity of the pharmacy professions. The seven principles encapsulate what it means to be a registered pharmacist or pharmacy technician. Making these principles part of your professional life will maintain patient safety and public confidence in the professions.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21250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1. Make the care of patients your first concern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3673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care, well-being and safety of patients are at the </a:t>
            </a:r>
            <a:r>
              <a:rPr lang="en-US" dirty="0" err="1">
                <a:latin typeface="Times New Roman" panose="02020603050405020304" pitchFamily="18" charset="0"/>
                <a:ea typeface="Calibri" panose="020F0502020204030204" pitchFamily="34" charset="0"/>
                <a:cs typeface="Arial" panose="020B0604020202020204" pitchFamily="34" charset="0"/>
              </a:rPr>
              <a:t>centre</a:t>
            </a:r>
            <a:r>
              <a:rPr lang="en-US" dirty="0">
                <a:latin typeface="Times New Roman" panose="02020603050405020304" pitchFamily="18" charset="0"/>
                <a:ea typeface="Calibri" panose="020F0502020204030204" pitchFamily="34" charset="0"/>
                <a:cs typeface="Arial" panose="020B0604020202020204" pitchFamily="34" charset="0"/>
              </a:rPr>
              <a:t> of everyday professional practice. They must be your primary and continuing concern when </a:t>
            </a:r>
            <a:r>
              <a:rPr lang="en-US" dirty="0" err="1">
                <a:latin typeface="Times New Roman" panose="02020603050405020304" pitchFamily="18" charset="0"/>
                <a:ea typeface="Calibri" panose="020F0502020204030204" pitchFamily="34" charset="0"/>
                <a:cs typeface="Arial" panose="020B0604020202020204" pitchFamily="34" charset="0"/>
              </a:rPr>
              <a:t>practising</a:t>
            </a:r>
            <a:r>
              <a:rPr lang="en-US" dirty="0">
                <a:latin typeface="Times New Roman" panose="02020603050405020304" pitchFamily="18" charset="0"/>
                <a:ea typeface="Calibri" panose="020F0502020204030204" pitchFamily="34" charset="0"/>
                <a:cs typeface="Arial" panose="020B0604020202020204" pitchFamily="34" charset="0"/>
              </a:rPr>
              <a:t>, irrespective of your field of work. Even if you do not have direct contact with patients your actions or </a:t>
            </a:r>
            <a:r>
              <a:rPr lang="en-US" dirty="0" err="1">
                <a:latin typeface="Times New Roman" panose="02020603050405020304" pitchFamily="18" charset="0"/>
                <a:ea typeface="Calibri" panose="020F0502020204030204" pitchFamily="34" charset="0"/>
                <a:cs typeface="Arial" panose="020B0604020202020204" pitchFamily="34" charset="0"/>
              </a:rPr>
              <a:t>behaviour</a:t>
            </a:r>
            <a:r>
              <a:rPr lang="en-US" dirty="0">
                <a:latin typeface="Times New Roman" panose="02020603050405020304" pitchFamily="18" charset="0"/>
                <a:ea typeface="Calibri" panose="020F0502020204030204" pitchFamily="34" charset="0"/>
                <a:cs typeface="Arial" panose="020B0604020202020204" pitchFamily="34" charset="0"/>
              </a:rPr>
              <a:t> can still impact on their care or safety.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E.g</a:t>
            </a:r>
            <a:r>
              <a:rPr lang="en-US" dirty="0">
                <a:latin typeface="Times New Roman" panose="02020603050405020304" pitchFamily="18" charset="0"/>
                <a:ea typeface="Calibri" panose="020F0502020204030204" pitchFamily="34" charset="0"/>
                <a:cs typeface="Arial" panose="020B0604020202020204" pitchFamily="34" charset="0"/>
              </a:rPr>
              <a:t>. you must provide a proper standard of practice and care to those for whom you provide professional services.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05368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2. Exercise your professional judgement in the interests of patients and the public</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935394"/>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need to balance the requirements of individuals with society as a whole and manage competing priorities and obligations is a feature of professional life. Guidelines, targets and financial constraints need to be taken into account, but they must not be allowed to compromise your ability to make an informed professional judgement on what is appropriate for patients in specific situations.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E.g</a:t>
            </a:r>
            <a:r>
              <a:rPr lang="en-US" dirty="0">
                <a:latin typeface="Times New Roman" panose="02020603050405020304" pitchFamily="18" charset="0"/>
                <a:ea typeface="Calibri" panose="020F0502020204030204" pitchFamily="34" charset="0"/>
                <a:cs typeface="Arial" panose="020B0604020202020204" pitchFamily="34" charset="0"/>
              </a:rPr>
              <a:t>. when acting in your professional capacity you must consider and act in the best interests of individual patients and the public.</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916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3. Show respect for others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3673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Demonstrating respect for the dignity, views and rights of others is fundamental in forming and maintaining professionally appropriate relationships with patients, their </a:t>
            </a:r>
            <a:r>
              <a:rPr lang="en-US" dirty="0" err="1">
                <a:latin typeface="Times New Roman" panose="02020603050405020304" pitchFamily="18" charset="0"/>
                <a:ea typeface="Calibri" panose="020F0502020204030204" pitchFamily="34" charset="0"/>
                <a:cs typeface="Arial" panose="020B0604020202020204" pitchFamily="34" charset="0"/>
              </a:rPr>
              <a:t>carers</a:t>
            </a:r>
            <a:r>
              <a:rPr lang="en-US" dirty="0">
                <a:latin typeface="Times New Roman" panose="02020603050405020304" pitchFamily="18" charset="0"/>
                <a:ea typeface="Calibri" panose="020F0502020204030204" pitchFamily="34" charset="0"/>
                <a:cs typeface="Arial" panose="020B0604020202020204" pitchFamily="34" charset="0"/>
              </a:rPr>
              <a:t>, colleagues and other individuals with whom you come into contact with.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E.g</a:t>
            </a:r>
            <a:r>
              <a:rPr lang="en-US" dirty="0">
                <a:latin typeface="Times New Roman" panose="02020603050405020304" pitchFamily="18" charset="0"/>
                <a:ea typeface="Calibri" panose="020F0502020204030204" pitchFamily="34" charset="0"/>
                <a:cs typeface="Arial" panose="020B0604020202020204" pitchFamily="34" charset="0"/>
              </a:rPr>
              <a:t>. in your professional practice you must </a:t>
            </a:r>
            <a:r>
              <a:rPr lang="en-US" dirty="0" err="1">
                <a:latin typeface="Times New Roman" panose="02020603050405020304" pitchFamily="18" charset="0"/>
                <a:ea typeface="Calibri" panose="020F0502020204030204" pitchFamily="34" charset="0"/>
                <a:cs typeface="Arial" panose="020B0604020202020204" pitchFamily="34" charset="0"/>
              </a:rPr>
              <a:t>recognise</a:t>
            </a:r>
            <a:r>
              <a:rPr lang="en-US" dirty="0">
                <a:latin typeface="Times New Roman" panose="02020603050405020304" pitchFamily="18" charset="0"/>
                <a:ea typeface="Calibri" panose="020F0502020204030204" pitchFamily="34" charset="0"/>
                <a:cs typeface="Arial" panose="020B0604020202020204" pitchFamily="34" charset="0"/>
              </a:rPr>
              <a:t> diversity and respect the cultural differences, values and beliefs of others.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29410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4. Encourage patients to participate in decisions about their care</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Patients have a right to be involved in decisions about their treatment and care. They should be encouraged to work in partnership with you to manage their healthcare needs. Where patients are not legally capable of making decisions about their care you must seek the authority of persons who are empowered to make decisions on their behalf.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E.g</a:t>
            </a:r>
            <a:r>
              <a:rPr lang="en-US" dirty="0">
                <a:latin typeface="Times New Roman" panose="02020603050405020304" pitchFamily="18" charset="0"/>
                <a:ea typeface="Calibri" panose="020F0502020204030204" pitchFamily="34" charset="0"/>
                <a:cs typeface="Arial" panose="020B0604020202020204" pitchFamily="34" charset="0"/>
              </a:rPr>
              <a:t>. you must work in partnership with patients, their </a:t>
            </a:r>
            <a:r>
              <a:rPr lang="en-US" dirty="0" err="1">
                <a:latin typeface="Times New Roman" panose="02020603050405020304" pitchFamily="18" charset="0"/>
                <a:ea typeface="Calibri" panose="020F0502020204030204" pitchFamily="34" charset="0"/>
                <a:cs typeface="Arial" panose="020B0604020202020204" pitchFamily="34" charset="0"/>
              </a:rPr>
              <a:t>carers</a:t>
            </a:r>
            <a:r>
              <a:rPr lang="en-US" dirty="0">
                <a:latin typeface="Times New Roman" panose="02020603050405020304" pitchFamily="18" charset="0"/>
                <a:ea typeface="Calibri" panose="020F0502020204030204" pitchFamily="34" charset="0"/>
                <a:cs typeface="Arial" panose="020B0604020202020204" pitchFamily="34" charset="0"/>
              </a:rPr>
              <a:t> and other healthcare professionals to manage the patient’s treatment and care. Explain the options available and help individuals to make informed decisions about whether they wish to use particular services or treatment options.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7929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1413</Words>
  <Application>Microsoft Office PowerPoint</Application>
  <PresentationFormat>Widescreen</PresentationFormat>
  <Paragraphs>54</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Lucida Calligraphy</vt:lpstr>
      <vt:lpstr>Rockwell Condensed</vt:lpstr>
      <vt:lpstr>Times New Roman</vt:lpstr>
      <vt:lpstr>Verdana</vt:lpstr>
      <vt:lpstr>Office Theme</vt:lpstr>
      <vt:lpstr>Code of Ethics for Pharmacists</vt:lpstr>
      <vt:lpstr>Professional accountability and codes of ethics</vt:lpstr>
      <vt:lpstr>Professional accountability and codes of ethics</vt:lpstr>
      <vt:lpstr>Professional accountability and codes of ethics</vt:lpstr>
      <vt:lpstr>Code of Ethics for Pharmacists and Pharmacy Technicians of Royal Pharmaceutical Society of Great Britain </vt:lpstr>
      <vt:lpstr>1. Make the care of patients your first concern</vt:lpstr>
      <vt:lpstr>2. Exercise your professional judgement in the interests of patients and the public</vt:lpstr>
      <vt:lpstr>3. Show respect for others</vt:lpstr>
      <vt:lpstr>4. Encourage patients to participate in decisions about their care</vt:lpstr>
      <vt:lpstr>5. Develop your professional knowledge and competence</vt:lpstr>
      <vt:lpstr>6. Be honest and trustworthy</vt:lpstr>
      <vt:lpstr>7. Take responsibility for your working practices</vt:lpstr>
      <vt:lpstr>Applying the principles</vt:lpstr>
      <vt:lpstr>Development of the law in relation to pharmacy, medicines and poisons</vt:lpstr>
      <vt:lpstr>Development of the law in relation to pharmacy, medicines and poisons</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11</cp:revision>
  <dcterms:created xsi:type="dcterms:W3CDTF">2022-02-23T10:59:51Z</dcterms:created>
  <dcterms:modified xsi:type="dcterms:W3CDTF">2022-02-23T18:02:40Z</dcterms:modified>
</cp:coreProperties>
</file>