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69579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78125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39702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2569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7614E9-20C6-4029-9FBF-ECC0B8CD5583}"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42715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7614E9-20C6-4029-9FBF-ECC0B8CD5583}"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79877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7614E9-20C6-4029-9FBF-ECC0B8CD5583}" type="datetimeFigureOut">
              <a:rPr lang="en-US" smtClean="0"/>
              <a:t>2/23/2022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6996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7614E9-20C6-4029-9FBF-ECC0B8CD5583}" type="datetimeFigureOut">
              <a:rPr lang="en-US" smtClean="0"/>
              <a:t>2/23/2022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7914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614E9-20C6-4029-9FBF-ECC0B8CD5583}" type="datetimeFigureOut">
              <a:rPr lang="en-US" smtClean="0"/>
              <a:t>2/23/2022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643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34812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37749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614E9-20C6-4029-9FBF-ECC0B8CD5583}" type="datetimeFigureOut">
              <a:rPr lang="en-US" smtClean="0"/>
              <a:t>2/23/2022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FD349-70C0-4B52-95F9-435339F33960}" type="slidenum">
              <a:rPr lang="en-US" smtClean="0"/>
              <a:t>‹#›</a:t>
            </a:fld>
            <a:endParaRPr lang="en-US"/>
          </a:p>
        </p:txBody>
      </p:sp>
    </p:spTree>
    <p:extLst>
      <p:ext uri="{BB962C8B-B14F-4D97-AF65-F5344CB8AC3E}">
        <p14:creationId xmlns:p14="http://schemas.microsoft.com/office/powerpoint/2010/main" val="3279483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2218" y="914401"/>
            <a:ext cx="9892146" cy="3463636"/>
          </a:xfrm>
        </p:spPr>
        <p:txBody>
          <a:bodyPr>
            <a:noAutofit/>
          </a:bodyPr>
          <a:lstStyle/>
          <a:p>
            <a:r>
              <a:rPr lang="en-US" sz="6600" b="1" dirty="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Introduction to Pharmacy Ethics</a:t>
            </a:r>
            <a:br>
              <a:rPr lang="en-US" sz="6600" b="1" dirty="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br>
            <a:r>
              <a:rPr lang="en-US" sz="6600" b="1" dirty="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(Theoretical considerations)</a:t>
            </a:r>
            <a:endParaRPr lang="en-US" sz="7200" dirty="0"/>
          </a:p>
        </p:txBody>
      </p:sp>
      <p:sp>
        <p:nvSpPr>
          <p:cNvPr id="3" name="Subtitle 2"/>
          <p:cNvSpPr>
            <a:spLocks noGrp="1"/>
          </p:cNvSpPr>
          <p:nvPr>
            <p:ph type="subTitle" idx="1"/>
          </p:nvPr>
        </p:nvSpPr>
        <p:spPr>
          <a:xfrm>
            <a:off x="1524000" y="5098472"/>
            <a:ext cx="9144000" cy="1108363"/>
          </a:xfrm>
        </p:spPr>
        <p:txBody>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a:p>
            <a:endParaRPr lang="en-US" dirty="0"/>
          </a:p>
        </p:txBody>
      </p:sp>
    </p:spTree>
    <p:extLst>
      <p:ext uri="{BB962C8B-B14F-4D97-AF65-F5344CB8AC3E}">
        <p14:creationId xmlns:p14="http://schemas.microsoft.com/office/powerpoint/2010/main" val="122599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Moral intuitions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Sometimes we have the sensation that </a:t>
            </a:r>
            <a:r>
              <a:rPr lang="en-US" i="1" dirty="0">
                <a:latin typeface="Times New Roman" panose="02020603050405020304" pitchFamily="18" charset="0"/>
                <a:ea typeface="Calibri" panose="020F0502020204030204" pitchFamily="34" charset="0"/>
                <a:cs typeface="Arial" panose="020B0604020202020204" pitchFamily="34" charset="0"/>
              </a:rPr>
              <a:t>conscience </a:t>
            </a:r>
            <a:r>
              <a:rPr lang="en-US" dirty="0">
                <a:latin typeface="Times New Roman" panose="02020603050405020304" pitchFamily="18" charset="0"/>
                <a:ea typeface="Calibri" panose="020F0502020204030204" pitchFamily="34" charset="0"/>
                <a:cs typeface="Arial" panose="020B0604020202020204" pitchFamily="34" charset="0"/>
              </a:rPr>
              <a:t>would not allow us to behave in a certain way. We may not have given any special consideration as to why, but we know that there is something seemingly within us that provokes a sensation of unease or indeed more emphatically that something is just plain right or alternatively it is wrong.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So </a:t>
            </a:r>
            <a:r>
              <a:rPr lang="en-US" dirty="0">
                <a:latin typeface="Times New Roman" panose="02020603050405020304" pitchFamily="18" charset="0"/>
                <a:ea typeface="Calibri" panose="020F0502020204030204" pitchFamily="34" charset="0"/>
                <a:cs typeface="Arial" panose="020B0604020202020204" pitchFamily="34" charset="0"/>
              </a:rPr>
              <a:t>strong and commonplace are such feelings that it was believed that all human beings had within them an immediate, and intuitive grasp of the fundamental principles of morality (sometimes referred to as </a:t>
            </a:r>
            <a:r>
              <a:rPr lang="en-US" i="1" dirty="0" err="1">
                <a:latin typeface="Times New Roman" panose="02020603050405020304" pitchFamily="18" charset="0"/>
                <a:ea typeface="Calibri" panose="020F0502020204030204" pitchFamily="34" charset="0"/>
                <a:cs typeface="Arial" panose="020B0604020202020204" pitchFamily="34" charset="0"/>
              </a:rPr>
              <a:t>synderesis</a:t>
            </a:r>
            <a:r>
              <a:rPr lang="en-US" dirty="0">
                <a:latin typeface="Times New Roman" panose="02020603050405020304" pitchFamily="18" charset="0"/>
                <a:ea typeface="Calibri" panose="020F0502020204030204" pitchFamily="34" charset="0"/>
                <a:cs typeface="Arial" panose="020B0604020202020204" pitchFamily="34" charset="0"/>
              </a:rPr>
              <a:t>), which unlike conscience is both infallible and general.</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65981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Pharmacy ethics</a:t>
            </a:r>
            <a:endParaRPr lang="en-US" sz="6000" dirty="0"/>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Although the term </a:t>
            </a:r>
            <a:r>
              <a:rPr lang="en-US" i="1" dirty="0">
                <a:latin typeface="Times New Roman" panose="02020603050405020304" pitchFamily="18" charset="0"/>
                <a:ea typeface="Calibri" panose="020F0502020204030204" pitchFamily="34" charset="0"/>
              </a:rPr>
              <a:t>pharmacy ethics </a:t>
            </a:r>
            <a:r>
              <a:rPr lang="en-US" dirty="0">
                <a:latin typeface="Times New Roman" panose="02020603050405020304" pitchFamily="18" charset="0"/>
                <a:ea typeface="Calibri" panose="020F0502020204030204" pitchFamily="34" charset="0"/>
              </a:rPr>
              <a:t>is often directly linked with </a:t>
            </a:r>
            <a:r>
              <a:rPr lang="en-US" i="1" dirty="0">
                <a:latin typeface="Times New Roman" panose="02020603050405020304" pitchFamily="18" charset="0"/>
                <a:ea typeface="Calibri" panose="020F0502020204030204" pitchFamily="34" charset="0"/>
              </a:rPr>
              <a:t>pharmacy law</a:t>
            </a:r>
            <a:r>
              <a:rPr lang="en-US" dirty="0">
                <a:latin typeface="Times New Roman" panose="02020603050405020304" pitchFamily="18" charset="0"/>
                <a:ea typeface="Calibri" panose="020F0502020204030204" pitchFamily="34" charset="0"/>
              </a:rPr>
              <a:t>, it has received relatively little attention in the past as a</a:t>
            </a:r>
            <a:r>
              <a:rPr lang="en-US" i="1"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distinct discipline.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And </a:t>
            </a:r>
            <a:r>
              <a:rPr lang="en-US" dirty="0">
                <a:latin typeface="Times New Roman" panose="02020603050405020304" pitchFamily="18" charset="0"/>
                <a:ea typeface="Calibri" panose="020F0502020204030204" pitchFamily="34" charset="0"/>
              </a:rPr>
              <a:t>while medical ethics has a long history and is</a:t>
            </a:r>
            <a:r>
              <a:rPr lang="en-US" i="1"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often the subject of coverage in the news media, and nursing ethics has</a:t>
            </a:r>
            <a:r>
              <a:rPr lang="en-US" i="1"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become increasingly prominent over the last few decades, pharmacy</a:t>
            </a:r>
            <a:r>
              <a:rPr lang="en-US" i="1"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ethics does not have a well-established independent basis or a substantial</a:t>
            </a:r>
            <a:r>
              <a:rPr lang="en-US" i="1"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literature.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A </a:t>
            </a:r>
            <a:r>
              <a:rPr lang="en-US" dirty="0">
                <a:latin typeface="Times New Roman" panose="02020603050405020304" pitchFamily="18" charset="0"/>
                <a:ea typeface="Calibri" panose="020F0502020204030204" pitchFamily="34" charset="0"/>
              </a:rPr>
              <a:t>reason for this may be that</a:t>
            </a:r>
            <a:r>
              <a:rPr lang="en-US" i="1"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pharmacists have been far less likely in the past than other healthcare</a:t>
            </a:r>
            <a:r>
              <a:rPr lang="en-US" i="1"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workers to be directly confronted with situations in which they have to</a:t>
            </a:r>
            <a:r>
              <a:rPr lang="en-US" i="1"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make a primary decision with a significant ethical component.</a:t>
            </a:r>
            <a:r>
              <a:rPr lang="en-US" i="1" dirty="0">
                <a:latin typeface="Times New Roman" panose="02020603050405020304" pitchFamily="18"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35647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Pharmacy ethics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Nevertheless, all pharmacists</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irrespective of the branch of the profession in which they practise will</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almost certainly encounter circumstances at sometime within their</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careers in which an understanding of some of the elements of moral</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philosophy and ethics would be advantageous.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Community </a:t>
            </a:r>
            <a:r>
              <a:rPr lang="en-US" dirty="0">
                <a:latin typeface="Times New Roman" panose="02020603050405020304" pitchFamily="18" charset="0"/>
                <a:ea typeface="Calibri" panose="020F0502020204030204" pitchFamily="34" charset="0"/>
                <a:cs typeface="Arial" panose="020B0604020202020204" pitchFamily="34" charset="0"/>
              </a:rPr>
              <a:t>or hospital pharmacists may be uncomfortable with some aspects of reproductive therapy and industrial pharmacists feel concerned at the promotional practices of their company.</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7080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Facts and values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It is worth noting a fundamental difference between facts and values, which to some extent parallels the difference between objective matters and subjective matters.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Facts </a:t>
            </a:r>
            <a:r>
              <a:rPr lang="en-US" dirty="0">
                <a:latin typeface="Times New Roman" panose="02020603050405020304" pitchFamily="18" charset="0"/>
                <a:ea typeface="Calibri" panose="020F0502020204030204" pitchFamily="34" charset="0"/>
                <a:cs typeface="Arial" panose="020B0604020202020204" pitchFamily="34" charset="0"/>
              </a:rPr>
              <a:t>and values are often perceived as being polar opposites. The one indisputable (facts) and the other (values) much more open to question. For instance, facts or objective claims are susceptible to empirical analysis or experimentation. They can be investigated and confirmed.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If </a:t>
            </a:r>
            <a:r>
              <a:rPr lang="en-US" dirty="0">
                <a:latin typeface="Times New Roman" panose="02020603050405020304" pitchFamily="18" charset="0"/>
                <a:ea typeface="Calibri" panose="020F0502020204030204" pitchFamily="34" charset="0"/>
                <a:cs typeface="Arial" panose="020B0604020202020204" pitchFamily="34" charset="0"/>
              </a:rPr>
              <a:t>a factual claim is made that acetylsalicylic acid has a molecular weight of 180.2, then there are established and approved means of verification which most competent scientists would accept.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73592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Facts and values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sz="2400" dirty="0">
                <a:latin typeface="Times New Roman" panose="02020603050405020304" pitchFamily="18" charset="0"/>
                <a:ea typeface="Calibri" panose="020F0502020204030204" pitchFamily="34" charset="0"/>
              </a:rPr>
              <a:t>By comparison, to claim that it is wrong to lie or steal or to intentionally terminate the life of another human being expresses a subjective value claim. To be clear, what is meant here by ‘subjective’ is that it represents a personal point of view. Whether few or many share that point of view does not influence its subjectivity. </a:t>
            </a:r>
            <a:endParaRPr lang="en-US" sz="2400"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sz="2400" dirty="0" smtClean="0">
                <a:latin typeface="Times New Roman" panose="02020603050405020304" pitchFamily="18" charset="0"/>
                <a:ea typeface="Calibri" panose="020F0502020204030204" pitchFamily="34" charset="0"/>
              </a:rPr>
              <a:t>Indeed</a:t>
            </a:r>
            <a:r>
              <a:rPr lang="en-US" sz="2400" dirty="0">
                <a:latin typeface="Times New Roman" panose="02020603050405020304" pitchFamily="18" charset="0"/>
                <a:ea typeface="Calibri" panose="020F0502020204030204" pitchFamily="34" charset="0"/>
              </a:rPr>
              <a:t>, the claim may not be universally agreed. Even members of the same family can have different views; say on the sanctity of human life, and people across a wide social, cultural or religious spectrum will almost certainly recognize a diversity of values in their daily lives. </a:t>
            </a:r>
            <a:endParaRPr lang="en-US" sz="2400"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sz="2400" dirty="0" smtClean="0">
                <a:latin typeface="Times New Roman" panose="02020603050405020304" pitchFamily="18" charset="0"/>
                <a:ea typeface="Calibri" panose="020F0502020204030204" pitchFamily="34" charset="0"/>
              </a:rPr>
              <a:t>So</a:t>
            </a:r>
            <a:r>
              <a:rPr lang="en-US" sz="2400" dirty="0">
                <a:latin typeface="Times New Roman" panose="02020603050405020304" pitchFamily="18" charset="0"/>
                <a:ea typeface="Calibri" panose="020F0502020204030204" pitchFamily="34" charset="0"/>
              </a:rPr>
              <a:t>, for these reasons alone, it is difficult to entirely rebut charges of </a:t>
            </a:r>
            <a:r>
              <a:rPr lang="en-US" sz="2400" i="1" dirty="0">
                <a:latin typeface="Times New Roman" panose="02020603050405020304" pitchFamily="18" charset="0"/>
                <a:ea typeface="Calibri" panose="020F0502020204030204" pitchFamily="34" charset="0"/>
              </a:rPr>
              <a:t>relativism </a:t>
            </a:r>
            <a:r>
              <a:rPr lang="en-US" sz="2400" dirty="0">
                <a:latin typeface="Times New Roman" panose="02020603050405020304" pitchFamily="18" charset="0"/>
                <a:ea typeface="Calibri" panose="020F0502020204030204" pitchFamily="34" charset="0"/>
              </a:rPr>
              <a:t>(relative to a particular standpoint) or </a:t>
            </a:r>
            <a:r>
              <a:rPr lang="en-US" sz="2400" i="1" dirty="0">
                <a:latin typeface="Times New Roman" panose="02020603050405020304" pitchFamily="18" charset="0"/>
                <a:ea typeface="Calibri" panose="020F0502020204030204" pitchFamily="34" charset="0"/>
              </a:rPr>
              <a:t>pluralism </a:t>
            </a:r>
            <a:r>
              <a:rPr lang="en-US" sz="2400" dirty="0">
                <a:latin typeface="Times New Roman" panose="02020603050405020304" pitchFamily="18" charset="0"/>
                <a:ea typeface="Calibri" panose="020F0502020204030204" pitchFamily="34" charset="0"/>
              </a:rPr>
              <a:t>(the existence of different and possibly incommensurable views) in values.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414559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smtClean="0">
                <a:solidFill>
                  <a:srgbClr val="0070C0"/>
                </a:solidFill>
                <a:effectLst/>
                <a:latin typeface="Times New Roman" panose="02020603050405020304" pitchFamily="18" charset="0"/>
                <a:ea typeface="Calibri" panose="020F0502020204030204" pitchFamily="34" charset="0"/>
                <a:cs typeface="Arial" panose="020B0604020202020204" pitchFamily="34" charset="0"/>
              </a:rPr>
              <a:t>Moral relativism</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What is considered to be wrong in the moral sense undoubtedly can and does sometimes change with time, laying all contemporary opinions open to a charge of </a:t>
            </a:r>
            <a:r>
              <a:rPr lang="en-US" i="1" dirty="0">
                <a:latin typeface="Times New Roman" panose="02020603050405020304" pitchFamily="18" charset="0"/>
                <a:ea typeface="Calibri" panose="020F0502020204030204" pitchFamily="34" charset="0"/>
              </a:rPr>
              <a:t>moral relativism</a:t>
            </a:r>
            <a:r>
              <a:rPr lang="en-US" dirty="0">
                <a:latin typeface="Times New Roman" panose="02020603050405020304" pitchFamily="18" charset="0"/>
                <a:ea typeface="Calibri" panose="020F0502020204030204" pitchFamily="34" charset="0"/>
              </a:rPr>
              <a:t>. In other words, what we believe to be right or wrong now may be judged differently in the future.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Such </a:t>
            </a:r>
            <a:r>
              <a:rPr lang="en-US" dirty="0">
                <a:latin typeface="Times New Roman" panose="02020603050405020304" pitchFamily="18" charset="0"/>
                <a:ea typeface="Calibri" panose="020F0502020204030204" pitchFamily="34" charset="0"/>
              </a:rPr>
              <a:t>thoughts of relativism have a long history, and Aristotle (384–322 BC), taught that whereas natural laws are immutable, that is unchangeable, not subject to variation, and have the same validity everywhere (as fire burns both here and in Persia), notions of justice (or men’s ideas of right and wrong) are variable.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19023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smtClean="0">
                <a:solidFill>
                  <a:srgbClr val="0070C0"/>
                </a:solidFill>
                <a:effectLst/>
                <a:latin typeface="Times New Roman" panose="02020603050405020304" pitchFamily="18" charset="0"/>
                <a:ea typeface="Calibri" panose="020F0502020204030204" pitchFamily="34" charset="0"/>
                <a:cs typeface="Arial" panose="020B0604020202020204" pitchFamily="34" charset="0"/>
              </a:rPr>
              <a:t>Moral relativism</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Aristotle’s example neatly emphasizes the difference between a fact (in this case aspects of combustion) and a value (justice). The ancient Greek historian Herodotus (447–449 BC) highlighted cultural preferences for religious rites and customary observances</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indent="0" algn="just">
              <a:lnSpc>
                <a:spcPct val="115000"/>
              </a:lnSpc>
              <a:spcBef>
                <a:spcPts val="0"/>
              </a:spcBef>
              <a:buNone/>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15000"/>
              </a:lnSpc>
              <a:spcBef>
                <a:spcPts val="0"/>
              </a:spcBef>
              <a:buNone/>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For if one should propose to all men a choice, bidding them to select the best customs that there are, each race of men, after examining them all, would select those of their own people; thus think that their own customs are by far the best’.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649296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smtClean="0">
                <a:solidFill>
                  <a:srgbClr val="0070C0"/>
                </a:solidFill>
                <a:effectLst/>
                <a:latin typeface="Times New Roman" panose="02020603050405020304" pitchFamily="18" charset="0"/>
                <a:ea typeface="Calibri" panose="020F0502020204030204" pitchFamily="34" charset="0"/>
                <a:cs typeface="Arial" panose="020B0604020202020204" pitchFamily="34" charset="0"/>
              </a:rPr>
              <a:t>Moral relativism</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sz="2400" dirty="0">
                <a:latin typeface="Times New Roman" panose="02020603050405020304" pitchFamily="18" charset="0"/>
                <a:ea typeface="Calibri" panose="020F0502020204030204" pitchFamily="34" charset="0"/>
              </a:rPr>
              <a:t>In particular, Herodotus noted that it is customary to eat their deceased parents in some cultures and in others to ‘consume with fire’, or as we would now say cremate, but that the reverse would be unthinkable. </a:t>
            </a:r>
            <a:endParaRPr lang="en-US" sz="2400"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sz="2400" dirty="0" smtClean="0">
                <a:latin typeface="Times New Roman" panose="02020603050405020304" pitchFamily="18" charset="0"/>
                <a:ea typeface="Calibri" panose="020F0502020204030204" pitchFamily="34" charset="0"/>
              </a:rPr>
              <a:t>We </a:t>
            </a:r>
            <a:r>
              <a:rPr lang="en-US" sz="2400" dirty="0">
                <a:latin typeface="Times New Roman" panose="02020603050405020304" pitchFamily="18" charset="0"/>
                <a:ea typeface="Calibri" panose="020F0502020204030204" pitchFamily="34" charset="0"/>
              </a:rPr>
              <a:t>may counter the accusation of relativism by arguing that what is understood as moral progress is more a question of moral enlightenment following the perceptive analysis of some of the major European philosophers of the past and present, such as Kant, Rousseau, Hobbes, Locke, Hume and others. </a:t>
            </a:r>
            <a:endParaRPr lang="en-US" sz="2400"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sz="2400" dirty="0" smtClean="0">
                <a:latin typeface="Times New Roman" panose="02020603050405020304" pitchFamily="18" charset="0"/>
                <a:ea typeface="Calibri" panose="020F0502020204030204" pitchFamily="34" charset="0"/>
              </a:rPr>
              <a:t>In </a:t>
            </a:r>
            <a:r>
              <a:rPr lang="en-US" sz="2400" dirty="0">
                <a:latin typeface="Times New Roman" panose="02020603050405020304" pitchFamily="18" charset="0"/>
                <a:ea typeface="Calibri" panose="020F0502020204030204" pitchFamily="34" charset="0"/>
              </a:rPr>
              <a:t>the past, we just got it wrong, but now we know better. Though this does not altogether refute the charge; even in science, the notion of progress is not entirely value free. </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0432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smtClean="0">
                <a:solidFill>
                  <a:srgbClr val="0070C0"/>
                </a:solidFill>
                <a:effectLst/>
                <a:latin typeface="Times New Roman" panose="02020603050405020304" pitchFamily="18" charset="0"/>
                <a:ea typeface="Calibri" panose="020F0502020204030204" pitchFamily="34" charset="0"/>
                <a:cs typeface="Arial" panose="020B0604020202020204" pitchFamily="34" charset="0"/>
              </a:rPr>
              <a:t>Moral relativism</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Fortunately, many of the changes, mostly supported by legislation, seem unequivocally obvious to a modern society. Like hindsight generally, moral hindsight, has the advantage of observing the consequences of change.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We </a:t>
            </a:r>
            <a:r>
              <a:rPr lang="en-US" dirty="0">
                <a:latin typeface="Times New Roman" panose="02020603050405020304" pitchFamily="18" charset="0"/>
                <a:ea typeface="Calibri" panose="020F0502020204030204" pitchFamily="34" charset="0"/>
              </a:rPr>
              <a:t>have to imagine ourselves in earlier centuries to begin to understand the unthinking toleration of slavery, the subjugation and lack of the franchise of women in a largely paternalistic society, and the appalling treatment of children in factories, as servants and in other harsh or arduous employment.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61887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smtClean="0">
                <a:solidFill>
                  <a:srgbClr val="0070C0"/>
                </a:solidFill>
                <a:effectLst/>
                <a:latin typeface="Times New Roman" panose="02020603050405020304" pitchFamily="18" charset="0"/>
                <a:ea typeface="Calibri" panose="020F0502020204030204" pitchFamily="34" charset="0"/>
                <a:cs typeface="Arial" panose="020B0604020202020204" pitchFamily="34" charset="0"/>
              </a:rPr>
              <a:t>Moral relativism</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However, before we become too self-congratulatory, we must not forget that homosexuality was a criminal offence just a few decades ago in the UK and that racial segregation was exercised and legally enforced in the southern USA and in South Africa.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Some </a:t>
            </a:r>
            <a:r>
              <a:rPr lang="en-US" dirty="0">
                <a:latin typeface="Times New Roman" panose="02020603050405020304" pitchFamily="18" charset="0"/>
                <a:ea typeface="Calibri" panose="020F0502020204030204" pitchFamily="34" charset="0"/>
              </a:rPr>
              <a:t>recent legislative changes relating to moral principles such as banning the smacking of children (physical assault and infringement of autonomy) and prohibiting smoking in public places (a contentious competing rights/liberties issue) have not been universally welcomed.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05947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Why do we need a focus on pharmacy ethics?</a:t>
            </a:r>
            <a:endParaRPr lang="en-US" sz="6000" dirty="0"/>
          </a:p>
        </p:txBody>
      </p:sp>
      <p:sp>
        <p:nvSpPr>
          <p:cNvPr id="3" name="Content Placeholder 2"/>
          <p:cNvSpPr>
            <a:spLocks noGrp="1"/>
          </p:cNvSpPr>
          <p:nvPr>
            <p:ph idx="1"/>
          </p:nvPr>
        </p:nvSpPr>
        <p:spPr>
          <a:xfrm>
            <a:off x="838200" y="1825624"/>
            <a:ext cx="10515600" cy="4367357"/>
          </a:xfrm>
        </p:spPr>
        <p:txBody>
          <a:bodyPr>
            <a:normAutofit/>
          </a:bodyPr>
          <a:lstStyle/>
          <a:p>
            <a:pPr marL="342900" lvl="0" indent="-342900" algn="just">
              <a:lnSpc>
                <a:spcPct val="100000"/>
              </a:lnSpc>
              <a:spcBef>
                <a:spcPct val="20000"/>
              </a:spcBef>
            </a:pPr>
            <a:r>
              <a:rPr lang="en-US" dirty="0" smtClean="0">
                <a:effectLst/>
                <a:latin typeface="Times New Roman" panose="02020603050405020304" pitchFamily="18" charset="0"/>
                <a:ea typeface="Calibri" panose="020F0502020204030204" pitchFamily="34" charset="0"/>
              </a:rPr>
              <a:t>Most people don’t appear to give a great deal of thought to their own behavior whether concerning domestic affairs or work-related activities unless there are special circumstances.  If we do take time to reflect, many of our actions appear to be instinctive or virtually automatic: just plain routine or common sense. We seem to know how to behave and simply get on with it. Nevertheless, irrespective of formal or informal routines, the necessity of being ‘accountable’ for one’s actions is always an important consideration to be kept in mind. </a:t>
            </a:r>
            <a:endParaRPr lang="en-US" sz="3200" dirty="0"/>
          </a:p>
        </p:txBody>
      </p:sp>
    </p:spTree>
    <p:extLst>
      <p:ext uri="{BB962C8B-B14F-4D97-AF65-F5344CB8AC3E}">
        <p14:creationId xmlns:p14="http://schemas.microsoft.com/office/powerpoint/2010/main" val="1992337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smtClean="0">
                <a:solidFill>
                  <a:srgbClr val="0070C0"/>
                </a:solidFill>
                <a:effectLst/>
                <a:latin typeface="Times New Roman" panose="02020603050405020304" pitchFamily="18" charset="0"/>
                <a:ea typeface="Calibri" panose="020F0502020204030204" pitchFamily="34" charset="0"/>
                <a:cs typeface="Arial" panose="020B0604020202020204" pitchFamily="34" charset="0"/>
              </a:rPr>
              <a:t>Moral relativism</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The law does not always reflect majority public opinion, as evidenced by various surveys carried out since the permanent abolition of the death penalty for murder in the UK in 1969</a:t>
            </a:r>
            <a:r>
              <a:rPr lang="en-US" dirty="0" smtClean="0">
                <a:latin typeface="Times New Roman" panose="02020603050405020304" pitchFamily="18" charset="0"/>
                <a:ea typeface="Calibri" panose="020F0502020204030204" pitchFamily="34" charset="0"/>
              </a:rPr>
              <a:t>.</a:t>
            </a: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Undoubtedly there are people who are in effect amoral or take a markedly atypical view of common morality. The vast majority of people do, however, appear to have an intrinsic moral portfolio, which although varying from person to person tends to include some fairly common elements like respect for human life, truth telling, justice and keeping promises. </a:t>
            </a:r>
          </a:p>
        </p:txBody>
      </p:sp>
    </p:spTree>
    <p:extLst>
      <p:ext uri="{BB962C8B-B14F-4D97-AF65-F5344CB8AC3E}">
        <p14:creationId xmlns:p14="http://schemas.microsoft.com/office/powerpoint/2010/main" val="129686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526473"/>
          </a:xfrm>
        </p:spPr>
        <p:txBody>
          <a:bodyPr>
            <a:normAutofit fontScale="90000"/>
          </a:bodyPr>
          <a:lstStyle/>
          <a:p>
            <a:endParaRPr lang="en-US" dirty="0"/>
          </a:p>
        </p:txBody>
      </p:sp>
      <p:sp>
        <p:nvSpPr>
          <p:cNvPr id="4" name="Text Placeholder 3"/>
          <p:cNvSpPr>
            <a:spLocks noGrp="1"/>
          </p:cNvSpPr>
          <p:nvPr>
            <p:ph type="body" sz="half" idx="2"/>
          </p:nvPr>
        </p:nvSpPr>
        <p:spPr>
          <a:xfrm>
            <a:off x="1371600" y="1704109"/>
            <a:ext cx="4045527" cy="4419599"/>
          </a:xfrm>
        </p:spPr>
        <p:txBody>
          <a:bodyPr>
            <a:normAutofit/>
          </a:bodyPr>
          <a:lstStyle/>
          <a:p>
            <a:pPr algn="just">
              <a:lnSpc>
                <a:spcPct val="115000"/>
              </a:lnSpc>
              <a:spcBef>
                <a:spcPts val="0"/>
              </a:spcBef>
            </a:pPr>
            <a:r>
              <a:rPr lang="en-US" sz="2800" dirty="0">
                <a:latin typeface="Times New Roman" panose="02020603050405020304" pitchFamily="18" charset="0"/>
                <a:ea typeface="Calibri" panose="020F0502020204030204" pitchFamily="34" charset="0"/>
                <a:cs typeface="Arial" panose="020B0604020202020204" pitchFamily="34" charset="0"/>
              </a:rPr>
              <a:t>Edward Parrish (1822- 72), author of the 1857 essay "Ethical Analysis," possibly the first serious consideration of American pharmacists' moral responsibilities.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51418" y="457199"/>
            <a:ext cx="4211782" cy="5666509"/>
          </a:xfrm>
          <a:prstGeom prst="rect">
            <a:avLst/>
          </a:prstGeom>
          <a:noFill/>
          <a:ln>
            <a:noFill/>
          </a:ln>
        </p:spPr>
      </p:pic>
    </p:spTree>
    <p:extLst>
      <p:ext uri="{BB962C8B-B14F-4D97-AF65-F5344CB8AC3E}">
        <p14:creationId xmlns:p14="http://schemas.microsoft.com/office/powerpoint/2010/main" val="21389679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789709" y="5680363"/>
            <a:ext cx="10806546" cy="1066801"/>
          </a:xfrm>
        </p:spPr>
        <p:txBody>
          <a:bodyPr>
            <a:normAutofit fontScale="92500" lnSpcReduction="20000"/>
          </a:bodyPr>
          <a:lstStyle/>
          <a:p>
            <a:pPr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This painting by Robert Thom from the Great Moments in Pharmacy Series depicts the founding of the American Pharmaceutical Association in 1852. The Association established the first national code for pharmacists.</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789709" y="263237"/>
            <a:ext cx="10806546" cy="5417126"/>
          </a:xfrm>
          <a:prstGeom prst="rect">
            <a:avLst/>
          </a:prstGeom>
          <a:noFill/>
          <a:ln>
            <a:noFill/>
          </a:ln>
        </p:spPr>
      </p:pic>
    </p:spTree>
    <p:extLst>
      <p:ext uri="{BB962C8B-B14F-4D97-AF65-F5344CB8AC3E}">
        <p14:creationId xmlns:p14="http://schemas.microsoft.com/office/powerpoint/2010/main" val="34057502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Tree>
    <p:extLst>
      <p:ext uri="{BB962C8B-B14F-4D97-AF65-F5344CB8AC3E}">
        <p14:creationId xmlns:p14="http://schemas.microsoft.com/office/powerpoint/2010/main" val="4221866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Why do we need a focus on pharmacy ethics?</a:t>
            </a:r>
            <a:endParaRPr lang="en-US" sz="6000" dirty="0"/>
          </a:p>
        </p:txBody>
      </p:sp>
      <p:sp>
        <p:nvSpPr>
          <p:cNvPr id="3" name="Content Placeholder 2"/>
          <p:cNvSpPr>
            <a:spLocks noGrp="1"/>
          </p:cNvSpPr>
          <p:nvPr>
            <p:ph idx="1"/>
          </p:nvPr>
        </p:nvSpPr>
        <p:spPr>
          <a:xfrm>
            <a:off x="838200" y="1825624"/>
            <a:ext cx="10515600" cy="5032376"/>
          </a:xfrm>
        </p:spPr>
        <p:txBody>
          <a:bodyPr>
            <a:noAutofit/>
          </a:bodyPr>
          <a:lstStyle/>
          <a:p>
            <a:pPr marL="0" algn="just">
              <a:lnSpc>
                <a:spcPct val="100000"/>
              </a:lnSpc>
              <a:spcBef>
                <a:spcPts val="0"/>
              </a:spcBef>
            </a:pPr>
            <a:r>
              <a:rPr lang="en-US" dirty="0" smtClean="0">
                <a:effectLst/>
                <a:latin typeface="Times New Roman" panose="02020603050405020304" pitchFamily="18" charset="0"/>
                <a:ea typeface="Calibri" panose="020F0502020204030204" pitchFamily="34" charset="0"/>
                <a:cs typeface="Arial" panose="020B0604020202020204" pitchFamily="34" charset="0"/>
              </a:rPr>
              <a:t>In community or hospital pharmacy these procedures include, for instance an obligation to:</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457200" lvl="0" indent="-457200" algn="just">
              <a:lnSpc>
                <a:spcPct val="100000"/>
              </a:lnSpc>
              <a:spcBef>
                <a:spcPts val="0"/>
              </a:spcBef>
              <a:buFont typeface="+mj-lt"/>
              <a:buAutoNum type="arabi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check that regulatory requirements are met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457200" lvl="0" indent="-457200" algn="just">
              <a:lnSpc>
                <a:spcPct val="100000"/>
              </a:lnSpc>
              <a:spcBef>
                <a:spcPts val="0"/>
              </a:spcBef>
              <a:buFont typeface="+mj-lt"/>
              <a:buAutoNum type="arabi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that a prescriber’s intentions are unequivocal</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457200" lvl="0" indent="-457200" algn="just">
              <a:lnSpc>
                <a:spcPct val="100000"/>
              </a:lnSpc>
              <a:spcBef>
                <a:spcPts val="0"/>
              </a:spcBef>
              <a:buFont typeface="+mj-lt"/>
              <a:buAutoNum type="arabi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that there are no potential drug-drug interactions or other incompatibilities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457200" lvl="0" indent="-457200" algn="just">
              <a:lnSpc>
                <a:spcPct val="100000"/>
              </a:lnSpc>
              <a:spcBef>
                <a:spcPts val="0"/>
              </a:spcBef>
              <a:buFont typeface="+mj-lt"/>
              <a:buAutoNum type="arabi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that patients receive clear and unambiguous advice and instructions with their medication.</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00000"/>
              </a:lnSpc>
              <a:spcBef>
                <a:spcPts val="0"/>
              </a:spcBef>
            </a:pPr>
            <a:r>
              <a:rPr lang="en-US" dirty="0" smtClean="0">
                <a:effectLst/>
                <a:latin typeface="Times New Roman" panose="02020603050405020304" pitchFamily="18" charset="0"/>
                <a:ea typeface="Calibri" panose="020F0502020204030204" pitchFamily="34" charset="0"/>
                <a:cs typeface="Arial" panose="020B0604020202020204" pitchFamily="34" charset="0"/>
              </a:rPr>
              <a:t>     All of these considerations can be categorized as being </a:t>
            </a:r>
            <a:r>
              <a:rPr lang="en-US" i="1" dirty="0" smtClean="0">
                <a:effectLst/>
                <a:latin typeface="Times New Roman" panose="02020603050405020304" pitchFamily="18" charset="0"/>
                <a:ea typeface="Calibri" panose="020F0502020204030204" pitchFamily="34" charset="0"/>
                <a:cs typeface="Arial" panose="020B0604020202020204" pitchFamily="34" charset="0"/>
              </a:rPr>
              <a:t>objective </a:t>
            </a:r>
            <a:r>
              <a:rPr lang="en-US" dirty="0" smtClean="0">
                <a:effectLst/>
                <a:latin typeface="Times New Roman" panose="02020603050405020304" pitchFamily="18" charset="0"/>
                <a:ea typeface="Calibri" panose="020F0502020204030204" pitchFamily="34" charset="0"/>
                <a:cs typeface="Arial" panose="020B0604020202020204" pitchFamily="34" charset="0"/>
              </a:rPr>
              <a:t>or factual matters, largely uncolored by feelings or opinions. There is either compliance with an established requirement or there is not.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21250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Changing times</a:t>
            </a:r>
            <a:endParaRPr lang="en-US" sz="6000" dirty="0"/>
          </a:p>
        </p:txBody>
      </p:sp>
      <p:sp>
        <p:nvSpPr>
          <p:cNvPr id="3" name="Content Placeholder 2"/>
          <p:cNvSpPr>
            <a:spLocks noGrp="1"/>
          </p:cNvSpPr>
          <p:nvPr>
            <p:ph idx="1"/>
          </p:nvPr>
        </p:nvSpPr>
        <p:spPr>
          <a:xfrm>
            <a:off x="838200" y="1825624"/>
            <a:ext cx="10515600" cy="4020994"/>
          </a:xfrm>
        </p:spPr>
        <p:txBody>
          <a:bodyPr>
            <a:normAutofit/>
          </a:bodyPr>
          <a:lstStyle/>
          <a:p>
            <a:pPr marL="0" algn="just">
              <a:lnSpc>
                <a:spcPct val="115000"/>
              </a:lnSpc>
              <a:spcBef>
                <a:spcPts val="0"/>
              </a:spcBef>
            </a:pPr>
            <a:r>
              <a:rPr lang="en-US" dirty="0" smtClean="0">
                <a:effectLst/>
                <a:latin typeface="Times New Roman" panose="02020603050405020304" pitchFamily="18" charset="0"/>
                <a:ea typeface="Calibri" panose="020F0502020204030204" pitchFamily="34" charset="0"/>
                <a:cs typeface="Arial" panose="020B0604020202020204" pitchFamily="34" charset="0"/>
              </a:rPr>
              <a:t>Over the last few decades, healthcare workers, have become increasingly aware of aspects of daily life that have a moral dimension, and consequently are far less susceptible to routines. Many of these are issues that impinge on health and illness. Matters of life and death have become much more prominent because of increasing possibilities of therapeutic intervention, legal challenges and media coverage.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50504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RPSGB guidance</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All pharmacists in the UK and in many other countries are members of a professional body that publishes and requires members to comply with a code of practice. The publication </a:t>
            </a:r>
            <a:r>
              <a:rPr lang="en-US" i="1" dirty="0">
                <a:latin typeface="Times New Roman" panose="02020603050405020304" pitchFamily="18" charset="0"/>
                <a:ea typeface="Calibri" panose="020F0502020204030204" pitchFamily="34" charset="0"/>
                <a:cs typeface="Arial" panose="020B0604020202020204" pitchFamily="34" charset="0"/>
              </a:rPr>
              <a:t>Medicines, Ethics &amp; Practice: A Guide for Pharmacists and Pharmacy</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Technicians </a:t>
            </a:r>
            <a:r>
              <a:rPr lang="en-US" dirty="0">
                <a:latin typeface="Times New Roman" panose="02020603050405020304" pitchFamily="18" charset="0"/>
                <a:ea typeface="Calibri" panose="020F0502020204030204" pitchFamily="34" charset="0"/>
                <a:cs typeface="Arial" panose="020B0604020202020204" pitchFamily="34" charset="0"/>
              </a:rPr>
              <a:t>(MEP) of the Royal Pharmaceutical Society of Great Britain (RPSGB) includes information on general legal requirements, and codes of ethics for both pharmacists and registered pharmacy technicians. Generally, there is a view that: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285750" indent="-514350" algn="just">
              <a:lnSpc>
                <a:spcPct val="115000"/>
              </a:lnSpc>
              <a:spcBef>
                <a:spcPts val="0"/>
              </a:spcBef>
              <a:buFont typeface="+mj-lt"/>
              <a:buAutoNum type="arabicPeriod"/>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law informs you about what you </a:t>
            </a:r>
            <a:r>
              <a:rPr lang="en-US" i="1" dirty="0">
                <a:latin typeface="Times New Roman" panose="02020603050405020304" pitchFamily="18" charset="0"/>
                <a:ea typeface="Calibri" panose="020F0502020204030204" pitchFamily="34" charset="0"/>
                <a:cs typeface="Arial" panose="020B0604020202020204" pitchFamily="34" charset="0"/>
              </a:rPr>
              <a:t>must </a:t>
            </a:r>
            <a:r>
              <a:rPr lang="en-US" dirty="0">
                <a:latin typeface="Times New Roman" panose="02020603050405020304" pitchFamily="18" charset="0"/>
                <a:ea typeface="Calibri" panose="020F0502020204030204" pitchFamily="34" charset="0"/>
                <a:cs typeface="Arial" panose="020B0604020202020204" pitchFamily="34" charset="0"/>
              </a:rPr>
              <a:t>do or </a:t>
            </a:r>
            <a:r>
              <a:rPr lang="en-US" i="1" dirty="0">
                <a:latin typeface="Times New Roman" panose="02020603050405020304" pitchFamily="18" charset="0"/>
                <a:ea typeface="Calibri" panose="020F0502020204030204" pitchFamily="34" charset="0"/>
                <a:cs typeface="Arial" panose="020B0604020202020204" pitchFamily="34" charset="0"/>
              </a:rPr>
              <a:t>must not </a:t>
            </a:r>
            <a:r>
              <a:rPr lang="en-US" dirty="0">
                <a:latin typeface="Times New Roman" panose="02020603050405020304" pitchFamily="18" charset="0"/>
                <a:ea typeface="Calibri" panose="020F0502020204030204" pitchFamily="34" charset="0"/>
                <a:cs typeface="Arial" panose="020B0604020202020204" pitchFamily="34" charset="0"/>
              </a:rPr>
              <a:t>do</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285750" indent="-514350" algn="just">
              <a:lnSpc>
                <a:spcPct val="115000"/>
              </a:lnSpc>
              <a:spcBef>
                <a:spcPts val="0"/>
              </a:spcBef>
              <a:buFont typeface="+mj-lt"/>
              <a:buAutoNum type="arabicPeriod"/>
            </a:pPr>
            <a:r>
              <a:rPr lang="en-US" dirty="0" smtClean="0">
                <a:latin typeface="Times New Roman" panose="02020603050405020304" pitchFamily="18" charset="0"/>
                <a:ea typeface="Calibri" panose="020F0502020204030204" pitchFamily="34" charset="0"/>
                <a:cs typeface="Arial" panose="020B0604020202020204" pitchFamily="34" charset="0"/>
              </a:rPr>
              <a:t>ethics </a:t>
            </a:r>
            <a:r>
              <a:rPr lang="en-US" dirty="0">
                <a:latin typeface="Times New Roman" panose="02020603050405020304" pitchFamily="18" charset="0"/>
                <a:ea typeface="Calibri" panose="020F0502020204030204" pitchFamily="34" charset="0"/>
                <a:cs typeface="Arial" panose="020B0604020202020204" pitchFamily="34" charset="0"/>
              </a:rPr>
              <a:t>helps you to decide what you </a:t>
            </a:r>
            <a:r>
              <a:rPr lang="en-US" i="1" dirty="0">
                <a:latin typeface="Times New Roman" panose="02020603050405020304" pitchFamily="18" charset="0"/>
                <a:ea typeface="Calibri" panose="020F0502020204030204" pitchFamily="34" charset="0"/>
                <a:cs typeface="Arial" panose="020B0604020202020204" pitchFamily="34" charset="0"/>
              </a:rPr>
              <a:t>ought </a:t>
            </a:r>
            <a:r>
              <a:rPr lang="en-US" dirty="0">
                <a:latin typeface="Times New Roman" panose="02020603050405020304" pitchFamily="18" charset="0"/>
                <a:ea typeface="Calibri" panose="020F0502020204030204" pitchFamily="34" charset="0"/>
                <a:cs typeface="Arial" panose="020B0604020202020204" pitchFamily="34" charset="0"/>
              </a:rPr>
              <a:t>to do when the law is silent.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8461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What is morality and should we use the term moral or ethical?</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The term morality refers to right moral conduct or a moral system, and by ‘moral’, we generally mean those aspects reflecting the rightness or wrongness of an action or relating to the goodness or badness of human character or behavior.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The </a:t>
            </a:r>
            <a:r>
              <a:rPr lang="en-US" dirty="0">
                <a:latin typeface="Times New Roman" panose="02020603050405020304" pitchFamily="18" charset="0"/>
                <a:ea typeface="Calibri" panose="020F0502020204030204" pitchFamily="34" charset="0"/>
              </a:rPr>
              <a:t>words ‘moral’ and ‘ethical’ are often used as synonyms. ‘Ethics’ comes from the Ancient Greek word </a:t>
            </a:r>
            <a:r>
              <a:rPr lang="en-US" i="1" dirty="0">
                <a:latin typeface="Times New Roman" panose="02020603050405020304" pitchFamily="18" charset="0"/>
                <a:ea typeface="Calibri" panose="020F0502020204030204" pitchFamily="34" charset="0"/>
              </a:rPr>
              <a:t>ethikos</a:t>
            </a:r>
            <a:r>
              <a:rPr lang="en-US" dirty="0">
                <a:latin typeface="Times New Roman" panose="02020603050405020304" pitchFamily="18" charset="0"/>
                <a:ea typeface="Calibri" panose="020F0502020204030204" pitchFamily="34" charset="0"/>
              </a:rPr>
              <a:t>, relating to nature or disposition, and ‘moral’ is derived from the Latin </a:t>
            </a:r>
            <a:r>
              <a:rPr lang="en-US" i="1" dirty="0">
                <a:latin typeface="Times New Roman" panose="02020603050405020304" pitchFamily="18" charset="0"/>
                <a:ea typeface="Calibri" panose="020F0502020204030204" pitchFamily="34" charset="0"/>
              </a:rPr>
              <a:t>moralis</a:t>
            </a:r>
            <a:r>
              <a:rPr lang="en-US" dirty="0">
                <a:latin typeface="Times New Roman" panose="02020603050405020304" pitchFamily="18" charset="0"/>
                <a:ea typeface="Calibri" panose="020F0502020204030204" pitchFamily="34" charset="0"/>
              </a:rPr>
              <a:t>, meaning custom.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247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What is morality and should we use the term moral or ethical?</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In modern usage, ‘moral’ commonly refers to qualities or descriptions such as right or wrong, good or bad, or is concerned with conformance with behavioral standards – in other words, practical application.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Generally </a:t>
            </a:r>
            <a:r>
              <a:rPr lang="en-US" dirty="0">
                <a:latin typeface="Times New Roman" panose="02020603050405020304" pitchFamily="18" charset="0"/>
                <a:ea typeface="Calibri" panose="020F0502020204030204" pitchFamily="34" charset="0"/>
              </a:rPr>
              <a:t>speaking, ‘ethics’ is used in dealing with moral questions from a theoretical point of view, or put more formally, it is the science of morals in human conduct.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97487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Ethical norms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Ethical norms are rules of behaviour to be complied with or used to evaluate or direct human conduct. In other words, they are firm guidelines on how we should live.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word norm, like the adjectival form normal, implies senses of both conforming to a standard and such that it ought to be – which are quite separate matters.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Normative </a:t>
            </a:r>
            <a:r>
              <a:rPr lang="en-US" dirty="0">
                <a:latin typeface="Times New Roman" panose="02020603050405020304" pitchFamily="18" charset="0"/>
                <a:ea typeface="Calibri" panose="020F0502020204030204" pitchFamily="34" charset="0"/>
                <a:cs typeface="Arial" panose="020B0604020202020204" pitchFamily="34" charset="0"/>
              </a:rPr>
              <a:t>ethics concerns basic questions such as: what is right and wrong, good or bad. To put this another way, which actions should I perform and which should I avoid?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04450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Moral intuitions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Although some might argue otherwise, moral considerations are to a significant extent </a:t>
            </a:r>
            <a:r>
              <a:rPr lang="en-US" i="1" dirty="0">
                <a:latin typeface="Times New Roman" panose="02020603050405020304" pitchFamily="18" charset="0"/>
                <a:ea typeface="Calibri" panose="020F0502020204030204" pitchFamily="34" charset="0"/>
              </a:rPr>
              <a:t>subjective</a:t>
            </a:r>
            <a:r>
              <a:rPr lang="en-US" dirty="0">
                <a:latin typeface="Times New Roman" panose="02020603050405020304" pitchFamily="18" charset="0"/>
                <a:ea typeface="Calibri" panose="020F0502020204030204" pitchFamily="34" charset="0"/>
              </a:rPr>
              <a:t>, relating to upbringing, cultural background, reflecting personal experiences and feelings or religious teaching and faith. But if so, they are no less important for being even partially subjective. Often, though unable to explain exactly why, we may feel intuitively that something is just plain right or wrong: an action ought to be allowed or conversely should not be undertaken.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761891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2035</Words>
  <Application>Microsoft Office PowerPoint</Application>
  <PresentationFormat>Widescreen</PresentationFormat>
  <Paragraphs>76</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Calibri Light</vt:lpstr>
      <vt:lpstr>Lucida Calligraphy</vt:lpstr>
      <vt:lpstr>Rockwell Condensed</vt:lpstr>
      <vt:lpstr>Times New Roman</vt:lpstr>
      <vt:lpstr>Verdana</vt:lpstr>
      <vt:lpstr>Office Theme</vt:lpstr>
      <vt:lpstr>Introduction to Pharmacy Ethics (Theoretical considerations)</vt:lpstr>
      <vt:lpstr>Why do we need a focus on pharmacy ethics?</vt:lpstr>
      <vt:lpstr>Why do we need a focus on pharmacy ethics?</vt:lpstr>
      <vt:lpstr>Changing times</vt:lpstr>
      <vt:lpstr>RPSGB guidance</vt:lpstr>
      <vt:lpstr>What is morality and should we use the term moral or ethical?</vt:lpstr>
      <vt:lpstr>What is morality and should we use the term moral or ethical?</vt:lpstr>
      <vt:lpstr>Ethical norms</vt:lpstr>
      <vt:lpstr>Moral intuitions</vt:lpstr>
      <vt:lpstr>Moral intuitions</vt:lpstr>
      <vt:lpstr>Pharmacy ethics</vt:lpstr>
      <vt:lpstr>Pharmacy ethics</vt:lpstr>
      <vt:lpstr>Facts and values</vt:lpstr>
      <vt:lpstr>Facts and values</vt:lpstr>
      <vt:lpstr>Moral relativism</vt:lpstr>
      <vt:lpstr>Moral relativism</vt:lpstr>
      <vt:lpstr>Moral relativism</vt:lpstr>
      <vt:lpstr>Moral relativism</vt:lpstr>
      <vt:lpstr>Moral relativism</vt:lpstr>
      <vt:lpstr>Moral relativism</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dc:title>
  <dc:creator>haider raheem</dc:creator>
  <cp:lastModifiedBy>haider raheem</cp:lastModifiedBy>
  <cp:revision>7</cp:revision>
  <dcterms:created xsi:type="dcterms:W3CDTF">2022-02-23T10:59:51Z</dcterms:created>
  <dcterms:modified xsi:type="dcterms:W3CDTF">2022-02-23T11:56:28Z</dcterms:modified>
</cp:coreProperties>
</file>