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70" r:id="rId13"/>
    <p:sldId id="265" r:id="rId14"/>
    <p:sldId id="266" r:id="rId15"/>
    <p:sldId id="267" r:id="rId16"/>
    <p:sldId id="271" r:id="rId17"/>
    <p:sldId id="268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C25"/>
    <a:srgbClr val="DE6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63" d="100"/>
          <a:sy n="63" d="100"/>
        </p:scale>
        <p:origin x="13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FB2E32-DE18-476E-B338-FED3BEED92EC}" type="datetimeFigureOut">
              <a:rPr lang="ar-IQ" smtClean="0"/>
              <a:t>06/05/1443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E479A7A-31A7-4FF2-AE50-7C745F6F88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268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9A7A-31A7-4FF2-AE50-7C745F6F883D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039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7917FA-A2F0-4D28-94D0-F20C1EA9D94A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TANNINS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762000"/>
            <a:ext cx="24384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Lab.7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685800"/>
            <a:ext cx="472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Pharmacognosy</a:t>
            </a:r>
          </a:p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 3rd Class, 1st Semester</a:t>
            </a:r>
          </a:p>
        </p:txBody>
      </p:sp>
      <p:pic>
        <p:nvPicPr>
          <p:cNvPr id="7" name="Picture 6" descr="pomegr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28194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6" descr="green-tea-heal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886200"/>
            <a:ext cx="28956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nnins Typ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1"/>
            <a:ext cx="8305799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Arial Rounded MT Bold" pitchFamily="34" charset="0"/>
              </a:rPr>
              <a:t>Test on Tannins</a:t>
            </a:r>
            <a:endParaRPr 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solidFill>
                  <a:schemeClr val="accent3"/>
                </a:solidFill>
                <a:latin typeface="Arial Rounded MT Bold" pitchFamily="34" charset="0"/>
              </a:rPr>
              <a:t>Catechol Tannins (Condensed  Tannins)</a:t>
            </a: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Arial Rounded MT Bold" pitchFamily="34" charset="0"/>
            </a:endParaRPr>
          </a:p>
          <a:p>
            <a:pPr marL="566928" lvl="0" indent="-457200">
              <a:buNone/>
            </a:pPr>
            <a:r>
              <a:rPr lang="en-US" sz="2000" b="1" dirty="0">
                <a:latin typeface="Arial Rounded MT Bold" pitchFamily="34" charset="0"/>
              </a:rPr>
              <a:t>    Hamamelis leaf (witch-hazel leaf)</a:t>
            </a: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    Botanical name   </a:t>
            </a:r>
            <a:r>
              <a:rPr lang="en-US" sz="2000" i="1" dirty="0">
                <a:latin typeface="Arial Rounded MT Bold" pitchFamily="34" charset="0"/>
              </a:rPr>
              <a:t>Hamamelis virginiana </a:t>
            </a:r>
          </a:p>
          <a:p>
            <a:pPr>
              <a:buNone/>
            </a:pP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    Family </a:t>
            </a:r>
            <a:r>
              <a:rPr lang="en-US" sz="2000" dirty="0">
                <a:latin typeface="Arial Rounded MT Bold" pitchFamily="34" charset="0"/>
              </a:rPr>
              <a:t>Hamamelidaceae</a:t>
            </a: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n-US" sz="2000" dirty="0">
                <a:solidFill>
                  <a:schemeClr val="accent3"/>
                </a:solidFill>
                <a:latin typeface="Arial Rounded MT Bold" pitchFamily="34" charset="0"/>
              </a:rPr>
              <a:t>Medicinal uses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   Witch Hazel contains tannins, flavonoids compounds, volatile oil and has astringent, antioxidant, antiseptic and antiviral properties.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    It is prescribed for HSV, diarrhea, dysentery, mouth ulcers, varicose veins,, skin inflammation, sore throat, sprains and bruises 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     It also acts as a skin tonic, a cure for eye inflammation and hemorrhoids.</a:t>
            </a: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6928" lvl="0" indent="-457200">
              <a:buFont typeface="+mj-lt"/>
              <a:buAutoNum type="alphaUcPeriod"/>
            </a:pPr>
            <a:r>
              <a:rPr lang="en-US" sz="2000" b="1" dirty="0">
                <a:latin typeface="Arial Rounded MT Bold" pitchFamily="34" charset="0"/>
              </a:rPr>
              <a:t>Examine</a:t>
            </a: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>
                <a:latin typeface="Arial Rounded MT Bold" pitchFamily="34" charset="0"/>
              </a:rPr>
              <a:t>    The powder drug microscopically for the trichomes and notice the     type of stellate, the form branched stellate trichomes consisting of 4-12 unicellular branches united by their bases.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6" descr="hamamelis virgini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057400"/>
            <a:ext cx="31242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Trichome stella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14600"/>
            <a:ext cx="4575048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None/>
            </a:pPr>
            <a:r>
              <a:rPr lang="en-US" sz="2600" b="1" dirty="0">
                <a:solidFill>
                  <a:schemeClr val="accent3"/>
                </a:solidFill>
                <a:latin typeface="Arial Rounded MT Bold" pitchFamily="34" charset="0"/>
              </a:rPr>
              <a:t>B.  </a:t>
            </a:r>
            <a:r>
              <a:rPr lang="en-US" sz="2600" b="1" dirty="0">
                <a:latin typeface="Arial Rounded MT Bold" pitchFamily="34" charset="0"/>
              </a:rPr>
              <a:t>Chemical tests  </a:t>
            </a:r>
            <a:endParaRPr lang="en-US" sz="26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100" b="1" dirty="0">
                <a:latin typeface="Arial Rounded MT Bold" pitchFamily="34" charset="0"/>
              </a:rPr>
              <a:t>Aim</a:t>
            </a:r>
          </a:p>
          <a:p>
            <a:pPr>
              <a:buNone/>
            </a:pPr>
            <a:r>
              <a:rPr lang="en-US" sz="2100" dirty="0">
                <a:latin typeface="Arial Rounded MT Bold" pitchFamily="34" charset="0"/>
              </a:rPr>
              <a:t>    To identify the catechol tannins.</a:t>
            </a:r>
          </a:p>
          <a:p>
            <a:pPr>
              <a:buNone/>
            </a:pPr>
            <a:endParaRPr lang="en-US" sz="21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100" b="1" dirty="0">
                <a:latin typeface="Arial Rounded MT Bold" pitchFamily="34" charset="0"/>
              </a:rPr>
              <a:t>Procedure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100" dirty="0">
                <a:latin typeface="Arial Rounded MT Bold" pitchFamily="34" charset="0"/>
              </a:rPr>
              <a:t>Boil 5gm of hamamelis leaf, coarsely powdered with 50 ml of water.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100" dirty="0">
                <a:latin typeface="Arial Rounded MT Bold" pitchFamily="34" charset="0"/>
              </a:rPr>
              <a:t>Cool and filter.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100" dirty="0">
                <a:latin typeface="Arial Rounded MT Bold" pitchFamily="34" charset="0"/>
              </a:rPr>
              <a:t>To 5ml portions add the following reagents and notice the results:-</a:t>
            </a:r>
          </a:p>
          <a:p>
            <a:pPr marL="624078" indent="-514350">
              <a:buNone/>
            </a:pPr>
            <a:endParaRPr lang="en-US" sz="21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Few drops solution of ferric chloride.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1ml solution of lead sub acetate. 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1ml solution of potassium dichromate.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2ml solution of gelatin.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2ml solution of quinine dihydrochloride.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0.5ml of sodium acid phosphate, warm, cool and filter. To the filtrate add sodium of phenazone.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Bromine water.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>
                <a:latin typeface="Arial Rounded MT Bold" pitchFamily="34" charset="0"/>
              </a:rPr>
              <a:t>5ml Mitchell's reagent (5ml of a 0.2%solution of iron and ammonium citrate) and add 1gm sodium acetate. Boil, cool and filter.</a:t>
            </a:r>
          </a:p>
          <a:p>
            <a:pPr>
              <a:buNone/>
            </a:pPr>
            <a:r>
              <a:rPr lang="en-US" sz="2100" dirty="0">
                <a:latin typeface="Arial Rounded MT Bold" pitchFamily="34" charset="0"/>
              </a:rPr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US" sz="2100" b="1" dirty="0">
                <a:latin typeface="Arial Rounded MT Bold" pitchFamily="34" charset="0"/>
              </a:rPr>
              <a:t>    Results</a:t>
            </a:r>
            <a:endParaRPr lang="en-US" sz="2100" dirty="0">
              <a:latin typeface="Arial Rounded MT Bold" pitchFamily="34" charset="0"/>
            </a:endParaRPr>
          </a:p>
          <a:p>
            <a:pPr>
              <a:buNone/>
            </a:pPr>
            <a:r>
              <a:rPr lang="en-US" sz="2100" dirty="0">
                <a:latin typeface="Arial Rounded MT Bold" pitchFamily="34" charset="0"/>
              </a:rPr>
              <a:t>     Notice the colors and precipitates obtained.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534400" cy="4632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Arial Rounded MT Bold" pitchFamily="34" charset="0"/>
                        </a:rPr>
                        <a:t>Ferric chloride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Arial Rounded MT Bold" pitchFamily="34" charset="0"/>
                        </a:rPr>
                        <a:t>Greenish to black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Lead sub acetate 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Rounded MT Bold" pitchFamily="34" charset="0"/>
                        </a:rPr>
                        <a:t>Reddish brown bulky precipitate.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Potassium dichromate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  <a:p>
                      <a:pPr algn="ctr"/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Dark color</a:t>
                      </a:r>
                      <a:endParaRPr lang="en-US" dirty="0">
                        <a:latin typeface="Arial Rounded MT Bold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Gelatin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  <a:p>
                      <a:pPr algn="ctr"/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Rounded MT Bold" pitchFamily="34" charset="0"/>
                        </a:rPr>
                        <a:t>White precipitation of gelatin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Sodium acid phosphate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accent4"/>
                          </a:solidFill>
                          <a:latin typeface="Arial Rounded MT Bold" pitchFamily="34" charset="0"/>
                        </a:rPr>
                        <a:t>Phenazone</a:t>
                      </a:r>
                      <a:endParaRPr lang="en-US" sz="2000" b="0" dirty="0">
                        <a:solidFill>
                          <a:schemeClr val="accent4"/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Rounded MT Bold" pitchFamily="34" charset="0"/>
                        </a:rPr>
                        <a:t>Bulky, colored precipitate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Bromine water</a:t>
                      </a:r>
                    </a:p>
                    <a:p>
                      <a:pPr algn="ctr"/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No change in color</a:t>
                      </a:r>
                      <a:endParaRPr lang="en-US" i="0" dirty="0">
                        <a:latin typeface="Arial Rounded MT Bold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kern="1200" dirty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Mitchell's reagent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itchFamily="34" charset="0"/>
                        </a:rPr>
                        <a:t>water soluble iron–tannin complex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3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Rounded MT Bold" pitchFamily="34" charset="0"/>
              </a:rPr>
              <a:t>Results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38200"/>
          </a:xfrm>
        </p:spPr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3100" dirty="0">
                <a:solidFill>
                  <a:schemeClr val="accent3"/>
                </a:solidFill>
                <a:latin typeface="Arial Rounded MT Bold" pitchFamily="34" charset="0"/>
              </a:rPr>
              <a:t>Pyrogallol Tannins (Hydrolysable Tannins)</a:t>
            </a:r>
            <a:br>
              <a:rPr lang="en-US" sz="3200" dirty="0">
                <a:solidFill>
                  <a:schemeClr val="accent3"/>
                </a:solidFill>
                <a:latin typeface="Arial Rounded MT Bold" pitchFamily="34" charset="0"/>
              </a:rPr>
            </a:br>
            <a:endParaRPr lang="en-US" sz="3200" dirty="0">
              <a:solidFill>
                <a:schemeClr val="accent3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Arial Rounded MT Bold" pitchFamily="34" charset="0"/>
              </a:rPr>
              <a:t>   Galls, Nutgall</a:t>
            </a:r>
          </a:p>
          <a:p>
            <a:pPr>
              <a:buNone/>
            </a:pP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   Botanical name </a:t>
            </a:r>
            <a:r>
              <a:rPr lang="en-US" sz="2000" i="1" dirty="0">
                <a:latin typeface="Arial Rounded MT Bold" pitchFamily="34" charset="0"/>
              </a:rPr>
              <a:t>Quercus infectoria </a:t>
            </a:r>
          </a:p>
          <a:p>
            <a:pPr>
              <a:buNone/>
            </a:pPr>
            <a:r>
              <a:rPr lang="en-US" sz="2000" i="1" dirty="0">
                <a:latin typeface="Arial Rounded MT Bold" pitchFamily="34" charset="0"/>
              </a:rPr>
              <a:t>  </a:t>
            </a:r>
            <a:r>
              <a:rPr lang="en-US" sz="2000" dirty="0">
                <a:latin typeface="Arial Rounded MT Bold" pitchFamily="34" charset="0"/>
              </a:rPr>
              <a:t> </a:t>
            </a: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Family</a:t>
            </a:r>
            <a:r>
              <a:rPr lang="en-US" sz="2000" dirty="0">
                <a:latin typeface="Arial Rounded MT Bold" pitchFamily="34" charset="0"/>
              </a:rPr>
              <a:t> fagaceae</a:t>
            </a: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n-US" sz="2000" b="1" dirty="0">
                <a:solidFill>
                  <a:schemeClr val="accent3"/>
                </a:solidFill>
                <a:latin typeface="Arial Rounded MT Bold" pitchFamily="34" charset="0"/>
              </a:rPr>
              <a:t>    Medicinal uses</a:t>
            </a:r>
            <a:endParaRPr lang="en-US" sz="2000" dirty="0">
              <a:solidFill>
                <a:schemeClr val="accent3"/>
              </a:solidFill>
              <a:latin typeface="Arial Rounded MT Bold" pitchFamily="34" charset="0"/>
            </a:endParaRPr>
          </a:p>
          <a:p>
            <a:pPr fontAlgn="base">
              <a:buFont typeface="Wingdings" pitchFamily="2" charset="2"/>
              <a:buChar char="ü"/>
            </a:pPr>
            <a:r>
              <a:rPr lang="en-US" sz="2000" dirty="0">
                <a:latin typeface="Arial Rounded MT Bold" pitchFamily="34" charset="0"/>
              </a:rPr>
              <a:t>The bark is considered astringent, and used for treating nose bleeding, certain chronic skin diseases like   eczema.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2000" dirty="0">
                <a:latin typeface="Arial Rounded MT Bold" pitchFamily="34" charset="0"/>
              </a:rPr>
              <a:t> Seeds are used as a food flavoring agent, usually dry seeds are powdered and added into  breads and cereals.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2000" dirty="0">
                <a:latin typeface="Arial Rounded MT Bold" pitchFamily="34" charset="0"/>
              </a:rPr>
              <a:t>The galls are rich in tannins and also have anti-viral and anti-septic. 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2000" dirty="0">
                <a:latin typeface="Arial Rounded MT Bold" pitchFamily="34" charset="0"/>
              </a:rPr>
              <a:t>They are used in treating pharyngitis, diarrhea, dysentery, hemorrhoids.</a:t>
            </a: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533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chemeClr val="accent3"/>
                </a:solidFill>
                <a:latin typeface="Arial Rounded MT Bold" pitchFamily="34" charset="0"/>
              </a:rPr>
              <a:t>A.</a:t>
            </a:r>
            <a:r>
              <a:rPr lang="en-US" dirty="0">
                <a:solidFill>
                  <a:schemeClr val="accent3"/>
                </a:solidFill>
                <a:latin typeface="Arial Rounded MT Bold" pitchFamily="34" charset="0"/>
              </a:rPr>
              <a:t> </a:t>
            </a:r>
            <a:r>
              <a:rPr lang="en-US" sz="2000" b="1" dirty="0">
                <a:latin typeface="Arial Rounded MT Bold" pitchFamily="34" charset="0"/>
              </a:rPr>
              <a:t>EXAMINE</a:t>
            </a:r>
          </a:p>
          <a:p>
            <a:pPr>
              <a:buNone/>
            </a:pPr>
            <a:r>
              <a:rPr lang="en-US" sz="2000" dirty="0">
                <a:latin typeface="Arial Rounded MT Bold" pitchFamily="34" charset="0"/>
              </a:rPr>
              <a:t>    The powdered drug microscopically and notice the following: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Fairly numerous sclernchymatous cell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Lignin bodies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The presence of only a few small vessels.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Few starch gains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Arial Rounded MT Bold" pitchFamily="34" charset="0"/>
              </a:rPr>
              <a:t>Thick wall pitted parenchyma with both cluster and crystals of calcium oxalate.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Quercus infector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685800"/>
            <a:ext cx="2984500" cy="405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solidFill>
                  <a:schemeClr val="accent3"/>
                </a:solidFill>
                <a:latin typeface="Arial Rounded MT Bold" pitchFamily="34" charset="0"/>
              </a:rPr>
              <a:t>B. </a:t>
            </a:r>
            <a:r>
              <a:rPr lang="en-US" sz="2000" b="1" dirty="0">
                <a:latin typeface="Arial Rounded MT Bold" pitchFamily="34" charset="0"/>
              </a:rPr>
              <a:t>CHEMICAL TEST</a:t>
            </a:r>
            <a:endParaRPr lang="en-US" sz="20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b="1" dirty="0">
                <a:latin typeface="Arial Rounded MT Bold" pitchFamily="34" charset="0"/>
              </a:rPr>
              <a:t>Aim</a:t>
            </a:r>
          </a:p>
          <a:p>
            <a:pPr>
              <a:buNone/>
            </a:pPr>
            <a:r>
              <a:rPr lang="en-US" sz="2000" dirty="0">
                <a:latin typeface="Arial Rounded MT Bold" pitchFamily="34" charset="0"/>
              </a:rPr>
              <a:t>    To identify the pyrogallol tannins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>
                <a:latin typeface="Arial Rounded MT Bold" pitchFamily="34" charset="0"/>
              </a:rPr>
              <a:t>Procedure</a:t>
            </a: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>
                <a:latin typeface="Arial Rounded MT Bold" pitchFamily="34" charset="0"/>
              </a:rPr>
              <a:t>    Prepare 0.01% suspension of powdered nutgall in water and is treated with:-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A saturated solution of potassium dichromate plus a trace of acetic acid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A 1% solution of sodium carbonate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A 5%ferric sulphate solution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A 1% ferric acetate solution 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Shake 0.1 gm powdered nutgall with 1ml of water, micro filter one drop into evaporating dish. Add one drop of a 5%ferric chloride solution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repeat the test e with bromine water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>
                <a:latin typeface="Arial Rounded MT Bold" pitchFamily="34" charset="0"/>
              </a:rPr>
              <a:t>Results</a:t>
            </a:r>
            <a:endParaRPr lang="en-US" sz="2000" dirty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>
                <a:latin typeface="Arial Rounded MT Bold" pitchFamily="34" charset="0"/>
              </a:rPr>
              <a:t>    Record the colors obtained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600200" y="381000"/>
            <a:ext cx="6248400" cy="3090672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Rounded MT Bold" pitchFamily="34" charset="0"/>
              </a:rPr>
              <a:t>THANK YOU</a:t>
            </a:r>
          </a:p>
        </p:txBody>
      </p:sp>
      <p:pic>
        <p:nvPicPr>
          <p:cNvPr id="5" name="Picture 4" descr="Red Gr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4114800"/>
            <a:ext cx="43434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4"/>
                </a:solidFill>
                <a:latin typeface="Arial Rounded MT Bold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Tannins are phenolic glycosides and  </a:t>
            </a:r>
            <a:r>
              <a:rPr lang="en-US" sz="2000" dirty="0">
                <a:latin typeface="Arial Rounded MT Bold" pitchFamily="34" charset="0"/>
              </a:rPr>
              <a:t>comprise of a large group of complex substances that are widely distributed in the plant kingdom.</a:t>
            </a:r>
          </a:p>
          <a:p>
            <a:pPr algn="just">
              <a:lnSpc>
                <a:spcPct val="110000"/>
              </a:lnSpc>
              <a:buNone/>
            </a:pPr>
            <a:endParaRPr lang="en-US" sz="2000" dirty="0">
              <a:latin typeface="Arial Rounded MT Bold" pitchFamily="34" charset="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000" dirty="0">
                <a:latin typeface="Arial Rounded MT Bold" pitchFamily="34" charset="0"/>
              </a:rPr>
              <a:t> Chemically tannins are complex substances  that are difficult to separate because they do not crystallized.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v"/>
            </a:pPr>
            <a:endParaRPr lang="en-US" sz="2000" dirty="0">
              <a:latin typeface="Arial Rounded MT Bold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dirty="0">
                <a:solidFill>
                  <a:schemeClr val="accent4"/>
                </a:solidFill>
                <a:latin typeface="Arial Rounded MT Bold" pitchFamily="34" charset="0"/>
              </a:rPr>
              <a:t>Properties</a:t>
            </a:r>
            <a:r>
              <a:rPr lang="en-US" sz="2000" dirty="0">
                <a:latin typeface="Arial Rounded MT Bold" pitchFamily="34" charset="0"/>
              </a:rPr>
              <a:t> </a:t>
            </a: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 </a:t>
            </a:r>
            <a:r>
              <a:rPr lang="en-ZA" sz="2000" dirty="0">
                <a:latin typeface="Arial Rounded MT Bold" pitchFamily="34" charset="0"/>
              </a:rPr>
              <a:t>P</a:t>
            </a:r>
            <a:r>
              <a:rPr lang="en-US" sz="2000" dirty="0">
                <a:latin typeface="Arial Rounded MT Bold" pitchFamily="34" charset="0"/>
              </a:rPr>
              <a:t>ale yellow to light brown-red amorphous substances widely distributed in plants.</a:t>
            </a:r>
          </a:p>
          <a:p>
            <a:pPr marL="566928" indent="-457200"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Water-soluble and also soluble in dilute alkali, alcohol, glycerol and acetone but slightly soluble in other organic solvents.</a:t>
            </a:r>
            <a:endParaRPr lang="en-US" sz="2000" dirty="0">
              <a:latin typeface="Arial Rounded MT Bold" pitchFamily="34" charset="0"/>
            </a:endParaRP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 </a:t>
            </a:r>
            <a:r>
              <a:rPr lang="en-ZA" sz="2000" dirty="0">
                <a:latin typeface="Arial Rounded MT Bold" pitchFamily="34" charset="0"/>
              </a:rPr>
              <a:t>Tannins can precipitate alkaloids, gelatine, and other proteins.</a:t>
            </a:r>
            <a:endParaRPr lang="en-US" sz="2000" dirty="0">
              <a:latin typeface="Arial Rounded MT Bold" pitchFamily="34" charset="0"/>
            </a:endParaRP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Tannins give tea astringency, color, and flavor. </a:t>
            </a: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 They are isolated from oak bark and sumac.</a:t>
            </a: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>
                <a:latin typeface="Arial Rounded MT Bold" pitchFamily="34" charset="0"/>
              </a:rPr>
              <a:t>Their solutions are acid and have an astringent taste.</a:t>
            </a:r>
          </a:p>
          <a:p>
            <a:pPr algn="just">
              <a:lnSpc>
                <a:spcPct val="110000"/>
              </a:lnSpc>
              <a:buNone/>
            </a:pPr>
            <a:endParaRPr lang="en-ZA" sz="2600" dirty="0">
              <a:latin typeface="Arial Rounded MT Bold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nnin 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57150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0" y="685800"/>
            <a:ext cx="3088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 Rounded MT Bold" pitchFamily="34" charset="0"/>
              </a:rPr>
              <a:t>Tannin Structure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4572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4"/>
                </a:solidFill>
                <a:latin typeface="Arial Rounded MT Bold" pitchFamily="34" charset="0"/>
              </a:rPr>
              <a:t>Tannins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>
                <a:latin typeface="Arial Rounded MT Bold" pitchFamily="34" charset="0"/>
              </a:rPr>
              <a:t>In the treatment of burns, the protein of the exposed tissue is precipitated and forms a mildly antiseptic, protective coat under which the regeneration of new tissue may take place.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>
                <a:latin typeface="Arial Rounded MT Bold" pitchFamily="34" charset="0"/>
              </a:rPr>
              <a:t>Antidote treatment of the alkaloid poisoning.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>
                <a:latin typeface="Arial Rounded MT Bold" pitchFamily="34" charset="0"/>
              </a:rPr>
              <a:t> Antiviral, antibacterial and antiparasitic effects.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>
                <a:latin typeface="Arial Rounded MT Bold" pitchFamily="34" charset="0"/>
              </a:rPr>
              <a:t>Antioxidant  for scavenging free radicals.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>
                <a:latin typeface="Arial Rounded MT Bold" pitchFamily="34" charset="0"/>
              </a:rPr>
              <a:t>Used chiefly in tanning leather, dyeing fabric, and making ink.</a:t>
            </a:r>
          </a:p>
          <a:p>
            <a:pPr algn="just">
              <a:lnSpc>
                <a:spcPct val="110000"/>
              </a:lnSpc>
              <a:buNone/>
            </a:pPr>
            <a:endParaRPr lang="en-US" sz="1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en-ZA" sz="3600" dirty="0">
                <a:solidFill>
                  <a:schemeClr val="accent4">
                    <a:lumMod val="75000"/>
                  </a:schemeClr>
                </a:solidFill>
                <a:latin typeface="Arial Rounded MT Bold" pitchFamily="34" charset="0"/>
              </a:rPr>
              <a:t>Tanning :</a:t>
            </a:r>
            <a:r>
              <a:rPr lang="en-US" sz="2000" dirty="0">
                <a:latin typeface="Arial Rounded MT Bold" pitchFamily="34" charset="0"/>
              </a:rPr>
              <a:t> is the process of treating skins of animals to produce leather, which is more durable and less susceptible to decomposition and that is  by </a:t>
            </a:r>
            <a:r>
              <a:rPr lang="en-ZA" sz="2000" dirty="0">
                <a:latin typeface="Arial Rounded MT Bold" pitchFamily="34" charset="0"/>
              </a:rPr>
              <a:t>formation of bonds between the collagen fibres of the hide (imparts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resistance to water, heat and abrasion).</a:t>
            </a:r>
            <a:endParaRPr lang="en-ZA" sz="2000" dirty="0">
              <a:latin typeface="Arial Rounded MT Bold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ZA" sz="2000" dirty="0">
              <a:latin typeface="Arial Rounded MT Bold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 This capability of tannins to combine with macromolecules explains why :</a:t>
            </a:r>
          </a:p>
          <a:p>
            <a:pPr marL="566928" indent="-457200">
              <a:lnSpc>
                <a:spcPct val="9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They precipitate cellulose, pectin and proteins. </a:t>
            </a:r>
          </a:p>
          <a:p>
            <a:pPr marL="566928" indent="-457200">
              <a:lnSpc>
                <a:spcPct val="90000"/>
              </a:lnSpc>
              <a:buFont typeface="+mj-lt"/>
              <a:buAutoNum type="alphaLcParenR"/>
            </a:pPr>
            <a:endParaRPr lang="en-ZA" sz="2000" dirty="0">
              <a:latin typeface="Arial Rounded MT Bold" pitchFamily="34" charset="0"/>
            </a:endParaRPr>
          </a:p>
          <a:p>
            <a:pPr marL="566928" indent="-457200">
              <a:lnSpc>
                <a:spcPct val="9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Explains their characteristic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astringency</a:t>
            </a:r>
            <a:r>
              <a:rPr lang="en-ZA" sz="2000" dirty="0">
                <a:latin typeface="Arial Rounded MT Bold" pitchFamily="34" charset="0"/>
              </a:rPr>
              <a:t> and tartness  by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precipitating the glycoproteins</a:t>
            </a:r>
            <a:r>
              <a:rPr lang="en-ZA" sz="2000" dirty="0">
                <a:latin typeface="Arial Rounded MT Bold" pitchFamily="34" charset="0"/>
              </a:rPr>
              <a:t> which is contained in saliva and tannins make the saliva lose its lubricating power. </a:t>
            </a:r>
            <a:endParaRPr lang="en-GB" sz="2000" dirty="0">
              <a:latin typeface="Arial Rounded MT Bold" pitchFamily="34" charset="0"/>
            </a:endParaRPr>
          </a:p>
          <a:p>
            <a:endParaRPr lang="en-ZA" dirty="0">
              <a:solidFill>
                <a:srgbClr val="FF0066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Rounded MT Bold" pitchFamily="34" charset="0"/>
              </a:rPr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The combination between tannins and macromolecules is established by :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Hydrophobic interactions 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Hydrogen bonds between the phenolic groups of tannins and the proteins or other polymers.  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The covalent bonds established after oxidation of the phenols to quinones. 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The condition necessary for the formation of these linkages is the tannin’s molecular weight must fall within a well defined range.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  If it is too high, the molecule cannot insert itself into the interfibrillar spaces of the macromolecule. 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>
                <a:latin typeface="Arial Rounded MT Bold" pitchFamily="34" charset="0"/>
              </a:rPr>
              <a:t> If it is too low, the molecule can insert itself but cannot form enough bonds to stabilize the combination.</a:t>
            </a:r>
            <a:endParaRPr lang="en-GB" sz="2000" dirty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3"/>
                </a:solidFill>
                <a:latin typeface="Arial Rounded MT Bold" pitchFamily="34" charset="0"/>
              </a:rPr>
              <a:t>Tannins are divided to two classes according to the identity of the phenolic nuclei involved: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 marL="566928" lvl="0" indent="-457200">
              <a:buNone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 algn="ctr">
              <a:buAutoNum type="arabicParenR"/>
            </a:pP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HYDROLYSABLE TANNINS</a:t>
            </a:r>
          </a:p>
          <a:p>
            <a:pPr marL="566928" lvl="0" indent="-457200" algn="ctr">
              <a:buNone/>
            </a:pPr>
            <a:r>
              <a:rPr lang="en-US" sz="2000" dirty="0">
                <a:latin typeface="Arial Rounded MT Bold" pitchFamily="34" charset="0"/>
              </a:rPr>
              <a:t>      (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Esters of a sugar and phenolic acid molecules</a:t>
            </a:r>
            <a:r>
              <a:rPr lang="en-ZA" sz="2000" dirty="0">
                <a:latin typeface="Arial Rounded MT Bold" pitchFamily="34" charset="0"/>
              </a:rPr>
              <a:t>)</a:t>
            </a:r>
            <a:endParaRPr lang="en-US" sz="2000" dirty="0">
              <a:latin typeface="Arial Rounded MT Bold" pitchFamily="34" charset="0"/>
            </a:endParaRPr>
          </a:p>
          <a:p>
            <a:pPr marL="566928" indent="-457200">
              <a:buFont typeface="+mj-lt"/>
              <a:buAutoNum type="alphaUcPeriod"/>
            </a:pP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Gallotannins ex: </a:t>
            </a:r>
            <a:r>
              <a:rPr lang="en-US" sz="2000" dirty="0">
                <a:latin typeface="Arial Rounded MT Bold" pitchFamily="34" charset="0"/>
              </a:rPr>
              <a:t>Galls</a:t>
            </a:r>
            <a:endParaRPr lang="en-ZA" sz="2000" dirty="0"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  <a:p>
            <a:pPr marL="566928" indent="-457200">
              <a:buFont typeface="+mj-lt"/>
              <a:buAutoNum type="alphaUcPeriod"/>
            </a:pP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Ellagitannins ex: Pomegranate rind</a:t>
            </a:r>
          </a:p>
          <a:p>
            <a:pPr marL="566928" indent="-457200">
              <a:buNone/>
            </a:pPr>
            <a:endParaRPr lang="en-ZA" sz="2000" dirty="0">
              <a:solidFill>
                <a:schemeClr val="accent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  <a:p>
            <a:pPr marL="566928" indent="-457200">
              <a:buFont typeface="Wingdings" pitchFamily="2" charset="2"/>
              <a:buChar char="v"/>
            </a:pP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 Hydrolysable tannins</a:t>
            </a:r>
            <a:r>
              <a:rPr lang="en-US" sz="2000" dirty="0">
                <a:latin typeface="Arial Rounded MT Bold" pitchFamily="34" charset="0"/>
              </a:rPr>
              <a:t>: are hydrolyzed by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weak acids</a:t>
            </a:r>
            <a:r>
              <a:rPr lang="en-US" sz="2000" dirty="0">
                <a:latin typeface="Arial Rounded MT Bold" pitchFamily="34" charset="0"/>
              </a:rPr>
              <a:t> or weak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bases or 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enzymes</a:t>
            </a:r>
            <a:r>
              <a:rPr lang="en-ZA" sz="2000" dirty="0">
                <a:latin typeface="Arial Rounded MT Bold" pitchFamily="34" charset="0"/>
              </a:rPr>
              <a:t> such as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tannase</a:t>
            </a:r>
            <a:r>
              <a:rPr lang="en-US" sz="2000" dirty="0">
                <a:latin typeface="Arial Rounded MT Bold" pitchFamily="34" charset="0"/>
              </a:rPr>
              <a:t> to produce carbohydrate and phenolic acids and the </a:t>
            </a:r>
            <a:r>
              <a:rPr lang="en-ZA" sz="2000" dirty="0">
                <a:latin typeface="Arial Rounded MT Bold" pitchFamily="34" charset="0"/>
              </a:rPr>
              <a:t>phenolic acids are united by ester linkages to a central sugar (glucose) molecule and therefore the hydrolysable tannins are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esters of a sugar and phenolic acid molecules</a:t>
            </a:r>
            <a:r>
              <a:rPr lang="en-ZA" sz="2000" dirty="0">
                <a:latin typeface="Arial Rounded MT Bold" pitchFamily="34" charset="0"/>
              </a:rPr>
              <a:t>.  </a:t>
            </a:r>
          </a:p>
          <a:p>
            <a:pPr marL="566928" indent="-457200">
              <a:buNone/>
            </a:pPr>
            <a:endParaRPr lang="en-US" sz="2000" dirty="0">
              <a:latin typeface="Arial Rounded MT Bold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   The phenolic acid is:</a:t>
            </a:r>
          </a:p>
          <a:p>
            <a:pPr>
              <a:lnSpc>
                <a:spcPct val="90000"/>
              </a:lnSpc>
              <a:buNone/>
            </a:pPr>
            <a:endParaRPr lang="en-GB" sz="2000" dirty="0">
              <a:latin typeface="Arial Rounded MT Bold" pitchFamily="34" charset="0"/>
            </a:endParaRPr>
          </a:p>
          <a:p>
            <a:pPr marL="86868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In the case of </a:t>
            </a:r>
            <a:r>
              <a:rPr lang="en-ZA" sz="20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Gallotannins</a:t>
            </a: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 – </a:t>
            </a:r>
            <a:r>
              <a:rPr lang="en-ZA" sz="2000" dirty="0">
                <a:solidFill>
                  <a:schemeClr val="accent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Gallic acid</a:t>
            </a:r>
            <a:endParaRPr lang="en-GB" sz="2000" dirty="0">
              <a:latin typeface="Arial Rounded MT Bold" pitchFamily="34" charset="0"/>
            </a:endParaRPr>
          </a:p>
          <a:p>
            <a:pPr marL="86868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In the case of </a:t>
            </a:r>
            <a:r>
              <a:rPr lang="en-ZA" sz="20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Ellagitannins</a:t>
            </a: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 – </a:t>
            </a:r>
            <a:r>
              <a:rPr lang="en-ZA" sz="2000" dirty="0">
                <a:solidFill>
                  <a:schemeClr val="accent4"/>
                </a:solidFill>
                <a:latin typeface="Arial Rounded MT Bold" pitchFamily="34" charset="0"/>
              </a:rPr>
              <a:t>Hexahydroxydiphenic acid (</a:t>
            </a:r>
            <a:r>
              <a:rPr lang="en-ZA" sz="2000" dirty="0">
                <a:solidFill>
                  <a:schemeClr val="accent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HHDP</a:t>
            </a:r>
            <a:r>
              <a:rPr lang="en-ZA" sz="2000" dirty="0">
                <a:solidFill>
                  <a:schemeClr val="accent4"/>
                </a:solidFill>
                <a:latin typeface="Arial Rounded MT Bold" pitchFamily="34" charset="0"/>
              </a:rPr>
              <a:t>) </a:t>
            </a: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and its </a:t>
            </a:r>
            <a:r>
              <a:rPr lang="en-ZA" sz="20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oxidized derivatives</a:t>
            </a: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ZA" sz="2000" dirty="0">
                <a:solidFill>
                  <a:schemeClr val="accent4"/>
                </a:solidFill>
                <a:latin typeface="Arial Rounded MT Bold" pitchFamily="34" charset="0"/>
              </a:rPr>
              <a:t>(Dehydrohexahydroxydiphenic acid)</a:t>
            </a:r>
            <a:r>
              <a:rPr lang="en-ZA" sz="2000" dirty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marL="566928" indent="-457200">
              <a:buNone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n-US" sz="2000" dirty="0">
                <a:solidFill>
                  <a:schemeClr val="accent3"/>
                </a:solidFill>
                <a:latin typeface="Arial Rounded MT Bold" pitchFamily="34" charset="0"/>
              </a:rPr>
              <a:t>2) </a:t>
            </a:r>
            <a:r>
              <a:rPr lang="en-US" sz="2000" dirty="0">
                <a:solidFill>
                  <a:schemeClr val="accent4"/>
                </a:solidFill>
                <a:latin typeface="Arial Rounded MT Bold" pitchFamily="34" charset="0"/>
              </a:rPr>
              <a:t>NONHYDROLYSABLE TANNINS OR CONDENSED TANNINS</a:t>
            </a:r>
          </a:p>
          <a:p>
            <a:pPr lvl="0" algn="ctr">
              <a:buNone/>
            </a:pPr>
            <a:endParaRPr lang="en-US" sz="2000" dirty="0">
              <a:solidFill>
                <a:schemeClr val="accent4"/>
              </a:solidFill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>
                <a:latin typeface="Arial Rounded MT Bold" pitchFamily="34" charset="0"/>
              </a:rPr>
              <a:t>Are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polymers</a:t>
            </a:r>
            <a:r>
              <a:rPr lang="en-US" sz="2000" dirty="0">
                <a:latin typeface="Arial Rounded MT Bold" pitchFamily="34" charset="0"/>
              </a:rPr>
              <a:t> of 2 to 50 (or more)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flavonoids</a:t>
            </a:r>
            <a:r>
              <a:rPr lang="en-US" sz="2000" dirty="0">
                <a:latin typeface="Arial Rounded MT Bold" pitchFamily="34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units</a:t>
            </a:r>
            <a:r>
              <a:rPr lang="en-US" sz="2000" dirty="0">
                <a:latin typeface="Arial Rounded MT Bold" pitchFamily="34" charset="0"/>
              </a:rPr>
              <a:t> that are joined by carbon-carbon bonds, which are not susceptible to being cleaved by hydrolysis.</a:t>
            </a:r>
          </a:p>
          <a:p>
            <a:pPr lvl="0">
              <a:buFont typeface="Wingdings" pitchFamily="2" charset="2"/>
              <a:buChar char="v"/>
            </a:pPr>
            <a:endParaRPr lang="en-US" sz="20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They are not readily hydrolysed to simpler molecules and they do not contain a sugar moiety (unlike hydrolysable tannins).</a:t>
            </a:r>
          </a:p>
          <a:p>
            <a:pPr>
              <a:buFont typeface="Wingdings" pitchFamily="2" charset="2"/>
              <a:buChar char="v"/>
            </a:pPr>
            <a:endParaRPr lang="en-ZA" sz="20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On treatment with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acids</a:t>
            </a:r>
            <a:r>
              <a:rPr lang="en-ZA" sz="2000" dirty="0">
                <a:latin typeface="Arial Rounded MT Bold" pitchFamily="34" charset="0"/>
              </a:rPr>
              <a:t> or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enzymes</a:t>
            </a:r>
            <a:r>
              <a:rPr lang="en-ZA" sz="2000" dirty="0">
                <a:latin typeface="Arial Rounded MT Bold" pitchFamily="34" charset="0"/>
              </a:rPr>
              <a:t>, condensed tannins are converted into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red</a:t>
            </a:r>
            <a:r>
              <a:rPr lang="en-ZA" sz="2000" dirty="0">
                <a:latin typeface="Arial Rounded MT Bold" pitchFamily="34" charset="0"/>
              </a:rPr>
              <a:t> insoluble  compounds known as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phlobaphenes</a:t>
            </a:r>
            <a:r>
              <a:rPr lang="en-ZA" sz="2000" dirty="0">
                <a:latin typeface="Arial Rounded MT Bold" pitchFamily="34" charset="0"/>
              </a:rPr>
              <a:t>.  </a:t>
            </a:r>
          </a:p>
          <a:p>
            <a:pPr>
              <a:buFont typeface="Wingdings" pitchFamily="2" charset="2"/>
              <a:buChar char="v"/>
            </a:pPr>
            <a:endParaRPr lang="en-ZA" sz="20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Phlobaphenes</a:t>
            </a:r>
            <a:r>
              <a:rPr lang="en-ZA" sz="2000" dirty="0">
                <a:latin typeface="Arial Rounded MT Bold" pitchFamily="34" charset="0"/>
              </a:rPr>
              <a:t> give the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characteristic red colour</a:t>
            </a:r>
            <a:r>
              <a:rPr lang="en-ZA" sz="2000" dirty="0">
                <a:latin typeface="Arial Rounded MT Bold" pitchFamily="34" charset="0"/>
              </a:rPr>
              <a:t> to many drugs such as red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cinchona bark.</a:t>
            </a:r>
          </a:p>
          <a:p>
            <a:pPr>
              <a:buNone/>
            </a:pPr>
            <a:endParaRPr lang="en-ZA" sz="20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>
                <a:latin typeface="Arial Rounded MT Bold" pitchFamily="34" charset="0"/>
              </a:rPr>
              <a:t>These tannins are therefore sometimes called </a:t>
            </a:r>
            <a:r>
              <a:rPr lang="en-ZA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catechol tannins (as they  yield catechol)</a:t>
            </a:r>
            <a:r>
              <a:rPr lang="en-ZA" sz="2000" dirty="0">
                <a:latin typeface="Arial Rounded MT Bold" pitchFamily="34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endParaRPr lang="en-ZA" sz="2000" dirty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nn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382000" cy="5562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2520</TotalTime>
  <Words>1169</Words>
  <Application>Microsoft Office PowerPoint</Application>
  <PresentationFormat>On-screen Show (4:3)</PresentationFormat>
  <Paragraphs>152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Rounded MT Bold</vt:lpstr>
      <vt:lpstr>Calibri</vt:lpstr>
      <vt:lpstr>Georgia</vt:lpstr>
      <vt:lpstr>Trebuchet MS</vt:lpstr>
      <vt:lpstr>Wingdings</vt:lpstr>
      <vt:lpstr>Wingdings 2</vt:lpstr>
      <vt:lpstr>Urban</vt:lpstr>
      <vt:lpstr>TANNINS</vt:lpstr>
      <vt:lpstr>Introduction</vt:lpstr>
      <vt:lpstr>PowerPoint Presentation</vt:lpstr>
      <vt:lpstr>Tannins Uses</vt:lpstr>
      <vt:lpstr>PowerPoint Presentation</vt:lpstr>
      <vt:lpstr>Cont…</vt:lpstr>
      <vt:lpstr>Tannins are divided to two classes according to the identity of the phenolic nuclei involved:</vt:lpstr>
      <vt:lpstr>PowerPoint Presentation</vt:lpstr>
      <vt:lpstr>PowerPoint Presentation</vt:lpstr>
      <vt:lpstr>PowerPoint Presentation</vt:lpstr>
      <vt:lpstr>Test on Tannins</vt:lpstr>
      <vt:lpstr>PowerPoint Presentation</vt:lpstr>
      <vt:lpstr>PowerPoint Presentation</vt:lpstr>
      <vt:lpstr>PowerPoint Presentation</vt:lpstr>
      <vt:lpstr>Pyrogallol Tannins (Hydrolysable Tannins)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ANTHRAQUINONE GLYCOSIDES</dc:title>
  <dc:creator>Sarah</dc:creator>
  <cp:lastModifiedBy>Ph T</cp:lastModifiedBy>
  <cp:revision>237</cp:revision>
  <dcterms:created xsi:type="dcterms:W3CDTF">2012-10-20T08:39:40Z</dcterms:created>
  <dcterms:modified xsi:type="dcterms:W3CDTF">2021-12-10T17:12:21Z</dcterms:modified>
</cp:coreProperties>
</file>